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0"/>
  </p:notesMasterIdLst>
  <p:sldIdLst>
    <p:sldId id="256" r:id="rId2"/>
    <p:sldId id="303" r:id="rId3"/>
    <p:sldId id="304" r:id="rId4"/>
    <p:sldId id="343" r:id="rId5"/>
    <p:sldId id="306" r:id="rId6"/>
    <p:sldId id="344" r:id="rId7"/>
    <p:sldId id="345" r:id="rId8"/>
    <p:sldId id="346" r:id="rId9"/>
    <p:sldId id="309" r:id="rId10"/>
    <p:sldId id="310" r:id="rId11"/>
    <p:sldId id="311" r:id="rId12"/>
    <p:sldId id="347" r:id="rId13"/>
    <p:sldId id="315" r:id="rId14"/>
    <p:sldId id="317" r:id="rId15"/>
    <p:sldId id="316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41" r:id="rId38"/>
    <p:sldId id="361" r:id="rId39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3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8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333.61829" units="1/cm"/>
          <inkml:channelProperty channel="Y" name="resolution" value="1777.91638" units="1/cm"/>
          <inkml:channelProperty channel="F" name="resolution" value="0.00051" units="1/dev"/>
          <inkml:channelProperty channel="T" name="resolution" value="1" units="1/dev"/>
        </inkml:channelProperties>
      </inkml:inkSource>
      <inkml:timestamp xml:id="ts0" timeString="2020-03-05T13:26:26.80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16913 13946 26 0,'0'0'28'0,"22"-5"-8"16,-6 5-7-16,3 0-7 15,4 5-16 1,-7-8-16-16,12 11-1 15,-9-16-2-15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89062-E051-4BCA-AA8C-6B3C1D6CCA96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50A59-FFED-41A9-BB35-C17ACF6B62E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9656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09370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19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01059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20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3779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21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60244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22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7434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23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76424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24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120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25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48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26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251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27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2384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28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787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674195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29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145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30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2953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31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8383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32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7139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33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345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34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7171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35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0946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36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845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12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325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22816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16391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44057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16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92777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17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65504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18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0882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77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3024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3432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1244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24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3791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8193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4865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8543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994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4912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14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0.emf"/><Relationship Id="rId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46562"/>
            <a:ext cx="7543800" cy="1109846"/>
          </a:xfrm>
        </p:spPr>
        <p:txBody>
          <a:bodyPr>
            <a:normAutofit fontScale="90000"/>
          </a:bodyPr>
          <a:lstStyle/>
          <a:p>
            <a:pPr algn="ctr"/>
            <a:r>
              <a:rPr lang="el-GR" sz="4500" dirty="0" smtClean="0"/>
              <a:t>Επεξεργασία Σήματος</a:t>
            </a:r>
            <a:br>
              <a:rPr lang="el-GR" sz="4500" dirty="0" smtClean="0"/>
            </a:br>
            <a:r>
              <a:rPr lang="el-GR" sz="4500" dirty="0" smtClean="0"/>
              <a:t>Συνεχούς Χρόνου</a:t>
            </a:r>
            <a:endParaRPr lang="el-GR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1961804"/>
            <a:ext cx="7543800" cy="3371850"/>
          </a:xfrm>
        </p:spPr>
        <p:txBody>
          <a:bodyPr/>
          <a:lstStyle/>
          <a:p>
            <a:r>
              <a:rPr lang="el-GR" dirty="0" smtClean="0"/>
              <a:t>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822960" y="3769922"/>
            <a:ext cx="71073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l-GR" sz="2100" dirty="0" smtClean="0"/>
              <a:t>Μετασχηματισμός </a:t>
            </a:r>
            <a:r>
              <a:rPr lang="en-US" sz="2100" dirty="0" smtClean="0"/>
              <a:t>Fourier</a:t>
            </a:r>
            <a:endParaRPr lang="el-GR" sz="2100" dirty="0"/>
          </a:p>
        </p:txBody>
      </p:sp>
      <p:sp>
        <p:nvSpPr>
          <p:cNvPr id="8" name="Rectangle 7"/>
          <p:cNvSpPr/>
          <p:nvPr/>
        </p:nvSpPr>
        <p:spPr>
          <a:xfrm>
            <a:off x="0" y="31172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9" name="Rectangle 8"/>
          <p:cNvSpPr/>
          <p:nvPr/>
        </p:nvSpPr>
        <p:spPr>
          <a:xfrm>
            <a:off x="0" y="647145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8490"/>
            <a:ext cx="9144000" cy="15274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8529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Μετασχηματισμός </a:t>
                </a:r>
                <a:r>
                  <a:rPr lang="en-US" b="1" dirty="0" smtClean="0"/>
                  <a:t>Fourier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Παράδειγμα: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/>
                  <a:t> </a:t>
                </a:r>
                <a:r>
                  <a:rPr lang="el-GR" dirty="0" smtClean="0"/>
                  <a:t>Βρείτε το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του γνωστού σήματος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rect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73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9264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75496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99" y="1377204"/>
            <a:ext cx="7809607" cy="280758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Μετασχηματισμός </a:t>
            </a:r>
            <a:r>
              <a:rPr lang="en-US" b="1" dirty="0" smtClean="0"/>
              <a:t>Fourier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l-GR" dirty="0" smtClean="0"/>
              <a:t>Παράδειγμα:</a:t>
            </a:r>
          </a:p>
          <a:p>
            <a:pPr marL="0" indent="0">
              <a:buClrTx/>
              <a:buSzPct val="120000"/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9264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70929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Μετασχηματισμός </a:t>
            </a:r>
            <a:r>
              <a:rPr lang="en-US" b="1" dirty="0" smtClean="0"/>
              <a:t>Fourier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l-GR" dirty="0" smtClean="0"/>
              <a:t>Παράδειγμα:</a:t>
            </a:r>
          </a:p>
          <a:p>
            <a:pPr marL="0" indent="0">
              <a:buClrTx/>
              <a:buSzPct val="120000"/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01" y="3583702"/>
            <a:ext cx="8484148" cy="292128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6088680" y="5018760"/>
              <a:ext cx="51840" cy="39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83280" y="5011200"/>
                <a:ext cx="59760" cy="1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/>
          <p:cNvGrpSpPr/>
          <p:nvPr/>
        </p:nvGrpSpPr>
        <p:grpSpPr>
          <a:xfrm>
            <a:off x="2079661" y="1222064"/>
            <a:ext cx="4265156" cy="2028463"/>
            <a:chOff x="2079661" y="1222064"/>
            <a:chExt cx="4265156" cy="202846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44499" y="1231395"/>
              <a:ext cx="4100318" cy="201913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/>
            <a:srcRect r="50594" b="82120"/>
            <a:stretch/>
          </p:blipFill>
          <p:spPr>
            <a:xfrm>
              <a:off x="2079661" y="1222064"/>
              <a:ext cx="2025811" cy="36102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068148" y="1298739"/>
                  <a:ext cx="201016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l-GR" i="1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8148" y="1298739"/>
                  <a:ext cx="201016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7273" r="-27273" b="-8889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2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4" name="Rectangle 13"/>
          <p:cNvSpPr/>
          <p:nvPr/>
        </p:nvSpPr>
        <p:spPr>
          <a:xfrm>
            <a:off x="0" y="659264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84171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Μετασχηματισμός </a:t>
                </a:r>
                <a:r>
                  <a:rPr lang="en-US" b="1" dirty="0" smtClean="0"/>
                  <a:t>Fourier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Παράδειγμα: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 </a:t>
                </a:r>
                <a:r>
                  <a:rPr lang="el-GR" dirty="0" smtClean="0"/>
                  <a:t>Βρείτε το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του σήματος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tri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73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9264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6168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Μετασχηματισμός </a:t>
            </a:r>
            <a:r>
              <a:rPr lang="en-US" b="1" dirty="0" smtClean="0"/>
              <a:t>Fourier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l-GR" dirty="0" smtClean="0"/>
              <a:t>Παράδειγμα:</a:t>
            </a:r>
          </a:p>
          <a:p>
            <a:pPr marL="0" indent="0">
              <a:buClrTx/>
              <a:buSzPct val="120000"/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4" y="2011744"/>
            <a:ext cx="9008230" cy="32391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9264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7969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Μετασχηματισμός </a:t>
            </a:r>
            <a:r>
              <a:rPr lang="en-US" b="1" dirty="0" smtClean="0"/>
              <a:t>Fourier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l-GR" dirty="0" smtClean="0"/>
              <a:t>Παράδειγμα:</a:t>
            </a:r>
          </a:p>
          <a:p>
            <a:pPr marL="0" indent="0">
              <a:buClrTx/>
              <a:buSzPct val="120000"/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90" y="1862308"/>
            <a:ext cx="8505825" cy="30003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9264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56060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Μετασχηματισμός </a:t>
                </a:r>
                <a:r>
                  <a:rPr lang="en-US" b="1" dirty="0" smtClean="0"/>
                  <a:t>Fourier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b="1" dirty="0" smtClean="0"/>
                  <a:t>Παράδειγμα: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 </a:t>
                </a:r>
                <a:r>
                  <a:rPr lang="el-GR" dirty="0" smtClean="0"/>
                  <a:t>Βρείτε το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του σήματος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73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7652"/>
          <a:stretch/>
        </p:blipFill>
        <p:spPr>
          <a:xfrm>
            <a:off x="5851009" y="3932932"/>
            <a:ext cx="3195315" cy="22143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9264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81905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Μετασχηματισμός </a:t>
            </a:r>
            <a:r>
              <a:rPr lang="en-US" b="1" dirty="0" smtClean="0"/>
              <a:t>Fourier</a:t>
            </a:r>
            <a:r>
              <a:rPr lang="el-GR" b="1" dirty="0" smtClean="0"/>
              <a:t> </a:t>
            </a:r>
            <a:endParaRPr lang="en-US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l-GR" dirty="0" smtClean="0"/>
              <a:t>Παράδειγμα</a:t>
            </a:r>
            <a:r>
              <a:rPr lang="en-US" dirty="0" smtClean="0"/>
              <a:t>:</a:t>
            </a:r>
            <a:endParaRPr lang="el-GR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03" y="1491412"/>
            <a:ext cx="8458200" cy="2819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9264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0072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Μετασχηματισμός </a:t>
                </a:r>
                <a:r>
                  <a:rPr lang="en-US" b="1" dirty="0" smtClean="0"/>
                  <a:t>Fourier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b="1" dirty="0" smtClean="0"/>
                  <a:t>Παράδειγμα: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 </a:t>
                </a:r>
                <a:r>
                  <a:rPr lang="el-GR" dirty="0" smtClean="0"/>
                  <a:t>Βρείτε το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του σήματος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73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9264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74727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Μετασχηματισμός </a:t>
            </a:r>
            <a:r>
              <a:rPr lang="en-US" b="1" dirty="0" smtClean="0"/>
              <a:t>Fourier</a:t>
            </a:r>
            <a:r>
              <a:rPr lang="el-GR" b="1" dirty="0" smtClean="0"/>
              <a:t> </a:t>
            </a:r>
            <a:endParaRPr lang="en-US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l-GR" dirty="0" smtClean="0"/>
              <a:t>Παράδειγμα</a:t>
            </a:r>
            <a:r>
              <a:rPr lang="en-US" dirty="0" smtClean="0"/>
              <a:t>:</a:t>
            </a:r>
            <a:endParaRPr lang="el-GR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62" y="1623509"/>
            <a:ext cx="8429625" cy="27717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9264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54542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Προς το </a:t>
                </a:r>
                <a:r>
                  <a:rPr lang="el-GR" b="1" dirty="0" err="1" smtClean="0"/>
                  <a:t>μετασχ</a:t>
                </a:r>
                <a:r>
                  <a:rPr lang="el-GR" b="1" dirty="0" smtClean="0"/>
                  <a:t>. </a:t>
                </a:r>
                <a:r>
                  <a:rPr lang="en-US" b="1" dirty="0" smtClean="0"/>
                  <a:t>Fourier…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/>
                  <a:t> </a:t>
                </a:r>
                <a:r>
                  <a:rPr lang="el-GR" dirty="0" smtClean="0"/>
                  <a:t>Ένα περιοδικό σήμα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l-GR" dirty="0" smtClean="0"/>
                  <a:t> με περίοδο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μπορεί να γραφεί ως</a:t>
                </a:r>
                <a:br>
                  <a:rPr lang="el-GR" dirty="0" smtClean="0"/>
                </a:br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η οποία ονομάζεται </a:t>
                </a:r>
                <a:r>
                  <a:rPr lang="el-GR" b="1" dirty="0" smtClean="0"/>
                  <a:t>εκθετική </a:t>
                </a:r>
                <a:r>
                  <a:rPr lang="el-GR" b="1" dirty="0"/>
                  <a:t>Σ</a:t>
                </a:r>
                <a:r>
                  <a:rPr lang="el-GR" b="1" dirty="0" smtClean="0"/>
                  <a:t>ειρά </a:t>
                </a:r>
                <a:r>
                  <a:rPr lang="en-US" b="1" dirty="0" smtClean="0"/>
                  <a:t>Fourier</a:t>
                </a:r>
                <a:endParaRPr lang="el-GR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/>
                  <a:t> </a:t>
                </a:r>
                <a:r>
                  <a:rPr lang="el-GR" dirty="0" smtClean="0"/>
                  <a:t>Τι θα συμβεί αν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en-US" dirty="0" smtClean="0"/>
                  <a:t> ?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Σίγουρα το σήμα θα πάψει να είναι περιοδικό</a:t>
                </a:r>
              </a:p>
              <a:p>
                <a:pPr marL="0" indent="0">
                  <a:buClrTx/>
                  <a:buSzPct val="120000"/>
                  <a:buNone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Πώς αναπαρίσταται </a:t>
                </a:r>
                <a:r>
                  <a:rPr lang="el-GR" dirty="0" err="1" smtClean="0"/>
                  <a:t>συχνοτικά</a:t>
                </a:r>
                <a:r>
                  <a:rPr lang="el-GR" dirty="0" smtClean="0"/>
                  <a:t>?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Ας δούμε ένα διαισθητικό παράδειγμα για ένα πραγματικό σήμα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9264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68934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Μετασχηματισμός </a:t>
                </a:r>
                <a:r>
                  <a:rPr lang="en-US" b="1" dirty="0" smtClean="0"/>
                  <a:t>Fourier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b="1" dirty="0" smtClean="0"/>
                  <a:t>Παράδειγμα: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 </a:t>
                </a:r>
                <a:r>
                  <a:rPr lang="el-GR" dirty="0" smtClean="0"/>
                  <a:t>Βρείτε το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του σήματος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73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415" y="4805798"/>
            <a:ext cx="8486775" cy="1714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9264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4079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Μετασχηματισμός </a:t>
                </a:r>
                <a:r>
                  <a:rPr lang="en-US" b="1" dirty="0" smtClean="0"/>
                  <a:t>Fourier</a:t>
                </a:r>
                <a:r>
                  <a:rPr lang="el-GR" b="1" dirty="0" smtClean="0"/>
                  <a:t> </a:t>
                </a:r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b="1" dirty="0" smtClean="0"/>
                  <a:t>Παράδειγμα</a:t>
                </a:r>
                <a:r>
                  <a:rPr lang="en-US" b="1" dirty="0" smtClean="0"/>
                  <a:t>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 </a:t>
                </a:r>
                <a:r>
                  <a:rPr lang="el-GR" dirty="0" smtClean="0"/>
                  <a:t>Βρείτε </a:t>
                </a:r>
                <a:r>
                  <a:rPr lang="el-GR" dirty="0"/>
                  <a:t>το </a:t>
                </a:r>
                <a:r>
                  <a:rPr lang="el-GR" dirty="0" err="1"/>
                  <a:t>μετασχ</a:t>
                </a:r>
                <a:r>
                  <a:rPr lang="el-GR" dirty="0"/>
                  <a:t>. </a:t>
                </a:r>
                <a:r>
                  <a:rPr lang="en-US" dirty="0"/>
                  <a:t>Fourier </a:t>
                </a:r>
                <a:r>
                  <a:rPr lang="el-GR" dirty="0"/>
                  <a:t>του σήματος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73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437" y="4605773"/>
            <a:ext cx="8296275" cy="19145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9264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87642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Μετασχηματισμός </a:t>
                </a:r>
                <a:r>
                  <a:rPr lang="en-US" b="1" dirty="0" smtClean="0"/>
                  <a:t>Fourier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Παράδειγμα: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 </a:t>
                </a:r>
                <a:r>
                  <a:rPr lang="el-GR" dirty="0" smtClean="0"/>
                  <a:t>Βρείτε τον αντίστροφο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του σήματος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l-GR" dirty="0" smtClean="0"/>
                  <a:t>καθώς και του σήματος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73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9264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44431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Ιδιότητες Μετασχηματισμού </a:t>
            </a:r>
            <a:r>
              <a:rPr lang="en-US" b="1" dirty="0" smtClean="0"/>
              <a:t>Fourier</a:t>
            </a:r>
          </a:p>
          <a:p>
            <a:pPr marL="0" indent="0">
              <a:buClrTx/>
              <a:buSzPct val="120000"/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185" y="711757"/>
            <a:ext cx="6666379" cy="58376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9264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02648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Μετασχηματισμός </a:t>
                </a:r>
                <a:r>
                  <a:rPr lang="en-US" b="1" dirty="0" smtClean="0"/>
                  <a:t>Fourier</a:t>
                </a:r>
                <a:r>
                  <a:rPr lang="el-GR" b="1" dirty="0" smtClean="0"/>
                  <a:t> και Περιοδικά Σήματα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/>
                  <a:t> </a:t>
                </a:r>
                <a:r>
                  <a:rPr lang="el-GR" dirty="0" smtClean="0"/>
                  <a:t>Ας προσπαθήσουμε να υπολογίσουμε το </a:t>
                </a:r>
                <a:r>
                  <a:rPr lang="en-US" dirty="0" smtClean="0"/>
                  <a:t>M.F. </a:t>
                </a:r>
                <a:r>
                  <a:rPr lang="el-GR" dirty="0"/>
                  <a:t>ε</a:t>
                </a:r>
                <a:r>
                  <a:rPr lang="el-GR" dirty="0" smtClean="0"/>
                  <a:t>νός απλού ημιτόνου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/>
                  <a:t> </a:t>
                </a:r>
                <a:r>
                  <a:rPr lang="el-GR" dirty="0" smtClean="0"/>
                  <a:t>Θα είναι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           =</m:t>
                      </m:r>
                      <m:f>
                        <m:f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l-G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Τα παραπάνω ολοκληρώματα δεν υπολογίζονται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Όμως ξέρουμε ότι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⟷</m:t>
                    </m:r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∓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Οπότε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 smtClean="0"/>
              </a:p>
              <a:p>
                <a:pPr marL="0" indent="0">
                  <a:buClrTx/>
                  <a:buSzPct val="1200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9264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33784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Μετασχηματισμός </a:t>
                </a:r>
                <a:r>
                  <a:rPr lang="en-US" b="1" dirty="0" smtClean="0"/>
                  <a:t>Fourier</a:t>
                </a:r>
                <a:r>
                  <a:rPr lang="el-GR" b="1" dirty="0" smtClean="0"/>
                  <a:t> και Περιοδικά Σήματα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/>
                  <a:t> </a:t>
                </a:r>
                <a:r>
                  <a:rPr lang="el-GR" dirty="0" smtClean="0"/>
                  <a:t>Με βάση το προηγούμενο αποτέλεσμα, και αφού μπορούμε να περιγράψουμε κάθε περιοδικό σήμα ως μια Σειρά </a:t>
                </a:r>
                <a:r>
                  <a:rPr lang="en-US" dirty="0" smtClean="0"/>
                  <a:t>Fourier, </a:t>
                </a:r>
                <a:r>
                  <a:rPr lang="el-GR" dirty="0" smtClean="0"/>
                  <a:t>θα έχουμε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Όμως πάλι χρειαζόμαστε να υπολογίσουμε το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για να εφαρμόσουμε τα παραπάνω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Κάτι που είναι «επίπονο»… </a:t>
                </a:r>
                <a:r>
                  <a:rPr lang="el-GR" dirty="0" smtClean="0">
                    <a:sym typeface="Wingdings" panose="05000000000000000000" pitchFamily="2" charset="2"/>
                  </a:rPr>
                  <a:t/>
                </a:r>
                <a:br>
                  <a:rPr lang="el-GR" dirty="0" smtClean="0">
                    <a:sym typeface="Wingdings" panose="05000000000000000000" pitchFamily="2" charset="2"/>
                  </a:rPr>
                </a:br>
                <a:endParaRPr lang="el-GR" sz="1600" dirty="0">
                  <a:sym typeface="Wingdings" panose="05000000000000000000" pitchFamily="2" charset="2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>
                    <a:sym typeface="Wingdings" panose="05000000000000000000" pitchFamily="2" charset="2"/>
                  </a:rPr>
                  <a:t> Μπορούμε άραγε να βρούμε τους συντελεστές </a:t>
                </a:r>
                <a:r>
                  <a:rPr lang="en-US" dirty="0" smtClean="0">
                    <a:sym typeface="Wingdings" panose="05000000000000000000" pitchFamily="2" charset="2"/>
                  </a:rPr>
                  <a:t>Fourier </a:t>
                </a:r>
                <a:r>
                  <a:rPr lang="el-GR" dirty="0" smtClean="0">
                    <a:sym typeface="Wingdings" panose="05000000000000000000" pitchFamily="2" charset="2"/>
                  </a:rPr>
                  <a:t>πιο εύκολα?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>
                    <a:sym typeface="Wingdings" panose="05000000000000000000" pitchFamily="2" charset="2"/>
                  </a:rPr>
                  <a:t>Μέσω του </a:t>
                </a:r>
                <a:r>
                  <a:rPr lang="el-GR" dirty="0" err="1" smtClean="0">
                    <a:sym typeface="Wingdings" panose="05000000000000000000" pitchFamily="2" charset="2"/>
                  </a:rPr>
                  <a:t>Μετασχ</a:t>
                </a:r>
                <a:r>
                  <a:rPr lang="el-GR" dirty="0" smtClean="0">
                    <a:sym typeface="Wingdings" panose="05000000000000000000" pitchFamily="2" charset="2"/>
                  </a:rPr>
                  <a:t>. </a:t>
                </a:r>
                <a:r>
                  <a:rPr lang="en-US" dirty="0" smtClean="0">
                    <a:sym typeface="Wingdings" panose="05000000000000000000" pitchFamily="2" charset="2"/>
                  </a:rPr>
                  <a:t>Fourier </a:t>
                </a:r>
                <a:r>
                  <a:rPr lang="el-GR" dirty="0" smtClean="0">
                    <a:sym typeface="Wingdings" panose="05000000000000000000" pitchFamily="2" charset="2"/>
                  </a:rPr>
                  <a:t>μιας περιόδου του σήματος ίσως?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>
                  <a:sym typeface="Wingdings" panose="05000000000000000000" pitchFamily="2" charset="2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>
                    <a:sym typeface="Wingdings" panose="05000000000000000000" pitchFamily="2" charset="2"/>
                  </a:rPr>
                  <a:t> Στο παραπάνω θα μας βοηθήσει η γνωστή μας σχέση </a:t>
                </a:r>
                <a:r>
                  <a:rPr lang="en-US" dirty="0" smtClean="0">
                    <a:sym typeface="Wingdings" panose="05000000000000000000" pitchFamily="2" charset="2"/>
                  </a:rPr>
                  <a:t/>
                </a:r>
                <a:br>
                  <a:rPr lang="en-US" dirty="0" smtClean="0">
                    <a:sym typeface="Wingdings" panose="05000000000000000000" pitchFamily="2" charset="2"/>
                  </a:rPr>
                </a:br>
                <a:endParaRPr lang="el-GR" dirty="0" smtClean="0">
                  <a:sym typeface="Wingdings" panose="05000000000000000000" pitchFamily="2" charset="2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1779" r="-149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9264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51503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b="1" dirty="0" smtClean="0"/>
              <a:t> </a:t>
            </a:r>
            <a:r>
              <a:rPr lang="el-GR" b="1" dirty="0" smtClean="0"/>
              <a:t>Μετασχηματισμός </a:t>
            </a:r>
            <a:r>
              <a:rPr lang="en-US" b="1" dirty="0" smtClean="0"/>
              <a:t>Fourier</a:t>
            </a:r>
            <a:r>
              <a:rPr lang="el-GR" b="1" dirty="0" smtClean="0"/>
              <a:t> και Περιοδικά Σήματα</a:t>
            </a:r>
          </a:p>
          <a:p>
            <a:pPr marL="0" indent="0">
              <a:buClrTx/>
              <a:buSzPct val="120000"/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68645"/>
          <a:stretch/>
        </p:blipFill>
        <p:spPr>
          <a:xfrm>
            <a:off x="188756" y="862904"/>
            <a:ext cx="8756093" cy="17800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33121" b="34817"/>
          <a:stretch/>
        </p:blipFill>
        <p:spPr>
          <a:xfrm>
            <a:off x="188756" y="2743200"/>
            <a:ext cx="8756093" cy="18201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65113"/>
          <a:stretch/>
        </p:blipFill>
        <p:spPr>
          <a:xfrm>
            <a:off x="188756" y="4559474"/>
            <a:ext cx="8756093" cy="19805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2" name="Rectangle 11"/>
          <p:cNvSpPr/>
          <p:nvPr/>
        </p:nvSpPr>
        <p:spPr>
          <a:xfrm>
            <a:off x="0" y="659264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58631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b="1" dirty="0" smtClean="0"/>
              <a:t> </a:t>
            </a:r>
            <a:r>
              <a:rPr lang="el-GR" b="1" dirty="0" smtClean="0"/>
              <a:t>Μετασχηματισμός </a:t>
            </a:r>
            <a:r>
              <a:rPr lang="en-US" b="1" dirty="0" smtClean="0"/>
              <a:t>Fourier</a:t>
            </a:r>
            <a:r>
              <a:rPr lang="el-GR" b="1" dirty="0" smtClean="0"/>
              <a:t> και Περιοδικά Σήματα</a:t>
            </a:r>
          </a:p>
          <a:p>
            <a:pPr marL="0" indent="0">
              <a:buClrTx/>
              <a:buSzPct val="120000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60167" y="1486958"/>
                <a:ext cx="26555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167" y="1486958"/>
                <a:ext cx="2655518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860167" y="2967830"/>
                <a:ext cx="2655518" cy="862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 </m:t>
                          </m:r>
                        </m:sup>
                        <m:e>
                          <m:r>
                            <a:rPr lang="el-G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l-GR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l-GR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167" y="2967830"/>
                <a:ext cx="2655518" cy="86222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822174" y="4551160"/>
                <a:ext cx="4634529" cy="1934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l-G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l-G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 </m:t>
                          </m:r>
                        </m:sup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l-G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l-GR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 </m:t>
                          </m:r>
                        </m:sup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l-G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l-GR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174" y="4551160"/>
                <a:ext cx="4634529" cy="193444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292281" y="957396"/>
            <a:ext cx="4754180" cy="1780088"/>
            <a:chOff x="188756" y="957396"/>
            <a:chExt cx="4754180" cy="1780088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/>
            <a:srcRect r="48266" b="68645"/>
            <a:stretch/>
          </p:blipFill>
          <p:spPr>
            <a:xfrm>
              <a:off x="188756" y="957396"/>
              <a:ext cx="4529893" cy="1780088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4408098" y="1293962"/>
              <a:ext cx="534838" cy="350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92281" y="2743200"/>
            <a:ext cx="4724955" cy="1820174"/>
            <a:chOff x="188756" y="2743200"/>
            <a:chExt cx="4724955" cy="1820174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6"/>
            <a:srcRect t="33121" r="48660" b="34817"/>
            <a:stretch/>
          </p:blipFill>
          <p:spPr>
            <a:xfrm>
              <a:off x="188756" y="2743200"/>
              <a:ext cx="4495387" cy="1820174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4378873" y="3149317"/>
              <a:ext cx="534838" cy="350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prstClr val="white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92281" y="4559474"/>
            <a:ext cx="4724955" cy="1980570"/>
            <a:chOff x="188756" y="4559474"/>
            <a:chExt cx="4724955" cy="198057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6"/>
            <a:srcRect t="65113" r="48266"/>
            <a:stretch/>
          </p:blipFill>
          <p:spPr>
            <a:xfrm>
              <a:off x="188756" y="4559474"/>
              <a:ext cx="4529893" cy="1980570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4378873" y="4914337"/>
              <a:ext cx="534838" cy="350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prstClr val="white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27" name="Rectangle 26"/>
          <p:cNvSpPr/>
          <p:nvPr/>
        </p:nvSpPr>
        <p:spPr>
          <a:xfrm>
            <a:off x="0" y="659264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409634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b="1" dirty="0" smtClean="0"/>
              <a:t> </a:t>
            </a:r>
            <a:r>
              <a:rPr lang="el-GR" b="1" dirty="0" smtClean="0"/>
              <a:t>Μετασχηματισμός </a:t>
            </a:r>
            <a:r>
              <a:rPr lang="en-US" b="1" dirty="0" smtClean="0"/>
              <a:t>Fourier</a:t>
            </a:r>
            <a:r>
              <a:rPr lang="el-GR" b="1" dirty="0" smtClean="0"/>
              <a:t> και Περιοδικά Σήματα</a:t>
            </a:r>
          </a:p>
          <a:p>
            <a:pPr marL="0" indent="0">
              <a:buClrTx/>
              <a:buSzPct val="120000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4784" y="1418959"/>
                <a:ext cx="26555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84" y="1418959"/>
                <a:ext cx="2655518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9487" y="2848296"/>
                <a:ext cx="3457183" cy="862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𝛥</m:t>
                          </m:r>
                        </m:e>
                        <m:sub>
                          <m:f>
                            <m:fPr>
                              <m:ctrlPr>
                                <a:rPr lang="el-GR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l-GR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l-GR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l-GR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 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el-G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l-GR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f>
                                <m:fPr>
                                  <m:ctrlP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l-GR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87" y="2848296"/>
                <a:ext cx="3457183" cy="86222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-183093" y="4152727"/>
                <a:ext cx="4749896" cy="2367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l-G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𝛥</m:t>
                          </m:r>
                        </m:e>
                        <m:sub>
                          <m:f>
                            <m:fPr>
                              <m:ctrlPr>
                                <a:rPr lang="el-GR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l-GR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l-GR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l-GR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 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l-G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l-GR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f>
                                <m:fPr>
                                  <m:ctrlP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 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f>
                                <m:fPr>
                                  <m:ctrlPr>
                                    <a:rPr lang="el-GR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l-GR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l-G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l-GR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f>
                                <m:fPr>
                                  <m:ctrlP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l-GR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3093" y="4152727"/>
                <a:ext cx="4749896" cy="236757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4839419" y="733513"/>
            <a:ext cx="4105430" cy="1780088"/>
            <a:chOff x="4839419" y="733513"/>
            <a:chExt cx="4105430" cy="1780088"/>
          </a:xfrm>
        </p:grpSpPr>
        <p:grpSp>
          <p:nvGrpSpPr>
            <p:cNvPr id="32" name="Group 31"/>
            <p:cNvGrpSpPr/>
            <p:nvPr/>
          </p:nvGrpSpPr>
          <p:grpSpPr>
            <a:xfrm>
              <a:off x="4839419" y="733513"/>
              <a:ext cx="4105430" cy="1780088"/>
              <a:chOff x="4839419" y="862904"/>
              <a:chExt cx="4105430" cy="1780088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6"/>
              <a:srcRect l="55182" b="68645"/>
              <a:stretch/>
            </p:blipFill>
            <p:spPr>
              <a:xfrm>
                <a:off x="5020574" y="862904"/>
                <a:ext cx="3924275" cy="1780088"/>
              </a:xfrm>
              <a:prstGeom prst="rect">
                <a:avLst/>
              </a:prstGeom>
            </p:spPr>
          </p:pic>
          <p:sp>
            <p:nvSpPr>
              <p:cNvPr id="29" name="Rectangle 28"/>
              <p:cNvSpPr/>
              <p:nvPr/>
            </p:nvSpPr>
            <p:spPr>
              <a:xfrm>
                <a:off x="4839419" y="1207698"/>
                <a:ext cx="500332" cy="4830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7"/>
            <a:srcRect b="89408"/>
            <a:stretch/>
          </p:blipFill>
          <p:spPr>
            <a:xfrm>
              <a:off x="4839419" y="862329"/>
              <a:ext cx="561975" cy="481232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4873925" y="2493036"/>
            <a:ext cx="4070924" cy="1820174"/>
            <a:chOff x="4873925" y="2493036"/>
            <a:chExt cx="4070924" cy="1820174"/>
          </a:xfrm>
        </p:grpSpPr>
        <p:grpSp>
          <p:nvGrpSpPr>
            <p:cNvPr id="33" name="Group 32"/>
            <p:cNvGrpSpPr/>
            <p:nvPr/>
          </p:nvGrpSpPr>
          <p:grpSpPr>
            <a:xfrm>
              <a:off x="4873925" y="2493036"/>
              <a:ext cx="4070924" cy="1820174"/>
              <a:chOff x="4873925" y="2743200"/>
              <a:chExt cx="4070924" cy="1820174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 rotWithShape="1">
              <a:blip r:embed="rId6"/>
              <a:srcRect l="55281" t="33121" b="34817"/>
              <a:stretch/>
            </p:blipFill>
            <p:spPr>
              <a:xfrm>
                <a:off x="5029200" y="2743200"/>
                <a:ext cx="3915649" cy="1820174"/>
              </a:xfrm>
              <a:prstGeom prst="rect">
                <a:avLst/>
              </a:prstGeom>
            </p:spPr>
          </p:pic>
          <p:sp>
            <p:nvSpPr>
              <p:cNvPr id="30" name="Rectangle 29"/>
              <p:cNvSpPr/>
              <p:nvPr/>
            </p:nvSpPr>
            <p:spPr>
              <a:xfrm>
                <a:off x="4873925" y="2963507"/>
                <a:ext cx="500332" cy="4830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7"/>
            <a:srcRect l="4605" t="45948" r="-4605" b="43460"/>
            <a:stretch/>
          </p:blipFill>
          <p:spPr>
            <a:xfrm>
              <a:off x="4873925" y="2620308"/>
              <a:ext cx="561975" cy="481232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4845804" y="4423589"/>
            <a:ext cx="4099045" cy="1995687"/>
            <a:chOff x="4845804" y="4423589"/>
            <a:chExt cx="4099045" cy="1995687"/>
          </a:xfrm>
        </p:grpSpPr>
        <p:grpSp>
          <p:nvGrpSpPr>
            <p:cNvPr id="34" name="Group 33"/>
            <p:cNvGrpSpPr/>
            <p:nvPr/>
          </p:nvGrpSpPr>
          <p:grpSpPr>
            <a:xfrm>
              <a:off x="4873925" y="4438706"/>
              <a:ext cx="4070924" cy="1980570"/>
              <a:chOff x="4873925" y="4559474"/>
              <a:chExt cx="4070924" cy="1980570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 rotWithShape="1">
              <a:blip r:embed="rId6"/>
              <a:srcRect l="54690" t="65113"/>
              <a:stretch/>
            </p:blipFill>
            <p:spPr>
              <a:xfrm>
                <a:off x="4977442" y="4559474"/>
                <a:ext cx="3967407" cy="1980570"/>
              </a:xfrm>
              <a:prstGeom prst="rect">
                <a:avLst/>
              </a:prstGeom>
            </p:spPr>
          </p:pic>
          <p:sp>
            <p:nvSpPr>
              <p:cNvPr id="31" name="Rectangle 30"/>
              <p:cNvSpPr/>
              <p:nvPr/>
            </p:nvSpPr>
            <p:spPr>
              <a:xfrm>
                <a:off x="4873925" y="4817217"/>
                <a:ext cx="500332" cy="4830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7"/>
            <a:srcRect l="-1535" t="89239" r="1535" b="169"/>
            <a:stretch/>
          </p:blipFill>
          <p:spPr>
            <a:xfrm>
              <a:off x="4845804" y="4423589"/>
              <a:ext cx="561975" cy="481232"/>
            </a:xfrm>
            <a:prstGeom prst="rect">
              <a:avLst/>
            </a:prstGeom>
          </p:spPr>
        </p:pic>
      </p:grpSp>
      <p:sp>
        <p:nvSpPr>
          <p:cNvPr id="23" name="Rectangle 22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24" name="Rectangle 23"/>
          <p:cNvSpPr/>
          <p:nvPr/>
        </p:nvSpPr>
        <p:spPr>
          <a:xfrm>
            <a:off x="0" y="659264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45534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Μετασχηματισμός </a:t>
                </a:r>
                <a:r>
                  <a:rPr lang="en-US" b="1" dirty="0" smtClean="0"/>
                  <a:t>Fourier</a:t>
                </a:r>
                <a:r>
                  <a:rPr lang="el-GR" b="1" dirty="0" smtClean="0"/>
                  <a:t> και Περιοδικά Σήματα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Άρα αφού</a:t>
                </a:r>
                <a:endParaRPr lang="el-G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⟷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/>
                  <a:t>κ</a:t>
                </a:r>
                <a:r>
                  <a:rPr lang="el-GR" dirty="0" smtClean="0"/>
                  <a:t>αι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 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⟷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 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b="1" dirty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l-GR" dirty="0" smtClean="0"/>
                  <a:t>οι συντελεστές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μπορούν να προκύψουν από το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από τη σχέση</a:t>
                </a:r>
                <a:br>
                  <a:rPr lang="el-GR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δηλ. αρκεί να δειγματοληπτήσουμε το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μιας περιόδου του περιοδικού σήματος ανά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l-GR" dirty="0" smtClean="0"/>
                  <a:t> και ό,τι προκύψει να το πολλαπλασιάσουμε με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l-GR" dirty="0" smtClean="0"/>
                  <a:t> !!!!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1779" r="-115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5978105" y="1362974"/>
            <a:ext cx="341733" cy="3450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371380" y="2369389"/>
            <a:ext cx="1710907" cy="7706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8" name="Rectangle 7"/>
          <p:cNvSpPr/>
          <p:nvPr/>
        </p:nvSpPr>
        <p:spPr>
          <a:xfrm>
            <a:off x="0" y="659264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16707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Προς το </a:t>
            </a:r>
            <a:r>
              <a:rPr lang="el-GR" b="1" dirty="0" err="1" smtClean="0"/>
              <a:t>μετασχ</a:t>
            </a:r>
            <a:r>
              <a:rPr lang="el-GR" b="1" dirty="0" smtClean="0"/>
              <a:t>. </a:t>
            </a:r>
            <a:r>
              <a:rPr lang="en-US" b="1" dirty="0" smtClean="0"/>
              <a:t>Fourier…</a:t>
            </a:r>
          </a:p>
          <a:p>
            <a:pPr marL="0" indent="0">
              <a:buClrTx/>
              <a:buSzPct val="120000"/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994" y="733794"/>
            <a:ext cx="6443852" cy="57865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9264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69650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b="1" dirty="0" smtClean="0"/>
              <a:t> </a:t>
            </a:r>
            <a:r>
              <a:rPr lang="el-GR" b="1" dirty="0" smtClean="0"/>
              <a:t>Μετασχηματισμός </a:t>
            </a:r>
            <a:r>
              <a:rPr lang="en-US" b="1" dirty="0" smtClean="0"/>
              <a:t>Fourier</a:t>
            </a:r>
            <a:r>
              <a:rPr lang="el-GR" b="1" dirty="0" smtClean="0"/>
              <a:t> και Περιοδικά Σήματα</a:t>
            </a:r>
          </a:p>
          <a:p>
            <a:pPr marL="0" indent="0">
              <a:buClrTx/>
              <a:buSzPct val="120000"/>
              <a:buNone/>
            </a:pPr>
            <a:endParaRPr lang="el-GR" dirty="0" smtClean="0"/>
          </a:p>
          <a:p>
            <a:pPr marL="0" indent="0">
              <a:buClrTx/>
              <a:buSzPct val="120000"/>
              <a:buNone/>
            </a:pPr>
            <a:r>
              <a:rPr lang="el-GR" dirty="0" smtClean="0"/>
              <a:t>Συνοψίζοντας: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2" y="2157294"/>
            <a:ext cx="8972550" cy="26648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9264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1152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14802"/>
              </a:xfrm>
            </p:spPr>
            <p:txBody>
              <a:bodyPr>
                <a:normAutofit lnSpcReduction="1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Μετασχηματισμός </a:t>
                </a:r>
                <a:r>
                  <a:rPr lang="en-US" b="1" dirty="0" smtClean="0"/>
                  <a:t>Fourier</a:t>
                </a:r>
                <a:r>
                  <a:rPr lang="el-GR" b="1" dirty="0" smtClean="0"/>
                  <a:t> και Απεριοδικά Σήματα Ισχύος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/>
                  <a:t> </a:t>
                </a:r>
                <a:r>
                  <a:rPr lang="el-GR" dirty="0" smtClean="0"/>
                  <a:t>Γνωρίζουμε ότι τα σήματα ισχύος δεν είναι απολύτως ή </a:t>
                </a:r>
                <a:r>
                  <a:rPr lang="el-GR" dirty="0" err="1" smtClean="0"/>
                  <a:t>τετραγωνικώς</a:t>
                </a:r>
                <a:r>
                  <a:rPr lang="el-GR" dirty="0" smtClean="0"/>
                  <a:t> ολοκληρώσιμα, οπότε δεν έχουν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sz="3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 smtClean="0"/>
                  <a:t> </a:t>
                </a:r>
                <a:r>
                  <a:rPr lang="el-GR" dirty="0" smtClean="0"/>
                  <a:t>Μπορούμε άραγε να εκμεταλλευτούμε τη χρήση «ιδιαίτερων» συναρτήσεων όπως η συνάρτηση Δέλτα για να βρούμε μια τέτοια έκφραση?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sz="30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/>
                  <a:t> </a:t>
                </a:r>
                <a:r>
                  <a:rPr lang="el-GR" dirty="0" smtClean="0"/>
                  <a:t>Μπορούμε να γράψουμε ένα απεριοδικό σήμα ισχύος ως</a:t>
                </a:r>
                <a:r>
                  <a:rPr lang="en-US" sz="2200" dirty="0" smtClean="0"/>
                  <a:t/>
                </a:r>
                <a:br>
                  <a:rPr lang="en-US" sz="2200" dirty="0" smtClean="0"/>
                </a:br>
                <a:endParaRPr lang="el-GR" sz="2200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200" b="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με</a:t>
                </a:r>
                <a:r>
                  <a:rPr lang="en-US" dirty="0" smtClean="0"/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2200" b="0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τη μέση τιμή του σήματος</a:t>
                </a:r>
                <a:r>
                  <a:rPr lang="en-US" dirty="0" smtClean="0"/>
                  <a:t> (</a:t>
                </a:r>
                <a:r>
                  <a:rPr lang="el-GR" dirty="0" smtClean="0"/>
                  <a:t>αριθμός)</a:t>
                </a:r>
                <a:r>
                  <a:rPr lang="en-US" dirty="0"/>
                  <a:t> </a:t>
                </a:r>
                <a:endParaRPr lang="el-G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func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το υπόλοιπο σήμα μηδενικής μέσης τιμής </a:t>
                </a: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2200" dirty="0"/>
                  <a:t> </a:t>
                </a:r>
                <a:r>
                  <a:rPr lang="el-GR" dirty="0" smtClean="0"/>
                  <a:t>Τότε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d>
                        <m:d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14802"/>
              </a:xfrm>
              <a:blipFill rotWithShape="0">
                <a:blip r:embed="rId3"/>
                <a:stretch>
                  <a:fillRect l="-2109" t="-2157" r="-27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9264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33107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14802"/>
              </a:xfrm>
            </p:spPr>
            <p:txBody>
              <a:bodyPr>
                <a:normAutofit lnSpcReduction="1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Μετασχηματισμός </a:t>
                </a:r>
                <a:r>
                  <a:rPr lang="en-US" b="1" dirty="0" smtClean="0"/>
                  <a:t>Fourier</a:t>
                </a:r>
                <a:r>
                  <a:rPr lang="el-GR" b="1" dirty="0" smtClean="0"/>
                  <a:t> και Απεριοδικά Σήματα Ισχύος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Ως </a:t>
                </a:r>
                <a:r>
                  <a:rPr lang="el-GR" sz="2200" dirty="0"/>
                  <a:t>π</a:t>
                </a:r>
                <a:r>
                  <a:rPr lang="el-GR" sz="2200" dirty="0" smtClean="0"/>
                  <a:t>αράδειγμα, για το </a:t>
                </a:r>
                <a:r>
                  <a:rPr lang="el-GR" sz="2200" dirty="0" err="1" smtClean="0"/>
                  <a:t>μετασχ</a:t>
                </a:r>
                <a:r>
                  <a:rPr lang="el-GR" sz="2200" dirty="0" smtClean="0"/>
                  <a:t>. </a:t>
                </a:r>
                <a:r>
                  <a:rPr lang="en-US" sz="2200" dirty="0" smtClean="0"/>
                  <a:t>Fourier </a:t>
                </a:r>
                <a:r>
                  <a:rPr lang="el-GR" sz="2200" dirty="0" smtClean="0"/>
                  <a:t>του σήματος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sgn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1,  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−1,   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en-US" sz="220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sz="220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 </a:t>
                </a:r>
                <a:r>
                  <a:rPr lang="el-GR" sz="2200" dirty="0" smtClean="0"/>
                  <a:t>Εύκολα μπορούμε να δείξουμε ότι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20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2200" dirty="0"/>
                  <a:t> </a:t>
                </a:r>
                <a:r>
                  <a:rPr lang="el-GR" sz="2200" dirty="0" smtClean="0"/>
                  <a:t>Άρα </a:t>
                </a:r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sgn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l-GR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=0∙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b="0" i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i="1" dirty="0"/>
                  <a:t> </a:t>
                </a:r>
                <a:r>
                  <a:rPr lang="el-GR" dirty="0" smtClean="0"/>
                  <a:t>Παραγωγίζοντας το σήμα έχουμε </a:t>
                </a: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  </m:t>
                      </m:r>
                      <m:groupChr>
                        <m:groupChrPr>
                          <m:chr m:val="⇔"/>
                          <m:vertJc m:val="bot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b="0" i="1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σύμφωνα με την ιδιότητα της παραγώγισης του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0" dirty="0"/>
                  <a:t> </a:t>
                </a:r>
                <a:r>
                  <a:rPr lang="el-GR" dirty="0" smtClean="0"/>
                  <a:t>Οπότε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sgn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14802"/>
              </a:xfrm>
              <a:blipFill rotWithShape="0">
                <a:blip r:embed="rId3"/>
                <a:stretch>
                  <a:fillRect l="-2109" t="-215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265176" y="1412544"/>
            <a:ext cx="3360834" cy="1307592"/>
            <a:chOff x="173736" y="1572768"/>
            <a:chExt cx="3360834" cy="1307592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83464" y="2240280"/>
              <a:ext cx="3163824" cy="9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719072" y="1572768"/>
              <a:ext cx="9144" cy="13075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728216" y="1810512"/>
              <a:ext cx="155448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73736" y="2657856"/>
              <a:ext cx="155448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419603" y="2240280"/>
                  <a:ext cx="11496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l-GR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9603" y="2240280"/>
                  <a:ext cx="114967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6842" r="-21053" b="-2778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581690" y="1700224"/>
                  <a:ext cx="1394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l-GR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1690" y="1700224"/>
                  <a:ext cx="139461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0435" r="-26087" b="-5714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728319" y="2550134"/>
                  <a:ext cx="27411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l-GR" sz="14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8319" y="2550134"/>
                  <a:ext cx="274113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545" r="-15909" b="-5714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3867912" y="1412544"/>
            <a:ext cx="4136621" cy="1323392"/>
            <a:chOff x="3867912" y="1412544"/>
            <a:chExt cx="4136621" cy="1323392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3867912" y="2066340"/>
              <a:ext cx="6396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4753427" y="1412544"/>
              <a:ext cx="3251106" cy="1323392"/>
              <a:chOff x="4753427" y="1412544"/>
              <a:chExt cx="3251106" cy="1323392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4753427" y="1412544"/>
                <a:ext cx="3251106" cy="1323392"/>
                <a:chOff x="228600" y="1572768"/>
                <a:chExt cx="3251106" cy="1323392"/>
              </a:xfrm>
            </p:grpSpPr>
            <p:cxnSp>
              <p:nvCxnSpPr>
                <p:cNvPr id="23" name="Straight Arrow Connector 22"/>
                <p:cNvCxnSpPr/>
                <p:nvPr/>
              </p:nvCxnSpPr>
              <p:spPr>
                <a:xfrm flipV="1">
                  <a:off x="228600" y="2680716"/>
                  <a:ext cx="3163824" cy="914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 flipV="1">
                  <a:off x="1719072" y="1572768"/>
                  <a:ext cx="9144" cy="130759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3364739" y="2680716"/>
                      <a:ext cx="11496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l-GR" dirty="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4739" y="2680716"/>
                      <a:ext cx="114967" cy="215444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31579" r="-26316" b="-2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l-G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1581690" y="1700224"/>
                      <a:ext cx="13946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l-GR" dirty="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Text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81690" y="1700224"/>
                      <a:ext cx="139462" cy="215444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30435" r="-26087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l-G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1" name="Straight Arrow Connector 30"/>
              <p:cNvCxnSpPr/>
              <p:nvPr/>
            </p:nvCxnSpPr>
            <p:spPr>
              <a:xfrm flipV="1">
                <a:off x="6243899" y="1755444"/>
                <a:ext cx="9144" cy="774192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3947812" y="1714527"/>
                  <a:ext cx="5371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oMath>
                    </m:oMathPara>
                  </a14:m>
                  <a:endParaRPr lang="el-GR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7812" y="1714527"/>
                  <a:ext cx="53713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0227" t="-2174" r="-10227" b="-32609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Rectangle 24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26" name="Rectangle 25"/>
          <p:cNvSpPr/>
          <p:nvPr/>
        </p:nvSpPr>
        <p:spPr>
          <a:xfrm>
            <a:off x="0" y="659264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65213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14802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Μετασχηματισμός </a:t>
                </a:r>
                <a:r>
                  <a:rPr lang="en-US" b="1" dirty="0" smtClean="0"/>
                  <a:t>Fourier</a:t>
                </a:r>
                <a:r>
                  <a:rPr lang="el-GR" b="1" dirty="0" smtClean="0"/>
                  <a:t> και Απεριοδικά Σήματα Ισχύος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</a:t>
                </a:r>
                <a:r>
                  <a:rPr lang="el-GR" dirty="0" smtClean="0"/>
                  <a:t>Ως παράδειγμα</a:t>
                </a:r>
                <a:r>
                  <a:rPr lang="en-US" dirty="0" smtClean="0"/>
                  <a:t>, </a:t>
                </a:r>
                <a:r>
                  <a:rPr lang="el-GR" dirty="0" smtClean="0"/>
                  <a:t>βρείτε το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του σήματος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sz="220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sz="220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/>
                  <a:t> </a:t>
                </a:r>
                <a:r>
                  <a:rPr lang="el-GR" dirty="0" smtClean="0"/>
                  <a:t>Το σήμα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γράφεται ως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sgn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Άρα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sgn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Οπότε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14802"/>
              </a:xfrm>
              <a:blipFill rotWithShape="0">
                <a:blip r:embed="rId3"/>
                <a:stretch>
                  <a:fillRect l="-2109" t="-176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83465" y="1751389"/>
            <a:ext cx="2235208" cy="1307592"/>
            <a:chOff x="173736" y="1572768"/>
            <a:chExt cx="3360834" cy="1307592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283464" y="2240280"/>
              <a:ext cx="3163824" cy="9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1719072" y="1572768"/>
              <a:ext cx="9144" cy="13075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728216" y="1810512"/>
              <a:ext cx="155448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73736" y="2657856"/>
              <a:ext cx="155448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419603" y="2240280"/>
                  <a:ext cx="11496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l-GR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9603" y="2240280"/>
                  <a:ext cx="114967" cy="21544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3333" r="-66667" b="-2857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551665" y="1634587"/>
                  <a:ext cx="139461" cy="4033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l-GR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1665" y="1634587"/>
                  <a:ext cx="139461" cy="40331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6667" r="-73333" b="-11940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772369" y="2439041"/>
                  <a:ext cx="304058" cy="4033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l-GR" sz="14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2369" y="2439041"/>
                  <a:ext cx="304058" cy="40331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5152" r="-60606" b="-11940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687867" y="2298223"/>
                <a:ext cx="15032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l-GR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867" y="2298223"/>
                <a:ext cx="15032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52000" r="-60000" b="-888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3081783" y="1547287"/>
            <a:ext cx="2162231" cy="1501871"/>
            <a:chOff x="283464" y="1378489"/>
            <a:chExt cx="3251106" cy="1501871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283464" y="2240280"/>
              <a:ext cx="3163824" cy="91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1719072" y="1572768"/>
              <a:ext cx="9144" cy="13075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83464" y="1810512"/>
              <a:ext cx="299923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419603" y="2240280"/>
                  <a:ext cx="11496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l-GR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9603" y="2240280"/>
                  <a:ext cx="114967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83333" r="-66667" b="-2778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795645" y="1378489"/>
                  <a:ext cx="139461" cy="4033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l-GR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l-GR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645" y="1378489"/>
                  <a:ext cx="139461" cy="40331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6667" r="-73333" b="-13636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5409380" y="1713386"/>
            <a:ext cx="2540980" cy="1307592"/>
            <a:chOff x="5409380" y="2005994"/>
            <a:chExt cx="2540980" cy="13075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409380" y="2545098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l-GR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9380" y="2545098"/>
                  <a:ext cx="226023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811" r="-10811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Group 27"/>
            <p:cNvGrpSpPr/>
            <p:nvPr/>
          </p:nvGrpSpPr>
          <p:grpSpPr>
            <a:xfrm>
              <a:off x="5788129" y="2005994"/>
              <a:ext cx="2162231" cy="1307592"/>
              <a:chOff x="283464" y="1572768"/>
              <a:chExt cx="3251106" cy="1307592"/>
            </a:xfrm>
          </p:grpSpPr>
          <p:cxnSp>
            <p:nvCxnSpPr>
              <p:cNvPr id="29" name="Straight Arrow Connector 28"/>
              <p:cNvCxnSpPr/>
              <p:nvPr/>
            </p:nvCxnSpPr>
            <p:spPr>
              <a:xfrm flipV="1">
                <a:off x="283464" y="2240280"/>
                <a:ext cx="3163824" cy="9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V="1">
                <a:off x="1719072" y="1572768"/>
                <a:ext cx="9144" cy="13075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719072" y="1809985"/>
                <a:ext cx="1563624" cy="527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419603" y="2240280"/>
                    <a:ext cx="114967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l-GR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9603" y="2240280"/>
                    <a:ext cx="114967" cy="21544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83333" r="-66667" b="-2857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1509380" y="1690699"/>
                    <a:ext cx="209692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l-GR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9380" y="1690699"/>
                    <a:ext cx="209692" cy="215444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30435" r="-26087" b="-2778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5" name="Straight Connector 34"/>
            <p:cNvCxnSpPr/>
            <p:nvPr/>
          </p:nvCxnSpPr>
          <p:spPr>
            <a:xfrm flipV="1">
              <a:off x="6014999" y="2673125"/>
              <a:ext cx="718393" cy="389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43" idx="0"/>
          </p:cNvCxnSpPr>
          <p:nvPr/>
        </p:nvCxnSpPr>
        <p:spPr>
          <a:xfrm flipV="1">
            <a:off x="3728259" y="2575222"/>
            <a:ext cx="2628579" cy="13712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1" idx="0"/>
          </p:cNvCxnSpPr>
          <p:nvPr/>
        </p:nvCxnSpPr>
        <p:spPr>
          <a:xfrm flipH="1" flipV="1">
            <a:off x="4360985" y="2529490"/>
            <a:ext cx="10106" cy="12690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8" idx="0"/>
          </p:cNvCxnSpPr>
          <p:nvPr/>
        </p:nvCxnSpPr>
        <p:spPr>
          <a:xfrm flipH="1" flipV="1">
            <a:off x="2066192" y="2617662"/>
            <a:ext cx="3108081" cy="115423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651131" y="3771900"/>
            <a:ext cx="1046284" cy="81768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prstClr val="white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4234607" y="3798574"/>
            <a:ext cx="272968" cy="8176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prstClr val="white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441787" y="3946501"/>
            <a:ext cx="572944" cy="4523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42" name="Rectangle 41"/>
          <p:cNvSpPr/>
          <p:nvPr/>
        </p:nvSpPr>
        <p:spPr>
          <a:xfrm>
            <a:off x="0" y="659264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50649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214802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b="1" dirty="0" smtClean="0"/>
              <a:t> </a:t>
            </a:r>
            <a:r>
              <a:rPr lang="el-GR" b="1" dirty="0" smtClean="0"/>
              <a:t>Ζεύγη Μετασχηματισμού </a:t>
            </a:r>
            <a:r>
              <a:rPr lang="en-US" b="1" dirty="0"/>
              <a:t>F</a:t>
            </a:r>
            <a:r>
              <a:rPr lang="en-US" b="1" dirty="0" smtClean="0"/>
              <a:t>ourier</a:t>
            </a:r>
            <a:endParaRPr lang="el-GR" b="1" dirty="0" smtClean="0"/>
          </a:p>
          <a:p>
            <a:pPr marL="0" indent="0">
              <a:buClrTx/>
              <a:buSzPct val="120000"/>
              <a:buNone/>
            </a:pPr>
            <a:endParaRPr lang="en-US" sz="22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437" y="706650"/>
            <a:ext cx="5796732" cy="58219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9264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34826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214802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b="1" dirty="0" smtClean="0"/>
              <a:t> </a:t>
            </a:r>
            <a:r>
              <a:rPr lang="el-GR" b="1" dirty="0" smtClean="0"/>
              <a:t>Αντίστροφος Μετασχηματισμός </a:t>
            </a:r>
            <a:r>
              <a:rPr lang="en-US" b="1" dirty="0" smtClean="0"/>
              <a:t>Fourier</a:t>
            </a:r>
            <a:endParaRPr lang="el-GR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/>
              <a:t> </a:t>
            </a:r>
            <a:r>
              <a:rPr lang="el-GR" dirty="0" smtClean="0"/>
              <a:t>Για την αντίστροφη διαδικασία εύρεσης του σήματος στο χρόνο από το </a:t>
            </a:r>
            <a:r>
              <a:rPr lang="el-GR" dirty="0" err="1" smtClean="0"/>
              <a:t>μετασχ</a:t>
            </a:r>
            <a:r>
              <a:rPr lang="el-GR" dirty="0" smtClean="0"/>
              <a:t>. </a:t>
            </a:r>
            <a:r>
              <a:rPr lang="en-US" dirty="0" smtClean="0"/>
              <a:t>Fourier </a:t>
            </a:r>
            <a:r>
              <a:rPr lang="el-GR" dirty="0" smtClean="0"/>
              <a:t>του, συνήθως ακολουθούμε τις παρακάτω μεθόδους:</a:t>
            </a:r>
            <a:br>
              <a:rPr lang="el-GR" dirty="0" smtClean="0"/>
            </a:br>
            <a:endParaRPr lang="el-GR" dirty="0" smtClean="0"/>
          </a:p>
          <a:p>
            <a:pPr>
              <a:buClrTx/>
              <a:buSzPct val="120000"/>
              <a:buFont typeface="Courier New" panose="02070309020205020404" pitchFamily="49" charset="0"/>
              <a:buChar char="o"/>
            </a:pPr>
            <a:r>
              <a:rPr lang="el-GR" dirty="0"/>
              <a:t> </a:t>
            </a:r>
            <a:r>
              <a:rPr lang="el-GR" dirty="0" smtClean="0"/>
              <a:t>Χρήση του ορισμού</a:t>
            </a:r>
          </a:p>
          <a:p>
            <a:pPr>
              <a:buClrTx/>
              <a:buSzPct val="120000"/>
              <a:buFont typeface="Courier New" panose="02070309020205020404" pitchFamily="49" charset="0"/>
              <a:buChar char="o"/>
            </a:pPr>
            <a:endParaRPr lang="el-GR" dirty="0" smtClean="0"/>
          </a:p>
          <a:p>
            <a:pPr>
              <a:buClrTx/>
              <a:buSzPct val="120000"/>
              <a:buFont typeface="Courier New" panose="02070309020205020404" pitchFamily="49" charset="0"/>
              <a:buChar char="o"/>
            </a:pPr>
            <a:r>
              <a:rPr lang="el-GR" dirty="0"/>
              <a:t> </a:t>
            </a:r>
            <a:r>
              <a:rPr lang="el-GR" dirty="0" smtClean="0"/>
              <a:t>Χρήση ιδιοτήτων (π.χ. </a:t>
            </a:r>
            <a:r>
              <a:rPr lang="el-GR" dirty="0" err="1" smtClean="0"/>
              <a:t>δυϊκότητα</a:t>
            </a:r>
            <a:r>
              <a:rPr lang="el-GR" dirty="0" smtClean="0"/>
              <a:t>)</a:t>
            </a:r>
          </a:p>
          <a:p>
            <a:pPr>
              <a:buClrTx/>
              <a:buSzPct val="120000"/>
              <a:buFont typeface="Courier New" panose="02070309020205020404" pitchFamily="49" charset="0"/>
              <a:buChar char="o"/>
            </a:pPr>
            <a:endParaRPr lang="el-GR" dirty="0" smtClean="0"/>
          </a:p>
          <a:p>
            <a:pPr>
              <a:buClrTx/>
              <a:buSzPct val="120000"/>
              <a:buFont typeface="Courier New" panose="02070309020205020404" pitchFamily="49" charset="0"/>
              <a:buChar char="o"/>
            </a:pPr>
            <a:r>
              <a:rPr lang="el-GR" dirty="0"/>
              <a:t> </a:t>
            </a:r>
            <a:r>
              <a:rPr lang="el-GR" dirty="0" smtClean="0"/>
              <a:t>Χρήση πινάκων γνωστών μετασχηματισμών</a:t>
            </a:r>
          </a:p>
          <a:p>
            <a:pPr marL="0" indent="0">
              <a:buClrTx/>
              <a:buSzPct val="120000"/>
              <a:buNone/>
            </a:pPr>
            <a:endParaRPr lang="el-GR" dirty="0" smtClean="0"/>
          </a:p>
          <a:p>
            <a:pPr marL="0" indent="0">
              <a:buClrTx/>
              <a:buSzPct val="120000"/>
              <a:buNone/>
            </a:pPr>
            <a:r>
              <a:rPr lang="el-GR" dirty="0" smtClean="0"/>
              <a:t>ενώ χρησιμοποιείται συχνά η τεχνική του αναπτύγματος σε μερικά κλάσματα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9264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85530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14802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Αντίστροφος Μετασχηματισμός </a:t>
                </a:r>
                <a:r>
                  <a:rPr lang="en-US" b="1" dirty="0" smtClean="0"/>
                  <a:t>Fourier</a:t>
                </a:r>
                <a:endParaRPr lang="el-GR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/>
                  <a:t> </a:t>
                </a:r>
                <a:r>
                  <a:rPr lang="el-GR" b="1" dirty="0" smtClean="0"/>
                  <a:t>Παράδειγμα: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/>
                  <a:t> </a:t>
                </a:r>
                <a:r>
                  <a:rPr lang="el-GR" dirty="0" smtClean="0"/>
                  <a:t>Έστω ότι γνωρίζετε τα παρακάτω:</a:t>
                </a:r>
              </a:p>
              <a:p>
                <a:pPr>
                  <a:buClrTx/>
                  <a:buSzPct val="120000"/>
                  <a:buFont typeface="Wingdings" panose="05000000000000000000" pitchFamily="2" charset="2"/>
                  <a:buChar char="§"/>
                </a:pPr>
                <a:r>
                  <a:rPr lang="el-GR" dirty="0" smtClean="0"/>
                  <a:t> Το σήμα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είναι πραγματικό και έχει μόνο θετικές τιμές</a:t>
                </a:r>
              </a:p>
              <a:p>
                <a:pPr>
                  <a:buClrTx/>
                  <a:buSzPct val="120000"/>
                  <a:buFont typeface="Wingdings" panose="05000000000000000000" pitchFamily="2" charset="2"/>
                  <a:buChar char="§"/>
                </a:pPr>
                <a:r>
                  <a:rPr lang="el-GR" dirty="0"/>
                  <a:t> </a:t>
                </a:r>
                <a:r>
                  <a:rPr lang="el-GR" dirty="0" smtClean="0"/>
                  <a:t>Ισχύει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Wingdings" panose="05000000000000000000" pitchFamily="2" charset="2"/>
                  <a:buChar char="§"/>
                </a:pPr>
                <a:r>
                  <a:rPr lang="en-US" dirty="0"/>
                  <a:t> </a:t>
                </a:r>
                <a:r>
                  <a:rPr lang="el-GR" dirty="0" smtClean="0"/>
                  <a:t>Ισχύει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Βρείτε το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14802"/>
              </a:xfrm>
              <a:blipFill rotWithShape="0">
                <a:blip r:embed="rId3"/>
                <a:stretch>
                  <a:fillRect l="-1973" t="-176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9264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9791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0" cy="6154535"/>
          </a:xfrm>
        </p:spPr>
        <p:txBody>
          <a:bodyPr>
            <a:normAutofit/>
          </a:bodyPr>
          <a:lstStyle/>
          <a:p>
            <a:pPr marL="0" indent="0" algn="ctr">
              <a:buClrTx/>
              <a:buSzPct val="120000"/>
              <a:buNone/>
            </a:pPr>
            <a:endParaRPr lang="el-GR" sz="5400" b="1" dirty="0"/>
          </a:p>
          <a:p>
            <a:pPr marL="0" indent="0" algn="ctr">
              <a:buClrTx/>
              <a:buSzPct val="120000"/>
              <a:buNone/>
            </a:pPr>
            <a:r>
              <a:rPr lang="el-GR" sz="5400" b="1" dirty="0" smtClean="0">
                <a:ln w="22225">
                  <a:solidFill>
                    <a:srgbClr val="00B0F0"/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</a:rPr>
              <a:t>ΤΕΛΟΣ ΔΙΑΛΕΞΗΣ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705100"/>
            <a:ext cx="5042707" cy="2448997"/>
          </a:xfrm>
          <a:prstGeom prst="ellipse">
            <a:avLst/>
          </a:prstGeom>
          <a:ln w="63500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8" name="Rectangle 7"/>
          <p:cNvSpPr/>
          <p:nvPr/>
        </p:nvSpPr>
        <p:spPr>
          <a:xfrm>
            <a:off x="0" y="659264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55701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0" cy="6154535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Οι διαφάνειες αυτές διατίθενται 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με άδεια </a:t>
            </a:r>
            <a:r>
              <a:rPr lang="el-GR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Creative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l-GR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Commons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Αναφορά Δημιουργού-Μη Εμπορική Χρήση 4.0 Διεθνές. </a:t>
            </a:r>
            <a:endParaRPr lang="el-GR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ClrTx/>
              <a:buSzPct val="120000"/>
              <a:buNone/>
            </a:pPr>
            <a:endParaRPr lang="en-US" sz="5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Οι διαφάνειες αυτές συνοδεύουν το σύγγραμμα «Επεξεργασία Σήματος Συνεχούς και Διακριτού Χρόνου: μια πρώτη εισαγωγή», εκδόσεις 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Gutenberg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ISBN: 978-960-01-2042-4</a:t>
            </a:r>
            <a:endParaRPr lang="el-GR" sz="2800" dirty="0">
              <a:ln w="0"/>
              <a:solidFill>
                <a:schemeClr val="tx1"/>
              </a:solidFill>
            </a:endParaRPr>
          </a:p>
          <a:p>
            <a:pPr marL="0" indent="0">
              <a:buClrTx/>
              <a:buSzPct val="120000"/>
              <a:buNone/>
            </a:pPr>
            <a:endParaRPr lang="el-GR" sz="5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Για 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να δείτε ένα αντίγραφο αυτής της άδειας, επισκεφθείτε το </a:t>
            </a:r>
            <a:endParaRPr lang="el-GR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ClrTx/>
              <a:buSzPct val="120000"/>
              <a:buNone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://creativecommons.org/licenses/by-nc/4.0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endParaRPr lang="en-US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150" y="5385392"/>
            <a:ext cx="3187305" cy="11151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6057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79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Προς το </a:t>
                </a:r>
                <a:r>
                  <a:rPr lang="el-GR" b="1" dirty="0" err="1" smtClean="0"/>
                  <a:t>μετασχ</a:t>
                </a:r>
                <a:r>
                  <a:rPr lang="el-GR" b="1" dirty="0" smtClean="0"/>
                  <a:t>. </a:t>
                </a:r>
                <a:r>
                  <a:rPr lang="en-US" b="1" dirty="0" smtClean="0"/>
                  <a:t>Fourier…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Τυπικά: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Όταν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l-GR" dirty="0" smtClean="0"/>
                  <a:t>τότε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𝑑𝑓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και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Οπότε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+∞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𝑓𝑡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+∞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𝑓𝑡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5400000">
            <a:off x="4526731" y="4644432"/>
            <a:ext cx="325927" cy="2136618"/>
          </a:xfrm>
          <a:prstGeom prst="rightBrace">
            <a:avLst>
              <a:gd name="adj1" fmla="val 68989"/>
              <a:gd name="adj2" fmla="val 47183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72824" y="5887135"/>
                <a:ext cx="718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824" y="5887135"/>
                <a:ext cx="71801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4689694" y="435303"/>
            <a:ext cx="2364252" cy="684945"/>
            <a:chOff x="4689694" y="435303"/>
            <a:chExt cx="2364252" cy="684945"/>
          </a:xfrm>
        </p:grpSpPr>
        <p:sp>
          <p:nvSpPr>
            <p:cNvPr id="10" name="Right Brace 9"/>
            <p:cNvSpPr/>
            <p:nvPr/>
          </p:nvSpPr>
          <p:spPr>
            <a:xfrm rot="16200000">
              <a:off x="5708856" y="-224841"/>
              <a:ext cx="325927" cy="2364252"/>
            </a:xfrm>
            <a:prstGeom prst="rightBrace">
              <a:avLst>
                <a:gd name="adj1" fmla="val 68989"/>
                <a:gd name="adj2" fmla="val 47183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512810" y="435303"/>
                  <a:ext cx="4935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l-GR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2810" y="435303"/>
                  <a:ext cx="49359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2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4" name="Rectangle 13"/>
          <p:cNvSpPr/>
          <p:nvPr/>
        </p:nvSpPr>
        <p:spPr>
          <a:xfrm>
            <a:off x="0" y="659264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45655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Μετασχηματισμός </a:t>
                </a:r>
                <a:r>
                  <a:rPr lang="en-US" b="1" dirty="0" smtClean="0"/>
                  <a:t>Fourier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Ο όρος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/>
                  <a:t>ονομάζεται </a:t>
                </a:r>
                <a:r>
                  <a:rPr lang="el-GR" b="1" dirty="0"/>
                  <a:t>Μετασχηματισμός </a:t>
                </a:r>
                <a:r>
                  <a:rPr lang="en-US" b="1" dirty="0"/>
                  <a:t>Fourier </a:t>
                </a:r>
                <a:r>
                  <a:rPr lang="el-GR" dirty="0"/>
                  <a:t>και συμβολίζεται με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Ο όρος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ονομάζεται </a:t>
                </a:r>
                <a:r>
                  <a:rPr lang="el-GR" b="1" dirty="0" smtClean="0"/>
                  <a:t>αντίστροφος </a:t>
                </a:r>
                <a:r>
                  <a:rPr lang="el-GR" b="1" dirty="0" err="1" smtClean="0"/>
                  <a:t>Μετασχ</a:t>
                </a:r>
                <a:r>
                  <a:rPr lang="en-US" b="1" dirty="0" smtClean="0"/>
                  <a:t>.</a:t>
                </a:r>
                <a:r>
                  <a:rPr lang="el-GR" b="1" dirty="0" smtClean="0"/>
                  <a:t> </a:t>
                </a:r>
                <a:r>
                  <a:rPr lang="en-US" b="1" dirty="0" smtClean="0"/>
                  <a:t>Fourier </a:t>
                </a:r>
                <a:r>
                  <a:rPr lang="el-GR" dirty="0" smtClean="0"/>
                  <a:t>και προφανώς συμβολίζεται με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ClrTx/>
                  <a:buSzPct val="120000"/>
                  <a:buNone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Ο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είναι μια μιγαδική συνάρτηση (εν γένει)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Έχει μέτρο και φάση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Έχει πραγματικό και φανταστικό μέρος</a:t>
                </a:r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9264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86209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Μετασχηματισμός </a:t>
                </a:r>
                <a:r>
                  <a:rPr lang="en-US" b="1" dirty="0" smtClean="0"/>
                  <a:t>Fourier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Είναι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Im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δηλ.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Εύκολα μπορούμε να δείξουμε ότι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9264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16888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 fontScale="925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Μετασχηματισμός </a:t>
                </a:r>
                <a:r>
                  <a:rPr lang="en-US" b="1" dirty="0" smtClean="0"/>
                  <a:t>Fourier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Μέτρο: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Φάση: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οπότε και ο μετασχηματισμός εκφράζεται ως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sz="10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1000" b="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Εύκολα μπορεί κανείς να δείξει ότι για πραγματικά σήματα 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Η συζυγής συμμετρία δηλώνει ότι το μέτρο του μετασχηματισμού (</a:t>
                </a:r>
                <a:r>
                  <a:rPr lang="el-GR" b="1" dirty="0" smtClean="0"/>
                  <a:t>φάσμα πλάτους</a:t>
                </a:r>
                <a:r>
                  <a:rPr lang="el-GR" dirty="0" smtClean="0"/>
                  <a:t>) είναι άρτια συνάρτηση του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l-GR" dirty="0" smtClean="0"/>
                  <a:t>ενώ η φάση (</a:t>
                </a:r>
                <a:r>
                  <a:rPr lang="el-GR" b="1" dirty="0" smtClean="0"/>
                  <a:t>φάσμα φάσης</a:t>
                </a:r>
                <a:r>
                  <a:rPr lang="el-GR" dirty="0" smtClean="0"/>
                  <a:t>) είναι περιττή συνάρτηση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l-GR" dirty="0" smtClean="0"/>
                  <a:t>του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Αναμενόμενο, αφού ο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ορίστηκε ως μια γενίκευση των συντελεστών </a:t>
                </a:r>
                <a:r>
                  <a:rPr lang="en-US" dirty="0" smtClean="0"/>
                  <a:t>Fourier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837" t="-168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9264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82044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Μετασχηματισμός </a:t>
                </a:r>
                <a:r>
                  <a:rPr lang="en-US" b="1" dirty="0" smtClean="0"/>
                  <a:t>Fourier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Ο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κάνει την ίδια δουλειά με τους συντελεστές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αλλά για </a:t>
                </a:r>
                <a:r>
                  <a:rPr lang="el-GR" i="1" dirty="0" smtClean="0"/>
                  <a:t>απεριοδικά</a:t>
                </a:r>
                <a:r>
                  <a:rPr lang="el-GR" dirty="0" smtClean="0"/>
                  <a:t> σήματα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Η σειρά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αναπτύσσει ένα </a:t>
                </a:r>
                <a:r>
                  <a:rPr lang="el-GR" b="1" dirty="0" smtClean="0"/>
                  <a:t>περιοδικό</a:t>
                </a:r>
                <a:r>
                  <a:rPr lang="el-GR" dirty="0" smtClean="0"/>
                  <a:t> σήμα σε ένα άπειρο (εν γένει) άθροισμα </a:t>
                </a:r>
                <a:r>
                  <a:rPr lang="el-GR" i="1" dirty="0" smtClean="0"/>
                  <a:t>μετρήσιμων</a:t>
                </a:r>
                <a:r>
                  <a:rPr lang="el-GR" dirty="0" smtClean="0"/>
                  <a:t> διακριτών συχνοτήτων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l-GR" dirty="0" smtClean="0"/>
                  <a:t>, με πλάτη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2|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και φάσεις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  <a:br>
                  <a:rPr lang="en-US" dirty="0" smtClean="0"/>
                </a:br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Ο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αναπτύσσει ένα </a:t>
                </a:r>
                <a:r>
                  <a:rPr lang="el-GR" b="1" dirty="0" smtClean="0"/>
                  <a:t>απεριοδικό</a:t>
                </a:r>
                <a:r>
                  <a:rPr lang="el-GR" dirty="0" smtClean="0"/>
                  <a:t> σήμα σε ένα άπειρο (εν γένει) </a:t>
                </a:r>
                <a:r>
                  <a:rPr lang="el-GR" i="1" dirty="0" smtClean="0"/>
                  <a:t>μη μετρήσιμο</a:t>
                </a:r>
                <a:r>
                  <a:rPr lang="el-GR" dirty="0" smtClean="0"/>
                  <a:t> άθροισμα </a:t>
                </a:r>
                <a:r>
                  <a:rPr lang="el-GR" b="1" i="1" dirty="0" smtClean="0"/>
                  <a:t>κάθε</a:t>
                </a:r>
                <a:r>
                  <a:rPr lang="el-GR" dirty="0" smtClean="0"/>
                  <a:t> συχνότητας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l-GR" dirty="0" smtClean="0"/>
                  <a:t>με πλάτη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𝑑𝑓</m:t>
                    </m:r>
                  </m:oMath>
                </a14:m>
                <a:r>
                  <a:rPr lang="el-GR" dirty="0" smtClean="0"/>
                  <a:t> και φάσεις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</a:t>
                </a:r>
                <a:br>
                  <a:rPr lang="en-US" dirty="0" smtClean="0"/>
                </a:br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1779" r="-142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/>
          <p:cNvGrpSpPr/>
          <p:nvPr/>
        </p:nvGrpSpPr>
        <p:grpSpPr>
          <a:xfrm>
            <a:off x="313424" y="4899122"/>
            <a:ext cx="3067862" cy="1671051"/>
            <a:chOff x="313424" y="4899122"/>
            <a:chExt cx="3067862" cy="1671051"/>
          </a:xfrm>
        </p:grpSpPr>
        <p:grpSp>
          <p:nvGrpSpPr>
            <p:cNvPr id="40" name="Group 39"/>
            <p:cNvGrpSpPr/>
            <p:nvPr/>
          </p:nvGrpSpPr>
          <p:grpSpPr>
            <a:xfrm>
              <a:off x="325925" y="4899122"/>
              <a:ext cx="3055361" cy="1671051"/>
              <a:chOff x="325925" y="4899122"/>
              <a:chExt cx="3055361" cy="1671051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325925" y="5064781"/>
                <a:ext cx="2915216" cy="1410832"/>
                <a:chOff x="325925" y="5064781"/>
                <a:chExt cx="2915216" cy="1410832"/>
              </a:xfrm>
            </p:grpSpPr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325925" y="6319319"/>
                  <a:ext cx="291521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1682436" y="5064781"/>
                  <a:ext cx="10562" cy="141083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>
                <a:off x="1901228" y="5703683"/>
                <a:ext cx="669957" cy="615636"/>
                <a:chOff x="1901228" y="5703683"/>
                <a:chExt cx="669957" cy="615636"/>
              </a:xfrm>
            </p:grpSpPr>
            <p:cxnSp>
              <p:nvCxnSpPr>
                <p:cNvPr id="12" name="Straight Connector 11"/>
                <p:cNvCxnSpPr/>
                <p:nvPr/>
              </p:nvCxnSpPr>
              <p:spPr>
                <a:xfrm flipV="1">
                  <a:off x="1901228" y="5703683"/>
                  <a:ext cx="0" cy="615636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flipV="1">
                  <a:off x="2126055" y="5902859"/>
                  <a:ext cx="1509" cy="41646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V="1">
                  <a:off x="2350881" y="6111089"/>
                  <a:ext cx="1509" cy="20823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V="1">
                  <a:off x="2571185" y="6215204"/>
                  <a:ext cx="0" cy="104115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 flipH="1">
                <a:off x="783880" y="5703683"/>
                <a:ext cx="669957" cy="615636"/>
                <a:chOff x="1901228" y="5703683"/>
                <a:chExt cx="669957" cy="615636"/>
              </a:xfrm>
            </p:grpSpPr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1901228" y="5703683"/>
                  <a:ext cx="0" cy="615636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V="1">
                  <a:off x="2126055" y="5902859"/>
                  <a:ext cx="1509" cy="41646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V="1">
                  <a:off x="2350881" y="6111089"/>
                  <a:ext cx="1509" cy="20823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V="1">
                  <a:off x="2571185" y="6215204"/>
                  <a:ext cx="0" cy="104115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195018" y="6293174"/>
                    <a:ext cx="1862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lang="el-GR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5018" y="6293174"/>
                    <a:ext cx="186268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32258" r="-25806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1746762" y="4899122"/>
                    <a:ext cx="30893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l-GR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6762" y="4899122"/>
                    <a:ext cx="308931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20000" r="-8000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1" name="TextBox 40"/>
            <p:cNvSpPr txBox="1"/>
            <p:nvPr/>
          </p:nvSpPr>
          <p:spPr>
            <a:xfrm>
              <a:off x="313424" y="5920763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…</a:t>
              </a:r>
              <a:endParaRPr lang="el-GR" dirty="0">
                <a:solidFill>
                  <a:srgbClr val="00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708731" y="5920763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…</a:t>
              </a:r>
              <a:endParaRPr lang="el-GR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727082" y="4899121"/>
            <a:ext cx="3315413" cy="1632609"/>
            <a:chOff x="5727082" y="4899121"/>
            <a:chExt cx="3315413" cy="1632609"/>
          </a:xfrm>
        </p:grpSpPr>
        <p:grpSp>
          <p:nvGrpSpPr>
            <p:cNvPr id="39" name="Group 38"/>
            <p:cNvGrpSpPr/>
            <p:nvPr/>
          </p:nvGrpSpPr>
          <p:grpSpPr>
            <a:xfrm>
              <a:off x="5756117" y="4899121"/>
              <a:ext cx="3286378" cy="1632609"/>
              <a:chOff x="5756117" y="4899121"/>
              <a:chExt cx="3286378" cy="1632609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>
                <a:off x="5756117" y="6319319"/>
                <a:ext cx="313705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V="1">
                <a:off x="7257861" y="5064781"/>
                <a:ext cx="10562" cy="141083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56117" y="5377161"/>
                <a:ext cx="3024611" cy="870312"/>
                <a:chOff x="5757250" y="5295098"/>
                <a:chExt cx="3024611" cy="870312"/>
              </a:xfrm>
            </p:grpSpPr>
            <p:sp>
              <p:nvSpPr>
                <p:cNvPr id="31" name="Freeform 30"/>
                <p:cNvSpPr/>
                <p:nvPr/>
              </p:nvSpPr>
              <p:spPr>
                <a:xfrm>
                  <a:off x="7269933" y="5295595"/>
                  <a:ext cx="1511928" cy="869815"/>
                </a:xfrm>
                <a:custGeom>
                  <a:avLst/>
                  <a:gdLst>
                    <a:gd name="connsiteX0" fmla="*/ 0 w 1511928"/>
                    <a:gd name="connsiteY0" fmla="*/ 217965 h 869815"/>
                    <a:gd name="connsiteX1" fmla="*/ 126748 w 1511928"/>
                    <a:gd name="connsiteY1" fmla="*/ 682 h 869815"/>
                    <a:gd name="connsiteX2" fmla="*/ 271604 w 1511928"/>
                    <a:gd name="connsiteY2" fmla="*/ 281340 h 869815"/>
                    <a:gd name="connsiteX3" fmla="*/ 434566 w 1511928"/>
                    <a:gd name="connsiteY3" fmla="*/ 679692 h 869815"/>
                    <a:gd name="connsiteX4" fmla="*/ 787651 w 1511928"/>
                    <a:gd name="connsiteY4" fmla="*/ 498623 h 869815"/>
                    <a:gd name="connsiteX5" fmla="*/ 1267485 w 1511928"/>
                    <a:gd name="connsiteY5" fmla="*/ 797387 h 869815"/>
                    <a:gd name="connsiteX6" fmla="*/ 1511928 w 1511928"/>
                    <a:gd name="connsiteY6" fmla="*/ 869815 h 869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11928" h="869815">
                      <a:moveTo>
                        <a:pt x="0" y="217965"/>
                      </a:moveTo>
                      <a:cubicBezTo>
                        <a:pt x="40740" y="104042"/>
                        <a:pt x="81481" y="-9881"/>
                        <a:pt x="126748" y="682"/>
                      </a:cubicBezTo>
                      <a:cubicBezTo>
                        <a:pt x="172015" y="11245"/>
                        <a:pt x="220301" y="168172"/>
                        <a:pt x="271604" y="281340"/>
                      </a:cubicBezTo>
                      <a:cubicBezTo>
                        <a:pt x="322907" y="394508"/>
                        <a:pt x="348558" y="643478"/>
                        <a:pt x="434566" y="679692"/>
                      </a:cubicBezTo>
                      <a:cubicBezTo>
                        <a:pt x="520574" y="715906"/>
                        <a:pt x="648831" y="479007"/>
                        <a:pt x="787651" y="498623"/>
                      </a:cubicBezTo>
                      <a:cubicBezTo>
                        <a:pt x="926471" y="518239"/>
                        <a:pt x="1146772" y="735522"/>
                        <a:pt x="1267485" y="797387"/>
                      </a:cubicBezTo>
                      <a:cubicBezTo>
                        <a:pt x="1388198" y="859252"/>
                        <a:pt x="1511928" y="869815"/>
                        <a:pt x="1511928" y="869815"/>
                      </a:cubicBezTo>
                    </a:path>
                  </a:pathLst>
                </a:cu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2" name="Freeform 31"/>
                <p:cNvSpPr/>
                <p:nvPr/>
              </p:nvSpPr>
              <p:spPr>
                <a:xfrm flipH="1">
                  <a:off x="5757250" y="5295098"/>
                  <a:ext cx="1511928" cy="869815"/>
                </a:xfrm>
                <a:custGeom>
                  <a:avLst/>
                  <a:gdLst>
                    <a:gd name="connsiteX0" fmla="*/ 0 w 1511928"/>
                    <a:gd name="connsiteY0" fmla="*/ 217965 h 869815"/>
                    <a:gd name="connsiteX1" fmla="*/ 126748 w 1511928"/>
                    <a:gd name="connsiteY1" fmla="*/ 682 h 869815"/>
                    <a:gd name="connsiteX2" fmla="*/ 271604 w 1511928"/>
                    <a:gd name="connsiteY2" fmla="*/ 281340 h 869815"/>
                    <a:gd name="connsiteX3" fmla="*/ 434566 w 1511928"/>
                    <a:gd name="connsiteY3" fmla="*/ 679692 h 869815"/>
                    <a:gd name="connsiteX4" fmla="*/ 787651 w 1511928"/>
                    <a:gd name="connsiteY4" fmla="*/ 498623 h 869815"/>
                    <a:gd name="connsiteX5" fmla="*/ 1267485 w 1511928"/>
                    <a:gd name="connsiteY5" fmla="*/ 797387 h 869815"/>
                    <a:gd name="connsiteX6" fmla="*/ 1511928 w 1511928"/>
                    <a:gd name="connsiteY6" fmla="*/ 869815 h 869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11928" h="869815">
                      <a:moveTo>
                        <a:pt x="0" y="217965"/>
                      </a:moveTo>
                      <a:cubicBezTo>
                        <a:pt x="40740" y="104042"/>
                        <a:pt x="81481" y="-9881"/>
                        <a:pt x="126748" y="682"/>
                      </a:cubicBezTo>
                      <a:cubicBezTo>
                        <a:pt x="172015" y="11245"/>
                        <a:pt x="220301" y="168172"/>
                        <a:pt x="271604" y="281340"/>
                      </a:cubicBezTo>
                      <a:cubicBezTo>
                        <a:pt x="322907" y="394508"/>
                        <a:pt x="348558" y="643478"/>
                        <a:pt x="434566" y="679692"/>
                      </a:cubicBezTo>
                      <a:cubicBezTo>
                        <a:pt x="520574" y="715906"/>
                        <a:pt x="648831" y="479007"/>
                        <a:pt x="787651" y="498623"/>
                      </a:cubicBezTo>
                      <a:cubicBezTo>
                        <a:pt x="926471" y="518239"/>
                        <a:pt x="1146772" y="735522"/>
                        <a:pt x="1267485" y="797387"/>
                      </a:cubicBezTo>
                      <a:cubicBezTo>
                        <a:pt x="1388198" y="859252"/>
                        <a:pt x="1511928" y="869815"/>
                        <a:pt x="1511928" y="869815"/>
                      </a:cubicBezTo>
                    </a:path>
                  </a:pathLst>
                </a:cu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>
                    <a:solidFill>
                      <a:prstClr val="white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8856227" y="6254731"/>
                    <a:ext cx="1862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l-GR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56227" y="6254731"/>
                    <a:ext cx="186268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46667" t="-2222" r="-43333" b="-35556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7311625" y="4899121"/>
                    <a:ext cx="53335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l-GR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1625" y="4899121"/>
                    <a:ext cx="533351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9091" t="-4444" r="-14773" b="-35556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3" name="TextBox 42"/>
            <p:cNvSpPr txBox="1"/>
            <p:nvPr/>
          </p:nvSpPr>
          <p:spPr>
            <a:xfrm>
              <a:off x="5727082" y="574610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…</a:t>
              </a:r>
              <a:endParaRPr lang="el-GR" dirty="0">
                <a:solidFill>
                  <a:srgbClr val="00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1467" y="574610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</a:rPr>
                <a:t>…</a:t>
              </a:r>
              <a:endParaRPr lang="el-GR" dirty="0">
                <a:solidFill>
                  <a:srgbClr val="000000"/>
                </a:solidFill>
              </a:endParaRPr>
            </a:p>
          </p:txBody>
        </p:sp>
      </p:grpSp>
      <p:sp>
        <p:nvSpPr>
          <p:cNvPr id="10" name="Right Arrow 9"/>
          <p:cNvSpPr/>
          <p:nvPr/>
        </p:nvSpPr>
        <p:spPr>
          <a:xfrm>
            <a:off x="3700452" y="5419165"/>
            <a:ext cx="1751527" cy="525698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36" name="Rectangle 3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47" name="Rectangle 46"/>
          <p:cNvSpPr/>
          <p:nvPr/>
        </p:nvSpPr>
        <p:spPr>
          <a:xfrm>
            <a:off x="0" y="659264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39976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Μετασχηματισμός </a:t>
                </a:r>
                <a:r>
                  <a:rPr lang="en-US" b="1" dirty="0" smtClean="0"/>
                  <a:t>Fourier – </a:t>
                </a:r>
                <a:r>
                  <a:rPr lang="el-GR" b="1" dirty="0" smtClean="0"/>
                  <a:t>Ύπαρξη </a:t>
                </a:r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Αρκεί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&lt;+∞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&lt;+∞</m:t>
                      </m:r>
                    </m:oMath>
                  </m:oMathPara>
                </a14:m>
                <a:endParaRPr lang="en-US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  <a:tabLst>
                    <a:tab pos="2871788" algn="l"/>
                  </a:tabLst>
                </a:pPr>
                <a:r>
                  <a:rPr lang="el-GR" sz="2000" dirty="0" smtClean="0"/>
                  <a:t>Το σήμα να είναι απολύτως ολοκληρώσιμο</a:t>
                </a:r>
              </a:p>
              <a:p>
                <a:pPr lvl="2">
                  <a:buClrTx/>
                  <a:buSzPct val="120000"/>
                  <a:buFont typeface="Arial" panose="020B0604020202020204" pitchFamily="34" charset="0"/>
                  <a:buChar char="•"/>
                  <a:tabLst>
                    <a:tab pos="2871788" algn="l"/>
                  </a:tabLst>
                </a:pPr>
                <a:r>
                  <a:rPr lang="el-GR" sz="1600" dirty="0" smtClean="0"/>
                  <a:t>Πρέπει να έχει πεπερασμένου πλήθους ασυνέχειες σε ένα οποιοδήποτε διάστημα</a:t>
                </a:r>
              </a:p>
              <a:p>
                <a:pPr lvl="2">
                  <a:buClrTx/>
                  <a:buSzPct val="120000"/>
                  <a:buFont typeface="Arial" panose="020B0604020202020204" pitchFamily="34" charset="0"/>
                  <a:buChar char="•"/>
                  <a:tabLst>
                    <a:tab pos="2871788" algn="l"/>
                  </a:tabLst>
                </a:pPr>
                <a:r>
                  <a:rPr lang="el-GR" sz="1600" dirty="0" smtClean="0"/>
                  <a:t>Πρέπει να έχει πεπερασμένου πλήθους μέγιστα και ελάχιστα σε ένα οποιοδήποτε διάστημα</a:t>
                </a:r>
                <a:endParaRPr lang="el-GR" sz="1600" dirty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000" dirty="0" smtClean="0"/>
                  <a:t>Δεν είναι αναγκαία συνθήκη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Επίσης αν </a:t>
                </a:r>
                <a:endParaRPr lang="el-GR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&lt;+∞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   τότε το σήμα έχει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Κάθε σήμα που παράγεται στο εργαστήριο ή υπάρχει στη φύση έχει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1779" r="-88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9" name="Rectangle 8"/>
          <p:cNvSpPr/>
          <p:nvPr/>
        </p:nvSpPr>
        <p:spPr>
          <a:xfrm>
            <a:off x="0" y="659264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73148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7739</TotalTime>
  <Words>634</Words>
  <Application>Microsoft Office PowerPoint</Application>
  <PresentationFormat>On-screen Show (4:3)</PresentationFormat>
  <Paragraphs>264</Paragraphs>
  <Slides>38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Courier New</vt:lpstr>
      <vt:lpstr>Wingdings</vt:lpstr>
      <vt:lpstr>Retrospect</vt:lpstr>
      <vt:lpstr>Επεξεργασία Σήματος Συνεχούς Χρόνου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SigProc</dc:title>
  <dc:creator>George Kafentzis</dc:creator>
  <cp:lastModifiedBy>George Kafentzis</cp:lastModifiedBy>
  <cp:revision>355</cp:revision>
  <dcterms:created xsi:type="dcterms:W3CDTF">2018-08-17T16:23:20Z</dcterms:created>
  <dcterms:modified xsi:type="dcterms:W3CDTF">2020-05-31T00:24:07Z</dcterms:modified>
</cp:coreProperties>
</file>