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5"/>
  </p:notesMasterIdLst>
  <p:sldIdLst>
    <p:sldId id="256" r:id="rId2"/>
    <p:sldId id="340" r:id="rId3"/>
    <p:sldId id="341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46" r:id="rId12"/>
    <p:sldId id="364" r:id="rId13"/>
    <p:sldId id="367" r:id="rId14"/>
    <p:sldId id="347" r:id="rId15"/>
    <p:sldId id="348" r:id="rId16"/>
    <p:sldId id="351" r:id="rId17"/>
    <p:sldId id="353" r:id="rId18"/>
    <p:sldId id="355" r:id="rId19"/>
    <p:sldId id="375" r:id="rId20"/>
    <p:sldId id="368" r:id="rId21"/>
    <p:sldId id="369" r:id="rId22"/>
    <p:sldId id="370" r:id="rId23"/>
    <p:sldId id="376" r:id="rId24"/>
    <p:sldId id="377" r:id="rId25"/>
    <p:sldId id="378" r:id="rId26"/>
    <p:sldId id="372" r:id="rId27"/>
    <p:sldId id="371" r:id="rId28"/>
    <p:sldId id="379" r:id="rId29"/>
    <p:sldId id="380" r:id="rId30"/>
    <p:sldId id="381" r:id="rId31"/>
    <p:sldId id="382" r:id="rId32"/>
    <p:sldId id="373" r:id="rId33"/>
    <p:sldId id="383" r:id="rId3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86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263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23276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3584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1637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28378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803311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87856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9316580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538483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3129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0202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8755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7942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0600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8487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083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6936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503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277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918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480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47018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9576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692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8661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333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09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45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1612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14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../media/image19.png"/><Relationship Id="rId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2.png"/><Relationship Id="rId17" Type="http://schemas.openxmlformats.org/officeDocument/2006/relationships/image" Target="../media/image18.png"/><Relationship Id="rId12" Type="http://schemas.openxmlformats.org/officeDocument/2006/relationships/image" Target="../media/image14.png"/><Relationship Id="rId7" Type="http://schemas.openxmlformats.org/officeDocument/2006/relationships/image" Target="NULL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3.png"/><Relationship Id="rId6" Type="http://schemas.openxmlformats.org/officeDocument/2006/relationships/image" Target="../media/image12.png"/><Relationship Id="rId15" Type="http://schemas.openxmlformats.org/officeDocument/2006/relationships/image" Target="../media/image16.png"/><Relationship Id="rId5" Type="http://schemas.openxmlformats.org/officeDocument/2006/relationships/image" Target="../media/image110.png"/><Relationship Id="rId10" Type="http://schemas.openxmlformats.org/officeDocument/2006/relationships/image" Target="NULL"/><Relationship Id="rId19" Type="http://schemas.openxmlformats.org/officeDocument/2006/relationships/image" Target="../media/image20.png"/><Relationship Id="rId9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.png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../media/image28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notesSlide" Target="../notesSlides/notesSlide19.xm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../media/image39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7.png"/><Relationship Id="rId3" Type="http://schemas.openxmlformats.org/officeDocument/2006/relationships/image" Target="../media/image281.png"/><Relationship Id="rId7" Type="http://schemas.openxmlformats.org/officeDocument/2006/relationships/image" Target="../media/image291.png"/><Relationship Id="rId12" Type="http://schemas.openxmlformats.org/officeDocument/2006/relationships/image" Target="../media/image311.png"/><Relationship Id="rId17" Type="http://schemas.openxmlformats.org/officeDocument/2006/relationships/image" Target="../media/image360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00.png"/><Relationship Id="rId5" Type="http://schemas.openxmlformats.org/officeDocument/2006/relationships/image" Target="../media/image270.png"/><Relationship Id="rId15" Type="http://schemas.openxmlformats.org/officeDocument/2006/relationships/image" Target="../media/image340.png"/><Relationship Id="rId10" Type="http://schemas.openxmlformats.org/officeDocument/2006/relationships/image" Target="../media/image301.png"/><Relationship Id="rId4" Type="http://schemas.openxmlformats.org/officeDocument/2006/relationships/image" Target="../media/image260.png"/><Relationship Id="rId9" Type="http://schemas.openxmlformats.org/officeDocument/2006/relationships/image" Target="../media/image290.png"/><Relationship Id="rId14" Type="http://schemas.openxmlformats.org/officeDocument/2006/relationships/image" Target="../media/image330.png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0.png"/><Relationship Id="rId18" Type="http://schemas.openxmlformats.org/officeDocument/2006/relationships/image" Target="../media/image37.png"/><Relationship Id="rId3" Type="http://schemas.openxmlformats.org/officeDocument/2006/relationships/image" Target="../media/image292.png"/><Relationship Id="rId21" Type="http://schemas.openxmlformats.org/officeDocument/2006/relationships/image" Target="../media/image400.png"/><Relationship Id="rId7" Type="http://schemas.openxmlformats.org/officeDocument/2006/relationships/image" Target="../media/image291.png"/><Relationship Id="rId12" Type="http://schemas.openxmlformats.org/officeDocument/2006/relationships/image" Target="../media/image311.png"/><Relationship Id="rId17" Type="http://schemas.openxmlformats.org/officeDocument/2006/relationships/image" Target="../media/image360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350.png"/><Relationship Id="rId20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00.png"/><Relationship Id="rId5" Type="http://schemas.openxmlformats.org/officeDocument/2006/relationships/image" Target="../media/image270.png"/><Relationship Id="rId15" Type="http://schemas.openxmlformats.org/officeDocument/2006/relationships/image" Target="../media/image340.png"/><Relationship Id="rId10" Type="http://schemas.openxmlformats.org/officeDocument/2006/relationships/image" Target="../media/image301.png"/><Relationship Id="rId19" Type="http://schemas.openxmlformats.org/officeDocument/2006/relationships/image" Target="../media/image38.png"/><Relationship Id="rId4" Type="http://schemas.openxmlformats.org/officeDocument/2006/relationships/image" Target="../media/image260.png"/><Relationship Id="rId9" Type="http://schemas.openxmlformats.org/officeDocument/2006/relationships/image" Target="../media/image290.png"/><Relationship Id="rId14" Type="http://schemas.openxmlformats.org/officeDocument/2006/relationships/image" Target="../media/image330.png"/><Relationship Id="rId22" Type="http://schemas.openxmlformats.org/officeDocument/2006/relationships/image" Target="../media/image4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Συστήματα στο χώρο του </a:t>
            </a:r>
            <a:r>
              <a:rPr lang="en-US" sz="2100" dirty="0" smtClean="0"/>
              <a:t>Fourier</a:t>
            </a:r>
            <a:endParaRPr lang="el-GR" sz="2100" dirty="0"/>
          </a:p>
        </p:txBody>
      </p:sp>
      <p:sp>
        <p:nvSpPr>
          <p:cNvPr id="8" name="Rectangle 7"/>
          <p:cNvSpPr/>
          <p:nvPr/>
        </p:nvSpPr>
        <p:spPr>
          <a:xfrm>
            <a:off x="0" y="311726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471459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8490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Έστω το ΓΧΑ σύστημα της μορφής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Δείξτε ότι η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 δίνεται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=15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1647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Σειρές </a:t>
                </a:r>
                <a:r>
                  <a:rPr lang="en-US" b="1" dirty="0" smtClean="0"/>
                  <a:t>Fourier</a:t>
                </a:r>
                <a:endParaRPr lang="el-GR" dirty="0" smtClean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πούμε ότι ένα πραγματικό περιοδικό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εμφανίζεται στην είσοδο ενός ΓΧΑ συστήματος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να βρούμε την έξοδο?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 περιοδικό σήμα αναπτύσσεται σε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ως</a:t>
                </a:r>
                <a:r>
                  <a:rPr lang="el-GR" sz="1050" dirty="0" smtClean="0"/>
                  <a:t> </a:t>
                </a:r>
                <a:r>
                  <a:rPr lang="el-GR" sz="400" dirty="0" smtClean="0"/>
                  <a:t/>
                </a:r>
                <a:br>
                  <a:rPr lang="el-GR" sz="400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Αναπτύσσεται δηλαδή σε άθροισμα </a:t>
                </a:r>
                <a:r>
                  <a:rPr lang="el-GR" dirty="0" err="1" smtClean="0"/>
                  <a:t>ιδιοσυναρτήσεων</a:t>
                </a:r>
                <a:r>
                  <a:rPr lang="el-GR" dirty="0" smtClean="0"/>
                  <a:t> του ΓΧΑ συστήματος! </a:t>
                </a:r>
                <a:r>
                  <a:rPr lang="el-GR" dirty="0" smtClean="0">
                    <a:sym typeface="Wingdings" panose="05000000000000000000" pitchFamily="2" charset="2"/>
                  </a:rPr>
                  <a:t>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Οπότε αν η απόκριση συχνότητας είναι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πολύ εύκολα μπορούμε να βρούμε ότι </a:t>
                </a:r>
                <a:br>
                  <a:rPr lang="el-GR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l-G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l-GR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αν το σύστημα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πραγματικό τότε</a:t>
                </a:r>
                <a:r>
                  <a:rPr lang="el-GR" sz="400" dirty="0" smtClean="0"/>
                  <a:t/>
                </a:r>
                <a:br>
                  <a:rPr lang="el-GR" sz="400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l-G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l-GR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0070C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837" t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H="1" flipV="1">
            <a:off x="3443844" y="2731325"/>
            <a:ext cx="985652" cy="356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7804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Έστω το ΓΧΑ σύστημα της μορφής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έξοδό του όταν στην είσοδό του παρουσιαστεί το σήμα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=3+2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48922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Συστήματα και Μετασχηματισμός </a:t>
            </a:r>
            <a:r>
              <a:rPr lang="en-US" b="1" dirty="0" smtClean="0"/>
              <a:t>Fourier</a:t>
            </a: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 Μεταβολή στο φάσμα πλάτους</a:t>
            </a:r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327058" y="2372521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l-GR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58" y="2372521"/>
                <a:ext cx="20839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431410" y="917425"/>
            <a:ext cx="8479651" cy="1625866"/>
            <a:chOff x="431410" y="917425"/>
            <a:chExt cx="8479651" cy="16258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3330" y="223551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330" y="2235514"/>
                  <a:ext cx="30773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" name="Group 69"/>
            <p:cNvGrpSpPr/>
            <p:nvPr/>
          </p:nvGrpSpPr>
          <p:grpSpPr>
            <a:xfrm>
              <a:off x="431410" y="917425"/>
              <a:ext cx="8267700" cy="1457070"/>
              <a:chOff x="431410" y="917425"/>
              <a:chExt cx="8267700" cy="1457070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431410" y="2256985"/>
                <a:ext cx="8267700" cy="762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 flipH="1" flipV="1">
                <a:off x="4418429" y="1178155"/>
                <a:ext cx="7620" cy="119634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TextBox 62"/>
                  <p:cNvSpPr txBox="1"/>
                  <p:nvPr/>
                </p:nvSpPr>
                <p:spPr>
                  <a:xfrm>
                    <a:off x="4475483" y="917425"/>
                    <a:ext cx="60452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TextBox 6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75483" y="917425"/>
                    <a:ext cx="604524" cy="246221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1111" r="-11111" b="-3170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oup 17"/>
            <p:cNvGrpSpPr/>
            <p:nvPr/>
          </p:nvGrpSpPr>
          <p:grpSpPr>
            <a:xfrm>
              <a:off x="2752344" y="1836463"/>
              <a:ext cx="3297936" cy="428142"/>
              <a:chOff x="2715768" y="1527048"/>
              <a:chExt cx="3297936" cy="737557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 flipV="1">
                <a:off x="2715768" y="1527048"/>
                <a:ext cx="0" cy="7267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 flipV="1">
                <a:off x="6013704" y="1537851"/>
                <a:ext cx="0" cy="7267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Straight Arrow Connector 57"/>
            <p:cNvCxnSpPr/>
            <p:nvPr/>
          </p:nvCxnSpPr>
          <p:spPr>
            <a:xfrm flipV="1">
              <a:off x="4418429" y="1280160"/>
              <a:ext cx="0" cy="973642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4145429" y="1211700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5429" y="1211700"/>
                  <a:ext cx="295273" cy="2616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2668889" y="1649619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8889" y="1649619"/>
                  <a:ext cx="295273" cy="261610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5936877" y="1640524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6877" y="1640524"/>
                  <a:ext cx="295273" cy="261610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174235" y="4357628"/>
            <a:ext cx="8736826" cy="2013813"/>
            <a:chOff x="174235" y="4357628"/>
            <a:chExt cx="8736826" cy="2013813"/>
          </a:xfrm>
        </p:grpSpPr>
        <p:grpSp>
          <p:nvGrpSpPr>
            <p:cNvPr id="72" name="Group 71"/>
            <p:cNvGrpSpPr/>
            <p:nvPr/>
          </p:nvGrpSpPr>
          <p:grpSpPr>
            <a:xfrm>
              <a:off x="453683" y="4357628"/>
              <a:ext cx="8457378" cy="2013813"/>
              <a:chOff x="453683" y="4357628"/>
              <a:chExt cx="8457378" cy="2013813"/>
            </a:xfrm>
          </p:grpSpPr>
          <p:cxnSp>
            <p:nvCxnSpPr>
              <p:cNvPr id="34" name="Straight Connector 33"/>
              <p:cNvCxnSpPr/>
              <p:nvPr/>
            </p:nvCxnSpPr>
            <p:spPr>
              <a:xfrm>
                <a:off x="453683" y="6063664"/>
                <a:ext cx="8267700" cy="762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440702" y="4984834"/>
                <a:ext cx="7620" cy="119634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/>
                  <p:cNvSpPr txBox="1"/>
                  <p:nvPr/>
                </p:nvSpPr>
                <p:spPr>
                  <a:xfrm>
                    <a:off x="8603330" y="6063664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TextBox 5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330" y="6063664"/>
                    <a:ext cx="307731" cy="307777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4485101" y="4809132"/>
                    <a:ext cx="594906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85101" y="4809132"/>
                    <a:ext cx="594906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2371" r="-1134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5927378" y="6041613"/>
                    <a:ext cx="237799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27378" y="6041613"/>
                    <a:ext cx="237799" cy="307777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r="-1538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/>
                  <p:cNvSpPr txBox="1"/>
                  <p:nvPr/>
                </p:nvSpPr>
                <p:spPr>
                  <a:xfrm>
                    <a:off x="2518378" y="6034434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TextBox 6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378" y="6034434"/>
                    <a:ext cx="307731" cy="307777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r="-31373"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4299242" y="4357628"/>
                    <a:ext cx="298159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TextBox 6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99242" y="4357628"/>
                    <a:ext cx="298159" cy="369332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0204" r="-10204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4" name="Group 73"/>
            <p:cNvGrpSpPr/>
            <p:nvPr/>
          </p:nvGrpSpPr>
          <p:grpSpPr>
            <a:xfrm>
              <a:off x="2777079" y="5953773"/>
              <a:ext cx="3297936" cy="104251"/>
              <a:chOff x="2715768" y="1527048"/>
              <a:chExt cx="3297936" cy="737557"/>
            </a:xfrm>
          </p:grpSpPr>
          <p:cxnSp>
            <p:nvCxnSpPr>
              <p:cNvPr id="75" name="Straight Arrow Connector 74"/>
              <p:cNvCxnSpPr/>
              <p:nvPr/>
            </p:nvCxnSpPr>
            <p:spPr>
              <a:xfrm flipV="1">
                <a:off x="2715768" y="1527048"/>
                <a:ext cx="0" cy="7267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/>
              <p:cNvCxnSpPr/>
              <p:nvPr/>
            </p:nvCxnSpPr>
            <p:spPr>
              <a:xfrm flipV="1">
                <a:off x="6013704" y="1537851"/>
                <a:ext cx="0" cy="726754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oup 77"/>
            <p:cNvGrpSpPr/>
            <p:nvPr/>
          </p:nvGrpSpPr>
          <p:grpSpPr>
            <a:xfrm>
              <a:off x="174235" y="5096913"/>
              <a:ext cx="8548172" cy="886193"/>
              <a:chOff x="150937" y="2482309"/>
              <a:chExt cx="8548172" cy="1417944"/>
            </a:xfrm>
          </p:grpSpPr>
          <p:sp>
            <p:nvSpPr>
              <p:cNvPr id="79" name="Arc 78"/>
              <p:cNvSpPr/>
              <p:nvPr/>
            </p:nvSpPr>
            <p:spPr>
              <a:xfrm rot="10800000">
                <a:off x="4426047" y="2482410"/>
                <a:ext cx="4273062" cy="1417843"/>
              </a:xfrm>
              <a:prstGeom prst="arc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rgbClr val="000000"/>
                  </a:solidFill>
                </a:endParaRPr>
              </a:p>
            </p:txBody>
          </p:sp>
          <p:sp>
            <p:nvSpPr>
              <p:cNvPr id="80" name="Arc 79"/>
              <p:cNvSpPr/>
              <p:nvPr/>
            </p:nvSpPr>
            <p:spPr>
              <a:xfrm rot="10800000" flipH="1">
                <a:off x="150937" y="2482309"/>
                <a:ext cx="4273062" cy="1417843"/>
              </a:xfrm>
              <a:prstGeom prst="arc">
                <a:avLst/>
              </a:prstGeom>
              <a:ln w="19050">
                <a:solidFill>
                  <a:srgbClr val="00B05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rgbClr val="000000"/>
                  </a:solidFill>
                </a:endParaRPr>
              </a:p>
            </p:txBody>
          </p:sp>
        </p:grpSp>
        <p:cxnSp>
          <p:nvCxnSpPr>
            <p:cNvPr id="77" name="Straight Arrow Connector 76"/>
            <p:cNvCxnSpPr>
              <a:endCxn id="79" idx="2"/>
            </p:cNvCxnSpPr>
            <p:nvPr/>
          </p:nvCxnSpPr>
          <p:spPr>
            <a:xfrm flipV="1">
              <a:off x="4449027" y="5540041"/>
              <a:ext cx="318" cy="517986"/>
            </a:xfrm>
            <a:prstGeom prst="straightConnector1">
              <a:avLst/>
            </a:prstGeom>
            <a:ln w="28575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212302" y="5367613"/>
                  <a:ext cx="295273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2302" y="5367613"/>
                  <a:ext cx="295273" cy="261610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/>
                <p:cNvSpPr txBox="1"/>
                <p:nvPr/>
              </p:nvSpPr>
              <p:spPr>
                <a:xfrm>
                  <a:off x="2627241" y="5558354"/>
                  <a:ext cx="295273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TextBox 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7241" y="5558354"/>
                  <a:ext cx="295273" cy="410305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/>
                <p:cNvSpPr txBox="1"/>
                <p:nvPr/>
              </p:nvSpPr>
              <p:spPr>
                <a:xfrm>
                  <a:off x="5927378" y="5535122"/>
                  <a:ext cx="295273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TextBox 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7378" y="5535122"/>
                  <a:ext cx="295273" cy="410305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Straight Connector 38"/>
          <p:cNvCxnSpPr/>
          <p:nvPr/>
        </p:nvCxnSpPr>
        <p:spPr>
          <a:xfrm>
            <a:off x="2752344" y="2705100"/>
            <a:ext cx="18646" cy="27933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6066634" y="2653332"/>
            <a:ext cx="18646" cy="27933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150937" y="2246197"/>
            <a:ext cx="8760124" cy="2050651"/>
            <a:chOff x="150937" y="2246197"/>
            <a:chExt cx="8760124" cy="2050651"/>
          </a:xfrm>
        </p:grpSpPr>
        <p:grpSp>
          <p:nvGrpSpPr>
            <p:cNvPr id="71" name="Group 70"/>
            <p:cNvGrpSpPr/>
            <p:nvPr/>
          </p:nvGrpSpPr>
          <p:grpSpPr>
            <a:xfrm>
              <a:off x="436979" y="2246197"/>
              <a:ext cx="8474082" cy="2050651"/>
              <a:chOff x="436979" y="2246197"/>
              <a:chExt cx="8474082" cy="2050651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436979" y="3995157"/>
                <a:ext cx="8267700" cy="762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4423998" y="2916327"/>
                <a:ext cx="7620" cy="119634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5893801" y="2260795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93801" y="2260795"/>
                    <a:ext cx="30773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2463259" y="2246197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63259" y="2246197"/>
                    <a:ext cx="307731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31373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4466955" y="2758942"/>
                    <a:ext cx="6215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55" y="2758942"/>
                    <a:ext cx="621580" cy="246221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11765" r="-9804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6" name="Group 25"/>
            <p:cNvGrpSpPr/>
            <p:nvPr/>
          </p:nvGrpSpPr>
          <p:grpSpPr>
            <a:xfrm>
              <a:off x="150937" y="3101199"/>
              <a:ext cx="8548172" cy="799054"/>
              <a:chOff x="150937" y="2482309"/>
              <a:chExt cx="8548172" cy="1417944"/>
            </a:xfrm>
          </p:grpSpPr>
          <p:sp>
            <p:nvSpPr>
              <p:cNvPr id="25" name="Arc 24"/>
              <p:cNvSpPr/>
              <p:nvPr/>
            </p:nvSpPr>
            <p:spPr>
              <a:xfrm rot="10800000">
                <a:off x="4426047" y="2482410"/>
                <a:ext cx="4273062" cy="1417843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rgbClr val="000000"/>
                  </a:solidFill>
                </a:endParaRPr>
              </a:p>
            </p:txBody>
          </p:sp>
          <p:sp>
            <p:nvSpPr>
              <p:cNvPr id="73" name="Arc 72"/>
              <p:cNvSpPr/>
              <p:nvPr/>
            </p:nvSpPr>
            <p:spPr>
              <a:xfrm rot="10800000" flipH="1">
                <a:off x="150937" y="2482309"/>
                <a:ext cx="4273062" cy="1417843"/>
              </a:xfrm>
              <a:prstGeom prst="arc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4171682" y="3214986"/>
                  <a:ext cx="295273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1682" y="3214986"/>
                  <a:ext cx="295273" cy="41036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/>
            <p:cNvSpPr/>
            <p:nvPr/>
          </p:nvSpPr>
          <p:spPr>
            <a:xfrm>
              <a:off x="2729484" y="386141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88" name="Oval 87"/>
            <p:cNvSpPr/>
            <p:nvPr/>
          </p:nvSpPr>
          <p:spPr>
            <a:xfrm>
              <a:off x="6052154" y="386888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/>
                <p:cNvSpPr txBox="1"/>
                <p:nvPr/>
              </p:nvSpPr>
              <p:spPr>
                <a:xfrm>
                  <a:off x="2678472" y="3487344"/>
                  <a:ext cx="295273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TextBox 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8472" y="3487344"/>
                  <a:ext cx="295273" cy="41030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6017540" y="3500698"/>
                  <a:ext cx="295273" cy="41030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1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den>
                        </m:f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40" y="3500698"/>
                  <a:ext cx="295273" cy="410305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Rectangle 58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60" name="Rectangle 59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696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πούμε ότι ένα πραγματικό απεριοδικό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l-GR" dirty="0" smtClean="0"/>
                  <a:t> εμφανίζεται στην είσοδο ενός ΓΧΑ συστήματος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να βρούμε την έξοδο?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έξοδος δίνεται από τη συνέλιξη της εισόδου με την κρουστική απόκριση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		Συνέλιξη στο χρόνο </a:t>
                </a:r>
                <a:r>
                  <a:rPr lang="el-GR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⟷ </a:t>
                </a:r>
                <a:r>
                  <a:rPr lang="el-GR" dirty="0" smtClean="0">
                    <a:ea typeface="Cambria Math" panose="02040503050406030204" pitchFamily="18" charset="0"/>
                  </a:rPr>
                  <a:t>Γινόμενο στη συχνότητα</a:t>
                </a:r>
                <a:endParaRPr lang="el-GR" dirty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Οπότε </a:t>
                </a:r>
                <a:r>
                  <a:rPr lang="el-GR" dirty="0">
                    <a:sym typeface="Wingdings" panose="05000000000000000000" pitchFamily="2" charset="2"/>
                  </a:rPr>
                  <a:t>αν η απόκριση συχνότητας είναι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𝐻</m:t>
                    </m:r>
                    <m:d>
                      <m:d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>
                    <a:sym typeface="Wingdings" panose="05000000000000000000" pitchFamily="2" charset="2"/>
                  </a:rPr>
                  <a:t>πολύ εύκολα μπορούμε να βρούμε </a:t>
                </a:r>
                <a:r>
                  <a:rPr lang="el-GR" dirty="0" smtClean="0">
                    <a:sym typeface="Wingdings" panose="05000000000000000000" pitchFamily="2" charset="2"/>
                  </a:rPr>
                  <a:t>ότι</a:t>
                </a:r>
                <a:br>
                  <a:rPr lang="el-GR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>
                  <a:solidFill>
                    <a:schemeClr val="tx1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Αν η είσοδος και η απόκριση συχνότητας μπορούν να γραφούν ως ρητές συναρτήσεις του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τότε</a:t>
                </a:r>
                <a:r>
                  <a:rPr lang="en-US" dirty="0" smtClean="0">
                    <a:solidFill>
                      <a:schemeClr val="tx1"/>
                    </a:solidFill>
                  </a:rPr>
                  <a:t/>
                </a:r>
                <a:br>
                  <a:rPr lang="en-US" dirty="0" smtClean="0">
                    <a:solidFill>
                      <a:schemeClr val="tx1"/>
                    </a:solidFill>
                  </a:rPr>
                </a:br>
                <a:endParaRPr lang="el-GR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f>
                        <m:f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l-G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l-GR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  <m:f>
                        <m:fPr>
                          <m:ctrlPr>
                            <a:rPr lang="el-GR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l-GR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l-G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>
                    <a:solidFill>
                      <a:schemeClr val="tx1"/>
                    </a:solidFill>
                  </a:rPr>
                  <a:t>και αναπτύσσουμε σε μερικά κλάσματα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2174" r="-6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344161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Έστω το σύστημα με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−3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,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στο οποίο παρουσιάζεται η είσοδος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Βρείτε την έξοδο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.</a:t>
                </a:r>
                <a:endParaRPr lang="el-GR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15394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dirty="0"/>
                  <a:t> </a:t>
                </a:r>
                <a:r>
                  <a:rPr lang="el-GR" dirty="0" smtClean="0"/>
                  <a:t>Έστω το ΓΧΑ σύστημα της μορφής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−6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Βρείτε την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09198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Για να επιτύχουμε όλα τα ωραία αποτελέσματα που βρήκαμε πριν, υποθέσαμε ότι η απόκριση συχνότητας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 ορίζεται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Ισχύουν όλες οι γνωστές απαιτήσεις για την ύπαρξη της, όπως τις γνωρίσαμε στη μελέτη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κρουστική απόκριση να είναι απολύτως ολοκληρώσιμη (μη αναγκαία συνθήκη)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κρουστική απόκριση να είναι τετραγωνικώς ολοκληρώσιμη</a:t>
                </a:r>
                <a:r>
                  <a:rPr lang="en-US" dirty="0" smtClean="0"/>
                  <a:t> </a:t>
                </a: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δε γνωρίζουμε την κρουστική απόκριση τότε μπορούμε να ξέρουμε αν το σύστημα που </a:t>
                </a:r>
                <a:r>
                  <a:rPr lang="el-GR" b="1" dirty="0" smtClean="0"/>
                  <a:t>εκφράζεται από διαφορικές εξισώσεις</a:t>
                </a:r>
                <a:r>
                  <a:rPr lang="el-GR" dirty="0" smtClean="0"/>
                  <a:t> έχει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163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85908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Θυμηθείτε ότι, για ένα </a:t>
                </a:r>
                <a:r>
                  <a:rPr lang="el-GR" b="1" dirty="0" smtClean="0"/>
                  <a:t>αιτιατό</a:t>
                </a:r>
                <a:r>
                  <a:rPr lang="el-GR" dirty="0" smtClean="0"/>
                  <a:t> ΓΧΑ σύστημα, μια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τέτοια κρουστική απόκριση αποτελείται από όρους της μορφής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 </a:t>
                </a:r>
                <a:r>
                  <a:rPr lang="el-GR" dirty="0" smtClean="0"/>
                  <a:t>Το σύστημα είναι ευσταθές μόνον όταν δεν υπάρχουν παράγωγοι της συνάρτησης Δέλτα και όταν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0" dirty="0" smtClean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  <m:r>
                      <a:rPr lang="el-G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l-GR" dirty="0" smtClean="0"/>
                  <a:t> , 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Όμως αυτό θα σημαίνει ότι </a:t>
                </a:r>
                <a:r>
                  <a:rPr lang="el-GR" b="1" dirty="0" smtClean="0"/>
                  <a:t>υπάρχει</a:t>
                </a:r>
                <a:r>
                  <a:rPr lang="el-GR" dirty="0" smtClean="0"/>
                  <a:t> και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κρουστικής απόκρισης! 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>
                    <a:sym typeface="Wingdings" panose="05000000000000000000" pitchFamily="2" charset="2"/>
                  </a:rPr>
                  <a:t> Συνοψίζοντας: ένα </a:t>
                </a:r>
                <a:r>
                  <a:rPr lang="el-GR" b="1" dirty="0" smtClean="0">
                    <a:sym typeface="Wingdings" panose="05000000000000000000" pitchFamily="2" charset="2"/>
                  </a:rPr>
                  <a:t>αιτιατό</a:t>
                </a:r>
                <a:r>
                  <a:rPr lang="el-GR" dirty="0" smtClean="0">
                    <a:sym typeface="Wingdings" panose="05000000000000000000" pitchFamily="2" charset="2"/>
                  </a:rPr>
                  <a:t> ΓΧΑ σύστημα που περιγράφεται από διαφορικές εξισώσεις μπορεί να γραφεί στο χώρο του </a:t>
                </a:r>
                <a:r>
                  <a:rPr lang="el-GR" dirty="0" err="1" smtClean="0">
                    <a:sym typeface="Wingdings" panose="05000000000000000000" pitchFamily="2" charset="2"/>
                  </a:rPr>
                  <a:t>Μετασχ</a:t>
                </a:r>
                <a:r>
                  <a:rPr lang="el-GR" dirty="0" smtClean="0">
                    <a:sym typeface="Wingdings" panose="05000000000000000000" pitchFamily="2" charset="2"/>
                  </a:rPr>
                  <a:t>. </a:t>
                </a:r>
                <a:r>
                  <a:rPr lang="en-US" dirty="0" smtClean="0">
                    <a:sym typeface="Wingdings" panose="05000000000000000000" pitchFamily="2" charset="2"/>
                  </a:rPr>
                  <a:t>Fourier </a:t>
                </a:r>
                <a:r>
                  <a:rPr lang="el-GR" dirty="0" smtClean="0">
                    <a:sym typeface="Wingdings" panose="05000000000000000000" pitchFamily="2" charset="2"/>
                  </a:rPr>
                  <a:t>αν και μόνο αν το σύστημα είναι ευσταθές!</a:t>
                </a:r>
                <a:endParaRPr lang="en-US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1496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Διατάξεις Συστημάτων</a:t>
            </a: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Διάταξη σε σειρά</a:t>
            </a: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0" dirty="0"/>
              <a:t> </a:t>
            </a:r>
            <a:r>
              <a:rPr lang="el-GR" dirty="0" smtClean="0"/>
              <a:t>Στο χώρο του </a:t>
            </a:r>
            <a:r>
              <a:rPr lang="en-US" dirty="0" smtClean="0"/>
              <a:t>Fourier:</a:t>
            </a:r>
          </a:p>
          <a:p>
            <a:pPr marL="0" indent="0">
              <a:buClrTx/>
              <a:buSzPct val="120000"/>
              <a:buNone/>
            </a:pPr>
            <a:endParaRPr lang="en-US" sz="180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r>
              <a:rPr lang="el-GR" b="0" dirty="0" smtClean="0"/>
              <a:t>Διάταξη σε παραλληλία</a:t>
            </a:r>
            <a:endParaRPr lang="en-US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sz="1050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Στο χώρο του </a:t>
            </a:r>
            <a:r>
              <a:rPr lang="en-US" dirty="0" smtClean="0"/>
              <a:t>Fourier:</a:t>
            </a:r>
            <a:endParaRPr lang="en-US" b="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0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87282" y="1270659"/>
            <a:ext cx="4546805" cy="498764"/>
            <a:chOff x="87282" y="1270659"/>
            <a:chExt cx="4546805" cy="4987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ounded Rectangle 9"/>
                <p:cNvSpPr/>
                <p:nvPr/>
              </p:nvSpPr>
              <p:spPr>
                <a:xfrm>
                  <a:off x="1126178" y="1270659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ounded 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6178" y="1270659"/>
                  <a:ext cx="938150" cy="498764"/>
                </a:xfrm>
                <a:prstGeom prst="round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ounded Rectangle 10"/>
                <p:cNvSpPr/>
                <p:nvPr/>
              </p:nvSpPr>
              <p:spPr>
                <a:xfrm>
                  <a:off x="2634149" y="1270659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ounded 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4149" y="1270659"/>
                  <a:ext cx="938150" cy="498764"/>
                </a:xfrm>
                <a:prstGeom prst="round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>
              <a:endCxn id="10" idx="1"/>
            </p:cNvCxnSpPr>
            <p:nvPr/>
          </p:nvCxnSpPr>
          <p:spPr>
            <a:xfrm>
              <a:off x="596900" y="1520041"/>
              <a:ext cx="529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>
              <a:stCxn id="10" idx="3"/>
              <a:endCxn id="11" idx="1"/>
            </p:cNvCxnSpPr>
            <p:nvPr/>
          </p:nvCxnSpPr>
          <p:spPr>
            <a:xfrm>
              <a:off x="2064328" y="1520041"/>
              <a:ext cx="56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572299" y="1525607"/>
              <a:ext cx="56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87282" y="1381541"/>
                  <a:ext cx="472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282" y="1381541"/>
                  <a:ext cx="47269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6410" t="-4444" r="-16667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57995" y="1381540"/>
                  <a:ext cx="4760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7995" y="1381540"/>
                  <a:ext cx="476092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11538" t="-4444" r="-17949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5946204" y="2235122"/>
                <a:ext cx="2474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6204" y="2235122"/>
                <a:ext cx="2474395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724" t="-4444" r="-2956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/>
          <p:cNvGrpSpPr/>
          <p:nvPr/>
        </p:nvGrpSpPr>
        <p:grpSpPr>
          <a:xfrm>
            <a:off x="168731" y="3607280"/>
            <a:ext cx="3049551" cy="1324542"/>
            <a:chOff x="215931" y="3881156"/>
            <a:chExt cx="3049551" cy="13245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ounded Rectangle 30"/>
                <p:cNvSpPr/>
                <p:nvPr/>
              </p:nvSpPr>
              <p:spPr>
                <a:xfrm>
                  <a:off x="1254827" y="4706934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ounded 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827" y="4706934"/>
                  <a:ext cx="938150" cy="498764"/>
                </a:xfrm>
                <a:prstGeom prst="round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ounded Rectangle 31"/>
                <p:cNvSpPr/>
                <p:nvPr/>
              </p:nvSpPr>
              <p:spPr>
                <a:xfrm>
                  <a:off x="1254827" y="3881156"/>
                  <a:ext cx="938150" cy="498764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l-GR" dirty="0">
                    <a:solidFill>
                      <a:prstClr val="white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ounded 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4827" y="3881156"/>
                  <a:ext cx="938150" cy="498764"/>
                </a:xfrm>
                <a:prstGeom prst="round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/>
            <p:cNvCxnSpPr>
              <a:endCxn id="31" idx="1"/>
            </p:cNvCxnSpPr>
            <p:nvPr/>
          </p:nvCxnSpPr>
          <p:spPr>
            <a:xfrm>
              <a:off x="725549" y="4956316"/>
              <a:ext cx="52927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2" idx="1"/>
            </p:cNvCxnSpPr>
            <p:nvPr/>
          </p:nvCxnSpPr>
          <p:spPr>
            <a:xfrm>
              <a:off x="990188" y="4130537"/>
              <a:ext cx="26463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198226" y="4984882"/>
              <a:ext cx="56982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215931" y="4817816"/>
                  <a:ext cx="4726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931" y="4817816"/>
                  <a:ext cx="47269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6494" t="-2174" r="-18182" b="-3260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2789390" y="4817814"/>
                  <a:ext cx="4760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390" y="4817814"/>
                  <a:ext cx="476092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1538" t="-2174" r="-17949" b="-3260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Connector 40"/>
            <p:cNvCxnSpPr/>
            <p:nvPr/>
          </p:nvCxnSpPr>
          <p:spPr>
            <a:xfrm>
              <a:off x="990188" y="4130537"/>
              <a:ext cx="0" cy="825777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2" idx="3"/>
            </p:cNvCxnSpPr>
            <p:nvPr/>
          </p:nvCxnSpPr>
          <p:spPr>
            <a:xfrm flipV="1">
              <a:off x="2192977" y="4128268"/>
              <a:ext cx="264638" cy="227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2457615" y="4130537"/>
              <a:ext cx="0" cy="854345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5493196" y="5250509"/>
                <a:ext cx="3283656" cy="5896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      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3196" y="5250509"/>
                <a:ext cx="3283656" cy="589649"/>
              </a:xfrm>
              <a:prstGeom prst="rect">
                <a:avLst/>
              </a:prstGeom>
              <a:blipFill rotWithShape="0">
                <a:blip r:embed="rId13"/>
                <a:stretch>
                  <a:fillRect l="-371" b="-1340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Rounded Rectangle 55"/>
          <p:cNvSpPr/>
          <p:nvPr/>
        </p:nvSpPr>
        <p:spPr>
          <a:xfrm>
            <a:off x="6692899" y="2235122"/>
            <a:ext cx="1225551" cy="2769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6273800" y="5545333"/>
            <a:ext cx="1562100" cy="2948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794656" y="2575191"/>
                <a:ext cx="9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4656" y="2575191"/>
                <a:ext cx="960712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5732" t="-2174" r="-8917" b="-3260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671210" y="5851590"/>
                <a:ext cx="9607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1210" y="5851590"/>
                <a:ext cx="960712" cy="276999"/>
              </a:xfrm>
              <a:prstGeom prst="rect">
                <a:avLst/>
              </a:prstGeom>
              <a:blipFill rotWithShape="0">
                <a:blip r:embed="rId15"/>
                <a:stretch>
                  <a:fillRect l="-5063" t="-2222" r="-8228" b="-355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5946204" y="929103"/>
            <a:ext cx="2669129" cy="589649"/>
            <a:chOff x="5946204" y="929103"/>
            <a:chExt cx="2669129" cy="58964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5946204" y="929345"/>
                  <a:ext cx="266912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6204" y="929345"/>
                  <a:ext cx="2669129" cy="27699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l="-1826" t="-2174" r="-2740" b="-3260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Rounded Rectangle 37"/>
            <p:cNvSpPr/>
            <p:nvPr/>
          </p:nvSpPr>
          <p:spPr>
            <a:xfrm>
              <a:off x="6671210" y="929103"/>
              <a:ext cx="1303413" cy="2948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6874011" y="1241753"/>
                  <a:ext cx="8978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011" y="1241753"/>
                  <a:ext cx="897810" cy="276999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l="-6122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5327874" y="4002099"/>
            <a:ext cx="3555460" cy="850973"/>
            <a:chOff x="5327874" y="4002099"/>
            <a:chExt cx="3555460" cy="85097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327874" y="4002099"/>
                  <a:ext cx="3555460" cy="5896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l-G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l-G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l-G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         =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7874" y="4002099"/>
                  <a:ext cx="3555460" cy="589649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l="-1201" t="-2083" b="-5208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Rounded Rectangle 38"/>
            <p:cNvSpPr/>
            <p:nvPr/>
          </p:nvSpPr>
          <p:spPr>
            <a:xfrm>
              <a:off x="6088693" y="4301080"/>
              <a:ext cx="1562100" cy="2948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>
                  <a:off x="6400214" y="4576073"/>
                  <a:ext cx="8978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</m:sSub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l-GR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0214" y="4576073"/>
                  <a:ext cx="897810" cy="276999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l="-6122" t="-4444" r="-9524" b="-3555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Rectangle 42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45" name="Rectangle 44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9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</a:t>
                </a:r>
                <a:r>
                  <a:rPr lang="en-US" b="1" dirty="0"/>
                  <a:t>r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Έστω ότι έχουμε ένα ΓΧΑ σύστημα με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Αν στην είσοδο εμφανιστεί 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 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l-GR" dirty="0" smtClean="0"/>
                  <a:t> τότε η έξοδος θα είναι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l-GR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lim>
                      </m:limLow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Προφανώς ο συντελεστής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l-GR" dirty="0" smtClean="0"/>
                  <a:t> της εξόδου δεν είναι άλλος από το μετασχηματισμό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κρουστικής απόκρισης για την τιμή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μετασχηματισμού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είσοδος περνά αυτούσια στην έξοδο και απλά πολλαπλασιάζεται με έναν μιγαδικό αριθμό!!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217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68797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984" y="2514600"/>
            <a:ext cx="6510016" cy="36193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Ιδανικά Φίλτρα Επιλογής Συχνοτήτων</a:t>
            </a:r>
            <a:endParaRPr lang="el-GR" dirty="0">
              <a:latin typeface="Cambria Math" panose="02040503050406030204" pitchFamily="18" charset="0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1800" dirty="0" smtClean="0"/>
              <a:t> </a:t>
            </a:r>
            <a:r>
              <a:rPr lang="el-GR" dirty="0" smtClean="0"/>
              <a:t>Συστήματα που επιτρέπουν τη διέλευση ορισμένων συχνοτήτων στην έξοδό τους ονομάζονται </a:t>
            </a:r>
            <a:r>
              <a:rPr lang="el-GR" b="1" dirty="0" smtClean="0"/>
              <a:t>φίλτρα επιλογής συχνοτήτων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Θα μελετήσουμε τα ιδανικά φίλτρα επιλογής συχνοτήτων (</a:t>
            </a:r>
            <a:r>
              <a:rPr lang="el-GR" u="sng" dirty="0" smtClean="0"/>
              <a:t>μηδενικής φάσης</a:t>
            </a:r>
            <a:r>
              <a:rPr lang="el-GR" dirty="0" smtClean="0"/>
              <a:t>)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1800" dirty="0" smtClean="0"/>
              <a:t>Ιδανικά : μη πραγματοποιήσιμα (θεωρητικά μοντέλα)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sz="160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Τέσσερις κατηγορίες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b="1" dirty="0" err="1" smtClean="0"/>
              <a:t>Χαμηλοπερατό</a:t>
            </a:r>
            <a:r>
              <a:rPr lang="el-GR" b="1" dirty="0" smtClean="0"/>
              <a:t> φίλτρο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b="1" dirty="0" err="1" smtClean="0"/>
              <a:t>Υψιπερατό</a:t>
            </a:r>
            <a:r>
              <a:rPr lang="el-GR" b="1" dirty="0" smtClean="0"/>
              <a:t> φίλτρο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b="1" dirty="0" err="1" smtClean="0"/>
              <a:t>Ζωνοπερατό</a:t>
            </a:r>
            <a:r>
              <a:rPr lang="el-GR" b="1" dirty="0" smtClean="0"/>
              <a:t> φίλτρο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b="1" dirty="0" err="1" smtClean="0"/>
              <a:t>Ζωνοφρακτικό</a:t>
            </a:r>
            <a:r>
              <a:rPr lang="el-GR" b="1" dirty="0" smtClean="0"/>
              <a:t> φίλτρο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869222" y="3604846"/>
            <a:ext cx="5627077" cy="2271345"/>
            <a:chOff x="2869222" y="3604846"/>
            <a:chExt cx="5627077" cy="2271345"/>
          </a:xfrm>
        </p:grpSpPr>
        <p:sp>
          <p:nvSpPr>
            <p:cNvPr id="10" name="Oval 9"/>
            <p:cNvSpPr/>
            <p:nvPr/>
          </p:nvSpPr>
          <p:spPr>
            <a:xfrm>
              <a:off x="3200400" y="3604846"/>
              <a:ext cx="448408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4507575" y="3604846"/>
              <a:ext cx="448408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328541" y="3604846"/>
              <a:ext cx="448408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819292" y="3612438"/>
              <a:ext cx="448408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869222" y="5498122"/>
              <a:ext cx="779585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15" name="Oval 14"/>
            <p:cNvSpPr/>
            <p:nvPr/>
          </p:nvSpPr>
          <p:spPr>
            <a:xfrm>
              <a:off x="4507575" y="5498121"/>
              <a:ext cx="779585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145928" y="5494782"/>
              <a:ext cx="779585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  <p:sp>
          <p:nvSpPr>
            <p:cNvPr id="17" name="Oval 16"/>
            <p:cNvSpPr/>
            <p:nvPr/>
          </p:nvSpPr>
          <p:spPr>
            <a:xfrm>
              <a:off x="7716714" y="5494782"/>
              <a:ext cx="779585" cy="378069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cxnSp>
        <p:nvCxnSpPr>
          <p:cNvPr id="22" name="Straight Arrow Connector 21"/>
          <p:cNvCxnSpPr>
            <a:endCxn id="11" idx="5"/>
          </p:cNvCxnSpPr>
          <p:nvPr/>
        </p:nvCxnSpPr>
        <p:spPr>
          <a:xfrm flipH="1" flipV="1">
            <a:off x="4890315" y="3927548"/>
            <a:ext cx="998677" cy="24292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888992" y="6180061"/>
            <a:ext cx="216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 smtClean="0">
                <a:solidFill>
                  <a:srgbClr val="000000"/>
                </a:solidFill>
              </a:rPr>
              <a:t>Συχνότητα αποκοπής</a:t>
            </a:r>
            <a:endParaRPr lang="el-GR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20" name="Rectangle 19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33663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r="55599" b="49998"/>
          <a:stretch/>
        </p:blipFill>
        <p:spPr>
          <a:xfrm>
            <a:off x="5619750" y="552450"/>
            <a:ext cx="3524250" cy="22065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Ιδανικά Φίλτρα Επιλογής Συχνοτήτων</a:t>
            </a:r>
            <a:endParaRPr lang="el-GR" dirty="0">
              <a:latin typeface="Cambria Math" panose="02040503050406030204" pitchFamily="18" charset="0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1800" dirty="0" smtClean="0"/>
              <a:t> </a:t>
            </a:r>
            <a:r>
              <a:rPr lang="el-GR" dirty="0" smtClean="0"/>
              <a:t>Ποιες είναι οι κρουστικές αποκρίσεις των φίλτρων αυτών?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dirty="0" smtClean="0"/>
              <a:t>Ας πάρουμε το </a:t>
            </a:r>
            <a:r>
              <a:rPr lang="el-GR" dirty="0" err="1" smtClean="0"/>
              <a:t>χαμηλοπερατό</a:t>
            </a:r>
            <a:r>
              <a:rPr lang="el-GR" dirty="0" smtClean="0"/>
              <a:t> φίλτρο</a:t>
            </a:r>
            <a:endParaRPr lang="el-G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368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48240" t="217" r="39" b="49923"/>
          <a:stretch/>
        </p:blipFill>
        <p:spPr>
          <a:xfrm>
            <a:off x="5038725" y="552450"/>
            <a:ext cx="4105275" cy="220027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Ιδανικά Φίλτρα Επιλογής Συχνοτήτων</a:t>
            </a:r>
            <a:endParaRPr lang="el-GR" dirty="0">
              <a:latin typeface="Cambria Math" panose="02040503050406030204" pitchFamily="18" charset="0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1800" dirty="0" smtClean="0"/>
              <a:t> </a:t>
            </a:r>
            <a:r>
              <a:rPr lang="el-GR" dirty="0" smtClean="0"/>
              <a:t>Ποιες είναι οι κρουστικές αποκρίσεις των φίλτρων αυτών?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dirty="0" smtClean="0"/>
              <a:t>Ας πάρουμε το </a:t>
            </a:r>
            <a:r>
              <a:rPr lang="el-GR" dirty="0" err="1" smtClean="0"/>
              <a:t>υψιπερατό</a:t>
            </a:r>
            <a:r>
              <a:rPr lang="el-GR" dirty="0" smtClean="0"/>
              <a:t> φίλτρο</a:t>
            </a:r>
            <a:endParaRPr lang="el-G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17041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7900" y="1141970"/>
            <a:ext cx="6896100" cy="19050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Ιδανικά Φίλτρα Επιλογής Συχνοτήτων</a:t>
            </a:r>
            <a:endParaRPr lang="el-GR" dirty="0">
              <a:latin typeface="Cambria Math" panose="02040503050406030204" pitchFamily="18" charset="0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1800" dirty="0" smtClean="0"/>
              <a:t> </a:t>
            </a:r>
            <a:r>
              <a:rPr lang="el-GR" dirty="0" smtClean="0"/>
              <a:t>Ποιες είναι οι κρουστικές αποκρίσεις των φίλτρων αυτών?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dirty="0" smtClean="0"/>
              <a:t>Ας δούμε και τα δυο τελευταία</a:t>
            </a:r>
            <a:endParaRPr lang="el-G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9588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Ιδανικά Φίλτρα Επιλογής Συχνοτήτων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Γραμμική Φάση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Τα φίλτρα που είδαμε νωρίτερα ήταν όλα μηδενικής φάσης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να επιτρέψουμε γραμμική φάση στα φίλτρα μας χωρίς πρόβλημα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…καθώς η γραμμική φάση ουσιαστικά προκαλεί ολίσθηση του σήματος εισόδου στην έξοδο του συστήματος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θεωρήσουμε το χαμηλοπερατό φίλτρο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𝑎𝑓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Έχει μοναδιαίο πλάτος και γραμμική φάση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οποιαδήποτε είσοδο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η έξοδος θα είναι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𝑎𝑓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και στο πεδίο του χρόνου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η έξοδος απλά μετατοπίζει συνολικά την είσοδο κατά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δευτερόλεπτα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6491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3963" y="310982"/>
            <a:ext cx="5471199" cy="151475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5352" y="1825735"/>
            <a:ext cx="5384703" cy="1557744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Ιδανικά Φίλτρα Επιλογής Συχνοτήτων</a:t>
            </a:r>
            <a:endParaRPr lang="el-GR" dirty="0">
              <a:latin typeface="Cambria Math" panose="02040503050406030204" pitchFamily="18" charset="0"/>
            </a:endParaRP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1800" dirty="0" smtClean="0"/>
              <a:t> Γραμμική Φάση</a:t>
            </a:r>
            <a:endParaRPr lang="el-GR" b="1" dirty="0" smtClean="0"/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04365"/>
            <a:ext cx="5432592" cy="1463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82" y="4979773"/>
            <a:ext cx="5350028" cy="1579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Ιδανικά Φίλτρα Επιλογής Συχνοτήτων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Τι θα συμβεί αν ένα σήμα της μορφής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200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l-GR" dirty="0" smtClean="0"/>
                  <a:t>περάσει από τα παρακάτω ιδανικά φίλτρα?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6" name="Rectangle 5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grpSp>
        <p:nvGrpSpPr>
          <p:cNvPr id="7" name="Group 6"/>
          <p:cNvGrpSpPr/>
          <p:nvPr/>
        </p:nvGrpSpPr>
        <p:grpSpPr>
          <a:xfrm>
            <a:off x="256613" y="1947439"/>
            <a:ext cx="8501924" cy="1555331"/>
            <a:chOff x="256613" y="1890289"/>
            <a:chExt cx="8501924" cy="1555331"/>
          </a:xfrm>
        </p:grpSpPr>
        <p:grpSp>
          <p:nvGrpSpPr>
            <p:cNvPr id="8" name="Group 7"/>
            <p:cNvGrpSpPr/>
            <p:nvPr/>
          </p:nvGrpSpPr>
          <p:grpSpPr>
            <a:xfrm>
              <a:off x="256613" y="1890289"/>
              <a:ext cx="8501924" cy="1555331"/>
              <a:chOff x="409137" y="2758942"/>
              <a:chExt cx="8501924" cy="1555331"/>
            </a:xfrm>
          </p:grpSpPr>
          <p:cxnSp>
            <p:nvCxnSpPr>
              <p:cNvPr id="10" name="Straight Connector 9"/>
              <p:cNvCxnSpPr/>
              <p:nvPr/>
            </p:nvCxnSpPr>
            <p:spPr>
              <a:xfrm>
                <a:off x="436979" y="3995157"/>
                <a:ext cx="8267700" cy="762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4423998" y="2916327"/>
                <a:ext cx="7620" cy="119634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2" name="Group 11"/>
              <p:cNvGrpSpPr/>
              <p:nvPr/>
            </p:nvGrpSpPr>
            <p:grpSpPr>
              <a:xfrm>
                <a:off x="3253154" y="3257550"/>
                <a:ext cx="2341345" cy="745227"/>
                <a:chOff x="3253154" y="2619375"/>
                <a:chExt cx="2341345" cy="745227"/>
              </a:xfrm>
            </p:grpSpPr>
            <p:grpSp>
              <p:nvGrpSpPr>
                <p:cNvPr id="19" name="Group 18"/>
                <p:cNvGrpSpPr/>
                <p:nvPr/>
              </p:nvGrpSpPr>
              <p:grpSpPr>
                <a:xfrm>
                  <a:off x="3253154" y="2620108"/>
                  <a:ext cx="1172895" cy="744494"/>
                  <a:chOff x="3253154" y="2620108"/>
                  <a:chExt cx="1172895" cy="744494"/>
                </a:xfrm>
              </p:grpSpPr>
              <p:cxnSp>
                <p:nvCxnSpPr>
                  <p:cNvPr id="23" name="Straight Connector 22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/>
                  <p:cNvCxnSpPr/>
                  <p:nvPr/>
                </p:nvCxnSpPr>
                <p:spPr>
                  <a:xfrm>
                    <a:off x="3253154" y="2620108"/>
                    <a:ext cx="1172895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/>
                <p:cNvGrpSpPr/>
                <p:nvPr/>
              </p:nvGrpSpPr>
              <p:grpSpPr>
                <a:xfrm flipH="1">
                  <a:off x="4421604" y="2619375"/>
                  <a:ext cx="1172895" cy="744494"/>
                  <a:chOff x="3253154" y="2620108"/>
                  <a:chExt cx="1172895" cy="744494"/>
                </a:xfrm>
              </p:grpSpPr>
              <p:cxnSp>
                <p:nvCxnSpPr>
                  <p:cNvPr id="21" name="Straight Connector 20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3253154" y="2620108"/>
                    <a:ext cx="1172895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4313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−300</m:t>
                              </m:r>
                            </m:e>
                            <m:sub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8627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Hz</m:t>
                          </m:r>
                          <m: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1568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/>
              <p:cNvCxnSpPr/>
              <p:nvPr/>
            </p:nvCxnSpPr>
            <p:spPr>
              <a:xfrm flipH="1">
                <a:off x="409137" y="3989071"/>
                <a:ext cx="2871481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>
                <a:off x="5594499" y="4006496"/>
                <a:ext cx="2871481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/>
                  <p:cNvSpPr txBox="1"/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000" b="-3170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284455" y="3520752"/>
            <a:ext cx="8474082" cy="1555331"/>
            <a:chOff x="284455" y="1890289"/>
            <a:chExt cx="8474082" cy="1555331"/>
          </a:xfrm>
        </p:grpSpPr>
        <p:grpSp>
          <p:nvGrpSpPr>
            <p:cNvPr id="26" name="Group 25"/>
            <p:cNvGrpSpPr/>
            <p:nvPr/>
          </p:nvGrpSpPr>
          <p:grpSpPr>
            <a:xfrm>
              <a:off x="284455" y="1890289"/>
              <a:ext cx="8474082" cy="1555331"/>
              <a:chOff x="436979" y="2758942"/>
              <a:chExt cx="8474082" cy="1555331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>
                <a:off x="436979" y="3995157"/>
                <a:ext cx="8267700" cy="762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H="1" flipV="1">
                <a:off x="4423998" y="2916327"/>
                <a:ext cx="7620" cy="119634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>
              <a:xfrm>
                <a:off x="436979" y="3258283"/>
                <a:ext cx="8196499" cy="744494"/>
                <a:chOff x="436979" y="2620108"/>
                <a:chExt cx="8196499" cy="744494"/>
              </a:xfrm>
            </p:grpSpPr>
            <p:grpSp>
              <p:nvGrpSpPr>
                <p:cNvPr id="36" name="Group 35"/>
                <p:cNvGrpSpPr/>
                <p:nvPr/>
              </p:nvGrpSpPr>
              <p:grpSpPr>
                <a:xfrm>
                  <a:off x="436979" y="2620108"/>
                  <a:ext cx="2825775" cy="744494"/>
                  <a:chOff x="436979" y="2620108"/>
                  <a:chExt cx="2825775" cy="744494"/>
                </a:xfrm>
              </p:grpSpPr>
              <p:cxnSp>
                <p:nvCxnSpPr>
                  <p:cNvPr id="40" name="Straight Connector 39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Straight Connector 40"/>
                  <p:cNvCxnSpPr/>
                  <p:nvPr/>
                </p:nvCxnSpPr>
                <p:spPr>
                  <a:xfrm flipH="1">
                    <a:off x="436979" y="2620108"/>
                    <a:ext cx="2816175" cy="8059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7" name="Group 36"/>
                <p:cNvGrpSpPr/>
                <p:nvPr/>
              </p:nvGrpSpPr>
              <p:grpSpPr>
                <a:xfrm flipH="1">
                  <a:off x="5570108" y="2624137"/>
                  <a:ext cx="3063370" cy="739732"/>
                  <a:chOff x="214175" y="2624870"/>
                  <a:chExt cx="3063370" cy="739732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14175" y="2624870"/>
                    <a:ext cx="3063370" cy="403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4313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−300</m:t>
                              </m:r>
                            </m:e>
                            <m:sub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8627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/>
                  <p:cNvSpPr txBox="1"/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Hz</m:t>
                          </m:r>
                          <m: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1568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/>
              <p:cNvCxnSpPr/>
              <p:nvPr/>
            </p:nvCxnSpPr>
            <p:spPr>
              <a:xfrm flipH="1" flipV="1">
                <a:off x="3268296" y="3995772"/>
                <a:ext cx="2308161" cy="119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000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/>
          <p:cNvGrpSpPr/>
          <p:nvPr/>
        </p:nvGrpSpPr>
        <p:grpSpPr>
          <a:xfrm>
            <a:off x="284456" y="5015523"/>
            <a:ext cx="8501923" cy="1559834"/>
            <a:chOff x="284456" y="4967898"/>
            <a:chExt cx="8501923" cy="1559834"/>
          </a:xfrm>
        </p:grpSpPr>
        <p:cxnSp>
          <p:nvCxnSpPr>
            <p:cNvPr id="43" name="Straight Connector 42"/>
            <p:cNvCxnSpPr/>
            <p:nvPr/>
          </p:nvCxnSpPr>
          <p:spPr>
            <a:xfrm>
              <a:off x="312297" y="6204113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H="1" flipV="1">
              <a:off x="4299316" y="5125283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5" name="Group 44"/>
            <p:cNvGrpSpPr/>
            <p:nvPr/>
          </p:nvGrpSpPr>
          <p:grpSpPr>
            <a:xfrm>
              <a:off x="2696523" y="5451897"/>
              <a:ext cx="439914" cy="746825"/>
              <a:chOff x="4223104" y="2617044"/>
              <a:chExt cx="1371398" cy="746825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4223104" y="2622406"/>
                <a:ext cx="807" cy="735702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oup 61"/>
              <p:cNvGrpSpPr/>
              <p:nvPr/>
            </p:nvGrpSpPr>
            <p:grpSpPr>
              <a:xfrm flipH="1">
                <a:off x="4223105" y="2617044"/>
                <a:ext cx="1371397" cy="746825"/>
                <a:chOff x="3253151" y="2617777"/>
                <a:chExt cx="1371397" cy="746825"/>
              </a:xfrm>
            </p:grpSpPr>
            <p:cxnSp>
              <p:nvCxnSpPr>
                <p:cNvPr id="63" name="Straight Connector 62"/>
                <p:cNvCxnSpPr/>
                <p:nvPr/>
              </p:nvCxnSpPr>
              <p:spPr>
                <a:xfrm flipH="1" flipV="1">
                  <a:off x="3261946" y="2628900"/>
                  <a:ext cx="808" cy="7357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V="1">
                  <a:off x="3253151" y="2617777"/>
                  <a:ext cx="1371397" cy="233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5291559" y="6215452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559" y="6215452"/>
                  <a:ext cx="307731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4313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2807082" y="6217370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−300</m:t>
                            </m:r>
                          </m:e>
                          <m:sub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082" y="6217370"/>
                  <a:ext cx="307731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8478648" y="6198027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l-G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Hz</m:t>
                        </m:r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648" y="6198027"/>
                  <a:ext cx="307731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18000"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Connector 48"/>
            <p:cNvCxnSpPr/>
            <p:nvPr/>
          </p:nvCxnSpPr>
          <p:spPr>
            <a:xfrm flipH="1">
              <a:off x="284456" y="6198027"/>
              <a:ext cx="209784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136437" y="6201944"/>
              <a:ext cx="2316698" cy="322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4342273" y="4967898"/>
                  <a:ext cx="4901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73" y="4967898"/>
                  <a:ext cx="49013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642" b="-3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4016873" y="5204073"/>
                  <a:ext cx="307731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873" y="5204073"/>
                  <a:ext cx="307731" cy="49564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2275072" y="6219955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sub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72" y="6219955"/>
                  <a:ext cx="307731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4" name="Group 53"/>
            <p:cNvGrpSpPr/>
            <p:nvPr/>
          </p:nvGrpSpPr>
          <p:grpSpPr>
            <a:xfrm>
              <a:off x="5453134" y="5451897"/>
              <a:ext cx="457404" cy="766658"/>
              <a:chOff x="3253154" y="2617044"/>
              <a:chExt cx="1425923" cy="766658"/>
            </a:xfrm>
          </p:grpSpPr>
          <p:grpSp>
            <p:nvGrpSpPr>
              <p:cNvPr id="57" name="Group 56"/>
              <p:cNvGrpSpPr/>
              <p:nvPr/>
            </p:nvGrpSpPr>
            <p:grpSpPr>
              <a:xfrm>
                <a:off x="3253154" y="2617044"/>
                <a:ext cx="1425923" cy="747558"/>
                <a:chOff x="3253154" y="2617044"/>
                <a:chExt cx="1425923" cy="747558"/>
              </a:xfrm>
            </p:grpSpPr>
            <p:cxnSp>
              <p:nvCxnSpPr>
                <p:cNvPr id="59" name="Straight Connector 58"/>
                <p:cNvCxnSpPr/>
                <p:nvPr/>
              </p:nvCxnSpPr>
              <p:spPr>
                <a:xfrm flipH="1" flipV="1">
                  <a:off x="3261946" y="2628900"/>
                  <a:ext cx="808" cy="7357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 flipV="1">
                  <a:off x="3253154" y="2617044"/>
                  <a:ext cx="1425923" cy="306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651496" y="2617044"/>
                <a:ext cx="27580" cy="76665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5695811" y="6212155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811" y="6212155"/>
                  <a:ext cx="307731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4313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/>
            <p:cNvCxnSpPr/>
            <p:nvPr/>
          </p:nvCxnSpPr>
          <p:spPr>
            <a:xfrm flipH="1" flipV="1">
              <a:off x="5926140" y="6195622"/>
              <a:ext cx="2450936" cy="182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0405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Ιδανικά Φίλτρα Επιλογής Συχνοτήτων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Τι θα συμβεί αν ένα σήμα της μορφής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200</m:t>
                            </m:r>
                            <m:r>
                              <a:rPr lang="en-US" b="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⁡(2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500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rgbClr val="7030A0"/>
                    </a:solidFill>
                  </a:rPr>
                  <a:t> </a:t>
                </a:r>
                <a:r>
                  <a:rPr lang="el-GR" dirty="0" smtClean="0"/>
                  <a:t>περάσει από καθένα από τα παρακάτω ιδανικά φίλτρα?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/>
          <p:cNvGrpSpPr/>
          <p:nvPr/>
        </p:nvGrpSpPr>
        <p:grpSpPr>
          <a:xfrm>
            <a:off x="256613" y="1947439"/>
            <a:ext cx="8501924" cy="1555331"/>
            <a:chOff x="256613" y="1890289"/>
            <a:chExt cx="8501924" cy="1555331"/>
          </a:xfrm>
        </p:grpSpPr>
        <p:grpSp>
          <p:nvGrpSpPr>
            <p:cNvPr id="10" name="Group 9"/>
            <p:cNvGrpSpPr/>
            <p:nvPr/>
          </p:nvGrpSpPr>
          <p:grpSpPr>
            <a:xfrm>
              <a:off x="256613" y="1890289"/>
              <a:ext cx="8501924" cy="1555331"/>
              <a:chOff x="409137" y="2758942"/>
              <a:chExt cx="8501924" cy="1555331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>
                <a:off x="436979" y="3995157"/>
                <a:ext cx="8267700" cy="762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4423998" y="2916327"/>
                <a:ext cx="7620" cy="119634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3253154" y="3257550"/>
                <a:ext cx="2341345" cy="745227"/>
                <a:chOff x="3253154" y="2619375"/>
                <a:chExt cx="2341345" cy="745227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3253154" y="2620108"/>
                  <a:ext cx="1172895" cy="744494"/>
                  <a:chOff x="3253154" y="2620108"/>
                  <a:chExt cx="1172895" cy="744494"/>
                </a:xfrm>
              </p:grpSpPr>
              <p:cxnSp>
                <p:nvCxnSpPr>
                  <p:cNvPr id="24" name="Straight Connector 23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3253154" y="2620108"/>
                    <a:ext cx="1172895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 20"/>
                <p:cNvGrpSpPr/>
                <p:nvPr/>
              </p:nvGrpSpPr>
              <p:grpSpPr>
                <a:xfrm flipH="1">
                  <a:off x="4421604" y="2619375"/>
                  <a:ext cx="1172895" cy="744494"/>
                  <a:chOff x="3253154" y="2620108"/>
                  <a:chExt cx="1172895" cy="744494"/>
                </a:xfrm>
              </p:grpSpPr>
              <p:cxnSp>
                <p:nvCxnSpPr>
                  <p:cNvPr id="22" name="Straight Connector 21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/>
                  <p:cNvCxnSpPr/>
                  <p:nvPr/>
                </p:nvCxnSpPr>
                <p:spPr>
                  <a:xfrm>
                    <a:off x="3253154" y="2620108"/>
                    <a:ext cx="1172895" cy="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4313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−300</m:t>
                              </m:r>
                            </m:e>
                            <m:sub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8627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Hz</m:t>
                          </m:r>
                          <m: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1568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Straight Connector 16"/>
              <p:cNvCxnSpPr/>
              <p:nvPr/>
            </p:nvCxnSpPr>
            <p:spPr>
              <a:xfrm flipH="1">
                <a:off x="409137" y="3989071"/>
                <a:ext cx="2871481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 flipH="1">
                <a:off x="5594499" y="4006496"/>
                <a:ext cx="2871481" cy="0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l="-10000" b="-3170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/>
          <p:cNvGrpSpPr/>
          <p:nvPr/>
        </p:nvGrpSpPr>
        <p:grpSpPr>
          <a:xfrm>
            <a:off x="284455" y="3520752"/>
            <a:ext cx="8474082" cy="1555331"/>
            <a:chOff x="284455" y="1890289"/>
            <a:chExt cx="8474082" cy="1555331"/>
          </a:xfrm>
        </p:grpSpPr>
        <p:grpSp>
          <p:nvGrpSpPr>
            <p:cNvPr id="29" name="Group 28"/>
            <p:cNvGrpSpPr/>
            <p:nvPr/>
          </p:nvGrpSpPr>
          <p:grpSpPr>
            <a:xfrm>
              <a:off x="284455" y="1890289"/>
              <a:ext cx="8474082" cy="1555331"/>
              <a:chOff x="436979" y="2758942"/>
              <a:chExt cx="8474082" cy="1555331"/>
            </a:xfrm>
          </p:grpSpPr>
          <p:cxnSp>
            <p:nvCxnSpPr>
              <p:cNvPr id="31" name="Straight Connector 30"/>
              <p:cNvCxnSpPr/>
              <p:nvPr/>
            </p:nvCxnSpPr>
            <p:spPr>
              <a:xfrm>
                <a:off x="436979" y="3995157"/>
                <a:ext cx="8267700" cy="762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 flipH="1" flipV="1">
                <a:off x="4423998" y="2916327"/>
                <a:ext cx="7620" cy="119634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>
              <a:xfrm>
                <a:off x="436979" y="3258283"/>
                <a:ext cx="8196499" cy="744494"/>
                <a:chOff x="436979" y="2620108"/>
                <a:chExt cx="8196499" cy="744494"/>
              </a:xfrm>
            </p:grpSpPr>
            <p:grpSp>
              <p:nvGrpSpPr>
                <p:cNvPr id="40" name="Group 39"/>
                <p:cNvGrpSpPr/>
                <p:nvPr/>
              </p:nvGrpSpPr>
              <p:grpSpPr>
                <a:xfrm>
                  <a:off x="436979" y="2620108"/>
                  <a:ext cx="2825775" cy="744494"/>
                  <a:chOff x="436979" y="2620108"/>
                  <a:chExt cx="2825775" cy="744494"/>
                </a:xfrm>
              </p:grpSpPr>
              <p:cxnSp>
                <p:nvCxnSpPr>
                  <p:cNvPr id="44" name="Straight Connector 43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/>
                  <p:cNvCxnSpPr/>
                  <p:nvPr/>
                </p:nvCxnSpPr>
                <p:spPr>
                  <a:xfrm flipH="1">
                    <a:off x="436979" y="2620108"/>
                    <a:ext cx="2816175" cy="8059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1" name="Group 40"/>
                <p:cNvGrpSpPr/>
                <p:nvPr/>
              </p:nvGrpSpPr>
              <p:grpSpPr>
                <a:xfrm flipH="1">
                  <a:off x="5570108" y="2624137"/>
                  <a:ext cx="3063370" cy="739732"/>
                  <a:chOff x="214175" y="2624870"/>
                  <a:chExt cx="3063370" cy="739732"/>
                </a:xfrm>
              </p:grpSpPr>
              <p:cxnSp>
                <p:nvCxnSpPr>
                  <p:cNvPr id="42" name="Straight Connector 41"/>
                  <p:cNvCxnSpPr/>
                  <p:nvPr/>
                </p:nvCxnSpPr>
                <p:spPr>
                  <a:xfrm flipH="1" flipV="1">
                    <a:off x="3261946" y="2628900"/>
                    <a:ext cx="808" cy="7357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Connector 42"/>
                  <p:cNvCxnSpPr/>
                  <p:nvPr/>
                </p:nvCxnSpPr>
                <p:spPr>
                  <a:xfrm>
                    <a:off x="214175" y="2624870"/>
                    <a:ext cx="3063370" cy="4030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300</m:t>
                          </m:r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6241" y="4006496"/>
                    <a:ext cx="307731" cy="307777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r="-43137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/>
                  <p:cNvSpPr txBox="1"/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−300</m:t>
                              </m:r>
                            </m:e>
                            <m:sub>
                              <m:r>
                                <a:rPr lang="el-GR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TextBox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8135" y="4002044"/>
                    <a:ext cx="307731" cy="307777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r="-86275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/>
                  <p:cNvSpPr txBox="1"/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l-G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m:rPr>
                              <m:sty m:val="p"/>
                            </m:rP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Hz</m:t>
                          </m:r>
                          <m:r>
                            <a:rPr lang="en-US" sz="140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 smtClean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TextBox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03330" y="3989071"/>
                    <a:ext cx="307731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r="-11568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Connector 37"/>
              <p:cNvCxnSpPr/>
              <p:nvPr/>
            </p:nvCxnSpPr>
            <p:spPr>
              <a:xfrm flipH="1" flipV="1">
                <a:off x="3268296" y="3995772"/>
                <a:ext cx="2308161" cy="1199"/>
              </a:xfrm>
              <a:prstGeom prst="line">
                <a:avLst/>
              </a:prstGeom>
              <a:ln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oMath>
                      </m:oMathPara>
                    </a14:m>
                    <a:endParaRPr lang="el-GR" sz="16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6955" y="2758942"/>
                    <a:ext cx="490134" cy="246221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l="-1000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031" y="2126464"/>
                  <a:ext cx="307731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8" name="Group 87"/>
          <p:cNvGrpSpPr/>
          <p:nvPr/>
        </p:nvGrpSpPr>
        <p:grpSpPr>
          <a:xfrm>
            <a:off x="284456" y="5015523"/>
            <a:ext cx="8501923" cy="1559834"/>
            <a:chOff x="284456" y="4967898"/>
            <a:chExt cx="8501923" cy="1559834"/>
          </a:xfrm>
        </p:grpSpPr>
        <p:cxnSp>
          <p:nvCxnSpPr>
            <p:cNvPr id="57" name="Straight Connector 56"/>
            <p:cNvCxnSpPr/>
            <p:nvPr/>
          </p:nvCxnSpPr>
          <p:spPr>
            <a:xfrm>
              <a:off x="312297" y="6204113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4299316" y="5125283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59" name="Group 58"/>
            <p:cNvGrpSpPr/>
            <p:nvPr/>
          </p:nvGrpSpPr>
          <p:grpSpPr>
            <a:xfrm>
              <a:off x="2696523" y="5451897"/>
              <a:ext cx="439914" cy="746825"/>
              <a:chOff x="4223104" y="2617044"/>
              <a:chExt cx="1371398" cy="746825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 flipH="1" flipV="1">
                <a:off x="4223104" y="2622406"/>
                <a:ext cx="807" cy="735702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7" name="Group 66"/>
              <p:cNvGrpSpPr/>
              <p:nvPr/>
            </p:nvGrpSpPr>
            <p:grpSpPr>
              <a:xfrm flipH="1">
                <a:off x="4223105" y="2617044"/>
                <a:ext cx="1371397" cy="746825"/>
                <a:chOff x="3253151" y="2617777"/>
                <a:chExt cx="1371397" cy="746825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H="1" flipV="1">
                  <a:off x="3261946" y="2628900"/>
                  <a:ext cx="808" cy="7357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V="1">
                  <a:off x="3253151" y="2617777"/>
                  <a:ext cx="1371397" cy="2331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5291559" y="6215452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300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1559" y="6215452"/>
                  <a:ext cx="307731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r="-4313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2807082" y="6217370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−300</m:t>
                            </m:r>
                          </m:e>
                          <m:sub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7082" y="6217370"/>
                  <a:ext cx="307731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8478648" y="6198027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l-G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m:rPr>
                            <m:sty m:val="p"/>
                          </m:rP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Hz</m:t>
                        </m:r>
                        <m:r>
                          <a:rPr lang="en-US" sz="14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8648" y="6198027"/>
                  <a:ext cx="307731" cy="307777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r="-118000"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Connector 62"/>
            <p:cNvCxnSpPr/>
            <p:nvPr/>
          </p:nvCxnSpPr>
          <p:spPr>
            <a:xfrm flipH="1">
              <a:off x="284456" y="6198027"/>
              <a:ext cx="2097846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flipH="1">
              <a:off x="3136437" y="6201944"/>
              <a:ext cx="2316698" cy="3227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342273" y="4967898"/>
                  <a:ext cx="49013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273" y="4967898"/>
                  <a:ext cx="490134" cy="246221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l="-8642" b="-3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4016873" y="5204073"/>
                  <a:ext cx="307731" cy="4956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6873" y="5204073"/>
                  <a:ext cx="307731" cy="495649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b="-122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>
                  <a:off x="2275072" y="6219955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e>
                          <m:sub>
                            <m:r>
                              <a:rPr lang="el-G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5072" y="6219955"/>
                  <a:ext cx="307731" cy="307777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 r="-86275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4" name="Group 73"/>
            <p:cNvGrpSpPr/>
            <p:nvPr/>
          </p:nvGrpSpPr>
          <p:grpSpPr>
            <a:xfrm>
              <a:off x="5453134" y="5451897"/>
              <a:ext cx="457404" cy="766658"/>
              <a:chOff x="3253154" y="2617044"/>
              <a:chExt cx="1425923" cy="766658"/>
            </a:xfrm>
          </p:grpSpPr>
          <p:grpSp>
            <p:nvGrpSpPr>
              <p:cNvPr id="75" name="Group 74"/>
              <p:cNvGrpSpPr/>
              <p:nvPr/>
            </p:nvGrpSpPr>
            <p:grpSpPr>
              <a:xfrm>
                <a:off x="3253154" y="2617044"/>
                <a:ext cx="1425923" cy="747558"/>
                <a:chOff x="3253154" y="2617044"/>
                <a:chExt cx="1425923" cy="747558"/>
              </a:xfrm>
            </p:grpSpPr>
            <p:cxnSp>
              <p:nvCxnSpPr>
                <p:cNvPr id="79" name="Straight Connector 78"/>
                <p:cNvCxnSpPr/>
                <p:nvPr/>
              </p:nvCxnSpPr>
              <p:spPr>
                <a:xfrm flipH="1" flipV="1">
                  <a:off x="3261946" y="2628900"/>
                  <a:ext cx="808" cy="7357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/>
                <p:cNvCxnSpPr/>
                <p:nvPr/>
              </p:nvCxnSpPr>
              <p:spPr>
                <a:xfrm flipV="1">
                  <a:off x="3253154" y="2617044"/>
                  <a:ext cx="1425923" cy="306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7" name="Straight Connector 76"/>
              <p:cNvCxnSpPr/>
              <p:nvPr/>
            </p:nvCxnSpPr>
            <p:spPr>
              <a:xfrm flipH="1" flipV="1">
                <a:off x="4651496" y="2617044"/>
                <a:ext cx="27580" cy="766658"/>
              </a:xfrm>
              <a:prstGeom prst="line">
                <a:avLst/>
              </a:prstGeom>
              <a:ln w="1905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5695811" y="6212155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l-GR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00</m:t>
                        </m:r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5811" y="6212155"/>
                  <a:ext cx="307731" cy="307777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 r="-4313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/>
            <p:cNvCxnSpPr/>
            <p:nvPr/>
          </p:nvCxnSpPr>
          <p:spPr>
            <a:xfrm flipH="1" flipV="1">
              <a:off x="5926140" y="6195622"/>
              <a:ext cx="2450936" cy="18281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2224456" y="2769102"/>
            <a:ext cx="4069429" cy="428142"/>
            <a:chOff x="2224456" y="2769102"/>
            <a:chExt cx="4069429" cy="428142"/>
          </a:xfrm>
        </p:grpSpPr>
        <p:grpSp>
          <p:nvGrpSpPr>
            <p:cNvPr id="9" name="Group 8"/>
            <p:cNvGrpSpPr/>
            <p:nvPr/>
          </p:nvGrpSpPr>
          <p:grpSpPr>
            <a:xfrm>
              <a:off x="2224456" y="2769102"/>
              <a:ext cx="4069429" cy="425158"/>
              <a:chOff x="2752344" y="1559174"/>
              <a:chExt cx="3297936" cy="705431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2752344" y="1836463"/>
                <a:ext cx="3297936" cy="428142"/>
                <a:chOff x="2715768" y="1527048"/>
                <a:chExt cx="3297936" cy="737557"/>
              </a:xfrm>
            </p:grpSpPr>
            <p:cxnSp>
              <p:nvCxnSpPr>
                <p:cNvPr id="81" name="Straight Arrow Connector 80"/>
                <p:cNvCxnSpPr/>
                <p:nvPr/>
              </p:nvCxnSpPr>
              <p:spPr>
                <a:xfrm flipV="1">
                  <a:off x="2715768" y="1527048"/>
                  <a:ext cx="0" cy="72675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/>
                <p:cNvCxnSpPr/>
                <p:nvPr/>
              </p:nvCxnSpPr>
              <p:spPr>
                <a:xfrm flipV="1">
                  <a:off x="6013704" y="1537851"/>
                  <a:ext cx="0" cy="72675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83" name="Straight Arrow Connector 82"/>
              <p:cNvCxnSpPr/>
              <p:nvPr/>
            </p:nvCxnSpPr>
            <p:spPr>
              <a:xfrm flipH="1" flipV="1">
                <a:off x="4417458" y="1559174"/>
                <a:ext cx="971" cy="6946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/>
            <p:cNvGrpSpPr/>
            <p:nvPr/>
          </p:nvGrpSpPr>
          <p:grpSpPr>
            <a:xfrm>
              <a:off x="3580588" y="2769102"/>
              <a:ext cx="1379426" cy="428142"/>
              <a:chOff x="2376856" y="2918518"/>
              <a:chExt cx="4069429" cy="428142"/>
            </a:xfrm>
          </p:grpSpPr>
          <p:cxnSp>
            <p:nvCxnSpPr>
              <p:cNvPr id="86" name="Straight Arrow Connector 85"/>
              <p:cNvCxnSpPr/>
              <p:nvPr/>
            </p:nvCxnSpPr>
            <p:spPr>
              <a:xfrm flipV="1">
                <a:off x="2376856" y="2918518"/>
                <a:ext cx="0" cy="42187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 flipV="1">
                <a:off x="6446285" y="2924789"/>
                <a:ext cx="0" cy="42187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9" name="Group 88"/>
          <p:cNvGrpSpPr/>
          <p:nvPr/>
        </p:nvGrpSpPr>
        <p:grpSpPr>
          <a:xfrm>
            <a:off x="2218176" y="4328524"/>
            <a:ext cx="4069429" cy="428142"/>
            <a:chOff x="2224456" y="2769102"/>
            <a:chExt cx="4069429" cy="428142"/>
          </a:xfrm>
        </p:grpSpPr>
        <p:grpSp>
          <p:nvGrpSpPr>
            <p:cNvPr id="90" name="Group 89"/>
            <p:cNvGrpSpPr/>
            <p:nvPr/>
          </p:nvGrpSpPr>
          <p:grpSpPr>
            <a:xfrm>
              <a:off x="2224456" y="2769102"/>
              <a:ext cx="4069429" cy="425158"/>
              <a:chOff x="2752344" y="1559174"/>
              <a:chExt cx="3297936" cy="705431"/>
            </a:xfrm>
          </p:grpSpPr>
          <p:grpSp>
            <p:nvGrpSpPr>
              <p:cNvPr id="94" name="Group 93"/>
              <p:cNvGrpSpPr/>
              <p:nvPr/>
            </p:nvGrpSpPr>
            <p:grpSpPr>
              <a:xfrm>
                <a:off x="2752344" y="1836463"/>
                <a:ext cx="3297936" cy="428142"/>
                <a:chOff x="2715768" y="1527048"/>
                <a:chExt cx="3297936" cy="737557"/>
              </a:xfrm>
            </p:grpSpPr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2715768" y="1527048"/>
                  <a:ext cx="0" cy="72675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6013704" y="1537851"/>
                  <a:ext cx="0" cy="72675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5" name="Straight Arrow Connector 94"/>
              <p:cNvCxnSpPr/>
              <p:nvPr/>
            </p:nvCxnSpPr>
            <p:spPr>
              <a:xfrm flipH="1" flipV="1">
                <a:off x="4417458" y="1559174"/>
                <a:ext cx="971" cy="6946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90"/>
            <p:cNvGrpSpPr/>
            <p:nvPr/>
          </p:nvGrpSpPr>
          <p:grpSpPr>
            <a:xfrm>
              <a:off x="3580588" y="2769102"/>
              <a:ext cx="1379426" cy="428142"/>
              <a:chOff x="2376856" y="2918518"/>
              <a:chExt cx="4069429" cy="428142"/>
            </a:xfrm>
          </p:grpSpPr>
          <p:cxnSp>
            <p:nvCxnSpPr>
              <p:cNvPr id="92" name="Straight Arrow Connector 91"/>
              <p:cNvCxnSpPr/>
              <p:nvPr/>
            </p:nvCxnSpPr>
            <p:spPr>
              <a:xfrm flipV="1">
                <a:off x="2376856" y="2918518"/>
                <a:ext cx="0" cy="42187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/>
              <p:cNvCxnSpPr/>
              <p:nvPr/>
            </p:nvCxnSpPr>
            <p:spPr>
              <a:xfrm flipV="1">
                <a:off x="6446285" y="2924789"/>
                <a:ext cx="0" cy="42187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2244379" y="5821165"/>
            <a:ext cx="4069429" cy="428142"/>
            <a:chOff x="2224456" y="2751518"/>
            <a:chExt cx="4069429" cy="428142"/>
          </a:xfrm>
        </p:grpSpPr>
        <p:grpSp>
          <p:nvGrpSpPr>
            <p:cNvPr id="99" name="Group 98"/>
            <p:cNvGrpSpPr/>
            <p:nvPr/>
          </p:nvGrpSpPr>
          <p:grpSpPr>
            <a:xfrm>
              <a:off x="2224456" y="2760311"/>
              <a:ext cx="4069429" cy="418648"/>
              <a:chOff x="2752344" y="1544586"/>
              <a:chExt cx="3297936" cy="694629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2752344" y="1807288"/>
                <a:ext cx="3297936" cy="428142"/>
                <a:chOff x="2715768" y="1476787"/>
                <a:chExt cx="3297936" cy="737556"/>
              </a:xfrm>
            </p:grpSpPr>
            <p:cxnSp>
              <p:nvCxnSpPr>
                <p:cNvPr id="105" name="Straight Arrow Connector 104"/>
                <p:cNvCxnSpPr/>
                <p:nvPr/>
              </p:nvCxnSpPr>
              <p:spPr>
                <a:xfrm flipV="1">
                  <a:off x="2715768" y="1476787"/>
                  <a:ext cx="0" cy="72675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6" name="Straight Arrow Connector 105"/>
                <p:cNvCxnSpPr/>
                <p:nvPr/>
              </p:nvCxnSpPr>
              <p:spPr>
                <a:xfrm flipV="1">
                  <a:off x="6013704" y="1487589"/>
                  <a:ext cx="0" cy="726754"/>
                </a:xfrm>
                <a:prstGeom prst="straightConnector1">
                  <a:avLst/>
                </a:prstGeom>
                <a:ln w="28575">
                  <a:solidFill>
                    <a:srgbClr val="7030A0"/>
                  </a:solidFill>
                  <a:prstDash val="sysDot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04" name="Straight Arrow Connector 103"/>
              <p:cNvCxnSpPr/>
              <p:nvPr/>
            </p:nvCxnSpPr>
            <p:spPr>
              <a:xfrm flipH="1" flipV="1">
                <a:off x="4417458" y="1544586"/>
                <a:ext cx="971" cy="69462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/>
            <p:cNvGrpSpPr/>
            <p:nvPr/>
          </p:nvGrpSpPr>
          <p:grpSpPr>
            <a:xfrm>
              <a:off x="3580588" y="2751518"/>
              <a:ext cx="1379426" cy="428142"/>
              <a:chOff x="2376856" y="2900934"/>
              <a:chExt cx="4069429" cy="428142"/>
            </a:xfrm>
          </p:grpSpPr>
          <p:cxnSp>
            <p:nvCxnSpPr>
              <p:cNvPr id="101" name="Straight Arrow Connector 100"/>
              <p:cNvCxnSpPr/>
              <p:nvPr/>
            </p:nvCxnSpPr>
            <p:spPr>
              <a:xfrm flipV="1">
                <a:off x="2376856" y="2900934"/>
                <a:ext cx="0" cy="42187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/>
              <p:cNvCxnSpPr/>
              <p:nvPr/>
            </p:nvCxnSpPr>
            <p:spPr>
              <a:xfrm flipV="1">
                <a:off x="6446285" y="2907205"/>
                <a:ext cx="0" cy="421871"/>
              </a:xfrm>
              <a:prstGeom prst="straightConnector1">
                <a:avLst/>
              </a:prstGeom>
              <a:ln w="28575">
                <a:solidFill>
                  <a:srgbClr val="00B0F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/>
              <p:cNvSpPr txBox="1"/>
              <p:nvPr/>
            </p:nvSpPr>
            <p:spPr>
              <a:xfrm>
                <a:off x="5956648" y="2104824"/>
                <a:ext cx="2801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=2+4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200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9" name="Text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648" y="2104824"/>
                <a:ext cx="2801889" cy="369332"/>
              </a:xfrm>
              <a:prstGeom prst="rect">
                <a:avLst/>
              </a:prstGeom>
              <a:blipFill rotWithShape="0">
                <a:blip r:embed="rId1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/>
              <p:cNvSpPr txBox="1"/>
              <p:nvPr/>
            </p:nvSpPr>
            <p:spPr>
              <a:xfrm>
                <a:off x="6003542" y="3524294"/>
                <a:ext cx="2801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500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0" name="Text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42" y="3524294"/>
                <a:ext cx="2801889" cy="369332"/>
              </a:xfrm>
              <a:prstGeom prst="rect">
                <a:avLst/>
              </a:prstGeom>
              <a:blipFill rotWithShape="0"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>
                <a:off x="6003541" y="5092709"/>
                <a:ext cx="28018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541" y="5092709"/>
                <a:ext cx="2801889" cy="369332"/>
              </a:xfrm>
              <a:prstGeom prst="rect">
                <a:avLst/>
              </a:prstGeom>
              <a:blipFill rotWithShape="0">
                <a:blip r:embed="rId2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2502121" y="682311"/>
                <a:ext cx="6909053" cy="598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1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−200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+200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−500</m:t>
                          </m:r>
                        </m:e>
                      </m:d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+500)</m:t>
                      </m:r>
                    </m:oMath>
                  </m:oMathPara>
                </a14:m>
                <a:endParaRPr lang="el-GR" sz="16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2121" y="682311"/>
                <a:ext cx="6909053" cy="59817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8" name="Rectangle 10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253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Εύρος Ζώνης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 </a:t>
                </a:r>
                <a:r>
                  <a:rPr lang="el-GR" dirty="0" smtClean="0"/>
                  <a:t>Εύρος ζώνης </a:t>
                </a:r>
                <a:r>
                  <a:rPr lang="en-US" dirty="0" smtClean="0"/>
                  <a:t>(bandwidth – BW) </a:t>
                </a:r>
                <a:r>
                  <a:rPr lang="el-GR" dirty="0" smtClean="0"/>
                  <a:t>ονομάζεται το διάστημα συχνοτήτων που ένα σήμα έχει σημαντικό συχνοτικό περιεχόμενο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Κάπως αφηρημένος ορισμός (τι σημαίνει «σημαντικό»?)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Υπάρχουν κάποιοι ορισμοί που είναι χρήσιμοι στην πράξη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b="1" dirty="0" smtClean="0"/>
                  <a:t>Απόλυτο Εύρος Ζώνης</a:t>
                </a:r>
                <a:r>
                  <a:rPr lang="el-GR" dirty="0" smtClean="0"/>
                  <a:t>: Η διαφορά της μικρότερης θετικής συχνότητας από τη μεγαλύτερη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Χαμηλοπερατό φίλτρο: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n-US" b="1" dirty="0" smtClean="0"/>
                  <a:t>Null-to-null </a:t>
                </a:r>
                <a:r>
                  <a:rPr lang="el-GR" b="1" dirty="0" smtClean="0"/>
                  <a:t>Εύρος Ζώνης</a:t>
                </a:r>
                <a:r>
                  <a:rPr lang="el-GR" dirty="0" smtClean="0"/>
                  <a:t>: το διάστημα συχνοτήτων μεταξύ των δυο πρώτων μηδενισμών του φάσματος εκατέρωθεν της μέγιστης τιμής του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err="1" smtClean="0"/>
                  <a:t>Τετραγωγικό</a:t>
                </a:r>
                <a:r>
                  <a:rPr lang="el-GR" dirty="0" smtClean="0"/>
                  <a:t> παράθυρο: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είναι μια συνάρτηση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sinc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𝑓𝑇</m:t>
                        </m:r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η οποία έχει μηδενισμούς εκατέρωθεν του μηδενός (μέγιστη τιμή) στις θέσεις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l-GR" dirty="0" smtClean="0"/>
                  <a:t>οπότε το </a:t>
                </a:r>
                <a:r>
                  <a:rPr lang="en-US" dirty="0" smtClean="0"/>
                  <a:t>null-to-null </a:t>
                </a:r>
                <a:r>
                  <a:rPr lang="el-GR" dirty="0" smtClean="0"/>
                  <a:t>εύρος ζώνης είναι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b="1" dirty="0" smtClean="0"/>
                  <a:t>Εύρος Ζώνης 3</a:t>
                </a:r>
                <a:r>
                  <a:rPr lang="en-US" b="1" dirty="0" smtClean="0"/>
                  <a:t>dB</a:t>
                </a:r>
                <a:r>
                  <a:rPr lang="en-US" dirty="0" smtClean="0"/>
                  <a:t>: </a:t>
                </a:r>
                <a:r>
                  <a:rPr lang="el-GR" dirty="0" smtClean="0"/>
                  <a:t>το διάστημα συχνοτήτων για τις οποίες το πλάτος τους είναι το λιγότερο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φορές το μέγιστο πλάτος εντός του εύρους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129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8" name="Rectangle 10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31454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Έστω το σύστημα του σχήματος και το σήμα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)⟷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, 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 smtClean="0"/>
                  <a:t> Hz </a:t>
                </a:r>
                <a:r>
                  <a:rPr lang="el-GR" dirty="0" smtClean="0"/>
                  <a:t>και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=400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sinc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(200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 </a:t>
                </a:r>
                <a:r>
                  <a:rPr lang="el-GR" dirty="0" smtClean="0"/>
                  <a:t>Σχεδιάστε την έξοδο του συστήματος.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8" name="Rectangle 10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989" y="1610598"/>
            <a:ext cx="8019535" cy="182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6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</a:t>
                </a:r>
                <a:r>
                  <a:rPr lang="en-US" b="1" dirty="0"/>
                  <a:t>r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Το σήμα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l-GR" dirty="0" smtClean="0"/>
                  <a:t> ονομάζεται </a:t>
                </a:r>
                <a:r>
                  <a:rPr lang="el-GR" b="1" dirty="0" err="1" smtClean="0"/>
                  <a:t>ιδιοσυνάρτηση</a:t>
                </a:r>
                <a:r>
                  <a:rPr lang="el-GR" dirty="0" smtClean="0"/>
                  <a:t> (</a:t>
                </a:r>
                <a:r>
                  <a:rPr lang="en-US" dirty="0" err="1" smtClean="0"/>
                  <a:t>eigenfunction</a:t>
                </a:r>
                <a:r>
                  <a:rPr lang="en-US" dirty="0" smtClean="0"/>
                  <a:t>) </a:t>
                </a:r>
                <a:r>
                  <a:rPr lang="el-GR" dirty="0" smtClean="0"/>
                  <a:t>του συστήματος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Η τιμή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ονομάζεται </a:t>
                </a:r>
                <a:r>
                  <a:rPr lang="el-GR" b="1" dirty="0" err="1" smtClean="0"/>
                  <a:t>ιδιοτιμή</a:t>
                </a:r>
                <a:r>
                  <a:rPr lang="el-GR" dirty="0" smtClean="0"/>
                  <a:t> του συστήματος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κρουστικής απόκρισης ονομάζεται </a:t>
                </a:r>
                <a:r>
                  <a:rPr lang="el-GR" b="1" dirty="0" smtClean="0"/>
                  <a:t>απόκριση σε συχνότητα </a:t>
                </a:r>
                <a:r>
                  <a:rPr lang="el-GR" dirty="0" smtClean="0"/>
                  <a:t>ή </a:t>
                </a:r>
                <a:r>
                  <a:rPr lang="el-GR" b="1" dirty="0" err="1" smtClean="0"/>
                  <a:t>συχνοτική</a:t>
                </a:r>
                <a:r>
                  <a:rPr lang="el-GR" b="1" dirty="0" smtClean="0"/>
                  <a:t> απόκριση </a:t>
                </a:r>
                <a:r>
                  <a:rPr lang="el-GR" dirty="0" smtClean="0"/>
                  <a:t>(</a:t>
                </a:r>
                <a:r>
                  <a:rPr lang="en-US" dirty="0" smtClean="0"/>
                  <a:t>frequency response)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τη γράψουμε σε πολική μορφή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τότε ονομάζουμε: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b="1" dirty="0" smtClean="0"/>
                  <a:t>Απόκριση πλάτους </a:t>
                </a:r>
                <a:r>
                  <a:rPr lang="el-GR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b="1" dirty="0" smtClean="0"/>
                  <a:t>Απόκριση φάσης </a:t>
                </a:r>
                <a:r>
                  <a:rPr lang="el-GR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απόκριση πλάτους περιγράφει πως επηρεάζει το σύστημα το πλάτος της εισόδου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απόκριση φάσης περιγράφει πως επηρεάζει το σύστημα τη φάση της εισόδου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805017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Βρείτε τις αποκρίσεις πλάτους και φάσης των κυκλωμάτων παρακάτω, αν οι διαφορικές εξισώσεις που τα περιγράφουν είναι οι: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8" name="Rectangle 10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42" y="3047356"/>
            <a:ext cx="7974492" cy="211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00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Παράδειγμα: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𝑅𝐶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 10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108" name="Rectangle 10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991" y="2176898"/>
            <a:ext cx="541972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10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1610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89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απόκριση πλάτους περιγράφει </a:t>
                </a:r>
                <a:r>
                  <a:rPr lang="el-GR" i="1" dirty="0" smtClean="0"/>
                  <a:t>πως επηρεάζει το σύστημα το φάσμα πλάτους της εισόδου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απόκριση φάσης περιγράφει </a:t>
                </a:r>
                <a:r>
                  <a:rPr lang="el-GR" i="1" dirty="0" smtClean="0"/>
                  <a:t>πως επηρεάζει το σύστημα το φάσμα φάσης της εισόδου</a:t>
                </a:r>
                <a:r>
                  <a:rPr lang="en-US" i="1" dirty="0" smtClean="0"/>
                  <a:t/>
                </a:r>
                <a:br>
                  <a:rPr lang="en-US" i="1" dirty="0" smtClean="0"/>
                </a:br>
                <a:endParaRPr lang="el-GR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το δούμε: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Έξοδος ΓΧΑ συστήματος: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Στο χώρο της συχνότητας: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FF0000"/>
                  </a:solidFill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Πολική μορφή: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</m:d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Προφανώς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2174" r="-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ounded Rectangle 8"/>
          <p:cNvSpPr/>
          <p:nvPr/>
        </p:nvSpPr>
        <p:spPr>
          <a:xfrm>
            <a:off x="3129889" y="5099677"/>
            <a:ext cx="2873828" cy="117565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57286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Συστήματα και Μετασχηματισμός </a:t>
            </a:r>
            <a:r>
              <a:rPr lang="en-US" b="1" dirty="0" smtClean="0"/>
              <a:t>Fourier</a:t>
            </a: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0" dirty="0" smtClean="0"/>
              <a:t> Παράδειγμα στο φάσμα πλάτους</a:t>
            </a:r>
            <a:endParaRPr lang="en-US" b="0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8603330" y="2235514"/>
                <a:ext cx="3077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330" y="2235514"/>
                <a:ext cx="307731" cy="307777"/>
              </a:xfrm>
              <a:prstGeom prst="rect">
                <a:avLst/>
              </a:prstGeom>
              <a:blipFill rotWithShape="0">
                <a:blip r:embed="rId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0" name="Group 69"/>
          <p:cNvGrpSpPr/>
          <p:nvPr/>
        </p:nvGrpSpPr>
        <p:grpSpPr>
          <a:xfrm>
            <a:off x="409137" y="917425"/>
            <a:ext cx="8289973" cy="1457070"/>
            <a:chOff x="409137" y="917425"/>
            <a:chExt cx="8289973" cy="1457070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31410" y="2256985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418429" y="1178155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409137" y="1425819"/>
              <a:ext cx="8022686" cy="782516"/>
              <a:chOff x="409137" y="1063869"/>
              <a:chExt cx="8022686" cy="782516"/>
            </a:xfrm>
          </p:grpSpPr>
          <p:sp>
            <p:nvSpPr>
              <p:cNvPr id="11" name="Freeform 10"/>
              <p:cNvSpPr/>
              <p:nvPr/>
            </p:nvSpPr>
            <p:spPr>
              <a:xfrm>
                <a:off x="4422531" y="1063869"/>
                <a:ext cx="4009292" cy="782516"/>
              </a:xfrm>
              <a:custGeom>
                <a:avLst/>
                <a:gdLst>
                  <a:gd name="connsiteX0" fmla="*/ 0 w 4009292"/>
                  <a:gd name="connsiteY0" fmla="*/ 0 h 782516"/>
                  <a:gd name="connsiteX1" fmla="*/ 386861 w 4009292"/>
                  <a:gd name="connsiteY1" fmla="*/ 448408 h 782516"/>
                  <a:gd name="connsiteX2" fmla="*/ 879231 w 4009292"/>
                  <a:gd name="connsiteY2" fmla="*/ 580293 h 782516"/>
                  <a:gd name="connsiteX3" fmla="*/ 1257300 w 4009292"/>
                  <a:gd name="connsiteY3" fmla="*/ 307731 h 782516"/>
                  <a:gd name="connsiteX4" fmla="*/ 1714500 w 4009292"/>
                  <a:gd name="connsiteY4" fmla="*/ 430823 h 782516"/>
                  <a:gd name="connsiteX5" fmla="*/ 2162907 w 4009292"/>
                  <a:gd name="connsiteY5" fmla="*/ 712177 h 782516"/>
                  <a:gd name="connsiteX6" fmla="*/ 4009292 w 4009292"/>
                  <a:gd name="connsiteY6" fmla="*/ 782516 h 7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292" h="782516">
                    <a:moveTo>
                      <a:pt x="0" y="0"/>
                    </a:moveTo>
                    <a:cubicBezTo>
                      <a:pt x="120161" y="175846"/>
                      <a:pt x="240323" y="351693"/>
                      <a:pt x="386861" y="448408"/>
                    </a:cubicBezTo>
                    <a:cubicBezTo>
                      <a:pt x="533399" y="545123"/>
                      <a:pt x="734158" y="603739"/>
                      <a:pt x="879231" y="580293"/>
                    </a:cubicBezTo>
                    <a:cubicBezTo>
                      <a:pt x="1024304" y="556847"/>
                      <a:pt x="1118089" y="332643"/>
                      <a:pt x="1257300" y="307731"/>
                    </a:cubicBezTo>
                    <a:cubicBezTo>
                      <a:pt x="1396512" y="282819"/>
                      <a:pt x="1563566" y="363415"/>
                      <a:pt x="1714500" y="430823"/>
                    </a:cubicBezTo>
                    <a:cubicBezTo>
                      <a:pt x="1865434" y="498231"/>
                      <a:pt x="1780442" y="653562"/>
                      <a:pt x="2162907" y="712177"/>
                    </a:cubicBezTo>
                    <a:cubicBezTo>
                      <a:pt x="2545372" y="770793"/>
                      <a:pt x="3700096" y="769328"/>
                      <a:pt x="4009292" y="782516"/>
                    </a:cubicBez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Freeform 11"/>
              <p:cNvSpPr/>
              <p:nvPr/>
            </p:nvSpPr>
            <p:spPr>
              <a:xfrm flipH="1">
                <a:off x="409137" y="1063869"/>
                <a:ext cx="4009292" cy="782516"/>
              </a:xfrm>
              <a:custGeom>
                <a:avLst/>
                <a:gdLst>
                  <a:gd name="connsiteX0" fmla="*/ 0 w 4009292"/>
                  <a:gd name="connsiteY0" fmla="*/ 0 h 782516"/>
                  <a:gd name="connsiteX1" fmla="*/ 386861 w 4009292"/>
                  <a:gd name="connsiteY1" fmla="*/ 448408 h 782516"/>
                  <a:gd name="connsiteX2" fmla="*/ 879231 w 4009292"/>
                  <a:gd name="connsiteY2" fmla="*/ 580293 h 782516"/>
                  <a:gd name="connsiteX3" fmla="*/ 1257300 w 4009292"/>
                  <a:gd name="connsiteY3" fmla="*/ 307731 h 782516"/>
                  <a:gd name="connsiteX4" fmla="*/ 1714500 w 4009292"/>
                  <a:gd name="connsiteY4" fmla="*/ 430823 h 782516"/>
                  <a:gd name="connsiteX5" fmla="*/ 2162907 w 4009292"/>
                  <a:gd name="connsiteY5" fmla="*/ 712177 h 782516"/>
                  <a:gd name="connsiteX6" fmla="*/ 4009292 w 4009292"/>
                  <a:gd name="connsiteY6" fmla="*/ 782516 h 7825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009292" h="782516">
                    <a:moveTo>
                      <a:pt x="0" y="0"/>
                    </a:moveTo>
                    <a:cubicBezTo>
                      <a:pt x="120161" y="175846"/>
                      <a:pt x="240323" y="351693"/>
                      <a:pt x="386861" y="448408"/>
                    </a:cubicBezTo>
                    <a:cubicBezTo>
                      <a:pt x="533399" y="545123"/>
                      <a:pt x="734158" y="603739"/>
                      <a:pt x="879231" y="580293"/>
                    </a:cubicBezTo>
                    <a:cubicBezTo>
                      <a:pt x="1024304" y="556847"/>
                      <a:pt x="1118089" y="332643"/>
                      <a:pt x="1257300" y="307731"/>
                    </a:cubicBezTo>
                    <a:cubicBezTo>
                      <a:pt x="1396512" y="282819"/>
                      <a:pt x="1563566" y="363415"/>
                      <a:pt x="1714500" y="430823"/>
                    </a:cubicBezTo>
                    <a:cubicBezTo>
                      <a:pt x="1865434" y="498231"/>
                      <a:pt x="1780442" y="653562"/>
                      <a:pt x="2162907" y="712177"/>
                    </a:cubicBezTo>
                    <a:cubicBezTo>
                      <a:pt x="2545372" y="770793"/>
                      <a:pt x="3700096" y="769328"/>
                      <a:pt x="4009292" y="782516"/>
                    </a:cubicBezTo>
                  </a:path>
                </a:pathLst>
              </a:custGeom>
              <a:ln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srgbClr val="00000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475483" y="917425"/>
                  <a:ext cx="604524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83" y="917425"/>
                  <a:ext cx="604524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111" r="-11111" b="-3170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/>
          <p:cNvGrpSpPr/>
          <p:nvPr/>
        </p:nvGrpSpPr>
        <p:grpSpPr>
          <a:xfrm>
            <a:off x="409137" y="2758942"/>
            <a:ext cx="8501924" cy="1555331"/>
            <a:chOff x="409137" y="2758942"/>
            <a:chExt cx="8501924" cy="1555331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36979" y="3995157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423998" y="2916327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33" name="Group 32"/>
            <p:cNvGrpSpPr/>
            <p:nvPr/>
          </p:nvGrpSpPr>
          <p:grpSpPr>
            <a:xfrm>
              <a:off x="3253154" y="3257550"/>
              <a:ext cx="2341345" cy="745227"/>
              <a:chOff x="3253154" y="2619375"/>
              <a:chExt cx="2341345" cy="745227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3253154" y="2620108"/>
                <a:ext cx="1172895" cy="744494"/>
                <a:chOff x="3253154" y="2620108"/>
                <a:chExt cx="1172895" cy="744494"/>
              </a:xfrm>
            </p:grpSpPr>
            <p:cxnSp>
              <p:nvCxnSpPr>
                <p:cNvPr id="20" name="Straight Connector 19"/>
                <p:cNvCxnSpPr/>
                <p:nvPr/>
              </p:nvCxnSpPr>
              <p:spPr>
                <a:xfrm flipH="1" flipV="1">
                  <a:off x="3261946" y="2628900"/>
                  <a:ext cx="808" cy="7357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>
                  <a:off x="3253154" y="2620108"/>
                  <a:ext cx="1172895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 flipH="1">
                <a:off x="4421604" y="2619375"/>
                <a:ext cx="1172895" cy="744494"/>
                <a:chOff x="3253154" y="2620108"/>
                <a:chExt cx="1172895" cy="744494"/>
              </a:xfrm>
            </p:grpSpPr>
            <p:cxnSp>
              <p:nvCxnSpPr>
                <p:cNvPr id="31" name="Straight Connector 30"/>
                <p:cNvCxnSpPr/>
                <p:nvPr/>
              </p:nvCxnSpPr>
              <p:spPr>
                <a:xfrm flipH="1" flipV="1">
                  <a:off x="3261946" y="2628900"/>
                  <a:ext cx="808" cy="7357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253154" y="2620108"/>
                  <a:ext cx="1172895" cy="0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5416241" y="4006496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241" y="4006496"/>
                  <a:ext cx="30773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3061485" y="400204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485" y="4002044"/>
                  <a:ext cx="30773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1373"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603330" y="3989071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330" y="3989071"/>
                  <a:ext cx="307731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/>
            <p:cNvCxnSpPr/>
            <p:nvPr/>
          </p:nvCxnSpPr>
          <p:spPr>
            <a:xfrm flipH="1">
              <a:off x="409137" y="3989071"/>
              <a:ext cx="287148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H="1">
              <a:off x="5594499" y="4006496"/>
              <a:ext cx="2871481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466955" y="2758942"/>
                  <a:ext cx="62158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955" y="2758942"/>
                  <a:ext cx="621580" cy="246221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11765" r="-9804" b="-3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4327058" y="2372521"/>
                <a:ext cx="20839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l-GR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58" y="2372521"/>
                <a:ext cx="208390" cy="49244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/>
          <p:cNvGrpSpPr/>
          <p:nvPr/>
        </p:nvGrpSpPr>
        <p:grpSpPr>
          <a:xfrm>
            <a:off x="431410" y="4357628"/>
            <a:ext cx="8479651" cy="2013813"/>
            <a:chOff x="431410" y="4357628"/>
            <a:chExt cx="8479651" cy="2013813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53683" y="6063664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40702" y="4984834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302891" y="5232300"/>
              <a:ext cx="2278759" cy="593523"/>
              <a:chOff x="3302891" y="4622700"/>
              <a:chExt cx="2278759" cy="593523"/>
            </a:xfrm>
            <a:solidFill>
              <a:schemeClr val="bg1"/>
            </a:solidFill>
          </p:grpSpPr>
          <p:sp>
            <p:nvSpPr>
              <p:cNvPr id="46" name="Freeform 45"/>
              <p:cNvSpPr/>
              <p:nvPr/>
            </p:nvSpPr>
            <p:spPr>
              <a:xfrm>
                <a:off x="4441825" y="4622800"/>
                <a:ext cx="1139825" cy="593423"/>
              </a:xfrm>
              <a:custGeom>
                <a:avLst/>
                <a:gdLst>
                  <a:gd name="connsiteX0" fmla="*/ 0 w 1149350"/>
                  <a:gd name="connsiteY0" fmla="*/ 0 h 609603"/>
                  <a:gd name="connsiteX1" fmla="*/ 546100 w 1149350"/>
                  <a:gd name="connsiteY1" fmla="*/ 546100 h 609603"/>
                  <a:gd name="connsiteX2" fmla="*/ 958850 w 1149350"/>
                  <a:gd name="connsiteY2" fmla="*/ 577850 h 609603"/>
                  <a:gd name="connsiteX3" fmla="*/ 1149350 w 1149350"/>
                  <a:gd name="connsiteY3" fmla="*/ 361950 h 609603"/>
                  <a:gd name="connsiteX0" fmla="*/ 0 w 1149350"/>
                  <a:gd name="connsiteY0" fmla="*/ 0 h 602801"/>
                  <a:gd name="connsiteX1" fmla="*/ 542925 w 1149350"/>
                  <a:gd name="connsiteY1" fmla="*/ 533400 h 602801"/>
                  <a:gd name="connsiteX2" fmla="*/ 958850 w 1149350"/>
                  <a:gd name="connsiteY2" fmla="*/ 577850 h 602801"/>
                  <a:gd name="connsiteX3" fmla="*/ 1149350 w 1149350"/>
                  <a:gd name="connsiteY3" fmla="*/ 361950 h 602801"/>
                  <a:gd name="connsiteX0" fmla="*/ 0 w 1139825"/>
                  <a:gd name="connsiteY0" fmla="*/ 0 h 596094"/>
                  <a:gd name="connsiteX1" fmla="*/ 533400 w 1139825"/>
                  <a:gd name="connsiteY1" fmla="*/ 527050 h 596094"/>
                  <a:gd name="connsiteX2" fmla="*/ 949325 w 1139825"/>
                  <a:gd name="connsiteY2" fmla="*/ 571500 h 596094"/>
                  <a:gd name="connsiteX3" fmla="*/ 1139825 w 1139825"/>
                  <a:gd name="connsiteY3" fmla="*/ 355600 h 596094"/>
                  <a:gd name="connsiteX0" fmla="*/ 0 w 1139825"/>
                  <a:gd name="connsiteY0" fmla="*/ 0 h 596094"/>
                  <a:gd name="connsiteX1" fmla="*/ 533400 w 1139825"/>
                  <a:gd name="connsiteY1" fmla="*/ 527050 h 596094"/>
                  <a:gd name="connsiteX2" fmla="*/ 949325 w 1139825"/>
                  <a:gd name="connsiteY2" fmla="*/ 571500 h 596094"/>
                  <a:gd name="connsiteX3" fmla="*/ 1139825 w 1139825"/>
                  <a:gd name="connsiteY3" fmla="*/ 355600 h 596094"/>
                  <a:gd name="connsiteX0" fmla="*/ 0 w 1139825"/>
                  <a:gd name="connsiteY0" fmla="*/ 0 h 600176"/>
                  <a:gd name="connsiteX1" fmla="*/ 533400 w 1139825"/>
                  <a:gd name="connsiteY1" fmla="*/ 527050 h 600176"/>
                  <a:gd name="connsiteX2" fmla="*/ 939800 w 1139825"/>
                  <a:gd name="connsiteY2" fmla="*/ 577850 h 600176"/>
                  <a:gd name="connsiteX3" fmla="*/ 1139825 w 1139825"/>
                  <a:gd name="connsiteY3" fmla="*/ 355600 h 600176"/>
                  <a:gd name="connsiteX0" fmla="*/ 0 w 1139825"/>
                  <a:gd name="connsiteY0" fmla="*/ 0 h 622071"/>
                  <a:gd name="connsiteX1" fmla="*/ 533400 w 1139825"/>
                  <a:gd name="connsiteY1" fmla="*/ 527050 h 622071"/>
                  <a:gd name="connsiteX2" fmla="*/ 939800 w 1139825"/>
                  <a:gd name="connsiteY2" fmla="*/ 577850 h 622071"/>
                  <a:gd name="connsiteX3" fmla="*/ 1139825 w 1139825"/>
                  <a:gd name="connsiteY3" fmla="*/ 355600 h 622071"/>
                  <a:gd name="connsiteX0" fmla="*/ 0 w 1139825"/>
                  <a:gd name="connsiteY0" fmla="*/ 0 h 596211"/>
                  <a:gd name="connsiteX1" fmla="*/ 533400 w 1139825"/>
                  <a:gd name="connsiteY1" fmla="*/ 527050 h 596211"/>
                  <a:gd name="connsiteX2" fmla="*/ 939800 w 1139825"/>
                  <a:gd name="connsiteY2" fmla="*/ 577850 h 596211"/>
                  <a:gd name="connsiteX3" fmla="*/ 1139825 w 1139825"/>
                  <a:gd name="connsiteY3" fmla="*/ 355600 h 596211"/>
                  <a:gd name="connsiteX0" fmla="*/ 0 w 1139825"/>
                  <a:gd name="connsiteY0" fmla="*/ 0 h 604207"/>
                  <a:gd name="connsiteX1" fmla="*/ 533400 w 1139825"/>
                  <a:gd name="connsiteY1" fmla="*/ 527050 h 604207"/>
                  <a:gd name="connsiteX2" fmla="*/ 939800 w 1139825"/>
                  <a:gd name="connsiteY2" fmla="*/ 577850 h 604207"/>
                  <a:gd name="connsiteX3" fmla="*/ 1139825 w 1139825"/>
                  <a:gd name="connsiteY3" fmla="*/ 355600 h 604207"/>
                  <a:gd name="connsiteX0" fmla="*/ 0 w 1139825"/>
                  <a:gd name="connsiteY0" fmla="*/ 0 h 586837"/>
                  <a:gd name="connsiteX1" fmla="*/ 533400 w 1139825"/>
                  <a:gd name="connsiteY1" fmla="*/ 527050 h 586837"/>
                  <a:gd name="connsiteX2" fmla="*/ 923925 w 1139825"/>
                  <a:gd name="connsiteY2" fmla="*/ 549275 h 586837"/>
                  <a:gd name="connsiteX3" fmla="*/ 1139825 w 1139825"/>
                  <a:gd name="connsiteY3" fmla="*/ 355600 h 586837"/>
                  <a:gd name="connsiteX0" fmla="*/ 0 w 1139825"/>
                  <a:gd name="connsiteY0" fmla="*/ 0 h 592189"/>
                  <a:gd name="connsiteX1" fmla="*/ 533400 w 1139825"/>
                  <a:gd name="connsiteY1" fmla="*/ 527050 h 592189"/>
                  <a:gd name="connsiteX2" fmla="*/ 933450 w 1139825"/>
                  <a:gd name="connsiteY2" fmla="*/ 558800 h 592189"/>
                  <a:gd name="connsiteX3" fmla="*/ 1139825 w 1139825"/>
                  <a:gd name="connsiteY3" fmla="*/ 355600 h 592189"/>
                  <a:gd name="connsiteX0" fmla="*/ 0 w 1139825"/>
                  <a:gd name="connsiteY0" fmla="*/ 0 h 593423"/>
                  <a:gd name="connsiteX1" fmla="*/ 533400 w 1139825"/>
                  <a:gd name="connsiteY1" fmla="*/ 527050 h 593423"/>
                  <a:gd name="connsiteX2" fmla="*/ 933450 w 1139825"/>
                  <a:gd name="connsiteY2" fmla="*/ 558800 h 593423"/>
                  <a:gd name="connsiteX3" fmla="*/ 1139825 w 1139825"/>
                  <a:gd name="connsiteY3" fmla="*/ 355600 h 59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9825" h="593423">
                    <a:moveTo>
                      <a:pt x="0" y="0"/>
                    </a:moveTo>
                    <a:cubicBezTo>
                      <a:pt x="297921" y="440796"/>
                      <a:pt x="377825" y="433917"/>
                      <a:pt x="533400" y="527050"/>
                    </a:cubicBezTo>
                    <a:cubicBezTo>
                      <a:pt x="688975" y="620183"/>
                      <a:pt x="845079" y="600075"/>
                      <a:pt x="933450" y="558800"/>
                    </a:cubicBezTo>
                    <a:cubicBezTo>
                      <a:pt x="1021821" y="517525"/>
                      <a:pt x="1094846" y="448204"/>
                      <a:pt x="1139825" y="355600"/>
                    </a:cubicBezTo>
                  </a:path>
                </a:pathLst>
              </a:cu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  <p:sp>
            <p:nvSpPr>
              <p:cNvPr id="47" name="Freeform 46"/>
              <p:cNvSpPr/>
              <p:nvPr/>
            </p:nvSpPr>
            <p:spPr>
              <a:xfrm flipH="1">
                <a:off x="3302891" y="4622700"/>
                <a:ext cx="1139825" cy="593423"/>
              </a:xfrm>
              <a:custGeom>
                <a:avLst/>
                <a:gdLst>
                  <a:gd name="connsiteX0" fmla="*/ 0 w 1149350"/>
                  <a:gd name="connsiteY0" fmla="*/ 0 h 609603"/>
                  <a:gd name="connsiteX1" fmla="*/ 546100 w 1149350"/>
                  <a:gd name="connsiteY1" fmla="*/ 546100 h 609603"/>
                  <a:gd name="connsiteX2" fmla="*/ 958850 w 1149350"/>
                  <a:gd name="connsiteY2" fmla="*/ 577850 h 609603"/>
                  <a:gd name="connsiteX3" fmla="*/ 1149350 w 1149350"/>
                  <a:gd name="connsiteY3" fmla="*/ 361950 h 609603"/>
                  <a:gd name="connsiteX0" fmla="*/ 0 w 1149350"/>
                  <a:gd name="connsiteY0" fmla="*/ 0 h 602801"/>
                  <a:gd name="connsiteX1" fmla="*/ 542925 w 1149350"/>
                  <a:gd name="connsiteY1" fmla="*/ 533400 h 602801"/>
                  <a:gd name="connsiteX2" fmla="*/ 958850 w 1149350"/>
                  <a:gd name="connsiteY2" fmla="*/ 577850 h 602801"/>
                  <a:gd name="connsiteX3" fmla="*/ 1149350 w 1149350"/>
                  <a:gd name="connsiteY3" fmla="*/ 361950 h 602801"/>
                  <a:gd name="connsiteX0" fmla="*/ 0 w 1139825"/>
                  <a:gd name="connsiteY0" fmla="*/ 0 h 596094"/>
                  <a:gd name="connsiteX1" fmla="*/ 533400 w 1139825"/>
                  <a:gd name="connsiteY1" fmla="*/ 527050 h 596094"/>
                  <a:gd name="connsiteX2" fmla="*/ 949325 w 1139825"/>
                  <a:gd name="connsiteY2" fmla="*/ 571500 h 596094"/>
                  <a:gd name="connsiteX3" fmla="*/ 1139825 w 1139825"/>
                  <a:gd name="connsiteY3" fmla="*/ 355600 h 596094"/>
                  <a:gd name="connsiteX0" fmla="*/ 0 w 1139825"/>
                  <a:gd name="connsiteY0" fmla="*/ 0 h 596094"/>
                  <a:gd name="connsiteX1" fmla="*/ 533400 w 1139825"/>
                  <a:gd name="connsiteY1" fmla="*/ 527050 h 596094"/>
                  <a:gd name="connsiteX2" fmla="*/ 949325 w 1139825"/>
                  <a:gd name="connsiteY2" fmla="*/ 571500 h 596094"/>
                  <a:gd name="connsiteX3" fmla="*/ 1139825 w 1139825"/>
                  <a:gd name="connsiteY3" fmla="*/ 355600 h 596094"/>
                  <a:gd name="connsiteX0" fmla="*/ 0 w 1139825"/>
                  <a:gd name="connsiteY0" fmla="*/ 0 h 600176"/>
                  <a:gd name="connsiteX1" fmla="*/ 533400 w 1139825"/>
                  <a:gd name="connsiteY1" fmla="*/ 527050 h 600176"/>
                  <a:gd name="connsiteX2" fmla="*/ 939800 w 1139825"/>
                  <a:gd name="connsiteY2" fmla="*/ 577850 h 600176"/>
                  <a:gd name="connsiteX3" fmla="*/ 1139825 w 1139825"/>
                  <a:gd name="connsiteY3" fmla="*/ 355600 h 600176"/>
                  <a:gd name="connsiteX0" fmla="*/ 0 w 1139825"/>
                  <a:gd name="connsiteY0" fmla="*/ 0 h 622071"/>
                  <a:gd name="connsiteX1" fmla="*/ 533400 w 1139825"/>
                  <a:gd name="connsiteY1" fmla="*/ 527050 h 622071"/>
                  <a:gd name="connsiteX2" fmla="*/ 939800 w 1139825"/>
                  <a:gd name="connsiteY2" fmla="*/ 577850 h 622071"/>
                  <a:gd name="connsiteX3" fmla="*/ 1139825 w 1139825"/>
                  <a:gd name="connsiteY3" fmla="*/ 355600 h 622071"/>
                  <a:gd name="connsiteX0" fmla="*/ 0 w 1139825"/>
                  <a:gd name="connsiteY0" fmla="*/ 0 h 596211"/>
                  <a:gd name="connsiteX1" fmla="*/ 533400 w 1139825"/>
                  <a:gd name="connsiteY1" fmla="*/ 527050 h 596211"/>
                  <a:gd name="connsiteX2" fmla="*/ 939800 w 1139825"/>
                  <a:gd name="connsiteY2" fmla="*/ 577850 h 596211"/>
                  <a:gd name="connsiteX3" fmla="*/ 1139825 w 1139825"/>
                  <a:gd name="connsiteY3" fmla="*/ 355600 h 596211"/>
                  <a:gd name="connsiteX0" fmla="*/ 0 w 1139825"/>
                  <a:gd name="connsiteY0" fmla="*/ 0 h 604207"/>
                  <a:gd name="connsiteX1" fmla="*/ 533400 w 1139825"/>
                  <a:gd name="connsiteY1" fmla="*/ 527050 h 604207"/>
                  <a:gd name="connsiteX2" fmla="*/ 939800 w 1139825"/>
                  <a:gd name="connsiteY2" fmla="*/ 577850 h 604207"/>
                  <a:gd name="connsiteX3" fmla="*/ 1139825 w 1139825"/>
                  <a:gd name="connsiteY3" fmla="*/ 355600 h 604207"/>
                  <a:gd name="connsiteX0" fmla="*/ 0 w 1139825"/>
                  <a:gd name="connsiteY0" fmla="*/ 0 h 586837"/>
                  <a:gd name="connsiteX1" fmla="*/ 533400 w 1139825"/>
                  <a:gd name="connsiteY1" fmla="*/ 527050 h 586837"/>
                  <a:gd name="connsiteX2" fmla="*/ 923925 w 1139825"/>
                  <a:gd name="connsiteY2" fmla="*/ 549275 h 586837"/>
                  <a:gd name="connsiteX3" fmla="*/ 1139825 w 1139825"/>
                  <a:gd name="connsiteY3" fmla="*/ 355600 h 586837"/>
                  <a:gd name="connsiteX0" fmla="*/ 0 w 1139825"/>
                  <a:gd name="connsiteY0" fmla="*/ 0 h 592189"/>
                  <a:gd name="connsiteX1" fmla="*/ 533400 w 1139825"/>
                  <a:gd name="connsiteY1" fmla="*/ 527050 h 592189"/>
                  <a:gd name="connsiteX2" fmla="*/ 933450 w 1139825"/>
                  <a:gd name="connsiteY2" fmla="*/ 558800 h 592189"/>
                  <a:gd name="connsiteX3" fmla="*/ 1139825 w 1139825"/>
                  <a:gd name="connsiteY3" fmla="*/ 355600 h 592189"/>
                  <a:gd name="connsiteX0" fmla="*/ 0 w 1139825"/>
                  <a:gd name="connsiteY0" fmla="*/ 0 h 593423"/>
                  <a:gd name="connsiteX1" fmla="*/ 533400 w 1139825"/>
                  <a:gd name="connsiteY1" fmla="*/ 527050 h 593423"/>
                  <a:gd name="connsiteX2" fmla="*/ 933450 w 1139825"/>
                  <a:gd name="connsiteY2" fmla="*/ 558800 h 593423"/>
                  <a:gd name="connsiteX3" fmla="*/ 1139825 w 1139825"/>
                  <a:gd name="connsiteY3" fmla="*/ 355600 h 593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39825" h="593423">
                    <a:moveTo>
                      <a:pt x="0" y="0"/>
                    </a:moveTo>
                    <a:cubicBezTo>
                      <a:pt x="297921" y="440796"/>
                      <a:pt x="377825" y="433917"/>
                      <a:pt x="533400" y="527050"/>
                    </a:cubicBezTo>
                    <a:cubicBezTo>
                      <a:pt x="688975" y="620183"/>
                      <a:pt x="845079" y="600075"/>
                      <a:pt x="933450" y="558800"/>
                    </a:cubicBezTo>
                    <a:cubicBezTo>
                      <a:pt x="1021821" y="517525"/>
                      <a:pt x="1094846" y="448204"/>
                      <a:pt x="1139825" y="355600"/>
                    </a:cubicBezTo>
                  </a:path>
                </a:pathLst>
              </a:custGeom>
              <a:grp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l-GR">
                  <a:solidFill>
                    <a:prstClr val="white"/>
                  </a:solidFill>
                </a:endParaRPr>
              </a:p>
            </p:txBody>
          </p:sp>
        </p:grpSp>
        <p:cxnSp>
          <p:nvCxnSpPr>
            <p:cNvPr id="50" name="Straight Connector 49"/>
            <p:cNvCxnSpPr/>
            <p:nvPr/>
          </p:nvCxnSpPr>
          <p:spPr>
            <a:xfrm>
              <a:off x="5581650" y="5583004"/>
              <a:ext cx="0" cy="48828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02891" y="5583004"/>
              <a:ext cx="0" cy="48828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603330" y="606366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330" y="6063664"/>
                  <a:ext cx="30773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/>
            <p:cNvCxnSpPr/>
            <p:nvPr/>
          </p:nvCxnSpPr>
          <p:spPr>
            <a:xfrm flipH="1">
              <a:off x="431410" y="6063664"/>
              <a:ext cx="287148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5594499" y="6071284"/>
              <a:ext cx="2871481" cy="0"/>
            </a:xfrm>
            <a:prstGeom prst="line">
              <a:avLst/>
            </a:prstGeom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485101" y="4809132"/>
                  <a:ext cx="59490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101" y="4809132"/>
                  <a:ext cx="594906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2371" r="-11340" b="-3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/>
                <p:cNvSpPr txBox="1"/>
                <p:nvPr/>
              </p:nvSpPr>
              <p:spPr>
                <a:xfrm>
                  <a:off x="5416241" y="6054896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TextBox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6241" y="6054896"/>
                  <a:ext cx="307731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/>
                <p:cNvSpPr txBox="1"/>
                <p:nvPr/>
              </p:nvSpPr>
              <p:spPr>
                <a:xfrm>
                  <a:off x="3061485" y="6050444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sz="1400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TextBox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1485" y="6050444"/>
                  <a:ext cx="30773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1373"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299242" y="4357628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42" y="4357628"/>
                  <a:ext cx="298159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0204" r="-1020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49" name="Rectangle 48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8261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16492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Συστήματα και Μετασχηματισμός </a:t>
            </a:r>
            <a:r>
              <a:rPr lang="en-US" b="1" dirty="0" smtClean="0"/>
              <a:t>Fourier</a:t>
            </a: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Παράδειγμα στο φάσμα </a:t>
            </a:r>
            <a:r>
              <a:rPr lang="el-GR" dirty="0" smtClean="0"/>
              <a:t>φάσης</a:t>
            </a:r>
            <a:endParaRPr lang="en-US" dirty="0"/>
          </a:p>
          <a:p>
            <a:pPr marL="0" indent="0">
              <a:buClrTx/>
              <a:buSzPct val="120000"/>
              <a:buNone/>
            </a:pPr>
            <a:endParaRPr lang="en-US" b="0" i="1" dirty="0" smtClean="0">
              <a:latin typeface="Cambria Math" panose="02040503050406030204" pitchFamily="18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436812" y="4559851"/>
            <a:ext cx="8457378" cy="1823546"/>
            <a:chOff x="436812" y="4357628"/>
            <a:chExt cx="8457378" cy="1823546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36812" y="5610343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4440702" y="4984834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8586459" y="5610343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6459" y="5610343"/>
                  <a:ext cx="307731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4485101" y="4809132"/>
                  <a:ext cx="59811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5101" y="4809132"/>
                  <a:ext cx="598112" cy="24622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8163" b="-3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/>
                <p:cNvSpPr txBox="1"/>
                <p:nvPr/>
              </p:nvSpPr>
              <p:spPr>
                <a:xfrm>
                  <a:off x="4299242" y="4357628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l-GR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9" name="TextBox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9242" y="4357628"/>
                  <a:ext cx="298159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0204" r="-10204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/>
          <p:cNvGrpSpPr/>
          <p:nvPr/>
        </p:nvGrpSpPr>
        <p:grpSpPr>
          <a:xfrm>
            <a:off x="489495" y="1119648"/>
            <a:ext cx="8421566" cy="1799956"/>
            <a:chOff x="489495" y="917425"/>
            <a:chExt cx="8421566" cy="1799956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489495" y="1820312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4418429" y="1178155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8603330" y="1831771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3330" y="1831771"/>
                  <a:ext cx="307731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4475483" y="917425"/>
                  <a:ext cx="6077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5483" y="917425"/>
                  <a:ext cx="607730" cy="24622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7000" b="-3170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4322335" y="2440382"/>
                  <a:ext cx="2260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l-GR" sz="12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2335" y="2440382"/>
                  <a:ext cx="226024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1622" r="-21622" b="-652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/>
            <p:cNvCxnSpPr/>
            <p:nvPr/>
          </p:nvCxnSpPr>
          <p:spPr>
            <a:xfrm>
              <a:off x="554481" y="1175078"/>
              <a:ext cx="7987755" cy="134384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414509" y="2961165"/>
            <a:ext cx="8479681" cy="1353725"/>
            <a:chOff x="414509" y="2758942"/>
            <a:chExt cx="8479681" cy="135372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414509" y="3540057"/>
              <a:ext cx="8267700" cy="762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4423998" y="2916327"/>
              <a:ext cx="7620" cy="1196340"/>
            </a:xfrm>
            <a:prstGeom prst="line">
              <a:avLst/>
            </a:prstGeom>
            <a:ln>
              <a:headEnd type="none" w="med" len="med"/>
              <a:tailEnd type="triangl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8586459" y="3540057"/>
                  <a:ext cx="30773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 smtClean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6459" y="3540057"/>
                  <a:ext cx="307731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466955" y="2758942"/>
                  <a:ext cx="624786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∠</m:t>
                        </m:r>
                        <m:r>
                          <a:rPr lang="en-US" sz="1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6955" y="2758942"/>
                  <a:ext cx="624786" cy="246221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5882" b="-32500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 25"/>
            <p:cNvSpPr/>
            <p:nvPr/>
          </p:nvSpPr>
          <p:spPr>
            <a:xfrm>
              <a:off x="415925" y="3096629"/>
              <a:ext cx="8051800" cy="976895"/>
            </a:xfrm>
            <a:custGeom>
              <a:avLst/>
              <a:gdLst>
                <a:gd name="connsiteX0" fmla="*/ 0 w 8077200"/>
                <a:gd name="connsiteY0" fmla="*/ 953305 h 984054"/>
                <a:gd name="connsiteX1" fmla="*/ 3181350 w 8077200"/>
                <a:gd name="connsiteY1" fmla="*/ 934255 h 984054"/>
                <a:gd name="connsiteX2" fmla="*/ 4000500 w 8077200"/>
                <a:gd name="connsiteY2" fmla="*/ 486580 h 984054"/>
                <a:gd name="connsiteX3" fmla="*/ 4248150 w 8077200"/>
                <a:gd name="connsiteY3" fmla="*/ 77005 h 984054"/>
                <a:gd name="connsiteX4" fmla="*/ 8077200 w 8077200"/>
                <a:gd name="connsiteY4" fmla="*/ 805 h 984054"/>
                <a:gd name="connsiteX0" fmla="*/ 0 w 8077200"/>
                <a:gd name="connsiteY0" fmla="*/ 953278 h 984183"/>
                <a:gd name="connsiteX1" fmla="*/ 3181350 w 8077200"/>
                <a:gd name="connsiteY1" fmla="*/ 934228 h 984183"/>
                <a:gd name="connsiteX2" fmla="*/ 4021931 w 8077200"/>
                <a:gd name="connsiteY2" fmla="*/ 484172 h 984183"/>
                <a:gd name="connsiteX3" fmla="*/ 4248150 w 8077200"/>
                <a:gd name="connsiteY3" fmla="*/ 76978 h 984183"/>
                <a:gd name="connsiteX4" fmla="*/ 8077200 w 8077200"/>
                <a:gd name="connsiteY4" fmla="*/ 778 h 984183"/>
                <a:gd name="connsiteX0" fmla="*/ 0 w 8077200"/>
                <a:gd name="connsiteY0" fmla="*/ 953278 h 984183"/>
                <a:gd name="connsiteX1" fmla="*/ 3181350 w 8077200"/>
                <a:gd name="connsiteY1" fmla="*/ 934228 h 984183"/>
                <a:gd name="connsiteX2" fmla="*/ 4021931 w 8077200"/>
                <a:gd name="connsiteY2" fmla="*/ 484172 h 984183"/>
                <a:gd name="connsiteX3" fmla="*/ 4248150 w 8077200"/>
                <a:gd name="connsiteY3" fmla="*/ 76978 h 984183"/>
                <a:gd name="connsiteX4" fmla="*/ 8077200 w 8077200"/>
                <a:gd name="connsiteY4" fmla="*/ 778 h 984183"/>
                <a:gd name="connsiteX0" fmla="*/ 0 w 8077200"/>
                <a:gd name="connsiteY0" fmla="*/ 953278 h 984183"/>
                <a:gd name="connsiteX1" fmla="*/ 3181350 w 8077200"/>
                <a:gd name="connsiteY1" fmla="*/ 934228 h 984183"/>
                <a:gd name="connsiteX2" fmla="*/ 4021931 w 8077200"/>
                <a:gd name="connsiteY2" fmla="*/ 484172 h 984183"/>
                <a:gd name="connsiteX3" fmla="*/ 4248150 w 8077200"/>
                <a:gd name="connsiteY3" fmla="*/ 76978 h 984183"/>
                <a:gd name="connsiteX4" fmla="*/ 8077200 w 8077200"/>
                <a:gd name="connsiteY4" fmla="*/ 778 h 984183"/>
                <a:gd name="connsiteX0" fmla="*/ 0 w 8077200"/>
                <a:gd name="connsiteY0" fmla="*/ 952552 h 983457"/>
                <a:gd name="connsiteX1" fmla="*/ 3181350 w 8077200"/>
                <a:gd name="connsiteY1" fmla="*/ 933502 h 983457"/>
                <a:gd name="connsiteX2" fmla="*/ 4021931 w 8077200"/>
                <a:gd name="connsiteY2" fmla="*/ 483446 h 983457"/>
                <a:gd name="connsiteX3" fmla="*/ 4248150 w 8077200"/>
                <a:gd name="connsiteY3" fmla="*/ 76252 h 983457"/>
                <a:gd name="connsiteX4" fmla="*/ 8077200 w 8077200"/>
                <a:gd name="connsiteY4" fmla="*/ 52 h 983457"/>
                <a:gd name="connsiteX0" fmla="*/ 0 w 8077200"/>
                <a:gd name="connsiteY0" fmla="*/ 953460 h 984365"/>
                <a:gd name="connsiteX1" fmla="*/ 3181350 w 8077200"/>
                <a:gd name="connsiteY1" fmla="*/ 934410 h 984365"/>
                <a:gd name="connsiteX2" fmla="*/ 4021931 w 8077200"/>
                <a:gd name="connsiteY2" fmla="*/ 484354 h 984365"/>
                <a:gd name="connsiteX3" fmla="*/ 4248150 w 8077200"/>
                <a:gd name="connsiteY3" fmla="*/ 77160 h 984365"/>
                <a:gd name="connsiteX4" fmla="*/ 8077200 w 8077200"/>
                <a:gd name="connsiteY4" fmla="*/ 960 h 984365"/>
                <a:gd name="connsiteX0" fmla="*/ 0 w 8077200"/>
                <a:gd name="connsiteY0" fmla="*/ 953460 h 984365"/>
                <a:gd name="connsiteX1" fmla="*/ 3181350 w 8077200"/>
                <a:gd name="connsiteY1" fmla="*/ 934410 h 984365"/>
                <a:gd name="connsiteX2" fmla="*/ 4021931 w 8077200"/>
                <a:gd name="connsiteY2" fmla="*/ 484354 h 984365"/>
                <a:gd name="connsiteX3" fmla="*/ 4248150 w 8077200"/>
                <a:gd name="connsiteY3" fmla="*/ 77160 h 984365"/>
                <a:gd name="connsiteX4" fmla="*/ 8077200 w 8077200"/>
                <a:gd name="connsiteY4" fmla="*/ 960 h 984365"/>
                <a:gd name="connsiteX0" fmla="*/ 0 w 8077200"/>
                <a:gd name="connsiteY0" fmla="*/ 958214 h 989119"/>
                <a:gd name="connsiteX1" fmla="*/ 3181350 w 8077200"/>
                <a:gd name="connsiteY1" fmla="*/ 939164 h 989119"/>
                <a:gd name="connsiteX2" fmla="*/ 4021931 w 8077200"/>
                <a:gd name="connsiteY2" fmla="*/ 489108 h 989119"/>
                <a:gd name="connsiteX3" fmla="*/ 4248150 w 8077200"/>
                <a:gd name="connsiteY3" fmla="*/ 81914 h 989119"/>
                <a:gd name="connsiteX4" fmla="*/ 8077200 w 8077200"/>
                <a:gd name="connsiteY4" fmla="*/ 5714 h 989119"/>
                <a:gd name="connsiteX0" fmla="*/ 0 w 8077200"/>
                <a:gd name="connsiteY0" fmla="*/ 958214 h 967151"/>
                <a:gd name="connsiteX1" fmla="*/ 3181350 w 8077200"/>
                <a:gd name="connsiteY1" fmla="*/ 939164 h 967151"/>
                <a:gd name="connsiteX2" fmla="*/ 4021931 w 8077200"/>
                <a:gd name="connsiteY2" fmla="*/ 489108 h 967151"/>
                <a:gd name="connsiteX3" fmla="*/ 4248150 w 8077200"/>
                <a:gd name="connsiteY3" fmla="*/ 81914 h 967151"/>
                <a:gd name="connsiteX4" fmla="*/ 8077200 w 8077200"/>
                <a:gd name="connsiteY4" fmla="*/ 5714 h 967151"/>
                <a:gd name="connsiteX0" fmla="*/ 0 w 8077200"/>
                <a:gd name="connsiteY0" fmla="*/ 958214 h 967151"/>
                <a:gd name="connsiteX1" fmla="*/ 3181350 w 8077200"/>
                <a:gd name="connsiteY1" fmla="*/ 939164 h 967151"/>
                <a:gd name="connsiteX2" fmla="*/ 4021931 w 8077200"/>
                <a:gd name="connsiteY2" fmla="*/ 489108 h 967151"/>
                <a:gd name="connsiteX3" fmla="*/ 4248150 w 8077200"/>
                <a:gd name="connsiteY3" fmla="*/ 81914 h 967151"/>
                <a:gd name="connsiteX4" fmla="*/ 8077200 w 8077200"/>
                <a:gd name="connsiteY4" fmla="*/ 5714 h 967151"/>
                <a:gd name="connsiteX0" fmla="*/ 0 w 8051800"/>
                <a:gd name="connsiteY0" fmla="*/ 964564 h 992593"/>
                <a:gd name="connsiteX1" fmla="*/ 3155950 w 8051800"/>
                <a:gd name="connsiteY1" fmla="*/ 939164 h 992593"/>
                <a:gd name="connsiteX2" fmla="*/ 3996531 w 8051800"/>
                <a:gd name="connsiteY2" fmla="*/ 489108 h 992593"/>
                <a:gd name="connsiteX3" fmla="*/ 4222750 w 8051800"/>
                <a:gd name="connsiteY3" fmla="*/ 81914 h 992593"/>
                <a:gd name="connsiteX4" fmla="*/ 8051800 w 8051800"/>
                <a:gd name="connsiteY4" fmla="*/ 5714 h 992593"/>
                <a:gd name="connsiteX0" fmla="*/ 0 w 8051800"/>
                <a:gd name="connsiteY0" fmla="*/ 964564 h 976394"/>
                <a:gd name="connsiteX1" fmla="*/ 3155950 w 8051800"/>
                <a:gd name="connsiteY1" fmla="*/ 939164 h 976394"/>
                <a:gd name="connsiteX2" fmla="*/ 3996531 w 8051800"/>
                <a:gd name="connsiteY2" fmla="*/ 489108 h 976394"/>
                <a:gd name="connsiteX3" fmla="*/ 4222750 w 8051800"/>
                <a:gd name="connsiteY3" fmla="*/ 81914 h 976394"/>
                <a:gd name="connsiteX4" fmla="*/ 8051800 w 8051800"/>
                <a:gd name="connsiteY4" fmla="*/ 5714 h 976394"/>
                <a:gd name="connsiteX0" fmla="*/ 0 w 8051800"/>
                <a:gd name="connsiteY0" fmla="*/ 964564 h 964564"/>
                <a:gd name="connsiteX1" fmla="*/ 3155950 w 8051800"/>
                <a:gd name="connsiteY1" fmla="*/ 939164 h 964564"/>
                <a:gd name="connsiteX2" fmla="*/ 3996531 w 8051800"/>
                <a:gd name="connsiteY2" fmla="*/ 489108 h 964564"/>
                <a:gd name="connsiteX3" fmla="*/ 4222750 w 8051800"/>
                <a:gd name="connsiteY3" fmla="*/ 81914 h 964564"/>
                <a:gd name="connsiteX4" fmla="*/ 8051800 w 8051800"/>
                <a:gd name="connsiteY4" fmla="*/ 5714 h 964564"/>
                <a:gd name="connsiteX0" fmla="*/ 0 w 8051800"/>
                <a:gd name="connsiteY0" fmla="*/ 964564 h 964564"/>
                <a:gd name="connsiteX1" fmla="*/ 3155950 w 8051800"/>
                <a:gd name="connsiteY1" fmla="*/ 939164 h 964564"/>
                <a:gd name="connsiteX2" fmla="*/ 3996531 w 8051800"/>
                <a:gd name="connsiteY2" fmla="*/ 489108 h 964564"/>
                <a:gd name="connsiteX3" fmla="*/ 4222750 w 8051800"/>
                <a:gd name="connsiteY3" fmla="*/ 81914 h 964564"/>
                <a:gd name="connsiteX4" fmla="*/ 8051800 w 8051800"/>
                <a:gd name="connsiteY4" fmla="*/ 5714 h 964564"/>
                <a:gd name="connsiteX0" fmla="*/ 0 w 8051800"/>
                <a:gd name="connsiteY0" fmla="*/ 964564 h 964564"/>
                <a:gd name="connsiteX1" fmla="*/ 3155950 w 8051800"/>
                <a:gd name="connsiteY1" fmla="*/ 939164 h 964564"/>
                <a:gd name="connsiteX2" fmla="*/ 3996531 w 8051800"/>
                <a:gd name="connsiteY2" fmla="*/ 489108 h 964564"/>
                <a:gd name="connsiteX3" fmla="*/ 4222750 w 8051800"/>
                <a:gd name="connsiteY3" fmla="*/ 81914 h 964564"/>
                <a:gd name="connsiteX4" fmla="*/ 8051800 w 8051800"/>
                <a:gd name="connsiteY4" fmla="*/ 5714 h 964564"/>
                <a:gd name="connsiteX0" fmla="*/ 0 w 8051800"/>
                <a:gd name="connsiteY0" fmla="*/ 964564 h 964564"/>
                <a:gd name="connsiteX1" fmla="*/ 3155950 w 8051800"/>
                <a:gd name="connsiteY1" fmla="*/ 939164 h 964564"/>
                <a:gd name="connsiteX2" fmla="*/ 3996531 w 8051800"/>
                <a:gd name="connsiteY2" fmla="*/ 489108 h 964564"/>
                <a:gd name="connsiteX3" fmla="*/ 4222750 w 8051800"/>
                <a:gd name="connsiteY3" fmla="*/ 81914 h 964564"/>
                <a:gd name="connsiteX4" fmla="*/ 8051800 w 8051800"/>
                <a:gd name="connsiteY4" fmla="*/ 5714 h 964564"/>
                <a:gd name="connsiteX0" fmla="*/ 0 w 8051800"/>
                <a:gd name="connsiteY0" fmla="*/ 964564 h 964564"/>
                <a:gd name="connsiteX1" fmla="*/ 3155950 w 8051800"/>
                <a:gd name="connsiteY1" fmla="*/ 939164 h 964564"/>
                <a:gd name="connsiteX2" fmla="*/ 3996531 w 8051800"/>
                <a:gd name="connsiteY2" fmla="*/ 489108 h 964564"/>
                <a:gd name="connsiteX3" fmla="*/ 4222750 w 8051800"/>
                <a:gd name="connsiteY3" fmla="*/ 81914 h 964564"/>
                <a:gd name="connsiteX4" fmla="*/ 8051800 w 8051800"/>
                <a:gd name="connsiteY4" fmla="*/ 5714 h 964564"/>
                <a:gd name="connsiteX0" fmla="*/ 0 w 8051800"/>
                <a:gd name="connsiteY0" fmla="*/ 964564 h 964564"/>
                <a:gd name="connsiteX1" fmla="*/ 3155950 w 8051800"/>
                <a:gd name="connsiteY1" fmla="*/ 939164 h 964564"/>
                <a:gd name="connsiteX2" fmla="*/ 3996531 w 8051800"/>
                <a:gd name="connsiteY2" fmla="*/ 489108 h 964564"/>
                <a:gd name="connsiteX3" fmla="*/ 4222750 w 8051800"/>
                <a:gd name="connsiteY3" fmla="*/ 81914 h 964564"/>
                <a:gd name="connsiteX4" fmla="*/ 8051800 w 8051800"/>
                <a:gd name="connsiteY4" fmla="*/ 5714 h 964564"/>
                <a:gd name="connsiteX0" fmla="*/ 0 w 8051800"/>
                <a:gd name="connsiteY0" fmla="*/ 976895 h 976895"/>
                <a:gd name="connsiteX1" fmla="*/ 3155950 w 8051800"/>
                <a:gd name="connsiteY1" fmla="*/ 951495 h 976895"/>
                <a:gd name="connsiteX2" fmla="*/ 3996531 w 8051800"/>
                <a:gd name="connsiteY2" fmla="*/ 501439 h 976895"/>
                <a:gd name="connsiteX3" fmla="*/ 4222750 w 8051800"/>
                <a:gd name="connsiteY3" fmla="*/ 94245 h 976895"/>
                <a:gd name="connsiteX4" fmla="*/ 8051800 w 8051800"/>
                <a:gd name="connsiteY4" fmla="*/ 18045 h 976895"/>
                <a:gd name="connsiteX0" fmla="*/ 0 w 8051800"/>
                <a:gd name="connsiteY0" fmla="*/ 976895 h 976895"/>
                <a:gd name="connsiteX1" fmla="*/ 3155950 w 8051800"/>
                <a:gd name="connsiteY1" fmla="*/ 951495 h 976895"/>
                <a:gd name="connsiteX2" fmla="*/ 3996531 w 8051800"/>
                <a:gd name="connsiteY2" fmla="*/ 501439 h 976895"/>
                <a:gd name="connsiteX3" fmla="*/ 4222750 w 8051800"/>
                <a:gd name="connsiteY3" fmla="*/ 94245 h 976895"/>
                <a:gd name="connsiteX4" fmla="*/ 8051800 w 8051800"/>
                <a:gd name="connsiteY4" fmla="*/ 18045 h 976895"/>
                <a:gd name="connsiteX0" fmla="*/ 0 w 8051800"/>
                <a:gd name="connsiteY0" fmla="*/ 976895 h 976895"/>
                <a:gd name="connsiteX1" fmla="*/ 3155950 w 8051800"/>
                <a:gd name="connsiteY1" fmla="*/ 951495 h 976895"/>
                <a:gd name="connsiteX2" fmla="*/ 3996531 w 8051800"/>
                <a:gd name="connsiteY2" fmla="*/ 501439 h 976895"/>
                <a:gd name="connsiteX3" fmla="*/ 4222750 w 8051800"/>
                <a:gd name="connsiteY3" fmla="*/ 94245 h 976895"/>
                <a:gd name="connsiteX4" fmla="*/ 8051800 w 8051800"/>
                <a:gd name="connsiteY4" fmla="*/ 18045 h 976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1800" h="976895">
                  <a:moveTo>
                    <a:pt x="0" y="976895"/>
                  </a:moveTo>
                  <a:lnTo>
                    <a:pt x="3155950" y="951495"/>
                  </a:lnTo>
                  <a:cubicBezTo>
                    <a:pt x="4126838" y="919242"/>
                    <a:pt x="3960019" y="700670"/>
                    <a:pt x="3996531" y="501439"/>
                  </a:cubicBezTo>
                  <a:cubicBezTo>
                    <a:pt x="4033043" y="302208"/>
                    <a:pt x="4007248" y="241487"/>
                    <a:pt x="4222750" y="94245"/>
                  </a:cubicBezTo>
                  <a:cubicBezTo>
                    <a:pt x="4438252" y="-52997"/>
                    <a:pt x="6477000" y="15663"/>
                    <a:pt x="8051800" y="18045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>
                <a:solidFill>
                  <a:prstClr val="white"/>
                </a:solidFill>
              </a:endParaRPr>
            </a:p>
          </p:txBody>
        </p:sp>
      </p:grpSp>
      <p:sp>
        <p:nvSpPr>
          <p:cNvPr id="58" name="Freeform 57"/>
          <p:cNvSpPr/>
          <p:nvPr/>
        </p:nvSpPr>
        <p:spPr>
          <a:xfrm rot="468455">
            <a:off x="457472" y="5309935"/>
            <a:ext cx="8051800" cy="976895"/>
          </a:xfrm>
          <a:custGeom>
            <a:avLst/>
            <a:gdLst>
              <a:gd name="connsiteX0" fmla="*/ 0 w 8077200"/>
              <a:gd name="connsiteY0" fmla="*/ 953305 h 984054"/>
              <a:gd name="connsiteX1" fmla="*/ 3181350 w 8077200"/>
              <a:gd name="connsiteY1" fmla="*/ 934255 h 984054"/>
              <a:gd name="connsiteX2" fmla="*/ 4000500 w 8077200"/>
              <a:gd name="connsiteY2" fmla="*/ 486580 h 984054"/>
              <a:gd name="connsiteX3" fmla="*/ 4248150 w 8077200"/>
              <a:gd name="connsiteY3" fmla="*/ 77005 h 984054"/>
              <a:gd name="connsiteX4" fmla="*/ 8077200 w 8077200"/>
              <a:gd name="connsiteY4" fmla="*/ 805 h 984054"/>
              <a:gd name="connsiteX0" fmla="*/ 0 w 8077200"/>
              <a:gd name="connsiteY0" fmla="*/ 953278 h 984183"/>
              <a:gd name="connsiteX1" fmla="*/ 3181350 w 8077200"/>
              <a:gd name="connsiteY1" fmla="*/ 934228 h 984183"/>
              <a:gd name="connsiteX2" fmla="*/ 4021931 w 8077200"/>
              <a:gd name="connsiteY2" fmla="*/ 484172 h 984183"/>
              <a:gd name="connsiteX3" fmla="*/ 4248150 w 8077200"/>
              <a:gd name="connsiteY3" fmla="*/ 76978 h 984183"/>
              <a:gd name="connsiteX4" fmla="*/ 8077200 w 8077200"/>
              <a:gd name="connsiteY4" fmla="*/ 778 h 984183"/>
              <a:gd name="connsiteX0" fmla="*/ 0 w 8077200"/>
              <a:gd name="connsiteY0" fmla="*/ 953278 h 984183"/>
              <a:gd name="connsiteX1" fmla="*/ 3181350 w 8077200"/>
              <a:gd name="connsiteY1" fmla="*/ 934228 h 984183"/>
              <a:gd name="connsiteX2" fmla="*/ 4021931 w 8077200"/>
              <a:gd name="connsiteY2" fmla="*/ 484172 h 984183"/>
              <a:gd name="connsiteX3" fmla="*/ 4248150 w 8077200"/>
              <a:gd name="connsiteY3" fmla="*/ 76978 h 984183"/>
              <a:gd name="connsiteX4" fmla="*/ 8077200 w 8077200"/>
              <a:gd name="connsiteY4" fmla="*/ 778 h 984183"/>
              <a:gd name="connsiteX0" fmla="*/ 0 w 8077200"/>
              <a:gd name="connsiteY0" fmla="*/ 953278 h 984183"/>
              <a:gd name="connsiteX1" fmla="*/ 3181350 w 8077200"/>
              <a:gd name="connsiteY1" fmla="*/ 934228 h 984183"/>
              <a:gd name="connsiteX2" fmla="*/ 4021931 w 8077200"/>
              <a:gd name="connsiteY2" fmla="*/ 484172 h 984183"/>
              <a:gd name="connsiteX3" fmla="*/ 4248150 w 8077200"/>
              <a:gd name="connsiteY3" fmla="*/ 76978 h 984183"/>
              <a:gd name="connsiteX4" fmla="*/ 8077200 w 8077200"/>
              <a:gd name="connsiteY4" fmla="*/ 778 h 984183"/>
              <a:gd name="connsiteX0" fmla="*/ 0 w 8077200"/>
              <a:gd name="connsiteY0" fmla="*/ 952552 h 983457"/>
              <a:gd name="connsiteX1" fmla="*/ 3181350 w 8077200"/>
              <a:gd name="connsiteY1" fmla="*/ 933502 h 983457"/>
              <a:gd name="connsiteX2" fmla="*/ 4021931 w 8077200"/>
              <a:gd name="connsiteY2" fmla="*/ 483446 h 983457"/>
              <a:gd name="connsiteX3" fmla="*/ 4248150 w 8077200"/>
              <a:gd name="connsiteY3" fmla="*/ 76252 h 983457"/>
              <a:gd name="connsiteX4" fmla="*/ 8077200 w 8077200"/>
              <a:gd name="connsiteY4" fmla="*/ 52 h 983457"/>
              <a:gd name="connsiteX0" fmla="*/ 0 w 8077200"/>
              <a:gd name="connsiteY0" fmla="*/ 953460 h 984365"/>
              <a:gd name="connsiteX1" fmla="*/ 3181350 w 8077200"/>
              <a:gd name="connsiteY1" fmla="*/ 934410 h 984365"/>
              <a:gd name="connsiteX2" fmla="*/ 4021931 w 8077200"/>
              <a:gd name="connsiteY2" fmla="*/ 484354 h 984365"/>
              <a:gd name="connsiteX3" fmla="*/ 4248150 w 8077200"/>
              <a:gd name="connsiteY3" fmla="*/ 77160 h 984365"/>
              <a:gd name="connsiteX4" fmla="*/ 8077200 w 8077200"/>
              <a:gd name="connsiteY4" fmla="*/ 960 h 984365"/>
              <a:gd name="connsiteX0" fmla="*/ 0 w 8077200"/>
              <a:gd name="connsiteY0" fmla="*/ 953460 h 984365"/>
              <a:gd name="connsiteX1" fmla="*/ 3181350 w 8077200"/>
              <a:gd name="connsiteY1" fmla="*/ 934410 h 984365"/>
              <a:gd name="connsiteX2" fmla="*/ 4021931 w 8077200"/>
              <a:gd name="connsiteY2" fmla="*/ 484354 h 984365"/>
              <a:gd name="connsiteX3" fmla="*/ 4248150 w 8077200"/>
              <a:gd name="connsiteY3" fmla="*/ 77160 h 984365"/>
              <a:gd name="connsiteX4" fmla="*/ 8077200 w 8077200"/>
              <a:gd name="connsiteY4" fmla="*/ 960 h 984365"/>
              <a:gd name="connsiteX0" fmla="*/ 0 w 8077200"/>
              <a:gd name="connsiteY0" fmla="*/ 958214 h 989119"/>
              <a:gd name="connsiteX1" fmla="*/ 3181350 w 8077200"/>
              <a:gd name="connsiteY1" fmla="*/ 939164 h 989119"/>
              <a:gd name="connsiteX2" fmla="*/ 4021931 w 8077200"/>
              <a:gd name="connsiteY2" fmla="*/ 489108 h 989119"/>
              <a:gd name="connsiteX3" fmla="*/ 4248150 w 8077200"/>
              <a:gd name="connsiteY3" fmla="*/ 81914 h 989119"/>
              <a:gd name="connsiteX4" fmla="*/ 8077200 w 8077200"/>
              <a:gd name="connsiteY4" fmla="*/ 5714 h 989119"/>
              <a:gd name="connsiteX0" fmla="*/ 0 w 8077200"/>
              <a:gd name="connsiteY0" fmla="*/ 958214 h 967151"/>
              <a:gd name="connsiteX1" fmla="*/ 3181350 w 8077200"/>
              <a:gd name="connsiteY1" fmla="*/ 939164 h 967151"/>
              <a:gd name="connsiteX2" fmla="*/ 4021931 w 8077200"/>
              <a:gd name="connsiteY2" fmla="*/ 489108 h 967151"/>
              <a:gd name="connsiteX3" fmla="*/ 4248150 w 8077200"/>
              <a:gd name="connsiteY3" fmla="*/ 81914 h 967151"/>
              <a:gd name="connsiteX4" fmla="*/ 8077200 w 8077200"/>
              <a:gd name="connsiteY4" fmla="*/ 5714 h 967151"/>
              <a:gd name="connsiteX0" fmla="*/ 0 w 8077200"/>
              <a:gd name="connsiteY0" fmla="*/ 958214 h 967151"/>
              <a:gd name="connsiteX1" fmla="*/ 3181350 w 8077200"/>
              <a:gd name="connsiteY1" fmla="*/ 939164 h 967151"/>
              <a:gd name="connsiteX2" fmla="*/ 4021931 w 8077200"/>
              <a:gd name="connsiteY2" fmla="*/ 489108 h 967151"/>
              <a:gd name="connsiteX3" fmla="*/ 4248150 w 8077200"/>
              <a:gd name="connsiteY3" fmla="*/ 81914 h 967151"/>
              <a:gd name="connsiteX4" fmla="*/ 8077200 w 8077200"/>
              <a:gd name="connsiteY4" fmla="*/ 5714 h 967151"/>
              <a:gd name="connsiteX0" fmla="*/ 0 w 8051800"/>
              <a:gd name="connsiteY0" fmla="*/ 964564 h 992593"/>
              <a:gd name="connsiteX1" fmla="*/ 3155950 w 8051800"/>
              <a:gd name="connsiteY1" fmla="*/ 939164 h 992593"/>
              <a:gd name="connsiteX2" fmla="*/ 3996531 w 8051800"/>
              <a:gd name="connsiteY2" fmla="*/ 489108 h 992593"/>
              <a:gd name="connsiteX3" fmla="*/ 4222750 w 8051800"/>
              <a:gd name="connsiteY3" fmla="*/ 81914 h 992593"/>
              <a:gd name="connsiteX4" fmla="*/ 8051800 w 8051800"/>
              <a:gd name="connsiteY4" fmla="*/ 5714 h 992593"/>
              <a:gd name="connsiteX0" fmla="*/ 0 w 8051800"/>
              <a:gd name="connsiteY0" fmla="*/ 964564 h 976394"/>
              <a:gd name="connsiteX1" fmla="*/ 3155950 w 8051800"/>
              <a:gd name="connsiteY1" fmla="*/ 939164 h 976394"/>
              <a:gd name="connsiteX2" fmla="*/ 3996531 w 8051800"/>
              <a:gd name="connsiteY2" fmla="*/ 489108 h 976394"/>
              <a:gd name="connsiteX3" fmla="*/ 4222750 w 8051800"/>
              <a:gd name="connsiteY3" fmla="*/ 81914 h 976394"/>
              <a:gd name="connsiteX4" fmla="*/ 8051800 w 8051800"/>
              <a:gd name="connsiteY4" fmla="*/ 5714 h 976394"/>
              <a:gd name="connsiteX0" fmla="*/ 0 w 8051800"/>
              <a:gd name="connsiteY0" fmla="*/ 964564 h 964564"/>
              <a:gd name="connsiteX1" fmla="*/ 3155950 w 8051800"/>
              <a:gd name="connsiteY1" fmla="*/ 939164 h 964564"/>
              <a:gd name="connsiteX2" fmla="*/ 3996531 w 8051800"/>
              <a:gd name="connsiteY2" fmla="*/ 489108 h 964564"/>
              <a:gd name="connsiteX3" fmla="*/ 4222750 w 8051800"/>
              <a:gd name="connsiteY3" fmla="*/ 81914 h 964564"/>
              <a:gd name="connsiteX4" fmla="*/ 8051800 w 8051800"/>
              <a:gd name="connsiteY4" fmla="*/ 5714 h 964564"/>
              <a:gd name="connsiteX0" fmla="*/ 0 w 8051800"/>
              <a:gd name="connsiteY0" fmla="*/ 964564 h 964564"/>
              <a:gd name="connsiteX1" fmla="*/ 3155950 w 8051800"/>
              <a:gd name="connsiteY1" fmla="*/ 939164 h 964564"/>
              <a:gd name="connsiteX2" fmla="*/ 3996531 w 8051800"/>
              <a:gd name="connsiteY2" fmla="*/ 489108 h 964564"/>
              <a:gd name="connsiteX3" fmla="*/ 4222750 w 8051800"/>
              <a:gd name="connsiteY3" fmla="*/ 81914 h 964564"/>
              <a:gd name="connsiteX4" fmla="*/ 8051800 w 8051800"/>
              <a:gd name="connsiteY4" fmla="*/ 5714 h 964564"/>
              <a:gd name="connsiteX0" fmla="*/ 0 w 8051800"/>
              <a:gd name="connsiteY0" fmla="*/ 964564 h 964564"/>
              <a:gd name="connsiteX1" fmla="*/ 3155950 w 8051800"/>
              <a:gd name="connsiteY1" fmla="*/ 939164 h 964564"/>
              <a:gd name="connsiteX2" fmla="*/ 3996531 w 8051800"/>
              <a:gd name="connsiteY2" fmla="*/ 489108 h 964564"/>
              <a:gd name="connsiteX3" fmla="*/ 4222750 w 8051800"/>
              <a:gd name="connsiteY3" fmla="*/ 81914 h 964564"/>
              <a:gd name="connsiteX4" fmla="*/ 8051800 w 8051800"/>
              <a:gd name="connsiteY4" fmla="*/ 5714 h 964564"/>
              <a:gd name="connsiteX0" fmla="*/ 0 w 8051800"/>
              <a:gd name="connsiteY0" fmla="*/ 964564 h 964564"/>
              <a:gd name="connsiteX1" fmla="*/ 3155950 w 8051800"/>
              <a:gd name="connsiteY1" fmla="*/ 939164 h 964564"/>
              <a:gd name="connsiteX2" fmla="*/ 3996531 w 8051800"/>
              <a:gd name="connsiteY2" fmla="*/ 489108 h 964564"/>
              <a:gd name="connsiteX3" fmla="*/ 4222750 w 8051800"/>
              <a:gd name="connsiteY3" fmla="*/ 81914 h 964564"/>
              <a:gd name="connsiteX4" fmla="*/ 8051800 w 8051800"/>
              <a:gd name="connsiteY4" fmla="*/ 5714 h 964564"/>
              <a:gd name="connsiteX0" fmla="*/ 0 w 8051800"/>
              <a:gd name="connsiteY0" fmla="*/ 964564 h 964564"/>
              <a:gd name="connsiteX1" fmla="*/ 3155950 w 8051800"/>
              <a:gd name="connsiteY1" fmla="*/ 939164 h 964564"/>
              <a:gd name="connsiteX2" fmla="*/ 3996531 w 8051800"/>
              <a:gd name="connsiteY2" fmla="*/ 489108 h 964564"/>
              <a:gd name="connsiteX3" fmla="*/ 4222750 w 8051800"/>
              <a:gd name="connsiteY3" fmla="*/ 81914 h 964564"/>
              <a:gd name="connsiteX4" fmla="*/ 8051800 w 8051800"/>
              <a:gd name="connsiteY4" fmla="*/ 5714 h 964564"/>
              <a:gd name="connsiteX0" fmla="*/ 0 w 8051800"/>
              <a:gd name="connsiteY0" fmla="*/ 964564 h 964564"/>
              <a:gd name="connsiteX1" fmla="*/ 3155950 w 8051800"/>
              <a:gd name="connsiteY1" fmla="*/ 939164 h 964564"/>
              <a:gd name="connsiteX2" fmla="*/ 3996531 w 8051800"/>
              <a:gd name="connsiteY2" fmla="*/ 489108 h 964564"/>
              <a:gd name="connsiteX3" fmla="*/ 4222750 w 8051800"/>
              <a:gd name="connsiteY3" fmla="*/ 81914 h 964564"/>
              <a:gd name="connsiteX4" fmla="*/ 8051800 w 8051800"/>
              <a:gd name="connsiteY4" fmla="*/ 5714 h 964564"/>
              <a:gd name="connsiteX0" fmla="*/ 0 w 8051800"/>
              <a:gd name="connsiteY0" fmla="*/ 976895 h 976895"/>
              <a:gd name="connsiteX1" fmla="*/ 3155950 w 8051800"/>
              <a:gd name="connsiteY1" fmla="*/ 951495 h 976895"/>
              <a:gd name="connsiteX2" fmla="*/ 3996531 w 8051800"/>
              <a:gd name="connsiteY2" fmla="*/ 501439 h 976895"/>
              <a:gd name="connsiteX3" fmla="*/ 4222750 w 8051800"/>
              <a:gd name="connsiteY3" fmla="*/ 94245 h 976895"/>
              <a:gd name="connsiteX4" fmla="*/ 8051800 w 8051800"/>
              <a:gd name="connsiteY4" fmla="*/ 18045 h 976895"/>
              <a:gd name="connsiteX0" fmla="*/ 0 w 8051800"/>
              <a:gd name="connsiteY0" fmla="*/ 976895 h 976895"/>
              <a:gd name="connsiteX1" fmla="*/ 3155950 w 8051800"/>
              <a:gd name="connsiteY1" fmla="*/ 951495 h 976895"/>
              <a:gd name="connsiteX2" fmla="*/ 3996531 w 8051800"/>
              <a:gd name="connsiteY2" fmla="*/ 501439 h 976895"/>
              <a:gd name="connsiteX3" fmla="*/ 4222750 w 8051800"/>
              <a:gd name="connsiteY3" fmla="*/ 94245 h 976895"/>
              <a:gd name="connsiteX4" fmla="*/ 8051800 w 8051800"/>
              <a:gd name="connsiteY4" fmla="*/ 18045 h 976895"/>
              <a:gd name="connsiteX0" fmla="*/ 0 w 8051800"/>
              <a:gd name="connsiteY0" fmla="*/ 976895 h 976895"/>
              <a:gd name="connsiteX1" fmla="*/ 3155950 w 8051800"/>
              <a:gd name="connsiteY1" fmla="*/ 951495 h 976895"/>
              <a:gd name="connsiteX2" fmla="*/ 3996531 w 8051800"/>
              <a:gd name="connsiteY2" fmla="*/ 501439 h 976895"/>
              <a:gd name="connsiteX3" fmla="*/ 4222750 w 8051800"/>
              <a:gd name="connsiteY3" fmla="*/ 94245 h 976895"/>
              <a:gd name="connsiteX4" fmla="*/ 8051800 w 8051800"/>
              <a:gd name="connsiteY4" fmla="*/ 18045 h 97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51800" h="976895">
                <a:moveTo>
                  <a:pt x="0" y="976895"/>
                </a:moveTo>
                <a:lnTo>
                  <a:pt x="3155950" y="951495"/>
                </a:lnTo>
                <a:cubicBezTo>
                  <a:pt x="4126838" y="919242"/>
                  <a:pt x="3960019" y="700670"/>
                  <a:pt x="3996531" y="501439"/>
                </a:cubicBezTo>
                <a:cubicBezTo>
                  <a:pt x="4033043" y="302208"/>
                  <a:pt x="4007248" y="241487"/>
                  <a:pt x="4222750" y="94245"/>
                </a:cubicBezTo>
                <a:cubicBezTo>
                  <a:pt x="4438252" y="-52997"/>
                  <a:pt x="6477000" y="15663"/>
                  <a:pt x="8051800" y="18045"/>
                </a:cubicBezTo>
              </a:path>
            </a:pathLst>
          </a:cu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30" name="Rectangle 29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01901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dirty="0"/>
                  <a:t>Η απόκριση πλάτους </a:t>
                </a:r>
                <a:r>
                  <a:rPr lang="el-GR" dirty="0" smtClean="0"/>
                  <a:t>επηρεάζει το φάσμα πλάτους </a:t>
                </a:r>
                <a:r>
                  <a:rPr lang="el-GR" dirty="0"/>
                  <a:t>της εισόδου </a:t>
                </a:r>
                <a:r>
                  <a:rPr lang="el-GR" b="1" dirty="0" smtClean="0"/>
                  <a:t>πολλαπλασιαστικά</a:t>
                </a: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Η απόκριση φάσης </a:t>
                </a:r>
                <a:r>
                  <a:rPr lang="el-GR" dirty="0" smtClean="0"/>
                  <a:t>επηρεάζει το φάσμα φάσης </a:t>
                </a:r>
                <a:r>
                  <a:rPr lang="el-GR" dirty="0"/>
                  <a:t>της </a:t>
                </a:r>
                <a:r>
                  <a:rPr lang="el-GR" dirty="0" smtClean="0"/>
                  <a:t>εισόδου </a:t>
                </a:r>
                <a:r>
                  <a:rPr lang="el-GR" b="1" dirty="0" smtClean="0"/>
                  <a:t>αθροιστικά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Για μια </a:t>
                </a:r>
                <a:r>
                  <a:rPr lang="el-GR" b="1" dirty="0" smtClean="0"/>
                  <a:t>πραγματική</a:t>
                </a:r>
                <a:r>
                  <a:rPr lang="el-GR" dirty="0" smtClean="0"/>
                  <a:t> κρουστική απόκριση, η απόκριση συχνότητας της έχει τις γνωστές ιδιότητες συμμετρίας πραγματικού και φανταστικού μέρους καθώς και αποκρίσεων πλάτους και φάσης</a:t>
                </a:r>
                <a:br>
                  <a:rPr lang="el-GR" dirty="0" smtClean="0"/>
                </a:b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Άρτιο πραγματικό μέρος – Άρτια απόκριση πλάτους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Περιττό φανταστικό μέρος – Περιττή απόκριση φάσης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 r="-34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60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79038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sz="2200" b="1" dirty="0" smtClean="0"/>
                  <a:t>Συστήματα και Μετασχηματισμός </a:t>
                </a:r>
                <a:r>
                  <a:rPr lang="en-US" sz="2200" b="1" dirty="0" smtClean="0"/>
                  <a:t>Fourier</a:t>
                </a:r>
                <a:endParaRPr lang="el-GR" sz="2200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σχέση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μπορεί να χρησιμοποιηθεί και για την εύρεση της απόκρισης συχνότητας ενός συστήματος δεδομένης μιας εισόδου και μιας εξόδου,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Δοθείσας μιας διαφορικής εξίσωσης που περιγράφει ένα ΓΧΑ σύστημα, μπορούμε να βρούμε γρήγορα και εύκολα την απόκριση συχνότητας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…και αν θέλουμε στη συνέχεια την κρουστική απόκριση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πως: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den>
                          </m:f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79038"/>
              </a:xfrm>
              <a:blipFill rotWithShape="0">
                <a:blip r:embed="rId3"/>
                <a:stretch>
                  <a:fillRect l="-1817" t="-1456" r="-8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241473" y="355371"/>
                <a:ext cx="2760785" cy="831251"/>
              </a:xfrm>
              <a:prstGeom prst="horizontalScroll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</m:e>
                        <m:sup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473" y="355371"/>
                <a:ext cx="2760785" cy="831251"/>
              </a:xfrm>
              <a:prstGeom prst="horizontalScroll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47649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Συστήματα και Μετασχηματισμός </a:t>
                </a:r>
                <a:r>
                  <a:rPr lang="en-US" b="1" dirty="0" smtClean="0"/>
                  <a:t>Fourier</a:t>
                </a:r>
                <a:endParaRPr lang="el-GR" dirty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σχέση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α</a:t>
                </a:r>
                <a:r>
                  <a:rPr lang="el-GR" dirty="0" smtClean="0"/>
                  <a:t>ποτελείται από πολυώνυμα του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l-GR" dirty="0" smtClean="0"/>
                  <a:t> και μπορεί να παραγοντοποιηθεί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𝜅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den>
                      </m:f>
                    </m:oMath>
                    <m:oMath xmlns:m="http://schemas.openxmlformats.org/officeDocument/2006/math">
                      <m:r>
                        <a:rPr lang="el-GR" sz="105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αναπτύσσοντας σε μερικά κλάσματα</a:t>
                </a:r>
                <a:r>
                  <a:rPr lang="en-US" dirty="0" smtClean="0"/>
                  <a:t> </a:t>
                </a:r>
                <a:r>
                  <a:rPr lang="el-GR" dirty="0" smtClean="0"/>
                  <a:t>(</a:t>
                </a:r>
                <a:r>
                  <a:rPr lang="el-GR" u="sng" dirty="0" smtClean="0"/>
                  <a:t>μόνο αν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l-GR" dirty="0" smtClean="0"/>
                  <a:t>)</a:t>
                </a:r>
                <a:r>
                  <a:rPr lang="en-US" dirty="0" smtClean="0"/>
                  <a:t> </a:t>
                </a:r>
                <a:r>
                  <a:rPr lang="el-GR" dirty="0" smtClean="0"/>
                  <a:t>να καταλήξουμε στο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Εύκολα μπορεί κανείς να βρει, τέλος, την κρουστική απόκριση, μέσω πινάκων: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12573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5595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l-G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49647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8703</TotalTime>
  <Words>859</Words>
  <Application>Microsoft Office PowerPoint</Application>
  <PresentationFormat>On-screen Show (4:3)</PresentationFormat>
  <Paragraphs>340</Paragraphs>
  <Slides>33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418</cp:revision>
  <dcterms:created xsi:type="dcterms:W3CDTF">2018-08-17T16:23:20Z</dcterms:created>
  <dcterms:modified xsi:type="dcterms:W3CDTF">2020-05-31T00:22:26Z</dcterms:modified>
</cp:coreProperties>
</file>