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sldIdLst>
    <p:sldId id="256" r:id="rId2"/>
    <p:sldId id="257" r:id="rId3"/>
    <p:sldId id="318" r:id="rId4"/>
    <p:sldId id="319" r:id="rId5"/>
    <p:sldId id="320" r:id="rId6"/>
    <p:sldId id="321" r:id="rId7"/>
    <p:sldId id="322" r:id="rId8"/>
    <p:sldId id="324" r:id="rId9"/>
    <p:sldId id="323" r:id="rId10"/>
    <p:sldId id="325" r:id="rId11"/>
    <p:sldId id="326" r:id="rId12"/>
    <p:sldId id="328" r:id="rId13"/>
    <p:sldId id="327" r:id="rId14"/>
    <p:sldId id="329" r:id="rId15"/>
    <p:sldId id="331" r:id="rId16"/>
    <p:sldId id="330" r:id="rId17"/>
    <p:sldId id="332" r:id="rId18"/>
    <p:sldId id="333" r:id="rId19"/>
    <p:sldId id="334" r:id="rId20"/>
    <p:sldId id="335" r:id="rId21"/>
    <p:sldId id="336" r:id="rId22"/>
    <p:sldId id="338" r:id="rId23"/>
    <p:sldId id="339" r:id="rId24"/>
    <p:sldId id="340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16" r:id="rId33"/>
    <p:sldId id="349" r:id="rId3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3" autoAdjust="0"/>
    <p:restoredTop sz="94660"/>
  </p:normalViewPr>
  <p:slideViewPr>
    <p:cSldViewPr snapToGrid="0">
      <p:cViewPr varScale="1">
        <p:scale>
          <a:sx n="65" d="100"/>
          <a:sy n="65" d="100"/>
        </p:scale>
        <p:origin x="84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46562"/>
            <a:ext cx="7543800" cy="110984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</a:t>
            </a:r>
            <a:br>
              <a:rPr lang="el-GR" sz="4500" dirty="0" smtClean="0"/>
            </a:br>
            <a:r>
              <a:rPr lang="el-GR" sz="4500" dirty="0" smtClean="0"/>
              <a:t>Συνεχούς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3769922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Τηλεπικοινωνιακά Συστήματα</a:t>
            </a:r>
            <a:endParaRPr lang="el-GR" sz="2100" dirty="0"/>
          </a:p>
        </p:txBody>
      </p:sp>
      <p:sp>
        <p:nvSpPr>
          <p:cNvPr id="8" name="Rectangle 7"/>
          <p:cNvSpPr/>
          <p:nvPr/>
        </p:nvSpPr>
        <p:spPr>
          <a:xfrm>
            <a:off x="0" y="31172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9" name="Rectangle 8"/>
          <p:cNvSpPr/>
          <p:nvPr/>
        </p:nvSpPr>
        <p:spPr>
          <a:xfrm>
            <a:off x="0" y="647145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490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Πλάτους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Απλή Διαμόρφωση Πλάτους (</a:t>
                </a:r>
                <a:r>
                  <a:rPr lang="en-US" dirty="0" smtClean="0"/>
                  <a:t>AM)</a:t>
                </a: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Ο </a:t>
                </a:r>
                <a:r>
                  <a:rPr lang="el-GR" dirty="0"/>
                  <a:t>διαμορφωτής και ο </a:t>
                </a:r>
                <a:r>
                  <a:rPr lang="el-GR" dirty="0" err="1"/>
                  <a:t>αποδιαμορφωτής</a:t>
                </a:r>
                <a:r>
                  <a:rPr lang="el-GR" dirty="0"/>
                  <a:t> φαίνονται στη </a:t>
                </a:r>
                <a:r>
                  <a:rPr lang="el-GR" dirty="0" smtClean="0"/>
                  <a:t>σχήμα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Το </a:t>
                </a:r>
                <a:r>
                  <a:rPr lang="el-GR" dirty="0"/>
                  <a:t>εκπεμπόμενο σήμα είναι αυτή τη φορά το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𝐴𝑀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  </a:t>
                </a:r>
                <a:r>
                  <a:rPr lang="el-GR" dirty="0"/>
                  <a:t>με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  <a:blipFill rotWithShape="0">
                <a:blip r:embed="rId2"/>
                <a:stretch>
                  <a:fillRect l="-1902" t="-17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874" t="3495"/>
          <a:stretch/>
        </p:blipFill>
        <p:spPr>
          <a:xfrm>
            <a:off x="618626" y="2290012"/>
            <a:ext cx="7905894" cy="224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93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Πλάτους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Απλή Διαμόρφωση Πλάτους (</a:t>
                </a:r>
                <a:r>
                  <a:rPr lang="en-US" dirty="0" smtClean="0"/>
                  <a:t>AM)</a:t>
                </a: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Ο δέκτης λαμβάνει το σήμα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χρησιμοποιεί τον ανιχνευτή περιβάλλουσας, ο οποίος δεν απαιτεί σύγχρονη </a:t>
                </a:r>
                <a:r>
                  <a:rPr lang="el-GR" dirty="0" err="1" smtClean="0"/>
                  <a:t>αποδιαμορφωση</a:t>
                </a: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πληροφορία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βρίσκεται στην περιβάλλουσα του σήματος εκπομπής</a:t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Οπότε ο ανιχνευτής περιβάλλουσας αναλαμβάνει να εξάγει την ποσότητα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Το χαμηλοπερατό φίλτρο που ολοκληρώνει τον </a:t>
                </a:r>
                <a:r>
                  <a:rPr lang="el-GR" dirty="0" err="1" smtClean="0"/>
                  <a:t>αποδιαμορφωτή</a:t>
                </a:r>
                <a:r>
                  <a:rPr lang="el-GR" dirty="0" smtClean="0"/>
                  <a:t> αναλαμβάνει</a:t>
                </a:r>
                <a:r>
                  <a:rPr lang="en-US" dirty="0" smtClean="0"/>
                  <a:t> </a:t>
                </a:r>
                <a:r>
                  <a:rPr lang="el-GR" dirty="0" smtClean="0"/>
                  <a:t>να απαλύνει τις αυξομειώσεις του ανιχνευτή</a:t>
                </a:r>
                <a:r>
                  <a:rPr lang="en-US" dirty="0" smtClean="0"/>
                  <a:t>, </a:t>
                </a:r>
                <a:r>
                  <a:rPr lang="el-GR" dirty="0" smtClean="0"/>
                  <a:t>όπως αυτές φαίνονται στο επόμενο </a:t>
                </a:r>
                <a:br>
                  <a:rPr lang="el-GR" dirty="0" smtClean="0"/>
                </a:br>
                <a:r>
                  <a:rPr lang="el-GR" dirty="0" smtClean="0"/>
                  <a:t>σχήμα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  <a:blipFill rotWithShape="0">
                <a:blip r:embed="rId2"/>
                <a:stretch>
                  <a:fillRect l="-1902" t="-1753" r="-129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34927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</p:spPr>
            <p:txBody>
              <a:bodyPr>
                <a:normAutofit fontScale="925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Πλάτους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Απλή Διαμόρφωση Πλάτους (</a:t>
                </a:r>
                <a:r>
                  <a:rPr lang="en-US" dirty="0" smtClean="0"/>
                  <a:t>AM)</a:t>
                </a: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Το σήμα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στο χώρο της συχνότητας</a:t>
                </a:r>
                <a:r>
                  <a:rPr lang="en-US" sz="1900" dirty="0"/>
                  <a:t> </a:t>
                </a:r>
                <a:br>
                  <a:rPr lang="en-US" sz="1900" dirty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Δυο συναρτήσεις Δέλτα που δεν υπήρχαν στη Διαμόρφωση Διπλής Πλευρικής Ζώνης Κατεσταλμένου Φέροντος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Οι συναρτήσεις αυτές βρίσκονται στη συχνότητα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δηλ. στη φέρουσα συχνότητα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Γι’αυτό και η προηγούμενη μέθοδος διαμόρφωσης (</a:t>
                </a:r>
                <a:r>
                  <a:rPr lang="en-US" dirty="0" smtClean="0"/>
                  <a:t>DSB-SC) </a:t>
                </a:r>
                <a:r>
                  <a:rPr lang="el-GR" dirty="0" smtClean="0"/>
                  <a:t>έχει τον όρο «κατεσταλμένου φέροντος»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Για την </a:t>
                </a:r>
                <a:r>
                  <a:rPr lang="el-GR" dirty="0" err="1" smtClean="0"/>
                  <a:t>αποδιαμόρφωση</a:t>
                </a:r>
                <a:r>
                  <a:rPr lang="el-GR" dirty="0" smtClean="0"/>
                  <a:t> μπορούμε να χρησιμοποιήσουμε την τεχνική της </a:t>
                </a:r>
                <a:r>
                  <a:rPr lang="en-US" dirty="0" smtClean="0"/>
                  <a:t>DSB-SC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Μπορούμε όμως αντί αυτής να χρησιμοποιήσουμε τον ανιχνευτή περιβάλλουσας, η λειτουργία του οποίου φαίνεται στο επόμενο σχήμα, ακολουθούμενο από ένα χαμηλοπερατό φίλτρο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  <a:blipFill rotWithShape="0">
                <a:blip r:embed="rId2"/>
                <a:stretch>
                  <a:fillRect l="-1834" t="-165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16970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68583" cy="6257004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Διαμόρφωση Πλάτους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Απλή Διαμόρφωση Πλάτους (</a:t>
            </a:r>
            <a:r>
              <a:rPr lang="en-US" dirty="0" smtClean="0"/>
              <a:t>AM)</a:t>
            </a:r>
            <a:endParaRPr lang="el-G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3"/>
          <a:stretch/>
        </p:blipFill>
        <p:spPr>
          <a:xfrm>
            <a:off x="41705" y="1373033"/>
            <a:ext cx="9059735" cy="476336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3040655" y="4576718"/>
            <a:ext cx="1653838" cy="502057"/>
            <a:chOff x="3040655" y="4576718"/>
            <a:chExt cx="1653838" cy="502057"/>
          </a:xfrm>
        </p:grpSpPr>
        <p:cxnSp>
          <p:nvCxnSpPr>
            <p:cNvPr id="5" name="Curved Connector 4"/>
            <p:cNvCxnSpPr/>
            <p:nvPr/>
          </p:nvCxnSpPr>
          <p:spPr>
            <a:xfrm rot="10800000" flipV="1">
              <a:off x="3040655" y="4715218"/>
              <a:ext cx="550844" cy="363557"/>
            </a:xfrm>
            <a:prstGeom prst="curvedConnector3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91499" y="4576718"/>
              <a:ext cx="1102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περιβάλλουσα</a:t>
              </a:r>
              <a:endParaRPr lang="el-GR" sz="12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371791" y="4458415"/>
            <a:ext cx="1684074" cy="646331"/>
            <a:chOff x="3040655" y="4432445"/>
            <a:chExt cx="1684074" cy="646331"/>
          </a:xfrm>
        </p:grpSpPr>
        <p:cxnSp>
          <p:nvCxnSpPr>
            <p:cNvPr id="11" name="Curved Connector 10"/>
            <p:cNvCxnSpPr/>
            <p:nvPr/>
          </p:nvCxnSpPr>
          <p:spPr>
            <a:xfrm rot="10800000" flipV="1">
              <a:off x="3040655" y="4715218"/>
              <a:ext cx="550844" cy="363557"/>
            </a:xfrm>
            <a:prstGeom prst="curvedConnector3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559217" y="4432445"/>
              <a:ext cx="11655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200" dirty="0" smtClean="0"/>
                <a:t>Έξοδος</a:t>
              </a:r>
              <a:br>
                <a:rPr lang="el-GR" sz="1200" dirty="0" smtClean="0"/>
              </a:br>
              <a:r>
                <a:rPr lang="el-GR" sz="1200" dirty="0" smtClean="0"/>
                <a:t>ανιχνευτή</a:t>
              </a:r>
              <a:br>
                <a:rPr lang="el-GR" sz="1200" dirty="0" smtClean="0"/>
              </a:br>
              <a:r>
                <a:rPr lang="el-GR" sz="1200" dirty="0" smtClean="0"/>
                <a:t>περιβάλλουσας</a:t>
              </a:r>
              <a:endParaRPr lang="el-G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18513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Πλάτους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Διαμόρφωση Μονής Πλευρικής Ζώνης (</a:t>
                </a:r>
                <a:r>
                  <a:rPr lang="en-US" dirty="0" smtClean="0"/>
                  <a:t>SSB)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05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Και οι δυο τρόποι που συζητήσαμε έχουν το ίδιο «ελάττωμα»: έχουν πλεονασματική πληροφορία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Γιατί? Αφού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η πληροφορία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μπορεί να προκύψει από την πληροφορία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Με άλλα λόγια, αν χωρίσουμε το φάσμα του σήματος πληροφορίας σε δυο περιοχές, για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l-GR" dirty="0" smtClean="0"/>
                  <a:t> (άνω πλευρική ζώνη) και για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l-GR" dirty="0" smtClean="0"/>
                  <a:t> (κάτω πλευρική ζώνη), μπορούμε να μεταδώσουμε μόνο τη μια ζώνη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Δείτε το σχήμα: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  <a:blipFill rotWithShape="0">
                <a:blip r:embed="rId2"/>
                <a:stretch>
                  <a:fillRect l="-1902" t="-1753" r="-197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76" y="4278504"/>
            <a:ext cx="7911840" cy="224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68583" cy="6257004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Διαμόρφωση Πλάτους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Διαμόρφωση Μονής Πλευρικής Ζώνης (</a:t>
            </a:r>
            <a:r>
              <a:rPr lang="en-US" dirty="0" smtClean="0"/>
              <a:t>SSB)</a:t>
            </a:r>
            <a:endParaRPr lang="el-G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93" y="1173467"/>
            <a:ext cx="8145625" cy="531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Πλάτους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Διαμόρφωση Μονής Πλευρικής Ζώνης (</a:t>
                </a:r>
                <a:r>
                  <a:rPr lang="en-US" dirty="0" smtClean="0"/>
                  <a:t>SSB)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05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Έχει πάρα πολύ ενδιαφέρον να μελετήσουμε περισσότερο την </a:t>
                </a:r>
                <a:r>
                  <a:rPr lang="en-US" dirty="0" smtClean="0"/>
                  <a:t>SSB</a:t>
                </a:r>
                <a:r>
                  <a:rPr lang="el-GR" dirty="0" smtClean="0"/>
                  <a:t>, καθώς πολλές γνωστές ιδιότητες και σήματα εμπλέκονται σε αυτή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Πώς περιγράφονται οι πλευρικές ζώνες μαθηματικά?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Έστω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 σήμα πληροφορίας, 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 smtClean="0"/>
                  <a:t>η άνω (</a:t>
                </a:r>
                <a:r>
                  <a:rPr lang="en-US" dirty="0" smtClean="0"/>
                  <a:t>USB) </a:t>
                </a:r>
                <a:r>
                  <a:rPr lang="el-GR" dirty="0" smtClean="0"/>
                  <a:t>και κάτω </a:t>
                </a:r>
                <a:r>
                  <a:rPr lang="en-US" dirty="0" smtClean="0"/>
                  <a:t>(LSB) </a:t>
                </a:r>
                <a:r>
                  <a:rPr lang="el-GR" dirty="0" smtClean="0"/>
                  <a:t>πλευρική ζώνη του </a:t>
                </a:r>
                <a:r>
                  <a:rPr lang="el-GR" b="1" u="sng" dirty="0" smtClean="0"/>
                  <a:t>σήματος πληροφορίας</a:t>
                </a:r>
                <a:r>
                  <a:rPr lang="el-GR" b="1" dirty="0" smtClean="0"/>
                  <a:t> </a:t>
                </a:r>
                <a:r>
                  <a:rPr lang="el-GR" dirty="0" smtClean="0"/>
                  <a:t>αντίστοιχα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Δηλ.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l-GR" b="0" dirty="0" smtClean="0"/>
                  <a:t>τη βηματική συνάρτηση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Στο πεδίο του χρόνου 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Τι μορφή έχουν τα σήματα στο χρόνο?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  <a:blipFill rotWithShape="0">
                <a:blip r:embed="rId2"/>
                <a:stretch>
                  <a:fillRect l="-1902" t="-1753" r="-156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0483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Πλάτους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Διαμόρφωση Μονής Πλευρικής Ζώνης (</a:t>
                </a:r>
                <a:r>
                  <a:rPr lang="en-US" dirty="0" smtClean="0"/>
                  <a:t>SSB)</a:t>
                </a: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sz="105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l-GR" dirty="0" smtClean="0"/>
                  <a:t>Ας πάρουμε το σήμα της άνω πλευρικής ζώνης</a:t>
                </a:r>
                <a:br>
                  <a:rPr lang="el-GR" dirty="0" smtClean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από την ιδιότητα της </a:t>
                </a:r>
                <a:r>
                  <a:rPr lang="el-GR" dirty="0" err="1" smtClean="0"/>
                  <a:t>δυικότητας</a:t>
                </a:r>
                <a:r>
                  <a:rPr lang="el-GR" dirty="0" smtClean="0"/>
                  <a:t> στο γνωστό ζεύγος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</a:t>
                </a:r>
                <a:r>
                  <a:rPr lang="en-US" sz="500" i="1" dirty="0">
                    <a:latin typeface="Cambria Math" panose="02040503050406030204" pitchFamily="18" charset="0"/>
                  </a:rPr>
                  <a:t/>
                </a:r>
                <a:br>
                  <a:rPr lang="en-US" sz="500" i="1" dirty="0">
                    <a:latin typeface="Cambria Math" panose="02040503050406030204" pitchFamily="18" charset="0"/>
                  </a:rPr>
                </a:br>
                <a:r>
                  <a:rPr lang="en-US" sz="5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500" i="1" dirty="0" smtClean="0">
                    <a:latin typeface="Cambria Math" panose="02040503050406030204" pitchFamily="18" charset="0"/>
                  </a:rPr>
                </a:br>
                <a:r>
                  <a:rPr lang="en-US" sz="5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50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Άρα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</a:t>
                </a:r>
                <a:r>
                  <a:rPr lang="el-GR" b="0" dirty="0" smtClean="0"/>
                  <a:t>Όμως επίσης γνωρίζουμε ότι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r>
                        <a:rPr lang="el-G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sgn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⟷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n-US" b="0" dirty="0" smtClean="0"/>
                  <a:t>   </a:t>
                </a:r>
                <a:r>
                  <a:rPr lang="el-GR" b="0" dirty="0" smtClean="0"/>
                  <a:t>ξανά από την ιδιότητα της </a:t>
                </a:r>
                <a:r>
                  <a:rPr lang="el-GR" b="0" dirty="0" err="1" smtClean="0"/>
                  <a:t>διυκότητας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  <a:blipFill rotWithShape="0">
                <a:blip r:embed="rId2"/>
                <a:stretch>
                  <a:fillRect l="-1902" t="-17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7294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Πλάτους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Διαμόρφωση Μονής Πλευρικής Ζώνης (</a:t>
                </a:r>
                <a:r>
                  <a:rPr lang="en-US" dirty="0" smtClean="0"/>
                  <a:t>SSB)</a:t>
                </a: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sz="105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:r>
                  <a:rPr lang="el-GR" dirty="0" smtClean="0"/>
                  <a:t>Η πράξη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  <a:r>
                  <a:rPr lang="el-GR" dirty="0" smtClean="0"/>
                  <a:t>μπορεί να γραφεί με χρήση του ορισμού της συνέλιξης ως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n-US" sz="2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200" b="0" i="1" dirty="0" smtClean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</a:t>
                </a:r>
                <a:r>
                  <a:rPr lang="el-GR" b="0" dirty="0" smtClean="0"/>
                  <a:t>Το ολοκλήρωμα αυτό είναι πολύ σημαντικό και ονομάζεται </a:t>
                </a:r>
                <a:r>
                  <a:rPr lang="el-GR" b="1" dirty="0" err="1" smtClean="0"/>
                  <a:t>μετασχ</a:t>
                </a:r>
                <a:r>
                  <a:rPr lang="el-GR" b="1" dirty="0" smtClean="0"/>
                  <a:t>. </a:t>
                </a:r>
                <a:r>
                  <a:rPr lang="en-US" b="1" dirty="0" smtClean="0"/>
                  <a:t>Hilbert </a:t>
                </a:r>
                <a:r>
                  <a:rPr lang="el-GR" b="0" dirty="0" smtClean="0"/>
                  <a:t>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Οπότε το σήμα της άνω πλευρικής ζώνης γράφεται τελικά ως </a:t>
                </a:r>
                <a:r>
                  <a:rPr lang="en-US" sz="500" i="1" dirty="0">
                    <a:latin typeface="Cambria Math" panose="02040503050406030204" pitchFamily="18" charset="0"/>
                  </a:rPr>
                  <a:t/>
                </a:r>
                <a:br>
                  <a:rPr lang="en-US" sz="500" i="1" dirty="0">
                    <a:latin typeface="Cambria Math" panose="02040503050406030204" pitchFamily="18" charset="0"/>
                  </a:rPr>
                </a:br>
                <a:r>
                  <a:rPr lang="en-US" sz="5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500" i="1" dirty="0" smtClean="0">
                    <a:latin typeface="Cambria Math" panose="02040503050406030204" pitchFamily="18" charset="0"/>
                  </a:rPr>
                </a:br>
                <a:r>
                  <a:rPr lang="en-US" sz="50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500" i="1" dirty="0" smtClean="0">
                    <a:latin typeface="Cambria Math" panose="02040503050406030204" pitchFamily="18" charset="0"/>
                  </a:rPr>
                </a:br>
                <a:r>
                  <a:rPr lang="en-US" sz="4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4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  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l-GR" b="0" dirty="0" smtClean="0"/>
                  <a:t>το </a:t>
                </a:r>
                <a:r>
                  <a:rPr lang="el-GR" b="0" dirty="0" err="1" smtClean="0"/>
                  <a:t>μετασχ</a:t>
                </a:r>
                <a:r>
                  <a:rPr lang="el-GR" b="0" dirty="0" smtClean="0"/>
                  <a:t>. </a:t>
                </a:r>
                <a:r>
                  <a:rPr lang="en-US" b="0" dirty="0" smtClean="0"/>
                  <a:t>Hilbert </a:t>
                </a:r>
                <a:r>
                  <a:rPr lang="el-GR" b="0" dirty="0" smtClean="0"/>
                  <a:t>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Παρατηρήστε ότι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Hilbert </a:t>
                </a:r>
                <a:r>
                  <a:rPr lang="el-GR" dirty="0" smtClean="0"/>
                  <a:t>εξακολουθεί να ορίζεται στο πεδίο του χρόνου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/>
                  <a:t> </a:t>
                </a:r>
                <a:r>
                  <a:rPr lang="el-GR" dirty="0" smtClean="0"/>
                  <a:t>Μπορεί κανείς να δείξει ότι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Hilbert </a:t>
                </a:r>
                <a:r>
                  <a:rPr lang="el-GR" dirty="0" smtClean="0"/>
                  <a:t>αποτελεί έναν ιδανικό «</a:t>
                </a:r>
                <a:r>
                  <a:rPr lang="el-GR" dirty="0" err="1" smtClean="0"/>
                  <a:t>μετατοπιστή</a:t>
                </a:r>
                <a:r>
                  <a:rPr lang="el-GR" dirty="0" smtClean="0"/>
                  <a:t> φάσης» κατά </a:t>
                </a:r>
                <a14:m>
                  <m:oMath xmlns:m="http://schemas.openxmlformats.org/officeDocument/2006/math">
                    <m:r>
                      <a:rPr lang="el-GR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  <a:blipFill rotWithShape="0">
                <a:blip r:embed="rId2"/>
                <a:stretch>
                  <a:fillRect l="-1902" t="-17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1894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Πλάτους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Διαμόρφωση Μονής Πλευρικής Ζώνης (</a:t>
                </a:r>
                <a:r>
                  <a:rPr lang="en-US" dirty="0" smtClean="0"/>
                  <a:t>SSB)</a:t>
                </a: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sz="105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Επιστρέφοντας στο φάσμα της </a:t>
                </a:r>
                <a:r>
                  <a:rPr lang="en-US" dirty="0" smtClean="0"/>
                  <a:t>SSB…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Από το σχήμα (που δείχνει την κάτω πλευρική</a:t>
                </a:r>
                <a:br>
                  <a:rPr lang="el-GR" dirty="0" smtClean="0"/>
                </a:br>
                <a:r>
                  <a:rPr lang="el-GR" dirty="0" smtClean="0"/>
                  <a:t> ζώνη του διαμορφωμένου σήματος) μπορούμε να γράψουμε ότι</a:t>
                </a:r>
                <a:r>
                  <a:rPr lang="en-US" sz="500" dirty="0"/>
                  <a:t/>
                </a:r>
                <a:br>
                  <a:rPr lang="en-US" sz="500" dirty="0"/>
                </a:br>
                <a:r>
                  <a:rPr lang="en-US" sz="500" dirty="0" smtClean="0"/>
                  <a:t/>
                </a:r>
                <a:br>
                  <a:rPr lang="en-US" sz="500" dirty="0" smtClean="0"/>
                </a:br>
                <a:r>
                  <a:rPr lang="en-US" sz="5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sz="5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𝐿𝑆𝐵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   </a:t>
                </a:r>
                <a:r>
                  <a:rPr lang="el-GR" dirty="0" smtClean="0"/>
                  <a:t>και στο πεδίο του χρόνου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𝐿𝑆𝐵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κι αφού μπορούμε να δείξουμε ότι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±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καταλήγουμε στο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𝐿𝑆𝐵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καθώς και εν γένει στο </a:t>
                </a:r>
                <a:r>
                  <a:rPr lang="en-US" sz="500" dirty="0" smtClean="0"/>
                  <a:t/>
                </a:r>
                <a:br>
                  <a:rPr lang="en-US" sz="500" dirty="0" smtClean="0"/>
                </a:br>
                <a:r>
                  <a:rPr lang="en-US" sz="500" dirty="0" smtClean="0"/>
                  <a:t/>
                </a:r>
                <a:br>
                  <a:rPr lang="en-US" sz="500" dirty="0" smtClean="0"/>
                </a:br>
                <a:r>
                  <a:rPr lang="en-US" sz="400" dirty="0" smtClean="0"/>
                  <a:t/>
                </a:r>
                <a:br>
                  <a:rPr lang="en-US" sz="4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  <a:blipFill rotWithShape="0">
                <a:blip r:embed="rId2"/>
                <a:stretch>
                  <a:fillRect l="-1902" t="-17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grpSp>
        <p:nvGrpSpPr>
          <p:cNvPr id="7" name="Group 6"/>
          <p:cNvGrpSpPr/>
          <p:nvPr/>
        </p:nvGrpSpPr>
        <p:grpSpPr>
          <a:xfrm>
            <a:off x="4157395" y="472739"/>
            <a:ext cx="4942538" cy="1783416"/>
            <a:chOff x="4157395" y="472739"/>
            <a:chExt cx="4942538" cy="178341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07065" y="472739"/>
              <a:ext cx="3692868" cy="1783416"/>
            </a:xfrm>
            <a:prstGeom prst="rect">
              <a:avLst/>
            </a:prstGeom>
          </p:spPr>
        </p:pic>
        <p:sp>
          <p:nvSpPr>
            <p:cNvPr id="5" name="Right Arrow 4"/>
            <p:cNvSpPr/>
            <p:nvPr/>
          </p:nvSpPr>
          <p:spPr>
            <a:xfrm>
              <a:off x="4157395" y="1643448"/>
              <a:ext cx="1161535" cy="148281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7166919" y="5827026"/>
                <a:ext cx="1910980" cy="642551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: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κάτω πλ. ζώνη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l-GR" dirty="0" smtClean="0">
                    <a:solidFill>
                      <a:schemeClr val="tx1"/>
                    </a:solidFill>
                  </a:rPr>
                  <a:t> : άνω πλ. ζώνη</a:t>
                </a:r>
                <a:endParaRPr lang="el-G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919" y="5827026"/>
                <a:ext cx="1910980" cy="642551"/>
              </a:xfrm>
              <a:prstGeom prst="roundRect">
                <a:avLst/>
              </a:prstGeom>
              <a:blipFill rotWithShape="0">
                <a:blip r:embed="rId4"/>
                <a:stretch>
                  <a:fillRect t="-3704" b="-129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246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Μια από τις πιο δημοφιλείς εφαρμογές των συστημάτων που συζητάμε είναι οι τηλεπικοινωνίες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Τα μοντέρνα τηλεπικοινωνιακά συστήματα είναι ιδιαίτερα πολύπλοκα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Όμως μερικά απλά τέτοια συστήματα χρησιμοποιούνται ακόμα και σήμερα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Ας δούμε μερικά από αυτά – όλα υπακούν στο παρακάτω γενικό μοντέλο τηλεπικοινωνιακού συστήματος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Θα μελετήσουμε τόσο τη σκοπιά του πομπού όσο και του δέκτη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Θα αγνοήσουμε το κανάλι επικοινωνίας…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…θεωρώντας το ιδανικό</a:t>
            </a:r>
            <a:endParaRPr lang="el-GR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Ο δέκτης λαμβάνει ακριβώς το σήμα που εξέπεμψε ο πομπός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Δεν υπάρχουν αλλοιώσεις λόγω καναλιού ή λόγω θορύβου</a:t>
            </a:r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186" y="2535743"/>
            <a:ext cx="8002372" cy="175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68583" cy="6257004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Διαμόρφωση Πλάτους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Διαμόρφωση Υπολειπόμενης Πλευρικής Ζώνης (</a:t>
            </a:r>
            <a:r>
              <a:rPr lang="en-US" dirty="0"/>
              <a:t>V</a:t>
            </a:r>
            <a:r>
              <a:rPr lang="en-US" dirty="0" smtClean="0"/>
              <a:t>SB)</a:t>
            </a: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sz="105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Αποτελεί μια μείξη των μεθόδων </a:t>
            </a:r>
            <a:r>
              <a:rPr lang="en-US" dirty="0" smtClean="0"/>
              <a:t>SSB </a:t>
            </a:r>
            <a:r>
              <a:rPr lang="el-GR" dirty="0" smtClean="0"/>
              <a:t>και </a:t>
            </a:r>
            <a:r>
              <a:rPr lang="en-US" dirty="0" smtClean="0"/>
              <a:t>DSB-SC</a:t>
            </a:r>
            <a:r>
              <a:rPr lang="el-GR" dirty="0" smtClean="0"/>
              <a:t/>
            </a:r>
            <a:br>
              <a:rPr lang="el-GR" dirty="0" smtClean="0"/>
            </a:br>
            <a:endParaRPr lang="en-US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Μια πλευρική ζώνη μεταδίδεται εξ ολοκλήρου, μαζί με ένα </a:t>
            </a:r>
            <a:r>
              <a:rPr lang="el-GR" i="1" dirty="0" smtClean="0"/>
              <a:t>υπόλειμμα</a:t>
            </a:r>
            <a:r>
              <a:rPr lang="el-GR" dirty="0" smtClean="0"/>
              <a:t> της άλλης</a:t>
            </a:r>
            <a:br>
              <a:rPr lang="el-GR" dirty="0" smtClean="0"/>
            </a:b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Ο διαμορφωτής και ο </a:t>
            </a:r>
            <a:r>
              <a:rPr lang="el-GR" dirty="0" err="1" smtClean="0"/>
              <a:t>αποδιαμορφωτής</a:t>
            </a:r>
            <a:r>
              <a:rPr lang="el-GR" dirty="0" smtClean="0"/>
              <a:t> φαίνεται στο σχήμα</a:t>
            </a:r>
            <a:endParaRPr lang="en-US" dirty="0"/>
          </a:p>
          <a:p>
            <a:pPr marL="0" indent="0">
              <a:buClrTx/>
              <a:buSzPct val="120000"/>
              <a:buNone/>
            </a:pP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66" y="3897526"/>
            <a:ext cx="7461814" cy="21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2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68583" cy="6257004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Διαμόρφωση Πλάτους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Διαμόρφωση Υπολειπόμενης Πλευρικής Ζώνης (</a:t>
            </a:r>
            <a:r>
              <a:rPr lang="en-US" dirty="0"/>
              <a:t>V</a:t>
            </a:r>
            <a:r>
              <a:rPr lang="en-US" dirty="0" smtClean="0"/>
              <a:t>SB)</a:t>
            </a:r>
            <a:endParaRPr lang="el-GR" dirty="0" smtClean="0"/>
          </a:p>
          <a:p>
            <a:pPr marL="0" indent="0">
              <a:buClrTx/>
              <a:buSzPct val="120000"/>
              <a:buNone/>
            </a:pPr>
            <a:endParaRPr lang="el-GR" sz="1050" dirty="0" smtClean="0"/>
          </a:p>
          <a:p>
            <a:pPr marL="0" indent="0">
              <a:buClrTx/>
              <a:buSzPct val="120000"/>
              <a:buNone/>
            </a:pPr>
            <a:endParaRPr lang="en-US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95"/>
          <a:stretch/>
        </p:blipFill>
        <p:spPr>
          <a:xfrm>
            <a:off x="336176" y="1221106"/>
            <a:ext cx="8189259" cy="524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8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Γωνίας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Στη διαμόρφωση γωνίας, η πληροφορία «κρύβεται» στη στιγμιαία φάση του σήματος εκπομπής, δηλ. 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Ανάλογα με τον τρόπο με τον οποίο «κρύβουμε» το σήμα πληροφορίας μέσα στη</a:t>
                </a:r>
                <a:r>
                  <a:rPr lang="el-GR" dirty="0"/>
                  <a:t>ν</a:t>
                </a:r>
                <a:r>
                  <a:rPr lang="el-GR" dirty="0" smtClean="0"/>
                  <a:t> ποσότητα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el-GR" dirty="0" smtClean="0"/>
                  <a:t>τη στιγμιαία φάση, η διαμόρφωση γωνίας χωρίζεται σε :</a:t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/>
                  <a:t> </a:t>
                </a:r>
                <a:r>
                  <a:rPr lang="el-GR" dirty="0" smtClean="0"/>
                  <a:t>Διαμόρφωση Φάσης (</a:t>
                </a:r>
                <a:r>
                  <a:rPr lang="en-US" dirty="0" smtClean="0"/>
                  <a:t>PM)</a:t>
                </a: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n-US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/>
                  <a:t> </a:t>
                </a:r>
                <a:r>
                  <a:rPr lang="el-GR" dirty="0" smtClean="0"/>
                  <a:t>Διαμόρφωση Συχνότητας (</a:t>
                </a:r>
                <a:r>
                  <a:rPr lang="en-US" dirty="0" smtClean="0"/>
                  <a:t>FM)</a:t>
                </a: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Σε σχέση με τη διαμόρφωση πλάτους, η διαμόρφωση γωνίας πλεονεκτεί στην ευρωστία στο θόρυβο, αλλά μειονεκτεί </a:t>
                </a:r>
                <a:br>
                  <a:rPr lang="el-GR" dirty="0" smtClean="0"/>
                </a:br>
                <a:endParaRPr lang="el-GR" dirty="0" smtClean="0"/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l-GR" dirty="0" smtClean="0"/>
                  <a:t>στο εύρος ζώνης (αυξημένο σε σχέση με τη διαμόρφωση πλάτους)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§"/>
                </a:pPr>
                <a:r>
                  <a:rPr lang="el-GR" dirty="0" smtClean="0"/>
                  <a:t>στην πολυπλοκότητα υλοποίησης</a:t>
                </a:r>
                <a:r>
                  <a:rPr lang="el-GR" dirty="0"/>
                  <a:t> </a:t>
                </a:r>
                <a:r>
                  <a:rPr lang="el-GR" dirty="0" smtClean="0"/>
                  <a:t>(σε σχέση με τα συστήματα διαμόρφωσης πλάτους)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  <a:blipFill rotWithShape="0">
                <a:blip r:embed="rId2"/>
                <a:stretch>
                  <a:fillRect l="-1902" t="-17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16022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Γωνίας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Στιγμιαία Φάση: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Στιγμιαία Συχνότητα: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Ας δούμε το φασματικό περιεχόμενο τέτοιων σημάτων</a:t>
                </a:r>
                <a:r>
                  <a:rPr lang="en-US" sz="400" dirty="0"/>
                  <a:t/>
                </a:r>
                <a:br>
                  <a:rPr lang="en-US" sz="400" dirty="0"/>
                </a:br>
                <a:r>
                  <a:rPr lang="en-US" sz="400" dirty="0" smtClean="0"/>
                  <a:t/>
                </a:r>
                <a:br>
                  <a:rPr lang="en-US" sz="400" dirty="0" smtClean="0"/>
                </a:br>
                <a:r>
                  <a:rPr lang="en-US" sz="400" dirty="0" smtClean="0"/>
                  <a:t/>
                </a:r>
                <a:br>
                  <a:rPr lang="en-US" sz="40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2!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−…+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+…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    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func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τότε μια καλή προσέγγιση είναι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η οποία ονομάζεται </a:t>
                </a:r>
                <a:r>
                  <a:rPr lang="el-GR" i="1" dirty="0" smtClean="0"/>
                  <a:t>διαμόρφωση γωνίας στενής ζώνης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  <a:blipFill rotWithShape="0">
                <a:blip r:embed="rId2"/>
                <a:stretch>
                  <a:fillRect l="-1902" t="-17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84446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Γωνίας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Διαμόρφωση Φάσης (</a:t>
                </a:r>
                <a:r>
                  <a:rPr lang="en-US" dirty="0" smtClean="0"/>
                  <a:t>PM)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 </a:t>
                </a:r>
                <a:r>
                  <a:rPr lang="el-GR" dirty="0" smtClean="0"/>
                  <a:t>Ισχύει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οπότε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και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διαμόρφωση γωνίας στενής ζώνης γράφεται ως </a:t>
                </a:r>
                <a:r>
                  <a:rPr lang="en-US" sz="500" dirty="0" smtClean="0"/>
                  <a:t/>
                </a:r>
                <a:br>
                  <a:rPr lang="en-US" sz="500" dirty="0" smtClean="0"/>
                </a:br>
                <a:r>
                  <a:rPr lang="en-US" sz="500" dirty="0" smtClean="0"/>
                  <a:t/>
                </a:r>
                <a:br>
                  <a:rPr lang="en-US" sz="500" dirty="0" smtClean="0"/>
                </a:br>
                <a:r>
                  <a:rPr lang="el-GR" sz="500" dirty="0" smtClean="0"/>
                  <a:t/>
                </a:r>
                <a:br>
                  <a:rPr lang="el-GR" sz="500" dirty="0" smtClean="0"/>
                </a:br>
                <a:r>
                  <a:rPr lang="el-GR" sz="500" dirty="0" smtClean="0"/>
                  <a:t/>
                </a:r>
                <a:br>
                  <a:rPr lang="el-GR" sz="500" dirty="0" smtClean="0"/>
                </a:br>
                <a:r>
                  <a:rPr lang="en-US" sz="600" dirty="0"/>
                  <a:t/>
                </a:r>
                <a:br>
                  <a:rPr lang="en-US" sz="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𝑁𝐵𝑃𝑀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  <a:blipFill rotWithShape="0">
                <a:blip r:embed="rId2"/>
                <a:stretch>
                  <a:fillRect l="-1902" t="-17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grpSp>
        <p:nvGrpSpPr>
          <p:cNvPr id="10" name="Group 9"/>
          <p:cNvGrpSpPr/>
          <p:nvPr/>
        </p:nvGrpSpPr>
        <p:grpSpPr>
          <a:xfrm>
            <a:off x="4641449" y="1308996"/>
            <a:ext cx="4172351" cy="738664"/>
            <a:chOff x="4641449" y="1308996"/>
            <a:chExt cx="4172351" cy="738664"/>
          </a:xfrm>
        </p:grpSpPr>
        <p:cxnSp>
          <p:nvCxnSpPr>
            <p:cNvPr id="4" name="Elbow Connector 3"/>
            <p:cNvCxnSpPr/>
            <p:nvPr/>
          </p:nvCxnSpPr>
          <p:spPr>
            <a:xfrm rot="10800000" flipV="1">
              <a:off x="4641449" y="1678329"/>
              <a:ext cx="3148316" cy="358816"/>
            </a:xfrm>
            <a:prstGeom prst="bentConnector3">
              <a:avLst>
                <a:gd name="adj1" fmla="val 9998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789765" y="1308996"/>
              <a:ext cx="10240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 smtClean="0"/>
                <a:t>σταθερά</a:t>
              </a:r>
            </a:p>
            <a:p>
              <a:r>
                <a:rPr lang="el-GR" sz="1400" dirty="0" smtClean="0"/>
                <a:t>απόκλισης</a:t>
              </a:r>
            </a:p>
            <a:p>
              <a:r>
                <a:rPr lang="el-GR" sz="1400" dirty="0" smtClean="0"/>
                <a:t>φάσης</a:t>
              </a:r>
              <a:endParaRPr lang="el-G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632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Γωνίας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Διαμόρφωση Συχνότητας (</a:t>
                </a:r>
                <a:r>
                  <a:rPr lang="en-US" dirty="0" smtClean="0"/>
                  <a:t>FM)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i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Στη διαμόρφωση συχνότητας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Το διαμορφωμένο σήμα γράφεται ως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nary>
                                <m:nary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𝑑𝑢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οπότε η στιγμιαία συχνότητα θα είναι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/>
                  <a:t>Η διαμόρφωση γωνίας στενής ζώνης γράφεται ως </a:t>
                </a:r>
                <a:r>
                  <a:rPr lang="en-US" sz="500" dirty="0"/>
                  <a:t/>
                </a:r>
                <a:br>
                  <a:rPr lang="en-US" sz="500" dirty="0"/>
                </a:br>
                <a:r>
                  <a:rPr lang="en-US" sz="500" dirty="0"/>
                  <a:t/>
                </a:r>
                <a:br>
                  <a:rPr lang="en-US" sz="500" dirty="0"/>
                </a:br>
                <a:r>
                  <a:rPr lang="el-GR" sz="500" dirty="0"/>
                  <a:t/>
                </a:r>
                <a:br>
                  <a:rPr lang="el-GR" sz="500" dirty="0"/>
                </a:br>
                <a:r>
                  <a:rPr lang="el-GR" sz="500" dirty="0"/>
                  <a:t/>
                </a:r>
                <a:br>
                  <a:rPr lang="el-GR" sz="500" dirty="0"/>
                </a:br>
                <a:r>
                  <a:rPr lang="en-US" sz="600" dirty="0"/>
                  <a:t/>
                </a:r>
                <a:br>
                  <a:rPr lang="en-US" sz="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𝑁𝐵𝑃𝑀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nary>
                              <m:nary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</m:e>
                            </m:nary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  <a:blipFill rotWithShape="0">
                <a:blip r:embed="rId2"/>
                <a:stretch>
                  <a:fillRect l="-1902" t="-17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grpSp>
        <p:nvGrpSpPr>
          <p:cNvPr id="5" name="Group 4"/>
          <p:cNvGrpSpPr/>
          <p:nvPr/>
        </p:nvGrpSpPr>
        <p:grpSpPr>
          <a:xfrm>
            <a:off x="4438249" y="1499496"/>
            <a:ext cx="4273951" cy="738664"/>
            <a:chOff x="4641449" y="1308996"/>
            <a:chExt cx="4273951" cy="738664"/>
          </a:xfrm>
        </p:grpSpPr>
        <p:cxnSp>
          <p:nvCxnSpPr>
            <p:cNvPr id="6" name="Elbow Connector 5"/>
            <p:cNvCxnSpPr/>
            <p:nvPr/>
          </p:nvCxnSpPr>
          <p:spPr>
            <a:xfrm rot="10800000" flipV="1">
              <a:off x="4641449" y="1678329"/>
              <a:ext cx="3148316" cy="358816"/>
            </a:xfrm>
            <a:prstGeom prst="bentConnector3">
              <a:avLst>
                <a:gd name="adj1" fmla="val 99989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789765" y="1308996"/>
              <a:ext cx="112563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1400" dirty="0" smtClean="0"/>
                <a:t>σταθερά</a:t>
              </a:r>
            </a:p>
            <a:p>
              <a:r>
                <a:rPr lang="el-GR" sz="1400" dirty="0" smtClean="0"/>
                <a:t>απόκλισης</a:t>
              </a:r>
            </a:p>
            <a:p>
              <a:r>
                <a:rPr lang="el-GR" sz="1400" dirty="0" smtClean="0"/>
                <a:t>συχνότητας</a:t>
              </a:r>
              <a:endParaRPr lang="el-GR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01741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Γωνίας</a:t>
                </a:r>
                <a:r>
                  <a:rPr lang="en-US" b="1" dirty="0" smtClean="0"/>
                  <a:t> –</a:t>
                </a:r>
                <a:r>
                  <a:rPr lang="el-GR" b="1" dirty="0" smtClean="0"/>
                  <a:t> Φάσματα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Αξίζει να επισκεφτούμε το χώρο της συχνότητας για την απλή περίπτωση που το σήμα πληροφορίας είναι ένα απλό ημιτονοειδές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Θεωρούμε </a:t>
                </a:r>
                <a:r>
                  <a:rPr lang="en-US" sz="600" dirty="0" smtClean="0"/>
                  <a:t/>
                </a:r>
                <a:br>
                  <a:rPr lang="en-US" sz="600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</m:oMathPara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 </a:t>
                </a:r>
                <a:r>
                  <a:rPr lang="el-GR" dirty="0" smtClean="0"/>
                  <a:t>  με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dirty="0" smtClean="0"/>
                  <a:t> </a:t>
                </a:r>
                <a:r>
                  <a:rPr lang="el-GR" dirty="0" smtClean="0"/>
                  <a:t>ή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l-GR" b="0" dirty="0" smtClean="0"/>
                  <a:t>ανάλογα με τον τύπο διαμόρφωσης</a:t>
                </a:r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Είναι εύκολο να δείξετε ότι η συνάρτηση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</m:oMath>
                </a14:m>
                <a:r>
                  <a:rPr lang="el-GR" dirty="0" smtClean="0"/>
                  <a:t> είναι περιοδική με περίοδο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Ως περιοδική, μπορεί να αναπαρασταθεί με μια Σειρά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με συντελεστές </a:t>
                </a:r>
                <a:r>
                  <a:rPr lang="en-US" sz="500" dirty="0" smtClean="0"/>
                  <a:t/>
                </a:r>
                <a:br>
                  <a:rPr lang="en-US" sz="500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𝑘𝑥</m:t>
                                      </m:r>
                                    </m:e>
                                  </m:func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με τους συντελεστές να προέρχονται από τη συνάρτηση </a:t>
                </a:r>
                <a:r>
                  <a:rPr lang="en-US" dirty="0" smtClean="0"/>
                  <a:t>Bessel </a:t>
                </a:r>
                <a:r>
                  <a:rPr lang="el-GR" dirty="0" smtClean="0"/>
                  <a:t>πρώτου είδους και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</a:t>
                </a:r>
                <a:r>
                  <a:rPr lang="el-GR" dirty="0" smtClean="0"/>
                  <a:t>τάξης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με όρισμα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  <a:blipFill rotWithShape="0">
                <a:blip r:embed="rId2"/>
                <a:stretch>
                  <a:fillRect l="-1902" t="-17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1323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Γωνίας</a:t>
                </a:r>
                <a:r>
                  <a:rPr lang="en-US" b="1" dirty="0" smtClean="0"/>
                  <a:t> –</a:t>
                </a:r>
                <a:r>
                  <a:rPr lang="el-GR" b="1" dirty="0" smtClean="0"/>
                  <a:t> Φάσματα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Έτσι το σήμα γράφεται ως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Re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=−∞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Παρατηρήστε ότι </a:t>
                </a:r>
                <a:endParaRPr lang="en-US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n-US" b="0" dirty="0"/>
                  <a:t> </a:t>
                </a:r>
                <a:r>
                  <a:rPr lang="el-GR" dirty="0" smtClean="0"/>
                  <a:t>Το φάσμα του διαμορφωμένου κατά γωνία σήματος αποτελε</a:t>
                </a:r>
                <a:r>
                  <a:rPr lang="el-GR" dirty="0"/>
                  <a:t>ί</a:t>
                </a:r>
                <a:r>
                  <a:rPr lang="el-GR" dirty="0" smtClean="0"/>
                  <a:t>ται από άπειρες συνιστώσες της μορφής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b="0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n-US" dirty="0"/>
                  <a:t> </a:t>
                </a: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b="0" dirty="0" smtClean="0"/>
                  <a:t>, </a:t>
                </a:r>
                <a:r>
                  <a:rPr lang="el-GR" b="0" dirty="0" smtClean="0"/>
                  <a:t>μόνο τα πλάτη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είναι σημαντικά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/>
                  <a:t> </a:t>
                </a: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υπάρχουν αρκετές σημαντικές συνιστώσες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 smtClean="0"/>
                  <a:t> Όμως</a:t>
                </a:r>
                <a:r>
                  <a:rPr lang="en-US" dirty="0" smtClean="0"/>
                  <a:t> </a:t>
                </a:r>
                <a:r>
                  <a:rPr lang="el-GR" dirty="0" smtClean="0"/>
                  <a:t>το 98% της συνολικής ισχύος του σήματος βρίσκεται στο εύρος ζώνης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201168" lvl="1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</a:t>
                </a:r>
                <a:r>
                  <a:rPr lang="el-GR" dirty="0" smtClean="0"/>
                  <a:t>Μπορούμε να κρατήσουμε όσες εμπίπτουν σε αυτό το εύρος ζώνης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  <a:blipFill rotWithShape="0">
                <a:blip r:embed="rId2"/>
                <a:stretch>
                  <a:fillRect l="-1902" t="-2142" b="-68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4463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55371"/>
                <a:ext cx="9056717" cy="625700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 smtClean="0"/>
                  <a:t> </a:t>
                </a:r>
                <a:r>
                  <a:rPr lang="el-GR" sz="2200" b="1" dirty="0" err="1" smtClean="0"/>
                  <a:t>Αποδιαμόρφωση</a:t>
                </a:r>
                <a:r>
                  <a:rPr lang="el-GR" sz="2200" b="1" dirty="0" smtClean="0"/>
                  <a:t> Γωνίας</a:t>
                </a:r>
              </a:p>
              <a:p>
                <a:pPr>
                  <a:lnSpc>
                    <a:spcPct val="110000"/>
                  </a:lnSpc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400" dirty="0" smtClean="0"/>
                  <a:t> </a:t>
                </a:r>
                <a:r>
                  <a:rPr lang="el-GR" sz="2200" dirty="0" smtClean="0"/>
                  <a:t>Τα συστήματα </a:t>
                </a:r>
                <a:r>
                  <a:rPr lang="el-GR" sz="2200" dirty="0" err="1" smtClean="0"/>
                  <a:t>αποδιαμόρφωσης</a:t>
                </a:r>
                <a:r>
                  <a:rPr lang="el-GR" sz="2200" dirty="0" smtClean="0"/>
                  <a:t> γωνίας ονομάζονται διαχωριστές συχνότητας</a:t>
                </a:r>
                <a:endParaRPr lang="el-GR" sz="2400" dirty="0" smtClean="0"/>
              </a:p>
              <a:p>
                <a:pPr lvl="1">
                  <a:lnSpc>
                    <a:spcPct val="110000"/>
                  </a:lnSpc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900" dirty="0" smtClean="0"/>
                  <a:t>Αναλαμβάνουν να εξάγουν πληροφορία για τη στιγμιαία φάση του σήματος</a:t>
                </a:r>
              </a:p>
              <a:p>
                <a:pPr lvl="1">
                  <a:lnSpc>
                    <a:spcPct val="110000"/>
                  </a:lnSpc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900" dirty="0" smtClean="0"/>
                  <a:t>Ουσιαστικά αποτελούνται από ένα διαφοριστή ακολουθούμενο από έναν ανιχνευτή περιβάλλουσας</a:t>
                </a:r>
              </a:p>
              <a:p>
                <a:pPr>
                  <a:lnSpc>
                    <a:spcPct val="110000"/>
                  </a:lnSpc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400" dirty="0"/>
                  <a:t> </a:t>
                </a:r>
                <a:r>
                  <a:rPr lang="el-GR" sz="2200" dirty="0" smtClean="0"/>
                  <a:t>Αν το σήμα που λαμβάνεται είναι </a:t>
                </a:r>
                <a:endParaRPr lang="el-GR" sz="22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sz="2200" dirty="0" smtClean="0"/>
              </a:p>
              <a:p>
                <a:pPr marL="0" indent="0">
                  <a:lnSpc>
                    <a:spcPct val="110000"/>
                  </a:lnSpc>
                  <a:buClrTx/>
                  <a:buSzPct val="120000"/>
                  <a:buNone/>
                </a:pPr>
                <a:r>
                  <a:rPr lang="el-GR" sz="2200" dirty="0" smtClean="0"/>
                  <a:t>   η έξοδος του διαφοριστή θα είναι</a:t>
                </a:r>
                <a:r>
                  <a:rPr lang="el-GR" sz="500" dirty="0"/>
                  <a:t/>
                </a:r>
                <a:br>
                  <a:rPr lang="el-GR" sz="500" dirty="0"/>
                </a:br>
                <a:r>
                  <a:rPr lang="el-GR" sz="500" dirty="0" smtClean="0"/>
                  <a:t/>
                </a:r>
                <a:br>
                  <a:rPr lang="el-GR" sz="500" dirty="0" smtClean="0"/>
                </a:br>
                <a:r>
                  <a:rPr lang="el-GR" sz="500" dirty="0" smtClean="0"/>
                  <a:t/>
                </a:r>
                <a:br>
                  <a:rPr lang="el-GR" sz="50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l-G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sz="2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lnSpc>
                    <a:spcPct val="120000"/>
                  </a:lnSpc>
                  <a:buClrTx/>
                  <a:buSzPct val="120000"/>
                  <a:buNone/>
                </a:pPr>
                <a:r>
                  <a:rPr lang="en-US" sz="2800" dirty="0"/>
                  <a:t> </a:t>
                </a:r>
                <a:r>
                  <a:rPr lang="en-US" sz="2800" dirty="0" smtClean="0"/>
                  <a:t> </a:t>
                </a:r>
                <a:r>
                  <a:rPr lang="el-GR" sz="2200" dirty="0" smtClean="0"/>
                  <a:t>οπότε η πληροφορία φάσης περιέχεται στο στιγμιαίο πλάτος του σήματος</a:t>
                </a:r>
                <a:endParaRPr lang="el-GR" sz="2800" dirty="0" smtClean="0"/>
              </a:p>
              <a:p>
                <a:pPr>
                  <a:lnSpc>
                    <a:spcPct val="120000"/>
                  </a:lnSpc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400" dirty="0"/>
                  <a:t> </a:t>
                </a:r>
                <a:r>
                  <a:rPr lang="el-GR" sz="2200" dirty="0" smtClean="0"/>
                  <a:t>Ο ανιχνευτής περιβάλλουσας - όπως αυτός που είδαμε στη Διαμόρφωση Πλάτους - θα μπορούσε να καταγράψει το στιγμιαίο πλάτος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 smtClean="0"/>
                  <a:t> </a:t>
                </a:r>
                <a:endParaRPr lang="el-GR" sz="2200" dirty="0" smtClean="0"/>
              </a:p>
              <a:p>
                <a:pPr>
                  <a:lnSpc>
                    <a:spcPct val="120000"/>
                  </a:lnSpc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200" dirty="0"/>
                  <a:t> </a:t>
                </a:r>
                <a:r>
                  <a:rPr lang="el-GR" sz="2200" dirty="0" smtClean="0"/>
                  <a:t>Στη συνέχεια θα μπορούσαμε να εξάγουμε το σήμα πληροφορίας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55371"/>
                <a:ext cx="9056717" cy="6257004"/>
              </a:xfrm>
              <a:blipFill rotWithShape="0">
                <a:blip r:embed="rId2"/>
                <a:stretch>
                  <a:fillRect l="-2086" t="-214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42370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55371"/>
                <a:ext cx="9056717" cy="625700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Παράδειγμα: 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 smtClean="0"/>
                  <a:t> Τα συστήματα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λειτουργούν ως εξής: 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Το σύστημα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 smtClean="0"/>
                  <a:t> υψώνει την είσοδο στο τετράγωνο.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Το σύστημα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 smtClean="0"/>
                  <a:t> αποτελεί ένα χαμηλοπερατό φίλτρο με συχνότητα αποκοπής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eriod"/>
                </a:pPr>
                <a:r>
                  <a:rPr lang="el-GR" dirty="0" smtClean="0"/>
                  <a:t>Το σύστημα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 smtClean="0"/>
                  <a:t> αποκόπτει τη </a:t>
                </a:r>
                <a:r>
                  <a:rPr lang="en-US" dirty="0" smtClean="0"/>
                  <a:t>DC </a:t>
                </a:r>
                <a:r>
                  <a:rPr lang="el-GR" dirty="0" smtClean="0"/>
                  <a:t>συνιστώσα του σήματος 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Αν είσοδος στο πρώτο σύστημα είναι ένα διαμορφωμένο κατά ΑΜ σήμα, δείξτε ότι αν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l-GR" dirty="0" smtClean="0"/>
                  <a:t>, τότε η έξοδος είναι μια καλή προσέγγιση του σήματος πληροφορίας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55371"/>
                <a:ext cx="9056717" cy="6257004"/>
              </a:xfrm>
              <a:blipFill rotWithShape="0">
                <a:blip r:embed="rId2"/>
                <a:stretch>
                  <a:fillRect l="-2086" t="-1753" r="-107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83" y="3307602"/>
            <a:ext cx="7666461" cy="96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3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Μοντέλο εκπομπής σήματος: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Ορολογία: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 : </a:t>
                </a:r>
                <a:r>
                  <a:rPr lang="el-GR" dirty="0" smtClean="0"/>
                  <a:t>φέρουσα συχνότητα ή συχνότητα φέροντος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: </a:t>
                </a:r>
                <a:r>
                  <a:rPr lang="el-GR" dirty="0" smtClean="0"/>
                  <a:t>στιγμιαίο πλάτος (</a:t>
                </a:r>
                <a:r>
                  <a:rPr lang="en-US" dirty="0" smtClean="0"/>
                  <a:t>instantaneous amplitude)</a:t>
                </a: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: </a:t>
                </a:r>
                <a:r>
                  <a:rPr lang="el-GR" dirty="0" smtClean="0"/>
                  <a:t>στιγμιαία απόκλιση φάσης</a:t>
                </a:r>
                <a:r>
                  <a:rPr lang="en-US" dirty="0" smtClean="0"/>
                  <a:t> (instantaneous phase</a:t>
                </a:r>
                <a:r>
                  <a:rPr lang="el-GR" dirty="0" smtClean="0"/>
                  <a:t> </a:t>
                </a:r>
                <a:r>
                  <a:rPr lang="en-US" dirty="0" smtClean="0"/>
                  <a:t>deviation)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: </a:t>
                </a:r>
                <a:r>
                  <a:rPr lang="el-GR" dirty="0" smtClean="0"/>
                  <a:t>στιγμιαία φάση (</a:t>
                </a:r>
                <a:r>
                  <a:rPr lang="en-US" dirty="0" smtClean="0"/>
                  <a:t>instantaneous phase)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Θα μελετήσουμε δυο κατηγορίες: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 smtClean="0"/>
                  <a:t> </a:t>
                </a:r>
                <a:r>
                  <a:rPr lang="el-GR" i="1" dirty="0" smtClean="0"/>
                  <a:t>Διαμόρφωση Πλάτους</a:t>
                </a:r>
                <a:r>
                  <a:rPr lang="en-US" dirty="0" smtClean="0"/>
                  <a:t>: </a:t>
                </a:r>
                <a:r>
                  <a:rPr lang="el-GR" dirty="0" smtClean="0"/>
                  <a:t>το σήμα πληροφορίας βρίσκεται «κρυμμένο» στο στιγμιαίο πλάτος του σήματος εκπομπής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/>
                  <a:t> </a:t>
                </a:r>
                <a:r>
                  <a:rPr lang="el-GR" i="1" dirty="0" smtClean="0"/>
                  <a:t>Διαμόρφωση Γωνίας</a:t>
                </a:r>
                <a:r>
                  <a:rPr lang="el-GR" dirty="0" smtClean="0"/>
                  <a:t>: το σήμα πληροφορίας βρίσκεται «κρυμμένο» στη στιγμιαία φάση του σήματος εκπομπής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  <a:blipFill rotWithShape="0">
                <a:blip r:embed="rId2"/>
                <a:stretch>
                  <a:fillRect l="-1884" t="-1779" r="-87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grpSp>
        <p:nvGrpSpPr>
          <p:cNvPr id="5" name="Group 4"/>
          <p:cNvGrpSpPr/>
          <p:nvPr/>
        </p:nvGrpSpPr>
        <p:grpSpPr>
          <a:xfrm>
            <a:off x="4704201" y="1322026"/>
            <a:ext cx="1476261" cy="563439"/>
            <a:chOff x="4704201" y="1322026"/>
            <a:chExt cx="1476261" cy="563439"/>
          </a:xfrm>
        </p:grpSpPr>
        <p:sp>
          <p:nvSpPr>
            <p:cNvPr id="2" name="Right Brace 1"/>
            <p:cNvSpPr/>
            <p:nvPr/>
          </p:nvSpPr>
          <p:spPr>
            <a:xfrm rot="5400000">
              <a:off x="5299112" y="727115"/>
              <a:ext cx="286440" cy="1476261"/>
            </a:xfrm>
            <a:prstGeom prst="righ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202907" y="1608466"/>
                  <a:ext cx="4788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2907" y="1608466"/>
                  <a:ext cx="478849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27" t="-2222" r="-16456" b="-35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579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55371"/>
                <a:ext cx="9056717" cy="625700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Παράδειγμα: 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 smtClean="0"/>
                  <a:t> Έστω ένα διαμορφωμένο κατά γωνία σήμα της μορφής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 </a:t>
                </a:r>
                <a:r>
                  <a:rPr lang="el-GR" dirty="0" smtClean="0"/>
                  <a:t>  Σχεδιάστε το φάσμα πλάτους του σήματος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l-GR" dirty="0" smtClean="0"/>
                  <a:t>αν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 smtClean="0"/>
                  <a:t> Hz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55371"/>
                <a:ext cx="9056717" cy="6257004"/>
              </a:xfrm>
              <a:blipFill rotWithShape="0">
                <a:blip r:embed="rId2"/>
                <a:stretch>
                  <a:fillRect l="-1952" t="-17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79535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55371"/>
            <a:ext cx="9056717" cy="6257004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Παράδειγμα: </a:t>
            </a:r>
          </a:p>
          <a:p>
            <a:pPr marL="0" indent="0">
              <a:buClrTx/>
              <a:buSzPct val="120000"/>
              <a:buNone/>
            </a:pPr>
            <a:endParaRPr lang="el-GR" dirty="0"/>
          </a:p>
        </p:txBody>
      </p:sp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51" y="1360410"/>
            <a:ext cx="8532870" cy="376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20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50620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532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68583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Διαμόρφωση Πλάτους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Το σήμα πληροφορίας (που θέλουμε να λάβει ο δέκτης) βρίσκεται κρυμμένο στο στιγμιαίο πλάτος του σήματος που μεταδίδεται</a:t>
            </a:r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Υπάρχουν τέσσερις γενικές κατηγορίες διαμόρφωσης πλάτους</a:t>
            </a:r>
            <a:endParaRPr lang="en-US" dirty="0" smtClean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dirty="0"/>
              <a:t> </a:t>
            </a:r>
            <a:r>
              <a:rPr lang="el-GR" dirty="0" smtClean="0"/>
              <a:t>Διαμόρφωση Διπλής Πλευρικής Ζώνης Κατεσταλμένου Φέροντος (</a:t>
            </a:r>
            <a:r>
              <a:rPr lang="en-US" dirty="0" smtClean="0"/>
              <a:t>DSB-SC)</a:t>
            </a: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l-GR" dirty="0" smtClean="0"/>
              <a:t>Απλή Διαμόρφωση Πλάτους (ΑΜ)</a:t>
            </a: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l-GR" dirty="0" smtClean="0"/>
              <a:t>Διαμόρφωση Μονής Πλευρικής Ζώνης (</a:t>
            </a:r>
            <a:r>
              <a:rPr lang="en-US" dirty="0" smtClean="0"/>
              <a:t>SSB)</a:t>
            </a: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endParaRPr lang="en-US" dirty="0" smtClean="0"/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l-GR" dirty="0" smtClean="0"/>
              <a:t>Διαμόρφωση Υπολειπόμενης Πλευρικής Ζώνης (</a:t>
            </a:r>
            <a:r>
              <a:rPr lang="en-US" dirty="0" smtClean="0"/>
              <a:t>VSB)</a:t>
            </a:r>
            <a:r>
              <a:rPr lang="el-GR" dirty="0" smtClean="0"/>
              <a:t>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3822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Πλάτους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Διαμόρφωση Διπλής Πλευρικής Ζώνης Κατεσταλμένου Φέροντος (</a:t>
                </a:r>
                <a:r>
                  <a:rPr lang="en-US" dirty="0" smtClean="0"/>
                  <a:t>DSB-SC)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Ο διαμορφωτής και ο </a:t>
                </a:r>
                <a:r>
                  <a:rPr lang="el-GR" dirty="0" err="1" smtClean="0"/>
                  <a:t>αποδιαμορφωτής</a:t>
                </a:r>
                <a:r>
                  <a:rPr lang="el-GR" dirty="0" smtClean="0"/>
                  <a:t> φαίνονται στη σχήμα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θεωρήσουμε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για απλούστευση (δεν ισχύει στην πράξη)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Το εκπεμπόμενο σήμα είναι της μορφής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𝐷𝑆𝐵𝑆𝐶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 σήμα πληροφορίας</a:t>
                </a:r>
                <a:r>
                  <a:rPr lang="en-US" dirty="0" smtClean="0"/>
                  <a:t>, </a:t>
                </a: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l-GR" dirty="0" smtClean="0"/>
                  <a:t> 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164927"/>
              </a:xfrm>
              <a:blipFill rotWithShape="0">
                <a:blip r:embed="rId2"/>
                <a:stretch>
                  <a:fillRect l="-1902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76" y="2198439"/>
            <a:ext cx="64674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1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Πλάτους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Διαμόρφωση Διπλής Πλευρικής Ζώνης Κατεσταλμένου Φέροντος (</a:t>
                </a:r>
                <a:r>
                  <a:rPr lang="en-US" dirty="0" smtClean="0"/>
                  <a:t>DSB-SC)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 δέκτης λαμβάνει το σήμα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𝐷𝑆𝐵𝑆𝐶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 οποίο έχει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𝐷𝑆𝐵𝑆𝐶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Πως λαμβάνουμε το σήμα πληροφορίας?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Πολλαπλασιάζουμε αρχικά το </a:t>
                </a:r>
                <a:r>
                  <a:rPr lang="el-GR" dirty="0" err="1" smtClean="0"/>
                  <a:t>ληφθέν</a:t>
                </a:r>
                <a:r>
                  <a:rPr lang="el-GR" dirty="0" smtClean="0"/>
                  <a:t> σήμα με το ίδιο ημίτονο με το οποίο διαμορφώθηκε!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𝐷𝑆𝐵𝑆𝐶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b="0" i="0" dirty="0" smtClean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Παρατηρήστε ότι εμφανίστηκε το σήμα πληροφορίας αλλά κι ένας όρος γύρω από τη συχνότητα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/>
                  <a:t>Α</a:t>
                </a:r>
                <a:r>
                  <a:rPr lang="el-GR" dirty="0" smtClean="0"/>
                  <a:t>φού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≫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2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l-GR" dirty="0" smtClean="0"/>
                  <a:t>, οι δυο όροι του αθροίσματος θα βρίσκονται «αρκετά μακριά»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164927"/>
              </a:xfrm>
              <a:blipFill rotWithShape="0">
                <a:blip r:embed="rId2"/>
                <a:stretch>
                  <a:fillRect l="-1902" t="-1779" r="-122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6738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Διαμόρφωση Πλάτους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Διαμόρφωση Διπλής Πλευρικής Ζώνης Κατεσταλμένου Φέροντος (</a:t>
                </a:r>
                <a:r>
                  <a:rPr lang="en-US" dirty="0" smtClean="0"/>
                  <a:t>DSB-SC)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Στο χώρο της συχνότητας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</a:t>
                </a:r>
                <a:r>
                  <a:rPr lang="el-GR" dirty="0" smtClean="0"/>
                  <a:t>Πολλαπλασιάζοντας με ένα ιδανικό χαμηλοπερατό φίλτρο</a:t>
                </a:r>
                <a:r>
                  <a:rPr lang="en-US" dirty="0" smtClean="0"/>
                  <a:t> </a:t>
                </a:r>
                <a:r>
                  <a:rPr lang="el-GR" dirty="0" smtClean="0"/>
                  <a:t>με συχνότητα αποκοπής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l-GR" dirty="0" smtClean="0"/>
                  <a:t>, λαμβάνουμε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𝐿𝑃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Στο χώρο του χρόνου, η πράξη αυτή ισοδυναμεί με συνέλιξη με ένα σήμα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sinc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68583" cy="6257004"/>
              </a:xfrm>
              <a:blipFill rotWithShape="0">
                <a:blip r:embed="rId2"/>
                <a:stretch>
                  <a:fillRect l="-1902" t="-175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3396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68583" cy="6257004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Διαμόρφωση Πλάτους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Διαμόρφωση Διπλής Πλευρικής Ζώνης Κατεσταλμένου Φέροντος (</a:t>
            </a:r>
            <a:r>
              <a:rPr lang="en-US" dirty="0" smtClean="0"/>
              <a:t>DSB-SC)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1155" b="1"/>
          <a:stretch/>
        </p:blipFill>
        <p:spPr>
          <a:xfrm>
            <a:off x="197452" y="1200838"/>
            <a:ext cx="8676092" cy="532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8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68583" cy="6257004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Διαμόρφωση Πλάτους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Διαμόρφωση Διπλής Πλευρικής Ζώνης Κατεσταλμένου Φέροντος (</a:t>
            </a:r>
            <a:r>
              <a:rPr lang="en-US" dirty="0" smtClean="0"/>
              <a:t>DSB-SC)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Όπως αναφέραμε, ένα σημαντικό πρόβλημα της διαμόρφωσης αυτής είναι η ανάγκη συγχρονισμού συχνότητας και φάσης στο δέκτη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0" dirty="0" smtClean="0"/>
              <a:t>Σύγχρονη </a:t>
            </a:r>
            <a:r>
              <a:rPr lang="el-GR" b="0" dirty="0" err="1" smtClean="0"/>
              <a:t>Αποδιαμόρφωση</a:t>
            </a:r>
            <a:endParaRPr lang="el-GR" b="0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0" dirty="0" smtClean="0"/>
              <a:t> </a:t>
            </a:r>
            <a:r>
              <a:rPr lang="el-GR" dirty="0" smtClean="0"/>
              <a:t>Μπορούμε να την αποφύγουμε?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0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Ναι, χρησιμοποιώντας ένα ιδιαίτερα απλό κύκλωμα για την </a:t>
            </a:r>
            <a:r>
              <a:rPr lang="el-GR" dirty="0" err="1" smtClean="0"/>
              <a:t>αποδιαμόρφωση</a:t>
            </a:r>
            <a:r>
              <a:rPr lang="el-GR" dirty="0" smtClean="0"/>
              <a:t>, το οποίο ονομάζεται </a:t>
            </a:r>
            <a:r>
              <a:rPr lang="el-GR" i="1" dirty="0" smtClean="0"/>
              <a:t>ανιχνευτής περιβάλλουσας</a:t>
            </a:r>
            <a:endParaRPr lang="en-US" b="0" i="1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5" name="Rectangle 14"/>
          <p:cNvSpPr/>
          <p:nvPr/>
        </p:nvSpPr>
        <p:spPr>
          <a:xfrm>
            <a:off x="0" y="6537561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0979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4244</TotalTime>
  <Words>773</Words>
  <Application>Microsoft Office PowerPoint</Application>
  <PresentationFormat>On-screen Show (4:3)</PresentationFormat>
  <Paragraphs>277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Arial</vt:lpstr>
      <vt:lpstr>Calibri</vt:lpstr>
      <vt:lpstr>Calibri Light</vt:lpstr>
      <vt:lpstr>Cambria</vt:lpstr>
      <vt:lpstr>Cambria Math</vt:lpstr>
      <vt:lpstr>Courier New</vt:lpstr>
      <vt:lpstr>Wingdings</vt:lpstr>
      <vt:lpstr>Retrospect</vt:lpstr>
      <vt:lpstr>Επεξεργασία Σήματος Συνεχούς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SigProc</dc:title>
  <dc:creator>George Kafentzis</dc:creator>
  <cp:lastModifiedBy>George Kafentzis</cp:lastModifiedBy>
  <cp:revision>296</cp:revision>
  <dcterms:created xsi:type="dcterms:W3CDTF">2018-08-17T16:23:20Z</dcterms:created>
  <dcterms:modified xsi:type="dcterms:W3CDTF">2020-05-31T00:57:41Z</dcterms:modified>
</cp:coreProperties>
</file>