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sldIdLst>
    <p:sldId id="256" r:id="rId2"/>
    <p:sldId id="283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3" r:id="rId18"/>
    <p:sldId id="304" r:id="rId19"/>
    <p:sldId id="301" r:id="rId20"/>
    <p:sldId id="302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7" r:id="rId33"/>
    <p:sldId id="319" r:id="rId34"/>
    <p:sldId id="321" r:id="rId35"/>
    <p:sldId id="322" r:id="rId36"/>
    <p:sldId id="323" r:id="rId3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3" autoAdjust="0"/>
    <p:restoredTop sz="93325" autoAdjust="0"/>
  </p:normalViewPr>
  <p:slideViewPr>
    <p:cSldViewPr snapToGrid="0">
      <p:cViewPr varScale="1">
        <p:scale>
          <a:sx n="65" d="100"/>
          <a:sy n="65" d="100"/>
        </p:scale>
        <p:origin x="78" y="8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37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97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0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804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063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18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664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7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81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85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1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58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89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77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47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914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61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55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641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779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99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756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50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471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8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242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90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88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1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1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0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46562"/>
            <a:ext cx="7543800" cy="110984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</a:t>
            </a:r>
            <a:br>
              <a:rPr lang="el-GR" sz="4500" dirty="0" smtClean="0"/>
            </a:br>
            <a:r>
              <a:rPr lang="el-GR" sz="4500" dirty="0" smtClean="0"/>
              <a:t>Συνεχούς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3769922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/>
              <a:t>Μετασχηματισμός </a:t>
            </a:r>
            <a:r>
              <a:rPr lang="en-US" sz="2100" dirty="0" smtClean="0"/>
              <a:t>Laplace</a:t>
            </a:r>
            <a:endParaRPr lang="el-GR" sz="2100" dirty="0"/>
          </a:p>
        </p:txBody>
      </p:sp>
      <p:sp>
        <p:nvSpPr>
          <p:cNvPr id="8" name="Rectangle 7"/>
          <p:cNvSpPr/>
          <p:nvPr/>
        </p:nvSpPr>
        <p:spPr>
          <a:xfrm>
            <a:off x="0" y="31172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9" name="Rectangle 8"/>
          <p:cNvSpPr/>
          <p:nvPr/>
        </p:nvSpPr>
        <p:spPr>
          <a:xfrm>
            <a:off x="0" y="647145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490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Μετασχηματισμός </a:t>
            </a:r>
            <a:r>
              <a:rPr lang="en-US" b="1" dirty="0" smtClean="0"/>
              <a:t>Laplace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Παράδειγμα: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023" r="62719"/>
          <a:stretch/>
        </p:blipFill>
        <p:spPr>
          <a:xfrm>
            <a:off x="66475" y="1375994"/>
            <a:ext cx="3248226" cy="4431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9591" r="1945"/>
          <a:stretch/>
        </p:blipFill>
        <p:spPr>
          <a:xfrm>
            <a:off x="3533775" y="1375994"/>
            <a:ext cx="5543354" cy="44310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88674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Laplace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 Βρείτε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 </a:t>
                </a:r>
                <a:r>
                  <a:rPr lang="el-GR" dirty="0" smtClean="0"/>
                  <a:t>του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6906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Μετασχηματισμός </a:t>
            </a:r>
            <a:r>
              <a:rPr lang="en-US" b="1" dirty="0" smtClean="0"/>
              <a:t>Laplace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Παράδειγμα: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766" r="62223"/>
          <a:stretch/>
        </p:blipFill>
        <p:spPr>
          <a:xfrm>
            <a:off x="87282" y="1308665"/>
            <a:ext cx="3402678" cy="4700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9550" r="2490"/>
          <a:stretch/>
        </p:blipFill>
        <p:spPr>
          <a:xfrm>
            <a:off x="3657600" y="1308665"/>
            <a:ext cx="5476732" cy="47002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13888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Laplace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 Βρείτε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 </a:t>
                </a:r>
                <a:r>
                  <a:rPr lang="el-GR" dirty="0" smtClean="0"/>
                  <a:t>του σήματος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916936" y="6071616"/>
            <a:ext cx="2743200" cy="384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9402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Μετασχηματισμός </a:t>
            </a:r>
            <a:r>
              <a:rPr lang="en-US" b="1" dirty="0" smtClean="0"/>
              <a:t>Laplace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Παράδειγμα: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61389"/>
          <a:stretch/>
        </p:blipFill>
        <p:spPr>
          <a:xfrm>
            <a:off x="20780" y="1318531"/>
            <a:ext cx="3522520" cy="48383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0782"/>
          <a:stretch/>
        </p:blipFill>
        <p:spPr>
          <a:xfrm>
            <a:off x="3741420" y="1318531"/>
            <a:ext cx="5402580" cy="48383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669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Laplace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 Βρείτε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 </a:t>
                </a:r>
                <a:r>
                  <a:rPr lang="el-GR" dirty="0" smtClean="0"/>
                  <a:t>του σήματος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1633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Μετασχηματισμός </a:t>
            </a:r>
            <a:r>
              <a:rPr lang="en-US" b="1" dirty="0" smtClean="0"/>
              <a:t>Laplace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Παράδειγμα: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61141"/>
          <a:stretch/>
        </p:blipFill>
        <p:spPr>
          <a:xfrm>
            <a:off x="20780" y="1406483"/>
            <a:ext cx="3507280" cy="47089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0126"/>
          <a:stretch/>
        </p:blipFill>
        <p:spPr>
          <a:xfrm>
            <a:off x="3642360" y="1406483"/>
            <a:ext cx="5403964" cy="47089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63892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Laplace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 Βρείτε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 </a:t>
                </a:r>
                <a:r>
                  <a:rPr lang="el-GR" dirty="0" smtClean="0"/>
                  <a:t>του σήματος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52836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Μετασχηματισμός </a:t>
            </a:r>
            <a:r>
              <a:rPr lang="en-US" b="1" dirty="0" smtClean="0"/>
              <a:t>Laplace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Παράδειγμα: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" y="1575412"/>
            <a:ext cx="9132492" cy="44838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43594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Laplace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Παρατηρήσεις: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r>
                  <a:rPr lang="el-GR" dirty="0" smtClean="0"/>
                  <a:t>Το πεδίο σύγκλισης καθορίζει μοναδικά κάθε ζεύγος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</a:t>
                </a:r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r>
                  <a:rPr lang="el-GR" dirty="0" smtClean="0"/>
                  <a:t>Πόλοι: θέσεις του μιγαδικού επιπέδου που </a:t>
                </a:r>
                <a:r>
                  <a:rPr lang="el-GR" dirty="0" err="1" smtClean="0"/>
                  <a:t>απειρίζουν</a:t>
                </a:r>
                <a:r>
                  <a:rPr lang="el-GR" dirty="0" smtClean="0"/>
                  <a:t> το μετασχηματισμό</a:t>
                </a:r>
                <a:endParaRPr lang="en-US" dirty="0" smtClean="0"/>
              </a:p>
              <a:p>
                <a:pPr marL="749808" lvl="1" indent="-457200"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 smtClean="0"/>
                  <a:t>Αν ο μετασχηματισμός εκφράζεται ως ρητή συνάρτηση του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/>
                  <a:t>ο</a:t>
                </a:r>
                <a:r>
                  <a:rPr lang="el-GR" dirty="0" smtClean="0"/>
                  <a:t>ι ρίζες του παρονομαστή είναι πόλοι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r>
                  <a:rPr lang="el-GR" dirty="0" smtClean="0"/>
                  <a:t>Μηδενικά: θέσεις του μιγαδικού επιπέδου που μηδενίζουν το μετασχηματισμό</a:t>
                </a:r>
              </a:p>
              <a:p>
                <a:pPr marL="749808" lvl="1" indent="-457200"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/>
                  <a:t>Αν ο μετασχηματισμός εκφράζεται ως ρητή συνάρτηση του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:r>
                  <a:rPr lang="el-GR" dirty="0" smtClean="0"/>
                  <a:t>οι ρίζες του αριθμητή είναι μηδενικά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r>
                  <a:rPr lang="el-GR" dirty="0" smtClean="0"/>
                  <a:t>Πεδία σύγκλισης: προκύπτουν από την ανάγκη σύγκλισης του ολοκληρώματος</a:t>
                </a:r>
                <a:r>
                  <a:rPr lang="en-US" dirty="0" smtClean="0"/>
                  <a:t> </a:t>
                </a:r>
                <a:r>
                  <a:rPr lang="el-GR" dirty="0" smtClean="0"/>
                  <a:t>του μετασχηματισμού </a:t>
                </a:r>
                <a:r>
                  <a:rPr lang="en-US" dirty="0" smtClean="0"/>
                  <a:t>Laplace</a:t>
                </a: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2109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74633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Προς το </a:t>
                </a:r>
                <a:r>
                  <a:rPr lang="el-GR" b="1" dirty="0" err="1" smtClean="0"/>
                  <a:t>μετασχ</a:t>
                </a:r>
                <a:r>
                  <a:rPr lang="el-GR" b="1" dirty="0" smtClean="0"/>
                  <a:t>. </a:t>
                </a:r>
                <a:r>
                  <a:rPr lang="en-US" b="1" dirty="0" smtClean="0"/>
                  <a:t>Laplace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</a:t>
                </a:r>
                <a:r>
                  <a:rPr lang="el-GR" dirty="0" smtClean="0"/>
                  <a:t>: πανίσχυρο </a:t>
                </a:r>
                <a:r>
                  <a:rPr lang="en-US" dirty="0" smtClean="0"/>
                  <a:t>(?) </a:t>
                </a:r>
                <a:r>
                  <a:rPr lang="el-GR" dirty="0" smtClean="0"/>
                  <a:t>εργαλείο ανάλυσης συστημάτων και σημάτων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Σήματα που δεν έχουν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</a:t>
                </a:r>
                <a:r>
                  <a:rPr lang="el-GR" dirty="0" smtClean="0"/>
                  <a:t> (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==</m:t>
                    </m:r>
                  </m:oMath>
                </a14:m>
                <a:r>
                  <a:rPr lang="el-GR" dirty="0" smtClean="0"/>
                  <a:t> δε συγκλίνει το ολοκλήρωμα)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Κάποια σήματα ισχύος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Κάποια σήματα ούτε ενέργειας ούτε ισχύος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παράδειγμα, το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Δεν έχει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Τι θα έπρεπε να ισχύει για να έχει?</a:t>
                </a:r>
                <a:endParaRPr lang="el-GR" dirty="0"/>
              </a:p>
              <a:p>
                <a:pPr marL="384048" lvl="2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l-GR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l-GR" sz="20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Ας το κάνουμε να έχει! </a:t>
                </a:r>
                <a:r>
                  <a:rPr lang="el-GR" dirty="0" smtClean="0">
                    <a:sym typeface="Wingdings" panose="05000000000000000000" pitchFamily="2" charset="2"/>
                  </a:rPr>
                  <a:t>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Δημιουργούμε ένα νέο σήμα 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100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l-G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Τώρα αν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 σήμα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dirty="0" smtClean="0"/>
                  <a:t> έχε</a:t>
                </a:r>
                <a:r>
                  <a:rPr lang="el-GR" dirty="0"/>
                  <a:t>ι</a:t>
                </a:r>
                <a:r>
                  <a:rPr lang="el-GR" dirty="0" smtClean="0"/>
                  <a:t>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6679727" y="4984878"/>
            <a:ext cx="2366597" cy="1468408"/>
            <a:chOff x="6679727" y="4984878"/>
            <a:chExt cx="2366597" cy="1468408"/>
          </a:xfrm>
        </p:grpSpPr>
        <p:grpSp>
          <p:nvGrpSpPr>
            <p:cNvPr id="22" name="Group 21"/>
            <p:cNvGrpSpPr/>
            <p:nvPr/>
          </p:nvGrpSpPr>
          <p:grpSpPr>
            <a:xfrm>
              <a:off x="6679727" y="5121830"/>
              <a:ext cx="2366597" cy="1331456"/>
              <a:chOff x="6453553" y="2008700"/>
              <a:chExt cx="2366597" cy="133145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453553" y="2008700"/>
                <a:ext cx="2366597" cy="1331456"/>
                <a:chOff x="5544840" y="2294098"/>
                <a:chExt cx="3004738" cy="1565030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5544840" y="2294098"/>
                  <a:ext cx="2921228" cy="1565030"/>
                  <a:chOff x="4966990" y="1811498"/>
                  <a:chExt cx="2921228" cy="156503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4966990" y="1811498"/>
                    <a:ext cx="2921228" cy="1565030"/>
                    <a:chOff x="5098875" y="1723293"/>
                    <a:chExt cx="2921228" cy="1565030"/>
                  </a:xfrm>
                </p:grpSpPr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 flipV="1">
                      <a:off x="6603023" y="1723293"/>
                      <a:ext cx="17585" cy="156503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>
                      <a:off x="5098875" y="2973548"/>
                      <a:ext cx="2921228" cy="3069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Freeform 34"/>
                  <p:cNvSpPr/>
                  <p:nvPr/>
                </p:nvSpPr>
                <p:spPr>
                  <a:xfrm flipH="1">
                    <a:off x="6504219" y="2137618"/>
                    <a:ext cx="1231900" cy="862621"/>
                  </a:xfrm>
                  <a:custGeom>
                    <a:avLst/>
                    <a:gdLst>
                      <a:gd name="connsiteX0" fmla="*/ 0 w 1028700"/>
                      <a:gd name="connsiteY0" fmla="*/ 888023 h 888023"/>
                      <a:gd name="connsiteX1" fmla="*/ 553915 w 1028700"/>
                      <a:gd name="connsiteY1" fmla="*/ 782515 h 888023"/>
                      <a:gd name="connsiteX2" fmla="*/ 879231 w 1028700"/>
                      <a:gd name="connsiteY2" fmla="*/ 439615 h 888023"/>
                      <a:gd name="connsiteX3" fmla="*/ 1028700 w 1028700"/>
                      <a:gd name="connsiteY3" fmla="*/ 0 h 888023"/>
                      <a:gd name="connsiteX0" fmla="*/ 0 w 1028700"/>
                      <a:gd name="connsiteY0" fmla="*/ 888023 h 888023"/>
                      <a:gd name="connsiteX1" fmla="*/ 553915 w 1028700"/>
                      <a:gd name="connsiteY1" fmla="*/ 782515 h 888023"/>
                      <a:gd name="connsiteX2" fmla="*/ 879231 w 1028700"/>
                      <a:gd name="connsiteY2" fmla="*/ 439615 h 888023"/>
                      <a:gd name="connsiteX3" fmla="*/ 1028700 w 1028700"/>
                      <a:gd name="connsiteY3" fmla="*/ 0 h 888023"/>
                      <a:gd name="connsiteX0" fmla="*/ 0 w 1028700"/>
                      <a:gd name="connsiteY0" fmla="*/ 888023 h 888023"/>
                      <a:gd name="connsiteX1" fmla="*/ 553915 w 1028700"/>
                      <a:gd name="connsiteY1" fmla="*/ 782515 h 888023"/>
                      <a:gd name="connsiteX2" fmla="*/ 974481 w 1028700"/>
                      <a:gd name="connsiteY2" fmla="*/ 503115 h 888023"/>
                      <a:gd name="connsiteX3" fmla="*/ 1028700 w 1028700"/>
                      <a:gd name="connsiteY3" fmla="*/ 0 h 888023"/>
                      <a:gd name="connsiteX0" fmla="*/ 0 w 1231900"/>
                      <a:gd name="connsiteY0" fmla="*/ 862623 h 862623"/>
                      <a:gd name="connsiteX1" fmla="*/ 553915 w 1231900"/>
                      <a:gd name="connsiteY1" fmla="*/ 757115 h 862623"/>
                      <a:gd name="connsiteX2" fmla="*/ 974481 w 1231900"/>
                      <a:gd name="connsiteY2" fmla="*/ 477715 h 862623"/>
                      <a:gd name="connsiteX3" fmla="*/ 1231900 w 1231900"/>
                      <a:gd name="connsiteY3" fmla="*/ 0 h 862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31900" h="862623">
                        <a:moveTo>
                          <a:pt x="0" y="862623"/>
                        </a:moveTo>
                        <a:cubicBezTo>
                          <a:pt x="203688" y="847236"/>
                          <a:pt x="391502" y="821266"/>
                          <a:pt x="553915" y="757115"/>
                        </a:cubicBezTo>
                        <a:cubicBezTo>
                          <a:pt x="716328" y="692964"/>
                          <a:pt x="861484" y="603901"/>
                          <a:pt x="974481" y="477715"/>
                        </a:cubicBezTo>
                        <a:cubicBezTo>
                          <a:pt x="1087479" y="351529"/>
                          <a:pt x="1193312" y="127000"/>
                          <a:pt x="1231900" y="0"/>
                        </a:cubicBezTo>
                      </a:path>
                    </a:pathLst>
                  </a:cu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5801593" y="3544353"/>
                  <a:ext cx="1247396" cy="15837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8434611" y="3544353"/>
                      <a:ext cx="11496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l-GR" sz="14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34611" y="3544353"/>
                      <a:ext cx="114967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53333" r="-4666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l-G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7498790" y="3086380"/>
                    <a:ext cx="12022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l-GR" sz="16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8790" y="3086380"/>
                    <a:ext cx="120225" cy="18466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09161" y="4984878"/>
                  <a:ext cx="36407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161" y="4984878"/>
                  <a:ext cx="36407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000" t="-17143" r="-16667" b="-31429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5473700" y="1854375"/>
            <a:ext cx="3346450" cy="1485781"/>
            <a:chOff x="5473700" y="1854375"/>
            <a:chExt cx="3346450" cy="1485781"/>
          </a:xfrm>
        </p:grpSpPr>
        <p:grpSp>
          <p:nvGrpSpPr>
            <p:cNvPr id="26" name="Group 25"/>
            <p:cNvGrpSpPr/>
            <p:nvPr/>
          </p:nvGrpSpPr>
          <p:grpSpPr>
            <a:xfrm>
              <a:off x="5473700" y="1970228"/>
              <a:ext cx="3346450" cy="1369928"/>
              <a:chOff x="5473700" y="1970228"/>
              <a:chExt cx="3346450" cy="136992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473700" y="1970228"/>
                <a:ext cx="3346450" cy="1369928"/>
                <a:chOff x="5473700" y="1970228"/>
                <a:chExt cx="3346450" cy="1369928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453553" y="1970228"/>
                  <a:ext cx="2366597" cy="1369928"/>
                  <a:chOff x="5544840" y="2248877"/>
                  <a:chExt cx="3004738" cy="1610251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5544840" y="2248877"/>
                    <a:ext cx="2921228" cy="1610251"/>
                    <a:chOff x="4966990" y="1766277"/>
                    <a:chExt cx="2921228" cy="1610251"/>
                  </a:xfrm>
                </p:grpSpPr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4966990" y="1811498"/>
                      <a:ext cx="2921228" cy="1565030"/>
                      <a:chOff x="5098875" y="1723293"/>
                      <a:chExt cx="2921228" cy="1565030"/>
                    </a:xfrm>
                  </p:grpSpPr>
                  <p:cxnSp>
                    <p:nvCxnSpPr>
                      <p:cNvPr id="10" name="Straight Arrow Connector 9"/>
                      <p:cNvCxnSpPr/>
                      <p:nvPr/>
                    </p:nvCxnSpPr>
                    <p:spPr>
                      <a:xfrm flipV="1">
                        <a:off x="6603023" y="1723293"/>
                        <a:ext cx="17585" cy="156503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" name="Straight Arrow Connector 12"/>
                      <p:cNvCxnSpPr/>
                      <p:nvPr/>
                    </p:nvCxnSpPr>
                    <p:spPr>
                      <a:xfrm>
                        <a:off x="5098875" y="2973548"/>
                        <a:ext cx="2921228" cy="30696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" name="Freeform 14"/>
                    <p:cNvSpPr/>
                    <p:nvPr/>
                  </p:nvSpPr>
                  <p:spPr>
                    <a:xfrm>
                      <a:off x="6488723" y="1766277"/>
                      <a:ext cx="1231900" cy="862623"/>
                    </a:xfrm>
                    <a:custGeom>
                      <a:avLst/>
                      <a:gdLst>
                        <a:gd name="connsiteX0" fmla="*/ 0 w 1028700"/>
                        <a:gd name="connsiteY0" fmla="*/ 888023 h 888023"/>
                        <a:gd name="connsiteX1" fmla="*/ 553915 w 1028700"/>
                        <a:gd name="connsiteY1" fmla="*/ 782515 h 888023"/>
                        <a:gd name="connsiteX2" fmla="*/ 879231 w 1028700"/>
                        <a:gd name="connsiteY2" fmla="*/ 439615 h 888023"/>
                        <a:gd name="connsiteX3" fmla="*/ 1028700 w 1028700"/>
                        <a:gd name="connsiteY3" fmla="*/ 0 h 888023"/>
                        <a:gd name="connsiteX0" fmla="*/ 0 w 1028700"/>
                        <a:gd name="connsiteY0" fmla="*/ 888023 h 888023"/>
                        <a:gd name="connsiteX1" fmla="*/ 553915 w 1028700"/>
                        <a:gd name="connsiteY1" fmla="*/ 782515 h 888023"/>
                        <a:gd name="connsiteX2" fmla="*/ 879231 w 1028700"/>
                        <a:gd name="connsiteY2" fmla="*/ 439615 h 888023"/>
                        <a:gd name="connsiteX3" fmla="*/ 1028700 w 1028700"/>
                        <a:gd name="connsiteY3" fmla="*/ 0 h 888023"/>
                        <a:gd name="connsiteX0" fmla="*/ 0 w 1028700"/>
                        <a:gd name="connsiteY0" fmla="*/ 888023 h 888023"/>
                        <a:gd name="connsiteX1" fmla="*/ 553915 w 1028700"/>
                        <a:gd name="connsiteY1" fmla="*/ 782515 h 888023"/>
                        <a:gd name="connsiteX2" fmla="*/ 974481 w 1028700"/>
                        <a:gd name="connsiteY2" fmla="*/ 503115 h 888023"/>
                        <a:gd name="connsiteX3" fmla="*/ 1028700 w 1028700"/>
                        <a:gd name="connsiteY3" fmla="*/ 0 h 888023"/>
                        <a:gd name="connsiteX0" fmla="*/ 0 w 1231900"/>
                        <a:gd name="connsiteY0" fmla="*/ 862623 h 862623"/>
                        <a:gd name="connsiteX1" fmla="*/ 553915 w 1231900"/>
                        <a:gd name="connsiteY1" fmla="*/ 757115 h 862623"/>
                        <a:gd name="connsiteX2" fmla="*/ 974481 w 1231900"/>
                        <a:gd name="connsiteY2" fmla="*/ 477715 h 862623"/>
                        <a:gd name="connsiteX3" fmla="*/ 1231900 w 1231900"/>
                        <a:gd name="connsiteY3" fmla="*/ 0 h 862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31900" h="862623">
                          <a:moveTo>
                            <a:pt x="0" y="862623"/>
                          </a:moveTo>
                          <a:cubicBezTo>
                            <a:pt x="203688" y="847236"/>
                            <a:pt x="391502" y="821266"/>
                            <a:pt x="553915" y="757115"/>
                          </a:cubicBezTo>
                          <a:cubicBezTo>
                            <a:pt x="716328" y="692964"/>
                            <a:pt x="861484" y="603901"/>
                            <a:pt x="974481" y="477715"/>
                          </a:cubicBezTo>
                          <a:cubicBezTo>
                            <a:pt x="1087479" y="351529"/>
                            <a:pt x="1193312" y="127000"/>
                            <a:pt x="1231900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l-GR"/>
                    </a:p>
                  </p:txBody>
                </p:sp>
              </p:grp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5801593" y="3544353"/>
                    <a:ext cx="1247396" cy="15837"/>
                  </a:xfrm>
                  <a:prstGeom prst="line">
                    <a:avLst/>
                  </a:prstGeom>
                  <a:ln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8434611" y="3544353"/>
                        <a:ext cx="11496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el-GR" sz="1400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34611" y="3544353"/>
                        <a:ext cx="114967" cy="215444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53333" r="-46667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l-G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5473700" y="2526506"/>
                  <a:ext cx="1046163" cy="79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7498790" y="3086380"/>
                    <a:ext cx="12022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l-GR" sz="16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8790" y="3086380"/>
                    <a:ext cx="120225" cy="18466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696240" y="1854375"/>
                  <a:ext cx="36407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40" y="1854375"/>
                  <a:ext cx="364074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780" r="-16949" b="-30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Rectangle 41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43" name="Rectangle 42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8143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Μετασχηματισμός </a:t>
            </a:r>
            <a:r>
              <a:rPr lang="en-US" b="1" dirty="0" smtClean="0"/>
              <a:t>Laplace</a:t>
            </a:r>
            <a:r>
              <a:rPr lang="el-GR" b="1" dirty="0" smtClean="0"/>
              <a:t> – Πεδίο Σύγκλισης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Ιδιότητες: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Ένα πεδίο σύγκλισης δεν περιέχει ΠΟΤΕ πόλους!</a:t>
            </a:r>
            <a:endParaRPr lang="en-US" dirty="0" smtClean="0"/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Ένα πεδίο σύγκλισης μπορεί να είναι</a:t>
            </a:r>
          </a:p>
          <a:p>
            <a:pPr marL="749808" lvl="1" indent="-457200">
              <a:buClrTx/>
              <a:buSzPct val="120000"/>
              <a:buFont typeface="+mj-lt"/>
              <a:buAutoNum type="alphaLcParenR"/>
            </a:pPr>
            <a:r>
              <a:rPr lang="el-GR" dirty="0" smtClean="0"/>
              <a:t>Ένα </a:t>
            </a:r>
            <a:r>
              <a:rPr lang="el-GR" dirty="0" err="1" smtClean="0">
                <a:solidFill>
                  <a:srgbClr val="FF0000"/>
                </a:solidFill>
              </a:rPr>
              <a:t>ημιεπίπεδο</a:t>
            </a:r>
            <a:r>
              <a:rPr lang="el-GR" dirty="0" smtClean="0"/>
              <a:t> του μιγαδικού επιπέδου </a:t>
            </a:r>
            <a:r>
              <a:rPr lang="el-GR" dirty="0" smtClean="0">
                <a:solidFill>
                  <a:srgbClr val="FF0000"/>
                </a:solidFill>
              </a:rPr>
              <a:t>δεξιά</a:t>
            </a:r>
            <a:r>
              <a:rPr lang="el-GR" dirty="0" smtClean="0"/>
              <a:t> από μια ευθεία που ορίζει ένας πόλος</a:t>
            </a:r>
          </a:p>
          <a:p>
            <a:pPr marL="749808" lvl="1" indent="-457200">
              <a:buClrTx/>
              <a:buSzPct val="120000"/>
              <a:buFont typeface="+mj-lt"/>
              <a:buAutoNum type="alphaLcParenR"/>
            </a:pPr>
            <a:r>
              <a:rPr lang="el-GR" dirty="0"/>
              <a:t>Ένα </a:t>
            </a:r>
            <a:r>
              <a:rPr lang="el-GR" dirty="0" err="1" smtClean="0">
                <a:solidFill>
                  <a:srgbClr val="00B050"/>
                </a:solidFill>
              </a:rPr>
              <a:t>ημιεπίπεδο</a:t>
            </a:r>
            <a:r>
              <a:rPr lang="el-GR" dirty="0" smtClean="0"/>
              <a:t> </a:t>
            </a:r>
            <a:r>
              <a:rPr lang="el-GR" dirty="0"/>
              <a:t>του μιγαδικού επιπέδου </a:t>
            </a:r>
            <a:r>
              <a:rPr lang="el-GR" dirty="0" smtClean="0">
                <a:solidFill>
                  <a:srgbClr val="00B050"/>
                </a:solidFill>
              </a:rPr>
              <a:t>αριστερά</a:t>
            </a:r>
            <a:r>
              <a:rPr lang="el-GR" dirty="0" smtClean="0"/>
              <a:t> </a:t>
            </a:r>
            <a:r>
              <a:rPr lang="el-GR" dirty="0"/>
              <a:t>από μια ευθεία που ορίζει ένας </a:t>
            </a:r>
            <a:r>
              <a:rPr lang="el-GR" dirty="0" smtClean="0"/>
              <a:t>πόλος</a:t>
            </a:r>
          </a:p>
          <a:p>
            <a:pPr marL="749808" lvl="1" indent="-457200">
              <a:buClrTx/>
              <a:buSzPct val="120000"/>
              <a:buFont typeface="+mj-lt"/>
              <a:buAutoNum type="alphaLcParenR"/>
            </a:pPr>
            <a:r>
              <a:rPr lang="el-GR" dirty="0" smtClean="0"/>
              <a:t>Μια </a:t>
            </a:r>
            <a:r>
              <a:rPr lang="el-GR" dirty="0" smtClean="0">
                <a:solidFill>
                  <a:srgbClr val="0070C0"/>
                </a:solidFill>
              </a:rPr>
              <a:t>λωρίδα</a:t>
            </a:r>
            <a:r>
              <a:rPr lang="el-GR" dirty="0" smtClean="0"/>
              <a:t> του μιγαδικού επιπέδου μεταξύ δυο ευθειών που ορίζονται από δυο πόλους</a:t>
            </a:r>
          </a:p>
          <a:p>
            <a:pPr marL="749808" lvl="1" indent="-457200">
              <a:buClrTx/>
              <a:buSzPct val="120000"/>
              <a:buFont typeface="+mj-lt"/>
              <a:buAutoNum type="alphaLcParenR"/>
            </a:pPr>
            <a:r>
              <a:rPr lang="en-US" dirty="0" smtClean="0"/>
              <a:t> </a:t>
            </a:r>
            <a:r>
              <a:rPr lang="el-GR" dirty="0" smtClean="0">
                <a:solidFill>
                  <a:srgbClr val="FFC000"/>
                </a:solidFill>
              </a:rPr>
              <a:t>Όλο </a:t>
            </a:r>
            <a:r>
              <a:rPr lang="el-GR" dirty="0" smtClean="0">
                <a:solidFill>
                  <a:schemeClr val="tx1"/>
                </a:solidFill>
              </a:rPr>
              <a:t>το μιγαδικό επίπεδο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Ο </a:t>
            </a:r>
            <a:r>
              <a:rPr lang="el-GR" dirty="0" err="1" smtClean="0"/>
              <a:t>Μετασχ</a:t>
            </a:r>
            <a:r>
              <a:rPr lang="el-GR" dirty="0" smtClean="0"/>
              <a:t>. </a:t>
            </a:r>
            <a:r>
              <a:rPr lang="en-US" dirty="0" smtClean="0"/>
              <a:t>Laplace </a:t>
            </a:r>
            <a:r>
              <a:rPr lang="el-GR" dirty="0" smtClean="0"/>
              <a:t>μπορεί να έχει κανέναν, έναν, ή περισσότερους πόλους. Το ίδιο και μηδενικά.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Αν ένα σήμα είναι </a:t>
            </a:r>
            <a:r>
              <a:rPr lang="el-GR" dirty="0" err="1" smtClean="0">
                <a:solidFill>
                  <a:srgbClr val="FF0000"/>
                </a:solidFill>
              </a:rPr>
              <a:t>δεξιόπλευρο</a:t>
            </a:r>
            <a:r>
              <a:rPr lang="el-GR" dirty="0" smtClean="0"/>
              <a:t>, τότε το πεδίο σύγκλισης του </a:t>
            </a:r>
            <a:r>
              <a:rPr lang="el-GR" dirty="0" err="1" smtClean="0"/>
              <a:t>μετασχ</a:t>
            </a:r>
            <a:r>
              <a:rPr lang="el-GR" dirty="0" smtClean="0"/>
              <a:t>. </a:t>
            </a:r>
            <a:r>
              <a:rPr lang="en-US" dirty="0" smtClean="0"/>
              <a:t>Laplace </a:t>
            </a:r>
            <a:r>
              <a:rPr lang="el-GR" dirty="0" smtClean="0"/>
              <a:t>του είναι το 2</a:t>
            </a:r>
            <a:r>
              <a:rPr lang="en-US" dirty="0" smtClean="0"/>
              <a:t>a).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Αν ένα σήμα είναι </a:t>
            </a:r>
            <a:r>
              <a:rPr lang="el-GR" dirty="0" err="1" smtClean="0">
                <a:solidFill>
                  <a:srgbClr val="00B050"/>
                </a:solidFill>
              </a:rPr>
              <a:t>αριστερόπλευρο</a:t>
            </a:r>
            <a:r>
              <a:rPr lang="el-GR" dirty="0" smtClean="0"/>
              <a:t>, τότε το πεδίο σύγκλισης του </a:t>
            </a:r>
            <a:r>
              <a:rPr lang="el-GR" dirty="0" err="1" smtClean="0"/>
              <a:t>μετασχ</a:t>
            </a:r>
            <a:r>
              <a:rPr lang="el-GR" dirty="0" smtClean="0"/>
              <a:t>. </a:t>
            </a:r>
            <a:r>
              <a:rPr lang="en-US" dirty="0" smtClean="0"/>
              <a:t>Laplace </a:t>
            </a:r>
            <a:r>
              <a:rPr lang="el-GR" dirty="0" smtClean="0"/>
              <a:t>του είναι το 2</a:t>
            </a:r>
            <a:r>
              <a:rPr lang="en-US" dirty="0" smtClean="0"/>
              <a:t>b).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Αν ένα σήμα είναι </a:t>
            </a:r>
            <a:r>
              <a:rPr lang="el-GR" dirty="0" smtClean="0">
                <a:solidFill>
                  <a:srgbClr val="0070C0"/>
                </a:solidFill>
              </a:rPr>
              <a:t>αμφίπλευρο</a:t>
            </a:r>
            <a:r>
              <a:rPr lang="el-GR" dirty="0" smtClean="0"/>
              <a:t>, τότε το πεδίο σύγκλισης του </a:t>
            </a:r>
            <a:r>
              <a:rPr lang="el-GR" dirty="0" err="1" smtClean="0"/>
              <a:t>μετασχ</a:t>
            </a:r>
            <a:r>
              <a:rPr lang="el-GR" dirty="0" smtClean="0"/>
              <a:t>. </a:t>
            </a:r>
            <a:r>
              <a:rPr lang="en-US" dirty="0" smtClean="0"/>
              <a:t>Laplace </a:t>
            </a:r>
            <a:r>
              <a:rPr lang="el-GR" dirty="0" smtClean="0"/>
              <a:t>είναι το </a:t>
            </a:r>
            <a:r>
              <a:rPr lang="en-US" dirty="0" smtClean="0"/>
              <a:t>2c).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Αν ένα σήμα είναι </a:t>
            </a:r>
            <a:r>
              <a:rPr lang="el-GR" dirty="0" smtClean="0">
                <a:solidFill>
                  <a:srgbClr val="FFC000"/>
                </a:solidFill>
              </a:rPr>
              <a:t>πεπερασμένης διάρκειας</a:t>
            </a:r>
            <a:r>
              <a:rPr lang="el-GR" dirty="0" smtClean="0"/>
              <a:t>, τότε το πεδίο σύγκλισης του </a:t>
            </a:r>
            <a:r>
              <a:rPr lang="el-GR" dirty="0" err="1" smtClean="0"/>
              <a:t>μετασχ</a:t>
            </a:r>
            <a:r>
              <a:rPr lang="el-GR" dirty="0" smtClean="0"/>
              <a:t>. </a:t>
            </a:r>
            <a:r>
              <a:rPr lang="en-US" dirty="0" smtClean="0"/>
              <a:t>Laplace </a:t>
            </a:r>
            <a:r>
              <a:rPr lang="el-GR" dirty="0" smtClean="0"/>
              <a:t>του είναι το 2</a:t>
            </a:r>
            <a:r>
              <a:rPr lang="en-US" dirty="0" smtClean="0"/>
              <a:t>d)</a:t>
            </a:r>
            <a:r>
              <a:rPr lang="el-GR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126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Laplace</a:t>
                </a:r>
                <a:r>
                  <a:rPr lang="el-GR" b="1" dirty="0" smtClean="0"/>
                  <a:t> και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Παρατηρήστε ότι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700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Άρα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είναι μια «</a:t>
                </a:r>
                <a:r>
                  <a:rPr lang="el-GR" b="1" dirty="0" smtClean="0"/>
                  <a:t>υποπερίπτωση</a:t>
                </a:r>
                <a:r>
                  <a:rPr lang="el-GR" dirty="0" smtClean="0"/>
                  <a:t>» του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8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Άρα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 </a:t>
                </a:r>
                <a:r>
                  <a:rPr lang="el-GR" dirty="0" smtClean="0"/>
                  <a:t>είναι μια «</a:t>
                </a:r>
                <a:r>
                  <a:rPr lang="el-GR" b="1" dirty="0" smtClean="0"/>
                  <a:t>γενίκευση</a:t>
                </a:r>
                <a:r>
                  <a:rPr lang="el-GR" dirty="0" smtClean="0"/>
                  <a:t>» του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9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Η αλήθεια είναι ότι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μπορεί να προκύψει εκτιμώντας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 </a:t>
                </a:r>
                <a:r>
                  <a:rPr lang="el-GR" dirty="0" smtClean="0"/>
                  <a:t>επάνω στο φανταστικό άξονα, δηλ.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0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Όπως και ότι μπορούμε – μερικές φορές – να πάρουμε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 </a:t>
                </a:r>
                <a:r>
                  <a:rPr lang="el-GR" dirty="0" smtClean="0"/>
                  <a:t>από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θέτοντας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105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Όμως κάποια πράγματα θέλουν προσοχή… </a:t>
                </a:r>
                <a:endParaRPr lang="el-G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40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86686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Laplace</a:t>
                </a:r>
                <a:r>
                  <a:rPr lang="el-GR" b="1" dirty="0" smtClean="0"/>
                  <a:t> και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>
                    <a:sym typeface="Wingdings" panose="05000000000000000000" pitchFamily="2" charset="2"/>
                  </a:rPr>
                  <a:t> </a:t>
                </a:r>
                <a:r>
                  <a:rPr lang="el-GR" b="1" dirty="0" smtClean="0">
                    <a:sym typeface="Wingdings" panose="05000000000000000000" pitchFamily="2" charset="2"/>
                  </a:rPr>
                  <a:t>1. </a:t>
                </a:r>
                <a:r>
                  <a:rPr lang="el-GR" dirty="0" smtClean="0">
                    <a:sym typeface="Wingdings" panose="05000000000000000000" pitchFamily="2" charset="2"/>
                  </a:rPr>
                  <a:t>Για να γίνει η εκτίμηση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l-GR" dirty="0" smtClean="0">
                    <a:sym typeface="Wingdings" panose="05000000000000000000" pitchFamily="2" charset="2"/>
                  </a:rPr>
                  <a:t> πρέπει το πεδίο σύγκλισης του </a:t>
                </a:r>
                <a:r>
                  <a:rPr lang="el-GR" dirty="0" err="1" smtClean="0">
                    <a:sym typeface="Wingdings" panose="05000000000000000000" pitchFamily="2" charset="2"/>
                  </a:rPr>
                  <a:t>μετασχ</a:t>
                </a:r>
                <a:r>
                  <a:rPr lang="el-GR" dirty="0" smtClean="0">
                    <a:sym typeface="Wingdings" panose="05000000000000000000" pitchFamily="2" charset="2"/>
                  </a:rPr>
                  <a:t>. </a:t>
                </a:r>
                <a:r>
                  <a:rPr lang="en-US" dirty="0" smtClean="0">
                    <a:sym typeface="Wingdings" panose="05000000000000000000" pitchFamily="2" charset="2"/>
                  </a:rPr>
                  <a:t>Laplace </a:t>
                </a:r>
                <a:r>
                  <a:rPr lang="el-GR" dirty="0" smtClean="0">
                    <a:sym typeface="Wingdings" panose="05000000000000000000" pitchFamily="2" charset="2"/>
                  </a:rPr>
                  <a:t>να περιέχει το φανταστικό άξονα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>
                    <a:sym typeface="Wingdings" panose="05000000000000000000" pitchFamily="2" charset="2"/>
                  </a:rPr>
                  <a:t> 2. </a:t>
                </a:r>
                <a:r>
                  <a:rPr lang="el-GR" dirty="0" smtClean="0">
                    <a:sym typeface="Wingdings" panose="05000000000000000000" pitchFamily="2" charset="2"/>
                  </a:rPr>
                  <a:t>Ακόμα κι αν δεν τον περιέχει, δε σημαίνει ότι ο </a:t>
                </a:r>
                <a:r>
                  <a:rPr lang="el-GR" dirty="0" err="1" smtClean="0">
                    <a:sym typeface="Wingdings" panose="05000000000000000000" pitchFamily="2" charset="2"/>
                  </a:rPr>
                  <a:t>μετασχ</a:t>
                </a:r>
                <a:r>
                  <a:rPr lang="el-GR" dirty="0" smtClean="0">
                    <a:sym typeface="Wingdings" panose="05000000000000000000" pitchFamily="2" charset="2"/>
                  </a:rPr>
                  <a:t>. </a:t>
                </a:r>
                <a:r>
                  <a:rPr lang="en-US" dirty="0" smtClean="0">
                    <a:sym typeface="Wingdings" panose="05000000000000000000" pitchFamily="2" charset="2"/>
                  </a:rPr>
                  <a:t>Fourier </a:t>
                </a:r>
                <a:r>
                  <a:rPr lang="el-GR" dirty="0" smtClean="0">
                    <a:sym typeface="Wingdings" panose="05000000000000000000" pitchFamily="2" charset="2"/>
                  </a:rPr>
                  <a:t>δεν υπάρχει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Απλώς δεν υπολογίζεται μέσω του </a:t>
                </a:r>
                <a:r>
                  <a:rPr lang="el-GR" dirty="0" err="1" smtClean="0">
                    <a:sym typeface="Wingdings" panose="05000000000000000000" pitchFamily="2" charset="2"/>
                  </a:rPr>
                  <a:t>μετασχ</a:t>
                </a:r>
                <a:r>
                  <a:rPr lang="el-GR" dirty="0" smtClean="0">
                    <a:sym typeface="Wingdings" panose="05000000000000000000" pitchFamily="2" charset="2"/>
                  </a:rPr>
                  <a:t>. </a:t>
                </a:r>
                <a:r>
                  <a:rPr lang="en-US" dirty="0" smtClean="0">
                    <a:sym typeface="Wingdings" panose="05000000000000000000" pitchFamily="2" charset="2"/>
                  </a:rPr>
                  <a:t>Laplace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Μπορεί να υπάρχει μέσω συναρτήσεων Δέλτα π.χ.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>
                    <a:sym typeface="Wingdings" panose="05000000000000000000" pitchFamily="2" charset="2"/>
                  </a:rPr>
                  <a:t> 3. </a:t>
                </a:r>
                <a:r>
                  <a:rPr lang="el-GR" dirty="0" smtClean="0">
                    <a:sym typeface="Wingdings" panose="05000000000000000000" pitchFamily="2" charset="2"/>
                  </a:rPr>
                  <a:t>Αν το ολοκλήρωμα του </a:t>
                </a:r>
                <a:r>
                  <a:rPr lang="el-GR" dirty="0" err="1" smtClean="0">
                    <a:sym typeface="Wingdings" panose="05000000000000000000" pitchFamily="2" charset="2"/>
                  </a:rPr>
                  <a:t>μετασχ</a:t>
                </a:r>
                <a:r>
                  <a:rPr lang="el-GR" dirty="0" smtClean="0">
                    <a:sym typeface="Wingdings" panose="05000000000000000000" pitchFamily="2" charset="2"/>
                  </a:rPr>
                  <a:t>. </a:t>
                </a:r>
                <a:r>
                  <a:rPr lang="en-US" dirty="0" smtClean="0">
                    <a:sym typeface="Wingdings" panose="05000000000000000000" pitchFamily="2" charset="2"/>
                  </a:rPr>
                  <a:t>Fourier </a:t>
                </a:r>
                <a:r>
                  <a:rPr lang="el-GR" dirty="0" smtClean="0">
                    <a:sym typeface="Wingdings" panose="05000000000000000000" pitchFamily="2" charset="2"/>
                  </a:rPr>
                  <a:t>συγκλίνει, τότε ο </a:t>
                </a:r>
                <a:r>
                  <a:rPr lang="el-GR" dirty="0" err="1" smtClean="0">
                    <a:sym typeface="Wingdings" panose="05000000000000000000" pitchFamily="2" charset="2"/>
                  </a:rPr>
                  <a:t>μετασχ</a:t>
                </a:r>
                <a:r>
                  <a:rPr lang="el-GR" dirty="0" smtClean="0">
                    <a:sym typeface="Wingdings" panose="05000000000000000000" pitchFamily="2" charset="2"/>
                  </a:rPr>
                  <a:t>. </a:t>
                </a:r>
                <a:r>
                  <a:rPr lang="en-US" dirty="0" smtClean="0">
                    <a:sym typeface="Wingdings" panose="05000000000000000000" pitchFamily="2" charset="2"/>
                  </a:rPr>
                  <a:t>Laplace </a:t>
                </a:r>
                <a:r>
                  <a:rPr lang="el-GR" dirty="0" smtClean="0">
                    <a:sym typeface="Wingdings" panose="05000000000000000000" pitchFamily="2" charset="2"/>
                  </a:rPr>
                  <a:t>υπάρχει για κάποιο πεδίο σύγκλισης και μπορεί να υπολογιστεί θέτοντας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endParaRPr lang="en-US" b="1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Για παράδειγμα, όταν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είναι ρητή συνάρτηση του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Ενώ αν χρησιμοποιούμε γενικευμένες συναρτήσεις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l-GR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χ</m:t>
                        </m:r>
                        <m:r>
                          <a:rPr lang="el-GR" b="0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l-GR" dirty="0" smtClean="0"/>
                  <a:t>, η γενίκευση αυτή δε δουλεύει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 r="-95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1" name="Rectangle 10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50472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Laplace</a:t>
                </a:r>
                <a:r>
                  <a:rPr lang="el-GR" b="1" dirty="0" smtClean="0"/>
                  <a:t> και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000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Για παράδειγμα, ξέρουμε ότι </a:t>
                </a:r>
                <a:endParaRPr lang="en-US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&gt;0 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Βρήκαμε πριν ότι </a:t>
                </a:r>
                <a:endParaRPr lang="en-US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&gt;−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 Παρατηρήστε ότι </a:t>
                </a:r>
                <a:endParaRPr lang="en-US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>
                    <a:sym typeface="Wingdings" panose="05000000000000000000" pitchFamily="2" charset="2"/>
                  </a:rPr>
                  <a:t>αλλά και ότι </a:t>
                </a:r>
                <a:endParaRPr lang="en-US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 b="-1136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1597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Laplace</a:t>
                </a:r>
                <a:r>
                  <a:rPr lang="el-GR" b="1" dirty="0" smtClean="0"/>
                  <a:t> και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400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Αντίθετα, ξέρουμε ότι </a:t>
                </a:r>
                <a:endParaRPr lang="en-US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den>
                      </m:f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 Επίσης</a:t>
                </a:r>
                <a:endParaRPr lang="en-US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&gt;0    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Παρατηρήστε ότι </a:t>
                </a:r>
                <a:endParaRPr lang="en-US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>
                    <a:sym typeface="Wingdings" panose="05000000000000000000" pitchFamily="2" charset="2"/>
                  </a:rPr>
                  <a:t>αλλά και ότι </a:t>
                </a:r>
                <a:endParaRPr lang="en-US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Ο λόγος είναι ότι το πεδίο σύγκλισης του μετασχηματισμού δεν περιέχει το φανταστικό άξονα, αλλά και το ότι ο </a:t>
                </a:r>
                <a:r>
                  <a:rPr lang="el-GR" dirty="0" err="1" smtClean="0">
                    <a:sym typeface="Wingdings" panose="05000000000000000000" pitchFamily="2" charset="2"/>
                  </a:rPr>
                  <a:t>μετασχ</a:t>
                </a:r>
                <a:r>
                  <a:rPr lang="el-GR" dirty="0" smtClean="0">
                    <a:sym typeface="Wingdings" panose="05000000000000000000" pitchFamily="2" charset="2"/>
                  </a:rPr>
                  <a:t>. </a:t>
                </a:r>
                <a:r>
                  <a:rPr lang="en-US" dirty="0" smtClean="0">
                    <a:sym typeface="Wingdings" panose="05000000000000000000" pitchFamily="2" charset="2"/>
                  </a:rPr>
                  <a:t>Fourier </a:t>
                </a:r>
                <a:r>
                  <a:rPr lang="el-GR" dirty="0" smtClean="0">
                    <a:sym typeface="Wingdings" panose="05000000000000000000" pitchFamily="2" charset="2"/>
                  </a:rPr>
                  <a:t>δεν προκύπτει από σύγκλιση του ορισμού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Χρειαζόμαστε γενικευμένη συνάρτηση για τη σύγκλιση </a:t>
                </a:r>
                <a:endParaRPr lang="en-US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9799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Laplace</a:t>
                </a:r>
                <a:r>
                  <a:rPr lang="el-GR" b="1" dirty="0" smtClean="0"/>
                  <a:t> και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Πέρα όμως από τις τυπικές μαθηματικές σχέσεις, τι άλλο υπάρχει?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Ας δούμε ένα παράδειγμα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Ας υπολογίσουμε τους μετασχηματισμούς του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=2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και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l-GR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Προφανώς μπορούμε εύκολα να βρούμε ότι </a:t>
                </a: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 smtClean="0"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>
                    <a:sym typeface="Wingdings" panose="05000000000000000000" pitchFamily="2" charset="2"/>
                  </a:rPr>
                  <a:t>κ</a:t>
                </a:r>
                <a:r>
                  <a:rPr lang="el-GR" dirty="0" smtClean="0">
                    <a:sym typeface="Wingdings" panose="05000000000000000000" pitchFamily="2" charset="2"/>
                  </a:rPr>
                  <a:t>αι </a:t>
                </a:r>
                <a:endParaRPr lang="el-GR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300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 Ας απεικονίσουμε τις δυο περιπτώσεις για τις διαφορετικές τιμές του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Προσέξτε ότι το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είναι ο πόλος του μετασχηματισμού </a:t>
                </a:r>
                <a:r>
                  <a:rPr lang="en-US" dirty="0" smtClean="0">
                    <a:sym typeface="Wingdings" panose="05000000000000000000" pitchFamily="2" charset="2"/>
                  </a:rPr>
                  <a:t>Laplace!</a:t>
                </a:r>
                <a:endParaRPr lang="el-GR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61524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Μετασχηματισμός </a:t>
            </a:r>
            <a:r>
              <a:rPr lang="en-US" b="1" dirty="0" smtClean="0"/>
              <a:t>Laplace</a:t>
            </a:r>
            <a:r>
              <a:rPr lang="el-GR" b="1" dirty="0" smtClean="0"/>
              <a:t> και Μετασχηματισμός </a:t>
            </a:r>
            <a:r>
              <a:rPr lang="en-US" b="1" dirty="0" smtClean="0"/>
              <a:t>Fourier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66" y="718847"/>
            <a:ext cx="7423292" cy="29181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91" y="3686904"/>
            <a:ext cx="7435167" cy="28775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4" name="Rectangle 13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5128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Ιδιότητες Μετασχηματισμού </a:t>
            </a:r>
            <a:r>
              <a:rPr lang="en-US" b="1" dirty="0" smtClean="0"/>
              <a:t>Laplace</a:t>
            </a: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75750"/>
          <a:stretch/>
        </p:blipFill>
        <p:spPr>
          <a:xfrm>
            <a:off x="149801" y="890845"/>
            <a:ext cx="8782050" cy="13535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24250" b="71920"/>
          <a:stretch/>
        </p:blipFill>
        <p:spPr>
          <a:xfrm>
            <a:off x="149801" y="2244436"/>
            <a:ext cx="8782050" cy="2137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27868" b="67452"/>
          <a:stretch/>
        </p:blipFill>
        <p:spPr>
          <a:xfrm>
            <a:off x="149801" y="2446317"/>
            <a:ext cx="8782050" cy="2612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32335" b="63409"/>
          <a:stretch/>
        </p:blipFill>
        <p:spPr>
          <a:xfrm>
            <a:off x="149801" y="2695699"/>
            <a:ext cx="8782050" cy="2375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36591" b="58515"/>
          <a:stretch/>
        </p:blipFill>
        <p:spPr>
          <a:xfrm>
            <a:off x="149801" y="2933205"/>
            <a:ext cx="8782050" cy="2731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41058" b="54261"/>
          <a:stretch/>
        </p:blipFill>
        <p:spPr>
          <a:xfrm>
            <a:off x="149801" y="3182587"/>
            <a:ext cx="8782050" cy="2612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45739" b="46389"/>
          <a:stretch/>
        </p:blipFill>
        <p:spPr>
          <a:xfrm>
            <a:off x="149801" y="3443844"/>
            <a:ext cx="8782050" cy="4393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53398" b="42134"/>
          <a:stretch/>
        </p:blipFill>
        <p:spPr>
          <a:xfrm>
            <a:off x="149801" y="3871356"/>
            <a:ext cx="8782050" cy="2493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t="58079" b="35113"/>
          <a:stretch/>
        </p:blipFill>
        <p:spPr>
          <a:xfrm>
            <a:off x="149801" y="4132613"/>
            <a:ext cx="8782050" cy="3800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64887" b="28092"/>
          <a:stretch/>
        </p:blipFill>
        <p:spPr>
          <a:xfrm>
            <a:off x="149801" y="4512623"/>
            <a:ext cx="8782050" cy="3918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t="71908" b="21071"/>
          <a:stretch/>
        </p:blipFill>
        <p:spPr>
          <a:xfrm>
            <a:off x="149801" y="4904509"/>
            <a:ext cx="8782050" cy="3918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t="78929" b="14263"/>
          <a:stretch/>
        </p:blipFill>
        <p:spPr>
          <a:xfrm>
            <a:off x="149801" y="5296395"/>
            <a:ext cx="8782050" cy="380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t="85737"/>
          <a:stretch/>
        </p:blipFill>
        <p:spPr>
          <a:xfrm>
            <a:off x="149801" y="5676405"/>
            <a:ext cx="8782050" cy="79609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25" name="Rectangle 24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98163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Ο Μονόπλευρος </a:t>
                </a:r>
                <a:r>
                  <a:rPr lang="el-GR" b="1" dirty="0" err="1" smtClean="0"/>
                  <a:t>Μετασχ</a:t>
                </a:r>
                <a:r>
                  <a:rPr lang="el-GR" b="1" dirty="0" smtClean="0"/>
                  <a:t>. </a:t>
                </a:r>
                <a:r>
                  <a:rPr lang="en-US" b="1" dirty="0" smtClean="0"/>
                  <a:t>Laplace</a:t>
                </a: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dirty="0" smtClean="0"/>
                  <a:t>Μονόπλευρος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Ουσιαστικά αποτελεί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 </a:t>
                </a:r>
                <a:r>
                  <a:rPr lang="el-GR" dirty="0" smtClean="0"/>
                  <a:t>που ξέρουμε ήδη, αλλά για αιτιατά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Κάποιες ιδιότητες είναι λίγο διαφορετικές 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 r="-122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16" y="3140951"/>
            <a:ext cx="8336393" cy="26375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756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Ζεύγη Μετασχηματισμού </a:t>
            </a:r>
            <a:r>
              <a:rPr lang="en-US" b="1" dirty="0" smtClean="0"/>
              <a:t>Laplace</a:t>
            </a: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44344"/>
          <a:stretch/>
        </p:blipFill>
        <p:spPr>
          <a:xfrm>
            <a:off x="329389" y="839122"/>
            <a:ext cx="8474827" cy="5633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8751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922" y="355371"/>
                <a:ext cx="9056077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Προς το </a:t>
                </a:r>
                <a:r>
                  <a:rPr lang="el-GR" b="1" dirty="0" err="1" smtClean="0"/>
                  <a:t>μετασχ</a:t>
                </a:r>
                <a:r>
                  <a:rPr lang="el-GR" b="1" dirty="0" smtClean="0"/>
                  <a:t>. </a:t>
                </a:r>
                <a:r>
                  <a:rPr lang="en-US" b="1" dirty="0" smtClean="0"/>
                  <a:t>Laplace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Δηλ.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Ελέγχοντας έτσι την τιμή του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dirty="0" smtClean="0"/>
                  <a:t> μπορούμε να μετασχηματίζουμε το σήμα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Όμως εμείς ενδιαφερόμαστε για 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όχι για το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! </a:t>
                </a:r>
                <a:r>
                  <a:rPr lang="en-US" dirty="0" smtClean="0">
                    <a:sym typeface="Wingdings" panose="05000000000000000000" pitchFamily="2" charset="2"/>
                  </a:rPr>
                  <a:t>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Από την παραπάνω σχέση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00" dirty="0" smtClean="0"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9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900" i="1" dirty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sz="1900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9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900" i="1" dirty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900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9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900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900" i="1" dirty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900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9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Οπότε βρήκαμε έναν άλλο μετασχηματισμό ο οποίος προβάλλει το σήμα όχι στις γνωστές μιγαδικές εκθετικές συναρτήσεις αλλά σε κάποιες άλλες της μορφής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 θεωρήσουμε ότι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εξαρτιόνταν από τη μεταβλητή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τώρα ο νέος μετασχηματισμός εξαρτάται από τη μεταβλητή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Μιγαδικές συχνότητες!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Αυτός ο μετασχηματισμός ονομάζεται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Laplace</a:t>
                </a:r>
                <a:endParaRPr lang="el-GR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922" y="355371"/>
                <a:ext cx="9056077" cy="6164927"/>
              </a:xfrm>
              <a:blipFill rotWithShape="0">
                <a:blip r:embed="rId3"/>
                <a:stretch>
                  <a:fillRect l="-1884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665824" y="2426865"/>
            <a:ext cx="993221" cy="1397145"/>
            <a:chOff x="6768934" y="2408824"/>
            <a:chExt cx="993221" cy="1397145"/>
          </a:xfrm>
        </p:grpSpPr>
        <p:sp>
          <p:nvSpPr>
            <p:cNvPr id="9" name="Rounded Rectangle 8"/>
            <p:cNvSpPr/>
            <p:nvPr/>
          </p:nvSpPr>
          <p:spPr>
            <a:xfrm>
              <a:off x="6768934" y="3437834"/>
              <a:ext cx="834015" cy="36813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11" name="Straight Arrow Connector 10"/>
            <p:cNvCxnSpPr>
              <a:stCxn id="12" idx="2"/>
            </p:cNvCxnSpPr>
            <p:nvPr/>
          </p:nvCxnSpPr>
          <p:spPr>
            <a:xfrm flipH="1">
              <a:off x="7185942" y="2778156"/>
              <a:ext cx="228861" cy="659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067450" y="2408824"/>
                  <a:ext cx="6947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7450" y="2408824"/>
                  <a:ext cx="69470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4" name="Rectangle 13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8248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Ζεύγη Μετασχηματισμού </a:t>
            </a:r>
            <a:r>
              <a:rPr lang="en-US" b="1" dirty="0" smtClean="0"/>
              <a:t>Laplace</a:t>
            </a: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13062" y="816532"/>
            <a:ext cx="8486702" cy="5440919"/>
            <a:chOff x="270161" y="1123538"/>
            <a:chExt cx="8486702" cy="544091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-140" t="55612" r="140" b="-119"/>
            <a:stretch/>
          </p:blipFill>
          <p:spPr>
            <a:xfrm>
              <a:off x="270161" y="2059619"/>
              <a:ext cx="8474827" cy="450483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b="90574"/>
            <a:stretch/>
          </p:blipFill>
          <p:spPr>
            <a:xfrm>
              <a:off x="282036" y="1123538"/>
              <a:ext cx="8474827" cy="954115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2" name="Rectangle 11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2821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n-US" b="1" dirty="0" smtClean="0"/>
                  <a:t>O </a:t>
                </a:r>
                <a:r>
                  <a:rPr lang="el-GR" b="1" dirty="0" smtClean="0"/>
                  <a:t>Αντίστροφος Μετασχηματισμός</a:t>
                </a:r>
                <a:r>
                  <a:rPr lang="en-US" b="1" dirty="0" smtClean="0"/>
                  <a:t> Laplace</a:t>
                </a: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Υπολογίστε τον αντίστροφο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 </a:t>
                </a:r>
                <a:r>
                  <a:rPr lang="el-GR" dirty="0" smtClean="0"/>
                  <a:t>του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&lt;−2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1063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n-US" b="1" dirty="0" smtClean="0"/>
                  <a:t>O </a:t>
                </a:r>
                <a:r>
                  <a:rPr lang="el-GR" b="1" dirty="0" smtClean="0"/>
                  <a:t>Αντίστροφος Μετασχηματισμός</a:t>
                </a:r>
                <a:r>
                  <a:rPr lang="en-US" b="1" dirty="0" smtClean="0"/>
                  <a:t> Laplace</a:t>
                </a: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b="1" dirty="0" smtClean="0"/>
                  <a:t>Παράδειγμα</a:t>
                </a:r>
                <a:r>
                  <a:rPr lang="el-GR" b="1" dirty="0"/>
                  <a:t>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Υπολογίστε τον αντίστροφο </a:t>
                </a:r>
                <a:r>
                  <a:rPr lang="el-GR" dirty="0" err="1"/>
                  <a:t>Μετασχ</a:t>
                </a:r>
                <a:r>
                  <a:rPr lang="el-GR" dirty="0"/>
                  <a:t>. </a:t>
                </a:r>
                <a:r>
                  <a:rPr lang="en-US" dirty="0"/>
                  <a:t>Laplace </a:t>
                </a:r>
                <a:r>
                  <a:rPr lang="el-GR" dirty="0"/>
                  <a:t>του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85255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n-US" b="1" dirty="0" smtClean="0"/>
                  <a:t>O </a:t>
                </a:r>
                <a:r>
                  <a:rPr lang="el-GR" b="1" dirty="0" smtClean="0"/>
                  <a:t>Αντίστροφος Μετασχηματισμός</a:t>
                </a:r>
                <a:r>
                  <a:rPr lang="en-US" b="1" dirty="0" smtClean="0"/>
                  <a:t> Laplace</a:t>
                </a: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b="1" dirty="0" smtClean="0"/>
                  <a:t>Παράδειγμα</a:t>
                </a:r>
                <a:r>
                  <a:rPr lang="el-GR" b="1" dirty="0"/>
                  <a:t>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Υπολογίστε τον αντίστροφο </a:t>
                </a:r>
                <a:r>
                  <a:rPr lang="el-GR" dirty="0" err="1"/>
                  <a:t>Μετασχ</a:t>
                </a:r>
                <a:r>
                  <a:rPr lang="el-GR" dirty="0"/>
                  <a:t>. </a:t>
                </a:r>
                <a:r>
                  <a:rPr lang="en-US" dirty="0"/>
                  <a:t>Laplace </a:t>
                </a:r>
                <a:r>
                  <a:rPr lang="el-GR" dirty="0"/>
                  <a:t>του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11902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Θεωρήματα Αρχικής και Τελικής Τιμής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b="1" dirty="0" smtClean="0"/>
                  <a:t>Θεώρημα Αρχικής Τιμής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1900" dirty="0" smtClean="0"/>
                  <a:t>Προϋποθέσεις</a:t>
                </a:r>
              </a:p>
              <a:p>
                <a:pPr marL="514350" indent="-514350">
                  <a:buClrTx/>
                  <a:buSzPct val="120000"/>
                  <a:buFont typeface="+mj-lt"/>
                  <a:buAutoNum type="romanLcPeriod"/>
                </a:pPr>
                <a:r>
                  <a:rPr lang="el-GR" sz="1900" dirty="0" smtClean="0"/>
                  <a:t>Το σήμα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 smtClean="0"/>
                  <a:t> </a:t>
                </a:r>
                <a:r>
                  <a:rPr lang="el-GR" sz="1900" dirty="0" smtClean="0"/>
                  <a:t>είναι αιτιατό</a:t>
                </a:r>
              </a:p>
              <a:p>
                <a:pPr marL="514350" indent="-514350">
                  <a:buClrTx/>
                  <a:buSzPct val="120000"/>
                  <a:buFont typeface="+mj-lt"/>
                  <a:buAutoNum type="romanLcPeriod"/>
                </a:pPr>
                <a:r>
                  <a:rPr lang="el-GR" sz="1900" dirty="0" smtClean="0"/>
                  <a:t>Υπάρχει ο </a:t>
                </a:r>
                <a:r>
                  <a:rPr lang="el-GR" sz="1900" dirty="0" err="1" smtClean="0"/>
                  <a:t>μετασχ</a:t>
                </a:r>
                <a:r>
                  <a:rPr lang="el-GR" sz="1900" dirty="0" smtClean="0"/>
                  <a:t>. </a:t>
                </a:r>
                <a:r>
                  <a:rPr lang="en-US" sz="1900" dirty="0" smtClean="0"/>
                  <a:t>Laplace </a:t>
                </a:r>
                <a:r>
                  <a:rPr lang="el-GR" sz="1900" dirty="0" smtClean="0"/>
                  <a:t>του, και της παραγώγου του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l-GR" sz="1900" dirty="0" smtClean="0"/>
                  <a:t>Τότε ισχύει </a:t>
                </a:r>
                <a:endParaRPr lang="en-US" sz="19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𝑠𝑋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l-GR" sz="1900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sz="1900" dirty="0" smtClean="0"/>
                  <a:t>δεδομένου ότι το παραπάνω όριο υπάρχει (είναι πεπερασμένο)</a:t>
                </a:r>
                <a:endParaRPr lang="en-US" sz="1900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Θεώρημα Τελικής Τιμής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sz="1900" dirty="0" smtClean="0"/>
                  <a:t>Προϋποθέσεις</a:t>
                </a:r>
              </a:p>
              <a:p>
                <a:pPr marL="514350" indent="-514350">
                  <a:buClrTx/>
                  <a:buSzPct val="120000"/>
                  <a:buFont typeface="+mj-lt"/>
                  <a:buAutoNum type="romanLcPeriod"/>
                </a:pPr>
                <a:r>
                  <a:rPr lang="el-GR" sz="1900" dirty="0" smtClean="0"/>
                  <a:t>Το σήμα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</a:t>
                </a:r>
                <a:r>
                  <a:rPr lang="el-GR" sz="1900" dirty="0"/>
                  <a:t>είναι αιτιατό</a:t>
                </a:r>
              </a:p>
              <a:p>
                <a:pPr marL="514350" indent="-514350">
                  <a:buClrTx/>
                  <a:buSzPct val="120000"/>
                  <a:buFont typeface="+mj-lt"/>
                  <a:buAutoNum type="romanLcPeriod"/>
                </a:pPr>
                <a:r>
                  <a:rPr lang="el-GR" sz="1900" dirty="0" smtClean="0"/>
                  <a:t>Υπάρχει ο </a:t>
                </a:r>
                <a:r>
                  <a:rPr lang="el-GR" sz="1900" dirty="0" err="1" smtClean="0"/>
                  <a:t>μετασχ</a:t>
                </a:r>
                <a:r>
                  <a:rPr lang="el-GR" sz="1900" dirty="0" smtClean="0"/>
                  <a:t>. </a:t>
                </a:r>
                <a:r>
                  <a:rPr lang="en-US" sz="1900" dirty="0" smtClean="0"/>
                  <a:t>Laplace </a:t>
                </a:r>
                <a:r>
                  <a:rPr lang="el-GR" sz="1900" dirty="0" smtClean="0"/>
                  <a:t>του, και της παραγώγου του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l-GR" sz="1900" dirty="0" smtClean="0"/>
                  <a:t>Τότε ισχύει </a:t>
                </a:r>
                <a:endParaRPr lang="en-US" sz="19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l-GR" sz="1900" dirty="0"/>
                  <a:t>δεδομένου ότι το παραπάνω όριο υπάρχει (είναι πεπερασμένο)</a:t>
                </a:r>
                <a:endParaRPr lang="en-US" sz="1900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2041" t="-217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35291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3941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6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Προς το </a:t>
            </a:r>
            <a:r>
              <a:rPr lang="el-GR" b="1" dirty="0" err="1" smtClean="0"/>
              <a:t>μετασχ</a:t>
            </a:r>
            <a:r>
              <a:rPr lang="el-GR" b="1" dirty="0" smtClean="0"/>
              <a:t>. </a:t>
            </a:r>
            <a:r>
              <a:rPr lang="en-US" b="1" dirty="0" smtClean="0"/>
              <a:t>Laplace</a:t>
            </a:r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3" y="1575412"/>
            <a:ext cx="8850445" cy="40872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23398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Προς το </a:t>
                </a:r>
                <a:r>
                  <a:rPr lang="el-GR" b="1" dirty="0" err="1" smtClean="0"/>
                  <a:t>μετασχ</a:t>
                </a:r>
                <a:r>
                  <a:rPr lang="el-GR" b="1" dirty="0" smtClean="0"/>
                  <a:t>. </a:t>
                </a:r>
                <a:r>
                  <a:rPr lang="en-US" b="1" dirty="0" smtClean="0"/>
                  <a:t>Laplace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Προφανώς καταλαβαίνετε ότι μπορούμε να επιλέξουμε άπειρα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dirty="0" smtClean="0"/>
                  <a:t> για να μετασχηματίσουμε το σήμα μας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Αρκεί πάντα να έχουμε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περιοχή του μιγαδικού επιπέδου στην οποία συγκλίνει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 </a:t>
                </a:r>
                <a:r>
                  <a:rPr lang="el-GR" dirty="0" smtClean="0"/>
                  <a:t>ονομάζεται </a:t>
                </a:r>
                <a:r>
                  <a:rPr lang="el-GR" b="1" dirty="0" smtClean="0"/>
                  <a:t>πεδίο σύγκλισης (</a:t>
                </a:r>
                <a:r>
                  <a:rPr lang="en-US" b="1" dirty="0" smtClean="0"/>
                  <a:t>region of convergence)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Μπορείτε να το φαντάζεστε σαν το πεδίο ορισμού των συναρτήσεων</a:t>
                </a:r>
                <a:r>
                  <a:rPr lang="en-US" dirty="0" smtClean="0"/>
                  <a:t> </a:t>
                </a:r>
                <a:r>
                  <a:rPr lang="el-GR" dirty="0" smtClean="0"/>
                  <a:t>μιας μεταβλητής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Ορισμός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Αντίστροφος μετ. </a:t>
                </a:r>
                <a:r>
                  <a:rPr lang="en-US" dirty="0" smtClean="0"/>
                  <a:t>Laplace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Δε θα τον χρησιμοποιήσουμε…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3238500" y="3810000"/>
            <a:ext cx="2621280" cy="777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ounded Rectangle 9"/>
          <p:cNvSpPr/>
          <p:nvPr/>
        </p:nvSpPr>
        <p:spPr>
          <a:xfrm>
            <a:off x="2956560" y="4914900"/>
            <a:ext cx="3192780" cy="777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99533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50211" t="10873" r="1279" b="4854"/>
          <a:stretch/>
        </p:blipFill>
        <p:spPr>
          <a:xfrm>
            <a:off x="4676774" y="4475555"/>
            <a:ext cx="4208255" cy="1915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Προς το </a:t>
                </a:r>
                <a:r>
                  <a:rPr lang="el-GR" b="1" dirty="0" err="1" smtClean="0"/>
                  <a:t>μετασχ</a:t>
                </a:r>
                <a:r>
                  <a:rPr lang="el-GR" b="1" dirty="0" smtClean="0"/>
                  <a:t>. </a:t>
                </a:r>
                <a:r>
                  <a:rPr lang="en-US" b="1" dirty="0" smtClean="0"/>
                  <a:t>Laplace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χρήση μιγαδικών συχνοτήτων ξενίζει…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Ας δούμε τον αντίστροφο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</a:t>
                </a:r>
                <a:r>
                  <a:rPr lang="en-US" dirty="0" smtClean="0"/>
                  <a:t> Fourier </a:t>
                </a:r>
                <a:r>
                  <a:rPr lang="el-GR" dirty="0" smtClean="0"/>
                  <a:t>στο σήμα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μέσω του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Θεωρώντας ότι αναλύουμε πραγματικά σήματα</a:t>
                </a:r>
                <a:r>
                  <a:rPr lang="en-US" dirty="0" smtClean="0"/>
                  <a:t>,</a:t>
                </a:r>
                <a:r>
                  <a:rPr lang="el-GR" dirty="0" smtClean="0"/>
                  <a:t>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έχει τις γνωστές συμμετρίες και το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dirty="0" smtClean="0"/>
                  <a:t> μπορεί να γραφεί ως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0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  <a:blipFill rotWithShape="0">
                <a:blip r:embed="rId4"/>
                <a:stretch>
                  <a:fillRect l="-1884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2" y="4390803"/>
            <a:ext cx="4124325" cy="200025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676774" y="4398011"/>
            <a:ext cx="4369550" cy="20756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80851" y="4063847"/>
                <a:ext cx="80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851" y="4063847"/>
                <a:ext cx="8001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74641" y="4390803"/>
            <a:ext cx="4369550" cy="20756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778718" y="4021471"/>
                <a:ext cx="80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18" y="4021471"/>
                <a:ext cx="8001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8" name="Rectangle 17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1856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err="1" smtClean="0"/>
              <a:t>Πλευρικότητα</a:t>
            </a:r>
            <a:r>
              <a:rPr lang="el-GR" b="1" dirty="0" smtClean="0"/>
              <a:t> και </a:t>
            </a:r>
            <a:r>
              <a:rPr lang="el-GR" b="1" dirty="0" err="1" smtClean="0"/>
              <a:t>Αιτιατότητα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err="1" smtClean="0"/>
              <a:t>Πλευρικότητα</a:t>
            </a:r>
            <a:endParaRPr lang="el-GR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50007" b="53096"/>
          <a:stretch/>
        </p:blipFill>
        <p:spPr>
          <a:xfrm>
            <a:off x="190301" y="1278643"/>
            <a:ext cx="4442659" cy="19903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9907" b="52377"/>
          <a:stretch/>
        </p:blipFill>
        <p:spPr>
          <a:xfrm>
            <a:off x="4625340" y="1278643"/>
            <a:ext cx="4451560" cy="2020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50316" r="50179"/>
          <a:stretch/>
        </p:blipFill>
        <p:spPr>
          <a:xfrm>
            <a:off x="190301" y="3413760"/>
            <a:ext cx="4427419" cy="21082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49736" t="50676"/>
          <a:stretch/>
        </p:blipFill>
        <p:spPr>
          <a:xfrm>
            <a:off x="4610100" y="3429000"/>
            <a:ext cx="4466800" cy="20930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4" name="Rectangle 13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84786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err="1" smtClean="0"/>
              <a:t>Πλευρικότητα</a:t>
            </a:r>
            <a:r>
              <a:rPr lang="el-GR" b="1" dirty="0" smtClean="0"/>
              <a:t> και </a:t>
            </a:r>
            <a:r>
              <a:rPr lang="el-GR" b="1" dirty="0" err="1" smtClean="0"/>
              <a:t>Αιτιατότητα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err="1" smtClean="0"/>
              <a:t>Αιτιατότητα</a:t>
            </a:r>
            <a:endParaRPr lang="el-GR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9451"/>
          <a:stretch/>
        </p:blipFill>
        <p:spPr>
          <a:xfrm>
            <a:off x="30242" y="1245628"/>
            <a:ext cx="4526518" cy="2629952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052825" y="4178942"/>
            <a:ext cx="4919476" cy="2216238"/>
            <a:chOff x="2052825" y="4178942"/>
            <a:chExt cx="4919476" cy="221623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825" y="4178942"/>
              <a:ext cx="4919476" cy="195965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596640" y="6056626"/>
              <a:ext cx="25298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</a:t>
              </a:r>
              <a:r>
                <a:rPr lang="el-GR" sz="1600" dirty="0" smtClean="0"/>
                <a:t>γ’) </a:t>
              </a:r>
              <a:r>
                <a:rPr lang="el-GR" sz="1400" i="1" dirty="0" smtClean="0"/>
                <a:t>Μη-αιτιατό σήμα</a:t>
              </a:r>
              <a:endParaRPr lang="el-GR" sz="1400" i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50890"/>
          <a:stretch/>
        </p:blipFill>
        <p:spPr>
          <a:xfrm>
            <a:off x="4587240" y="1245628"/>
            <a:ext cx="4397668" cy="26299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1" name="Rectangle 10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1082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Laplace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 Βρείτε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 </a:t>
                </a:r>
                <a:r>
                  <a:rPr lang="el-GR" dirty="0" smtClean="0"/>
                  <a:t>του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94605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10753</TotalTime>
  <Words>825</Words>
  <Application>Microsoft Office PowerPoint</Application>
  <PresentationFormat>On-screen Show (4:3)</PresentationFormat>
  <Paragraphs>252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Επεξεργασία Σήματος Συνεχούς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SigProc</dc:title>
  <dc:creator>George Kafentzis</dc:creator>
  <cp:lastModifiedBy>George Kafentzis</cp:lastModifiedBy>
  <cp:revision>537</cp:revision>
  <dcterms:created xsi:type="dcterms:W3CDTF">2018-08-17T16:23:20Z</dcterms:created>
  <dcterms:modified xsi:type="dcterms:W3CDTF">2020-05-31T00:32:19Z</dcterms:modified>
</cp:coreProperties>
</file>