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6"/>
  </p:notesMasterIdLst>
  <p:sldIdLst>
    <p:sldId id="256" r:id="rId2"/>
    <p:sldId id="323" r:id="rId3"/>
    <p:sldId id="316" r:id="rId4"/>
    <p:sldId id="317" r:id="rId5"/>
    <p:sldId id="324" r:id="rId6"/>
    <p:sldId id="325" r:id="rId7"/>
    <p:sldId id="326" r:id="rId8"/>
    <p:sldId id="327" r:id="rId9"/>
    <p:sldId id="328" r:id="rId10"/>
    <p:sldId id="329" r:id="rId11"/>
    <p:sldId id="331" r:id="rId12"/>
    <p:sldId id="332" r:id="rId13"/>
    <p:sldId id="334" r:id="rId14"/>
    <p:sldId id="335" r:id="rId15"/>
    <p:sldId id="337" r:id="rId16"/>
    <p:sldId id="339" r:id="rId17"/>
    <p:sldId id="342" r:id="rId18"/>
    <p:sldId id="343" r:id="rId19"/>
    <p:sldId id="344" r:id="rId20"/>
    <p:sldId id="359" r:id="rId21"/>
    <p:sldId id="345" r:id="rId22"/>
    <p:sldId id="360" r:id="rId23"/>
    <p:sldId id="366" r:id="rId24"/>
    <p:sldId id="365" r:id="rId25"/>
    <p:sldId id="361" r:id="rId26"/>
    <p:sldId id="367" r:id="rId27"/>
    <p:sldId id="362" r:id="rId28"/>
    <p:sldId id="363" r:id="rId29"/>
    <p:sldId id="364" r:id="rId30"/>
    <p:sldId id="346" r:id="rId31"/>
    <p:sldId id="368" r:id="rId32"/>
    <p:sldId id="347" r:id="rId33"/>
    <p:sldId id="348" r:id="rId34"/>
    <p:sldId id="349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40" r:id="rId44"/>
    <p:sldId id="369" r:id="rId4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3" autoAdjust="0"/>
    <p:restoredTop sz="93325" autoAdjust="0"/>
  </p:normalViewPr>
  <p:slideViewPr>
    <p:cSldViewPr snapToGrid="0">
      <p:cViewPr varScale="1">
        <p:scale>
          <a:sx n="65" d="100"/>
          <a:sy n="65" d="100"/>
        </p:scale>
        <p:origin x="84" y="8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51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06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54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55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625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70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88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34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56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6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729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428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069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09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58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977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35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433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743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0797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7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97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0618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66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767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685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5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57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795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9994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790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6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266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9097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039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28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71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27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06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57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9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7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7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.png"/><Relationship Id="rId7" Type="http://schemas.openxmlformats.org/officeDocument/2006/relationships/image" Target="NUL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40.png"/><Relationship Id="rId9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46562"/>
            <a:ext cx="7543800" cy="110984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</a:t>
            </a:r>
            <a:br>
              <a:rPr lang="el-GR" sz="4500" dirty="0" smtClean="0"/>
            </a:br>
            <a:r>
              <a:rPr lang="el-GR" sz="4500" dirty="0" smtClean="0"/>
              <a:t>Συνεχούς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3769922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 smtClean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Συστήματα στο χώρο του </a:t>
            </a:r>
            <a:r>
              <a:rPr lang="en-US" sz="2100" dirty="0" smtClean="0"/>
              <a:t>Laplace</a:t>
            </a:r>
            <a:endParaRPr lang="el-GR" sz="2100" dirty="0"/>
          </a:p>
        </p:txBody>
      </p:sp>
      <p:sp>
        <p:nvSpPr>
          <p:cNvPr id="8" name="Rectangle 7"/>
          <p:cNvSpPr/>
          <p:nvPr/>
        </p:nvSpPr>
        <p:spPr>
          <a:xfrm>
            <a:off x="0" y="31172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9" name="Rectangle 8"/>
          <p:cNvSpPr/>
          <p:nvPr/>
        </p:nvSpPr>
        <p:spPr>
          <a:xfrm>
            <a:off x="0" y="647145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490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n-US" b="1" dirty="0" smtClean="0"/>
                  <a:t> </a:t>
                </a:r>
                <a:r>
                  <a:rPr lang="el-GR" b="1" dirty="0"/>
                  <a:t>Εύρεση της κρουστικής απόκρισης ενός ΓΧΑ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 smtClean="0"/>
                  <a:t> Έστω ένα ΓΧΑ σύστημα που περιγράφεται ως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Ζητείται η κρουστική απόκριση, αν το σύστημα είναι αιτιατό.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73813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n-US" b="1" dirty="0" smtClean="0"/>
                  <a:t> </a:t>
                </a:r>
                <a:r>
                  <a:rPr lang="el-GR" b="1" dirty="0"/>
                  <a:t>Εύρεση της </a:t>
                </a:r>
                <a:r>
                  <a:rPr lang="el-GR" b="1" dirty="0" smtClean="0"/>
                  <a:t>εξόδου ενός </a:t>
                </a:r>
                <a:r>
                  <a:rPr lang="el-GR" b="1" dirty="0"/>
                  <a:t>ΓΧΑ </a:t>
                </a:r>
                <a:r>
                  <a:rPr lang="el-GR" b="1" dirty="0" smtClean="0"/>
                  <a:t>συστήματος</a:t>
                </a:r>
                <a:endParaRPr lang="el-GR" sz="18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 smtClean="0"/>
                  <a:t> </a:t>
                </a:r>
                <a:r>
                  <a:rPr lang="el-GR" dirty="0" smtClean="0"/>
                  <a:t>Η σχέση της συνέλιξης στο χρόνο γίνεται γινόμενο στο χώρο του </a:t>
                </a:r>
                <a:r>
                  <a:rPr lang="en-US" dirty="0" smtClean="0"/>
                  <a:t>Laplace</a:t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αν γνωρίζουμε τη συνάρτηση μεταφοράς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το σήμα εισόδου, θα είναι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l-GR" sz="2100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Με γνωστές τεχνικές και μεθόδους μπορούμε να βρούμε το σήμα στο χρόνο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363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n-US" b="1" dirty="0" smtClean="0"/>
                  <a:t> </a:t>
                </a:r>
                <a:r>
                  <a:rPr lang="el-GR" b="1" dirty="0"/>
                  <a:t>Εύρεση της </a:t>
                </a:r>
                <a:r>
                  <a:rPr lang="el-GR" b="1" dirty="0" smtClean="0"/>
                  <a:t>εξόδου ενός </a:t>
                </a:r>
                <a:r>
                  <a:rPr lang="el-GR" b="1" dirty="0"/>
                  <a:t>ΓΧΑ </a:t>
                </a:r>
                <a:r>
                  <a:rPr lang="el-GR" b="1" dirty="0" smtClean="0"/>
                  <a:t>συστήματος</a:t>
                </a:r>
                <a:endParaRPr lang="el-GR" sz="18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0" dirty="0"/>
                  <a:t> </a:t>
                </a:r>
                <a:r>
                  <a:rPr lang="el-GR" b="0" dirty="0" smtClean="0"/>
                  <a:t>Στο ίδιο παράδειγμα με πριν, βρείτε την έξοδο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l-GR" dirty="0" smtClean="0"/>
                  <a:t>για είσοδο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8874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n-US" b="1" dirty="0" smtClean="0"/>
                  <a:t> </a:t>
                </a:r>
                <a:r>
                  <a:rPr lang="el-GR" b="1" dirty="0"/>
                  <a:t>Εύρεση της εξόδου ενός μη-ΓΧΑ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Ένα σύστημα με </a:t>
                </a:r>
                <a:r>
                  <a:rPr lang="el-GR" b="1" dirty="0" smtClean="0"/>
                  <a:t>μη</a:t>
                </a:r>
                <a:r>
                  <a:rPr lang="el-GR" dirty="0" smtClean="0"/>
                  <a:t> μηδενικές αρχικές συνθήκες </a:t>
                </a:r>
                <a:r>
                  <a:rPr lang="el-GR" b="1" dirty="0" smtClean="0"/>
                  <a:t>δεν</a:t>
                </a:r>
                <a:r>
                  <a:rPr lang="el-GR" dirty="0" smtClean="0"/>
                  <a:t> είναι ΓΧΑ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Όμως ο </a:t>
                </a:r>
                <a:r>
                  <a:rPr lang="el-GR" i="1" dirty="0" smtClean="0"/>
                  <a:t>μονόπλευρος</a:t>
                </a:r>
                <a:r>
                  <a:rPr lang="el-GR" dirty="0" smtClean="0"/>
                  <a:t>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 </a:t>
                </a:r>
                <a:r>
                  <a:rPr lang="el-GR" dirty="0" smtClean="0"/>
                  <a:t>μπορεί να μας βοηθήσει να βρούμε εξόδους με σχεδόν ίδιο τρόπο λύσης με τα ΓΧΑ συστήματα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Θεωρούμε την έξοδο αιτιατή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Θα έχουμε λοιπόν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l-GR" sz="2100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ιδιότητα που εφαρμόζουμε τώρα είναι η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8912" y="5697835"/>
                <a:ext cx="8419768" cy="892231"/>
              </a:xfrm>
              <a:prstGeom prst="round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f>
                            <m:fPr>
                              <m:ctrlPr>
                                <a:rPr 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17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sz="17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17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7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17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7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17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17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17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sz="17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7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17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17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7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17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5697835"/>
                <a:ext cx="8419768" cy="892231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5573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n-US" b="1" dirty="0" smtClean="0"/>
                  <a:t> </a:t>
                </a:r>
                <a:r>
                  <a:rPr lang="el-GR" b="1" dirty="0"/>
                  <a:t>Εύρεση της εξόδου ενός μη-ΓΧΑ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0" dirty="0"/>
                  <a:t> </a:t>
                </a:r>
                <a:r>
                  <a:rPr lang="el-GR" b="0" dirty="0" smtClean="0"/>
                  <a:t>Λύστε τη διαφορική εξίσωση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αρχικές συνθήκες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l-GR" b="0" dirty="0" smtClean="0"/>
                  <a:t>και είσοδο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5552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Συστήματα στο χώρο του </a:t>
                </a:r>
                <a:r>
                  <a:rPr lang="en-US" b="1" dirty="0" smtClean="0"/>
                  <a:t>Laplace</a:t>
                </a: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b="0" dirty="0" smtClean="0"/>
                  <a:t> </a:t>
                </a:r>
                <a:r>
                  <a:rPr lang="el-GR" b="0" dirty="0" smtClean="0"/>
                  <a:t>Έστω η συνάρτηση μεταφοράς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Βρείτε την κρουστική απόκριση για κάθε πιθανό πεδίο σύγκλισης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41803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Κριτήριο Ευστάθειας Συστήματος στο χώρο του </a:t>
                </a:r>
                <a:r>
                  <a:rPr lang="en-US" b="1" dirty="0" smtClean="0"/>
                  <a:t>Laplace</a:t>
                </a: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Ευστάθεια: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0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Ισοδύναμα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l-GR" b="1" i="1"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Δηλ. η κρουστική απόκριση πρέπει να είναι απολύτως ολοκληρώσιμη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0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Ισοδύναμα, πρέπει να υπάρχει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της κρουστικής απόκρισης μέσω της σύγκλισης του ολοκληρώματος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1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Ισοδύναμα </a:t>
                </a:r>
                <a:r>
                  <a:rPr lang="el-GR" dirty="0" smtClean="0">
                    <a:sym typeface="Wingdings" panose="05000000000000000000" pitchFamily="2" charset="2"/>
                  </a:rPr>
                  <a:t>, το πεδίο σύγκλισης του </a:t>
                </a:r>
                <a:r>
                  <a:rPr lang="el-GR" dirty="0" err="1" smtClean="0">
                    <a:sym typeface="Wingdings" panose="05000000000000000000" pitchFamily="2" charset="2"/>
                  </a:rPr>
                  <a:t>Μετασχ</a:t>
                </a:r>
                <a:r>
                  <a:rPr lang="el-GR" dirty="0" smtClean="0">
                    <a:sym typeface="Wingdings" panose="05000000000000000000" pitchFamily="2" charset="2"/>
                  </a:rPr>
                  <a:t>. </a:t>
                </a:r>
                <a:r>
                  <a:rPr lang="en-US" dirty="0" smtClean="0">
                    <a:sym typeface="Wingdings" panose="05000000000000000000" pitchFamily="2" charset="2"/>
                  </a:rPr>
                  <a:t>Laplace </a:t>
                </a:r>
                <a:r>
                  <a:rPr lang="el-GR" dirty="0" smtClean="0">
                    <a:sym typeface="Wingdings" panose="05000000000000000000" pitchFamily="2" charset="2"/>
                  </a:rPr>
                  <a:t>πρέπει να περιέχει το φανταστικό άξονα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200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 Άρα</a:t>
                </a:r>
                <a:r>
                  <a:rPr lang="el-GR" b="1" dirty="0" smtClean="0">
                    <a:sym typeface="Wingdings" panose="05000000000000000000" pitchFamily="2" charset="2"/>
                  </a:rPr>
                  <a:t>: ένα ΓΧΑ σύστημα είναι ευσταθές αν και μόνο αν ο φανταστικός άξονας περιέχεται στο πεδίο σύγκλισής της συνάρτησης μεταφοράς του</a:t>
                </a:r>
                <a:endParaRPr lang="el-GR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87282" y="5522025"/>
            <a:ext cx="8403575" cy="70064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97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Διατάξεις Συστημάτων</a:t>
            </a:r>
            <a:endParaRPr lang="el-GR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Διάταξη σε σειρά</a:t>
            </a:r>
            <a:endParaRPr lang="en-US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0" dirty="0"/>
              <a:t> </a:t>
            </a:r>
            <a:r>
              <a:rPr lang="el-GR" dirty="0" smtClean="0"/>
              <a:t>Στο χώρο του </a:t>
            </a:r>
            <a:r>
              <a:rPr lang="en-US" dirty="0" smtClean="0"/>
              <a:t>Laplace:</a:t>
            </a:r>
          </a:p>
          <a:p>
            <a:pPr marL="0" indent="0">
              <a:buClrTx/>
              <a:buSzPct val="120000"/>
              <a:buNone/>
            </a:pPr>
            <a:endParaRPr lang="en-US" sz="180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0" dirty="0" smtClean="0"/>
              <a:t> </a:t>
            </a:r>
            <a:r>
              <a:rPr lang="el-GR" b="0" dirty="0" smtClean="0"/>
              <a:t>Διάταξη σε παραλληλία</a:t>
            </a:r>
            <a:endParaRPr lang="en-US" b="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sz="1050" b="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 smtClean="0"/>
              <a:t>Στο χώρο του </a:t>
            </a:r>
            <a:r>
              <a:rPr lang="en-US" dirty="0" smtClean="0"/>
              <a:t>Laplace:</a:t>
            </a:r>
            <a:endParaRPr lang="en-US" b="0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87282" y="1270659"/>
            <a:ext cx="4546805" cy="498764"/>
            <a:chOff x="87282" y="1270659"/>
            <a:chExt cx="4546805" cy="498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/>
                <p:cNvSpPr/>
                <p:nvPr/>
              </p:nvSpPr>
              <p:spPr>
                <a:xfrm>
                  <a:off x="1126178" y="1270659"/>
                  <a:ext cx="938150" cy="49876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ounded 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178" y="1270659"/>
                  <a:ext cx="938150" cy="498764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/>
                <p:cNvSpPr/>
                <p:nvPr/>
              </p:nvSpPr>
              <p:spPr>
                <a:xfrm>
                  <a:off x="2634149" y="1270659"/>
                  <a:ext cx="938150" cy="49876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l-GR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ounded 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149" y="1270659"/>
                  <a:ext cx="938150" cy="498764"/>
                </a:xfrm>
                <a:prstGeom prst="round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endCxn id="10" idx="1"/>
            </p:cNvCxnSpPr>
            <p:nvPr/>
          </p:nvCxnSpPr>
          <p:spPr>
            <a:xfrm>
              <a:off x="596900" y="1520041"/>
              <a:ext cx="529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11" idx="1"/>
            </p:cNvCxnSpPr>
            <p:nvPr/>
          </p:nvCxnSpPr>
          <p:spPr>
            <a:xfrm>
              <a:off x="2064328" y="1520041"/>
              <a:ext cx="569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72299" y="1525607"/>
              <a:ext cx="569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87282" y="1381541"/>
                  <a:ext cx="4726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82" y="1381541"/>
                  <a:ext cx="47269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410" t="-4444" r="-16667" b="-35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57995" y="1381540"/>
                  <a:ext cx="4760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995" y="1381540"/>
                  <a:ext cx="47609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1538" t="-4444" r="-17949" b="-35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6204" y="2235122"/>
                <a:ext cx="2389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204" y="2235122"/>
                <a:ext cx="2389500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786" t="-4444" r="-3061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168731" y="3607280"/>
            <a:ext cx="3049551" cy="1324542"/>
            <a:chOff x="215931" y="3881156"/>
            <a:chExt cx="3049551" cy="1324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30"/>
                <p:cNvSpPr/>
                <p:nvPr/>
              </p:nvSpPr>
              <p:spPr>
                <a:xfrm>
                  <a:off x="1254827" y="4706934"/>
                  <a:ext cx="938150" cy="49876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4827" y="4706934"/>
                  <a:ext cx="938150" cy="498764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/>
                <p:cNvSpPr/>
                <p:nvPr/>
              </p:nvSpPr>
              <p:spPr>
                <a:xfrm>
                  <a:off x="1254827" y="3881156"/>
                  <a:ext cx="938150" cy="49876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l-GR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4827" y="3881156"/>
                  <a:ext cx="938150" cy="498764"/>
                </a:xfrm>
                <a:prstGeom prst="round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>
              <a:off x="725549" y="4956316"/>
              <a:ext cx="529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2" idx="1"/>
            </p:cNvCxnSpPr>
            <p:nvPr/>
          </p:nvCxnSpPr>
          <p:spPr>
            <a:xfrm>
              <a:off x="990188" y="4130537"/>
              <a:ext cx="2646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198226" y="4984882"/>
              <a:ext cx="569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15931" y="4817816"/>
                  <a:ext cx="4726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31" y="4817816"/>
                  <a:ext cx="47269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494" t="-2174" r="-18182" b="-32609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789390" y="4817814"/>
                  <a:ext cx="4760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390" y="4817814"/>
                  <a:ext cx="476092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1538" t="-2174" r="-17949" b="-32609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>
              <a:off x="990188" y="4130537"/>
              <a:ext cx="0" cy="8257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2" idx="3"/>
            </p:cNvCxnSpPr>
            <p:nvPr/>
          </p:nvCxnSpPr>
          <p:spPr>
            <a:xfrm flipV="1">
              <a:off x="2192977" y="4128268"/>
              <a:ext cx="264638" cy="22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457615" y="4130537"/>
              <a:ext cx="0" cy="85434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493196" y="5250509"/>
                <a:ext cx="3122137" cy="589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196" y="5250509"/>
                <a:ext cx="3122137" cy="589649"/>
              </a:xfrm>
              <a:prstGeom prst="rect">
                <a:avLst/>
              </a:prstGeom>
              <a:blipFill rotWithShape="0">
                <a:blip r:embed="rId14"/>
                <a:stretch>
                  <a:fillRect l="-1172" b="-1340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ounded Rectangle 55"/>
          <p:cNvSpPr/>
          <p:nvPr/>
        </p:nvSpPr>
        <p:spPr>
          <a:xfrm>
            <a:off x="6692900" y="2235122"/>
            <a:ext cx="1143000" cy="2769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273800" y="5545333"/>
            <a:ext cx="1562100" cy="2948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794656" y="2575191"/>
                <a:ext cx="939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656" y="2575191"/>
                <a:ext cx="939488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5844" t="-2174" r="-9091" b="-3260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671210" y="5851590"/>
                <a:ext cx="9394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0" y="5851590"/>
                <a:ext cx="939488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5195" t="-2222" r="-9091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946204" y="929103"/>
            <a:ext cx="2669129" cy="589649"/>
            <a:chOff x="5946204" y="929103"/>
            <a:chExt cx="2669129" cy="589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46204" y="929345"/>
                  <a:ext cx="26691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204" y="929345"/>
                  <a:ext cx="266912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26" t="-2174" r="-2740" b="-32609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ounded Rectangle 37"/>
            <p:cNvSpPr/>
            <p:nvPr/>
          </p:nvSpPr>
          <p:spPr>
            <a:xfrm>
              <a:off x="6671210" y="929103"/>
              <a:ext cx="1303413" cy="29482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874011" y="1241753"/>
                  <a:ext cx="8978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4011" y="1241753"/>
                  <a:ext cx="897810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122" t="-4444" r="-9524" b="-35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327874" y="4002099"/>
            <a:ext cx="3555460" cy="850973"/>
            <a:chOff x="5327874" y="4002099"/>
            <a:chExt cx="3555460" cy="8509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327874" y="4002099"/>
                  <a:ext cx="3555460" cy="5896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l-G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l-G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l-G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  =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874" y="4002099"/>
                  <a:ext cx="3555460" cy="58964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01" t="-2083" b="-520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ounded Rectangle 38"/>
            <p:cNvSpPr/>
            <p:nvPr/>
          </p:nvSpPr>
          <p:spPr>
            <a:xfrm>
              <a:off x="6088693" y="4301080"/>
              <a:ext cx="1562100" cy="29482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400214" y="4576073"/>
                  <a:ext cx="8978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214" y="4576073"/>
                  <a:ext cx="897810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122" t="-4444" r="-9524" b="-35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Rectangle 42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45" name="Rectangle 44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21243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Πόλοι και Μηδενικά Συνάρτησης Μεταφοράς</a:t>
                </a: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Πόλοι: θέσεις του μιγαδικού επιπέδου όπου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Μηδενικά: θέσεις του μιγαδικού επιπέδου όπου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Έχουμε ήδη δει ότι οι ρίζες του αριθμητή και του παρονομαστή μιας ρητής συνάρτησης μεταφοράς αποτελούν πόλους και μηδενικά του συστήματος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/>
                  <a:t>Είναι μόνο αυτά</a:t>
                </a:r>
                <a:r>
                  <a:rPr lang="en-US" b="0" dirty="0" smtClean="0"/>
                  <a:t>??</a:t>
                </a:r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παράδειγμα, έστω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−3)(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Έχει δυο πόλους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b="0" dirty="0" smtClean="0"/>
                  <a:t>, </a:t>
                </a:r>
                <a:r>
                  <a:rPr lang="el-GR" b="0" dirty="0" smtClean="0"/>
                  <a:t>και ένα μηδενικό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Προσέξτε όμως ότι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Άρα υπάρχει </a:t>
                </a:r>
                <a:r>
                  <a:rPr lang="el-GR" b="1" dirty="0" smtClean="0"/>
                  <a:t>ένα</a:t>
                </a:r>
                <a:r>
                  <a:rPr lang="el-GR" dirty="0" smtClean="0"/>
                  <a:t> έξτρα μηδενικό στο </a:t>
                </a:r>
                <a:r>
                  <a:rPr lang="el-GR" dirty="0"/>
                  <a:t>ά</a:t>
                </a:r>
                <a:r>
                  <a:rPr lang="el-GR" dirty="0" smtClean="0"/>
                  <a:t>πειρο!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/>
                  <a:t> </a:t>
                </a:r>
                <a:r>
                  <a:rPr lang="el-GR" b="0" dirty="0" smtClean="0"/>
                  <a:t>Άρα το σύστημα έχει </a:t>
                </a:r>
                <a:r>
                  <a:rPr lang="el-GR" b="1" dirty="0" smtClean="0"/>
                  <a:t>2 πόλους και 2 μηδενικά</a:t>
                </a:r>
                <a:r>
                  <a:rPr lang="el-GR" b="0" dirty="0" smtClean="0"/>
                  <a:t>!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3024554" y="4227616"/>
            <a:ext cx="597420" cy="660907"/>
            <a:chOff x="3024554" y="4227616"/>
            <a:chExt cx="597420" cy="660907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3277590" y="4227616"/>
              <a:ext cx="344384" cy="24938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24554" y="4748151"/>
              <a:ext cx="156054" cy="1403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9" name="Rectangle 8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26430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Πόλοι και Μηδενικά Συνάρτησης Μεταφοράς</a:t>
                </a: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Γενικότερα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dirty="0" smtClean="0"/>
                  <a:t>, </a:t>
                </a:r>
                <a:r>
                  <a:rPr lang="el-GR" b="0" dirty="0" smtClean="0"/>
                  <a:t>και τότε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b="0" dirty="0" smtClean="0"/>
                  <a:t>, </a:t>
                </a:r>
                <a:r>
                  <a:rPr lang="el-GR" b="0" dirty="0" smtClean="0"/>
                  <a:t>άρα υπάρχουν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l-GR" b="0" dirty="0" smtClean="0"/>
                  <a:t> πόλοι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/>
                  <a:t>Αν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:r>
                  <a:rPr lang="el-GR" dirty="0"/>
                  <a:t>και τότε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:r>
                  <a:rPr lang="el-GR" dirty="0"/>
                  <a:t>άρα υπάρχουν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l-GR" dirty="0"/>
                  <a:t> </a:t>
                </a:r>
                <a:r>
                  <a:rPr lang="el-GR" dirty="0" smtClean="0"/>
                  <a:t>μηδενικά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τότε δεν υπάρχουν επιπλέον πόλοι ή μηδενικά στο άπειρο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Άρα :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Σε μια ρητή συνάρτηση μεταφοράς, το πλήθος των πόλων ισούται με το πλήθος των μηδενικών </a:t>
                </a:r>
              </a:p>
              <a:p>
                <a:pPr marL="0" indent="0" algn="ctr">
                  <a:buClrTx/>
                  <a:buSzPct val="120000"/>
                  <a:buNone/>
                </a:pPr>
                <a:r>
                  <a:rPr lang="el-GR" sz="3200" b="1" dirty="0" smtClean="0"/>
                  <a:t># πόλων </a:t>
                </a:r>
                <a14:m>
                  <m:oMath xmlns:m="http://schemas.openxmlformats.org/officeDocument/2006/math">
                    <m:r>
                      <a:rPr lang="el-GR" sz="3200" b="1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3200" b="1" dirty="0" smtClean="0"/>
                  <a:t> # μηδενικών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9113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Συστήματα στο χώρο του </a:t>
                </a:r>
                <a:r>
                  <a:rPr lang="en-US" b="1" dirty="0" smtClean="0"/>
                  <a:t>Laplace</a:t>
                </a: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0" indent="0">
                  <a:buClrTx/>
                  <a:buSzPct val="120000"/>
                  <a:buNone/>
                </a:pP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Με ιδανικό κανάλι επικοινωνίας, θα είχαμε</a:t>
                </a:r>
                <a:br>
                  <a:rPr lang="el-GR" dirty="0" smtClean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Στην πράξη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έ</a:t>
                </a:r>
                <a:r>
                  <a:rPr lang="el-GR" dirty="0" smtClean="0"/>
                  <a:t>τσι ώστε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 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Πολλές φορές 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δεν είναι πραγματοποιήσιμο, γιατί δεν είναι ευσταθές η/και αιτιατό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Πως αντιμετωπίζουμε τέτοιες καταστάσεις?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Μπορούμε έστω να έχουμε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l-GR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 smtClean="0"/>
                  <a:t>?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837" t="-1976" b="-138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2707" b="7295"/>
          <a:stretch/>
        </p:blipFill>
        <p:spPr>
          <a:xfrm>
            <a:off x="2235126" y="770474"/>
            <a:ext cx="4807513" cy="204389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833255" y="3288362"/>
            <a:ext cx="1774588" cy="1362986"/>
            <a:chOff x="4833256" y="4360920"/>
            <a:chExt cx="1774588" cy="1362986"/>
          </a:xfrm>
        </p:grpSpPr>
        <p:sp>
          <p:nvSpPr>
            <p:cNvPr id="10" name="Rounded Rectangle 9"/>
            <p:cNvSpPr/>
            <p:nvPr/>
          </p:nvSpPr>
          <p:spPr>
            <a:xfrm>
              <a:off x="4833256" y="4975761"/>
              <a:ext cx="629393" cy="74814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12" name="Straight Arrow Connector 11"/>
            <p:cNvCxnSpPr>
              <a:endCxn id="10" idx="0"/>
            </p:cNvCxnSpPr>
            <p:nvPr/>
          </p:nvCxnSpPr>
          <p:spPr>
            <a:xfrm flipH="1">
              <a:off x="5147953" y="4485683"/>
              <a:ext cx="670958" cy="4900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18910" y="4360920"/>
                  <a:ext cx="7889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8910" y="4360920"/>
                  <a:ext cx="78893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977" t="-2222" r="-10853" b="-35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Straight Connector 19"/>
          <p:cNvCxnSpPr/>
          <p:nvPr/>
        </p:nvCxnSpPr>
        <p:spPr>
          <a:xfrm flipV="1">
            <a:off x="4833255" y="4177145"/>
            <a:ext cx="629393" cy="395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438902" y="3999014"/>
            <a:ext cx="617517" cy="427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6" name="Rectangle 15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78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Πόλοι και Μηδενικά Συνάρτησης Μεταφοράς</a:t>
                </a: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Παράδειγμα: 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ένα ΓΧΑ σύστημα με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&lt;+∞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έναν πόλο στη θέση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r>
                  <a:rPr lang="el-GR" dirty="0" smtClean="0"/>
                  <a:t>Μπορεί η κρουστική απόκριση να είναι πεπερασμένης διάρκειας?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r>
                  <a:rPr lang="el-GR" dirty="0"/>
                  <a:t>Μπορεί η κρουστική απόκριση να είναι </a:t>
                </a:r>
                <a:r>
                  <a:rPr lang="el-GR" dirty="0" err="1" smtClean="0"/>
                  <a:t>αριστερόπλευρο</a:t>
                </a:r>
                <a:r>
                  <a:rPr lang="el-GR" dirty="0" smtClean="0"/>
                  <a:t> σήμα?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r>
                  <a:rPr lang="el-GR" dirty="0"/>
                  <a:t>Μπορεί η κρουστική απόκριση να είναι </a:t>
                </a:r>
                <a:r>
                  <a:rPr lang="el-GR" dirty="0" err="1" smtClean="0"/>
                  <a:t>δεξιόπλευρο</a:t>
                </a:r>
                <a:r>
                  <a:rPr lang="el-GR" dirty="0" smtClean="0"/>
                  <a:t> σήμα?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r>
                  <a:rPr lang="el-GR" dirty="0"/>
                  <a:t>Μπορεί η κρουστική απόκριση να είναι </a:t>
                </a:r>
                <a:r>
                  <a:rPr lang="el-GR" dirty="0" smtClean="0"/>
                  <a:t>αμφίπλευρο σήμα?</a:t>
                </a:r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2109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51892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Απόκριση σε Συχνότητα με Διάγραμμα Διανυσμάτων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Είδαμε ότι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και ξέρουμε ότι αυτό ισχύει μόνον αν το πεδίο σύγκλισης τους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</a:t>
                </a:r>
                <a:br>
                  <a:rPr lang="en-US" dirty="0" smtClean="0"/>
                </a:br>
                <a:r>
                  <a:rPr lang="en-US" dirty="0" smtClean="0"/>
                  <a:t>   </a:t>
                </a:r>
                <a:r>
                  <a:rPr lang="el-GR" dirty="0" smtClean="0"/>
                  <a:t>περιλαμβάνει το φανταστικό άξονα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 θέσουμε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l-GR" dirty="0" smtClean="0"/>
                  <a:t> τότε η παραπάνω σχέση γίνεται</a:t>
                </a:r>
                <a:br>
                  <a:rPr lang="el-GR" dirty="0" smtClean="0"/>
                </a:br>
                <a:r>
                  <a:rPr lang="el-GR" dirty="0" smtClean="0"/>
                  <a:t> 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και έτσι το μιγαδικό επίπεδο περιγράφεται από τις ποσότητες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l-GR" dirty="0" smtClean="0"/>
                  <a:t>αντί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Θα διατηρήσουμε αυτό το συμβολισμό για ευκολία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Άραγε τι συνέπεια έχει η τοποθέτηση ενός πόλου/μηδενικού στο μιγαδικό επίπεδο επάνω στην απόκριση σε συχνότητα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 smtClean="0"/>
                  <a:t>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Μπορώ να σχεδιάσω (προσεγγιστικά) την επίδραση ενός πόλου/μηδενικού στη συχνοτική απόκριση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/>
                  <a:t>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4051" r="-6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9344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Απόκριση σε Συχνότητα με Διάγραμμα Διανυσμάτων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Στη γενικότερη των περιπτώσεων, μια ρητή συνάρτηση μεταφοράς γράφεται ως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   </a:t>
                </a:r>
                <a:r>
                  <a:rPr lang="el-GR" dirty="0" smtClean="0"/>
                  <a:t>και η συχνοτική απόκριση 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Αποτελείται από όρους της μορφής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έναν πόλο ή ένα μηδενικό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Άρα το μέτρο του θα είναι </a:t>
                </a:r>
                <a:endParaRPr lang="el-GR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 </a:t>
                </a:r>
                <a:r>
                  <a:rPr lang="el-GR" dirty="0" smtClean="0"/>
                  <a:t>  και η φάση του θα είναι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   και οι μεταβολές τους θα επηρεάζουν τις αποκρίσεις πλάτους και φάσης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3867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Απόκριση σε Συχνότητα με Διάγραμμα Διανυσμάτων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Όμως 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   </a:t>
                </a:r>
                <a:r>
                  <a:rPr lang="el-GR" dirty="0" smtClean="0"/>
                  <a:t>και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Άρα </a:t>
                </a:r>
                <a:r>
                  <a:rPr lang="el-GR" u="sng" dirty="0" smtClean="0"/>
                  <a:t>ένας πόλος/μηδενικό επηρεάζει πολλαπλασιαστικά την απόκριση πλάτους και αθροιστικά την απόκριση φάσης</a:t>
                </a:r>
                <a:endParaRPr lang="en-US" u="sng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Ας απλοποιήσουμε την κατάσταση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Έστω ότι έχουμε έναν όρο της μορφής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Το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 smtClean="0"/>
                  <a:t> θα είναι πότε πόλος, πότε μηδενικό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Έστω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 smtClean="0"/>
                  <a:t> μηδενικό: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1908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Απόκριση σε Συχνότητα με Διάγραμμα Διανυσμάτων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Φανταστείτε τον όρο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σαν ένα διάνυσμα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…όπως και τους όρους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l-GR" dirty="0" smtClean="0"/>
                  <a:t> και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 smtClean="0"/>
                  <a:t> σαν επιμέρους διανύσματα που ξεκινούν από το μηδέν, όπως στο σχήμα (α)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Όσο αυξάνει το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l-GR" dirty="0" smtClean="0"/>
                  <a:t> (μέσω του διανύσματος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l-GR" dirty="0" smtClean="0"/>
                  <a:t>)</a:t>
                </a:r>
                <a:r>
                  <a:rPr lang="en-US" dirty="0" smtClean="0"/>
                  <a:t> </a:t>
                </a:r>
                <a:r>
                  <a:rPr lang="el-GR" dirty="0" smtClean="0"/>
                  <a:t>από το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∞ </m:t>
                    </m:r>
                  </m:oMath>
                </a14:m>
                <a:r>
                  <a:rPr lang="el-GR" dirty="0" smtClean="0"/>
                  <a:t>ως το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τόσο μεταβάλλεται</a:t>
                </a:r>
                <a:r>
                  <a:rPr lang="en-US" dirty="0" smtClean="0"/>
                  <a:t> </a:t>
                </a:r>
                <a:r>
                  <a:rPr lang="el-GR" dirty="0" smtClean="0"/>
                  <a:t>το διάνυσμα της διαφοράς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Ας δούμε μερικές ενδεικτικές τιμές του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τη συμπεριφορά του διανύσματος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3900" r="51312"/>
          <a:stretch/>
        </p:blipFill>
        <p:spPr>
          <a:xfrm>
            <a:off x="451481" y="3598845"/>
            <a:ext cx="3928035" cy="27002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1306" t="3900" r="490"/>
          <a:stretch/>
        </p:blipFill>
        <p:spPr>
          <a:xfrm>
            <a:off x="4882165" y="3598845"/>
            <a:ext cx="3888954" cy="27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Απόκριση σε Συχνότητα με Διάγραμμα Διανυσμάτων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dirty="0"/>
                  <a:t>Πως μεταβάλλεται ο όρος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l-GR" dirty="0"/>
                  <a:t>όσο αλλάζει το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l-GR" dirty="0" smtClean="0"/>
                  <a:t>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Παρατηρήστε ότι όταν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l-G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l-GR" dirty="0" smtClean="0"/>
                  <a:t> το μήκος του διανύσματος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γίνεται ελάχιστο και ίσο με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Ανάλογα με την απόσταση του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 smtClean="0"/>
                  <a:t> από τον άξονα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l-GR" dirty="0" smtClean="0"/>
                  <a:t>, η μεταβολή του μήκους του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 smtClean="0"/>
                  <a:t> μπορεί να είναι αργή ή πιο γρήγορη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Σίγουρα όμως το διάνυσμα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 smtClean="0"/>
                  <a:t> μεταβάλλει το μήκος του αργά γύρω από τη συχνότητα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Im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 r="-74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361"/>
          <a:stretch/>
        </p:blipFill>
        <p:spPr>
          <a:xfrm>
            <a:off x="183500" y="1285646"/>
            <a:ext cx="8167286" cy="30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3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Απόκριση σε Συχνότητα με Διάγραμμα Διανυσμάτων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dirty="0"/>
                  <a:t>Πως μεταβάλλεται ο όρος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l-G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l-G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/>
                  <a:t>όσο αλλάζει το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l-GR" dirty="0" smtClean="0"/>
                  <a:t>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Παρατηρήστε ότι όταν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Im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l-G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l-GR" dirty="0" smtClean="0"/>
                  <a:t> το μήκος του διανύσματος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γίνεται ελάχιστο και ίσο με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οπότε ο όρος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l-G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</m:oMath>
                </a14:m>
                <a:r>
                  <a:rPr lang="el-GR" dirty="0" smtClean="0"/>
                  <a:t> παίρνει τη μέγιστη τιμή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Ανάλογα με την απόσταση του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 smtClean="0"/>
                  <a:t> από τον άξονα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l-GR" dirty="0" smtClean="0"/>
                  <a:t>, η μεταβολή του μήκους του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 smtClean="0"/>
                  <a:t> μπορεί να είναι αργή ή πιο γρήγορη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Σίγουρα όμως το διάνυσμα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 smtClean="0"/>
                  <a:t> μεταβάλλει το μήκος του αργά γύρω από τη συχνότητα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Im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l-GR" dirty="0" smtClean="0"/>
                  <a:t>, κάνοντας το μήκος του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να μεταβάλλεται πιο γρήγορα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2174" r="-74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28" y="1288974"/>
            <a:ext cx="7993555" cy="294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6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Απόκριση σε Συχνότητα με Διάγραμμα Διανυσμάτων</a:t>
            </a: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Ας τα δούμε μαζί…</a:t>
            </a:r>
            <a:endParaRPr lang="el-GR" dirty="0"/>
          </a:p>
          <a:p>
            <a:pPr marL="457200" indent="-457200">
              <a:buClrTx/>
              <a:buSzPct val="120000"/>
              <a:buFont typeface="+mj-lt"/>
              <a:buAutoNum type="alphaLcParenR"/>
            </a:pPr>
            <a:endParaRPr lang="el-GR" dirty="0"/>
          </a:p>
          <a:p>
            <a:pPr marL="457200" indent="-457200">
              <a:buClrTx/>
              <a:buSzPct val="120000"/>
              <a:buFont typeface="+mj-lt"/>
              <a:buAutoNum type="alphaLcParenR"/>
            </a:pPr>
            <a:endParaRPr lang="el-GR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778" y="745967"/>
            <a:ext cx="6411817" cy="57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Απόκριση σε Συχνότητα με Διάγραμμα Διανυσμάτων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Ας δούμε πως μπορούμε να σχεδιάσουμε τον όρο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24" y="2550463"/>
            <a:ext cx="8506249" cy="33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2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Απόκριση σε Συχνότητα με Διάγραμμα Διανυσμάτων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Πώς μεταβάλλεται ο όρος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Πόλος: συνεισφορά στην απόκριση φάσης της μορφής </a:t>
                </a:r>
                <a14:m>
                  <m:oMath xmlns:m="http://schemas.openxmlformats.org/officeDocument/2006/math">
                    <m:r>
                      <a:rPr lang="el-G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Μηδενικό: συνεισφορά στην απόκριση φάσης της μορφής </a:t>
                </a:r>
                <a14:m>
                  <m:oMath xmlns:m="http://schemas.openxmlformats.org/officeDocument/2006/math">
                    <m:r>
                      <a:rPr lang="el-G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2" y="2395080"/>
            <a:ext cx="8895742" cy="350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Ευστάθεια ΓΧΑ Συστήματος</a:t>
                </a: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Γνωρίζετε ότι ένα σύστημα είναι ευσταθές αν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</a:t>
                </a:r>
                <a:r>
                  <a:rPr lang="el-GR" b="0" dirty="0" smtClean="0"/>
                  <a:t>Για να είναι ευσταθές το σύστημα πρέπει </a:t>
                </a:r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αφού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l-G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6260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Αιτιατότητα</a:t>
                </a:r>
              </a:p>
              <a:p>
                <a:pPr>
                  <a:lnSpc>
                    <a:spcPct val="120000"/>
                  </a:lnSpc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 smtClean="0"/>
                  <a:t> </a:t>
                </a:r>
                <a:r>
                  <a:rPr lang="el-GR" dirty="0" smtClean="0"/>
                  <a:t>Μπορεί να αποδειχθεί ότι μια </a:t>
                </a:r>
                <a:r>
                  <a:rPr lang="el-GR" b="1" i="1" dirty="0" smtClean="0"/>
                  <a:t>ρητή</a:t>
                </a:r>
                <a:r>
                  <a:rPr lang="el-GR" dirty="0" smtClean="0"/>
                  <a:t> συνάρτηση μεταφοράς αντιστοιχεί σε αιτιατό, </a:t>
                </a:r>
                <a:r>
                  <a:rPr lang="el-GR" dirty="0" err="1" smtClean="0"/>
                  <a:t>αντι</a:t>
                </a:r>
                <a:r>
                  <a:rPr lang="el-GR" dirty="0" smtClean="0"/>
                  <a:t>-αιτιατό, ή μη αιτιατό σύστημα (κρουστική απόκριση)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Ανάλογα με το πεδίο σύγκλισης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Ένα ΓΧΑ σύστημα που περιγράφεται από μια διαφορική εξίσωση </a:t>
                </a:r>
                <a:br>
                  <a:rPr lang="el-GR" dirty="0" smtClean="0"/>
                </a:br>
                <a:r>
                  <a:rPr lang="el-GR" dirty="0" smtClean="0"/>
                  <a:t/>
                </a:r>
                <a:br>
                  <a:rPr lang="el-GR" dirty="0" smtClean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l-G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 </a:t>
                </a:r>
                <a:r>
                  <a:rPr lang="el-GR" dirty="0" smtClean="0"/>
                  <a:t>  μπορεί να είναι αιτιατό μόνο αν το πεδίο σύγκλισης είναι </a:t>
                </a:r>
                <a:r>
                  <a:rPr lang="el-GR" dirty="0" err="1" smtClean="0"/>
                  <a:t>δεξιόπλευρο</a:t>
                </a:r>
                <a:r>
                  <a:rPr lang="el-GR" dirty="0" smtClean="0"/>
                  <a:t>, και</a:t>
                </a:r>
                <a:br>
                  <a:rPr lang="el-GR" dirty="0" smtClean="0"/>
                </a:br>
                <a:r>
                  <a:rPr lang="el-GR" dirty="0" smtClean="0"/>
                  <a:t>   δεν περιέχει πόλους στο άπειρο. Αποδεικνύεται ότι αυτό μπορεί να συμβεί</a:t>
                </a:r>
                <a:br>
                  <a:rPr lang="el-GR" dirty="0" smtClean="0"/>
                </a:br>
                <a:r>
                  <a:rPr lang="el-GR" dirty="0" smtClean="0"/>
                  <a:t>   αν και μόνο αν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l-GR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33" name="Rectangle 32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6342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378160" y="2025630"/>
            <a:ext cx="1063869" cy="2259869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32432" y="2030378"/>
            <a:ext cx="753114" cy="2259869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Ευστάθεια και </a:t>
            </a:r>
            <a:r>
              <a:rPr lang="el-GR" b="1" dirty="0" err="1" smtClean="0"/>
              <a:t>Αιτιατότητα</a:t>
            </a:r>
            <a:endParaRPr lang="el-GR" b="1" dirty="0" smtClean="0"/>
          </a:p>
          <a:p>
            <a:pPr>
              <a:lnSpc>
                <a:spcPct val="120000"/>
              </a:lnSpc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Έστω το ακόλουθο διάγραμμα πόλων-μηδενικών που αντιστοιχεί σε μια ρητή συνάρτηση μεταφοράς</a:t>
            </a:r>
            <a:endParaRPr lang="el-GR" dirty="0"/>
          </a:p>
          <a:p>
            <a:pPr marL="457200" indent="-457200">
              <a:buClrTx/>
              <a:buSzPct val="120000"/>
              <a:buFont typeface="+mj-lt"/>
              <a:buAutoNum type="alphaLcParenR"/>
            </a:pPr>
            <a:endParaRPr lang="el-GR" dirty="0"/>
          </a:p>
          <a:p>
            <a:pPr marL="457200" indent="-457200">
              <a:buClrTx/>
              <a:buSzPct val="120000"/>
              <a:buFont typeface="+mj-lt"/>
              <a:buAutoNum type="alphaLcParenR"/>
            </a:pP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 marL="457200" indent="-457200">
              <a:buClrTx/>
              <a:buSzPct val="120000"/>
              <a:buFont typeface="+mj-lt"/>
              <a:buAutoNum type="alphaLcParenR"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Για να είναι ένα σύστημα </a:t>
            </a:r>
            <a:r>
              <a:rPr lang="el-GR" b="1" dirty="0" smtClean="0"/>
              <a:t>ευσταθές και αιτιατό, πρέπει όλοι οι πόλοι να βρίσκονται στο αριστερό ημιεπίπεδο του μιγαδικού επιπέδου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Εναλλακτικά, </a:t>
            </a:r>
            <a:r>
              <a:rPr lang="el-GR" b="1" dirty="0" smtClean="0"/>
              <a:t>όλοι οι πόλοι θα πρέπει να έχουν αρνητικό πραγματικό μέρος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6776" y="1859187"/>
            <a:ext cx="3448891" cy="2489813"/>
            <a:chOff x="352878" y="2200714"/>
            <a:chExt cx="3448891" cy="2489813"/>
          </a:xfrm>
        </p:grpSpPr>
        <p:grpSp>
          <p:nvGrpSpPr>
            <p:cNvPr id="27" name="Group 26"/>
            <p:cNvGrpSpPr/>
            <p:nvPr/>
          </p:nvGrpSpPr>
          <p:grpSpPr>
            <a:xfrm>
              <a:off x="352878" y="2200714"/>
              <a:ext cx="3448891" cy="2489813"/>
              <a:chOff x="213756" y="1191538"/>
              <a:chExt cx="3448891" cy="248981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13756" y="1368998"/>
                <a:ext cx="3230088" cy="2312353"/>
                <a:chOff x="213756" y="1368998"/>
                <a:chExt cx="3230088" cy="2312353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13756" y="1368998"/>
                  <a:ext cx="3230088" cy="2312353"/>
                  <a:chOff x="213756" y="1368998"/>
                  <a:chExt cx="3230088" cy="2312353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213756" y="2505694"/>
                    <a:ext cx="3230088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/>
                  <p:nvPr/>
                </p:nvCxnSpPr>
                <p:spPr>
                  <a:xfrm flipH="1" flipV="1">
                    <a:off x="1818904" y="1368998"/>
                    <a:ext cx="9896" cy="231235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Multiply 14"/>
                <p:cNvSpPr/>
                <p:nvPr/>
              </p:nvSpPr>
              <p:spPr>
                <a:xfrm>
                  <a:off x="897577" y="1480635"/>
                  <a:ext cx="237506" cy="296883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Multiply 15"/>
                <p:cNvSpPr/>
                <p:nvPr/>
              </p:nvSpPr>
              <p:spPr>
                <a:xfrm>
                  <a:off x="897577" y="3202374"/>
                  <a:ext cx="237506" cy="296883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Multiply 16"/>
                <p:cNvSpPr/>
                <p:nvPr/>
              </p:nvSpPr>
              <p:spPr>
                <a:xfrm>
                  <a:off x="1399408" y="2357252"/>
                  <a:ext cx="237506" cy="296883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Multiply 17"/>
                <p:cNvSpPr/>
                <p:nvPr/>
              </p:nvSpPr>
              <p:spPr>
                <a:xfrm>
                  <a:off x="2201982" y="2357252"/>
                  <a:ext cx="237506" cy="296883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Multiply 18"/>
                <p:cNvSpPr/>
                <p:nvPr/>
              </p:nvSpPr>
              <p:spPr>
                <a:xfrm>
                  <a:off x="276299" y="2357252"/>
                  <a:ext cx="237506" cy="296883"/>
                </a:xfrm>
                <a:prstGeom prst="mathMultiply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2658291" y="2437771"/>
                  <a:ext cx="154379" cy="1494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925818" y="1645075"/>
                  <a:ext cx="154379" cy="1494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2941420" y="3143704"/>
                  <a:ext cx="154379" cy="1494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1133747" y="2430990"/>
                  <a:ext cx="154379" cy="1494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prstClr val="white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3435021" y="2505692"/>
                    <a:ext cx="2276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ℜ</m:t>
                          </m:r>
                        </m:oMath>
                      </m:oMathPara>
                    </a14:m>
                    <a:endParaRPr lang="el-GR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5021" y="2505692"/>
                    <a:ext cx="22762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8947" t="-2222" r="-26316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1857976" y="1191538"/>
                    <a:ext cx="20518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ℑ</m:t>
                          </m:r>
                        </m:oMath>
                      </m:oMathPara>
                    </a14:m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7976" y="1191538"/>
                    <a:ext cx="205184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3333" r="-33333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Oval 28"/>
            <p:cNvSpPr/>
            <p:nvPr/>
          </p:nvSpPr>
          <p:spPr>
            <a:xfrm>
              <a:off x="708540" y="3440166"/>
              <a:ext cx="154379" cy="1494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112098" y="1862462"/>
            <a:ext cx="4809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rgbClr val="000000"/>
                </a:solidFill>
              </a:rPr>
              <a:t>Για ποιο πεδίο σύγκλισης είναι το σύστημα </a:t>
            </a:r>
            <a:r>
              <a:rPr lang="el-GR" dirty="0" smtClean="0">
                <a:solidFill>
                  <a:srgbClr val="00B0F0"/>
                </a:solidFill>
              </a:rPr>
              <a:t>αιτιατό</a:t>
            </a:r>
            <a:r>
              <a:rPr lang="el-GR" dirty="0" smtClean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rgbClr val="000000"/>
                </a:solidFill>
              </a:rPr>
              <a:t>Για ποιο πεδίο σύγκλισης είναι το σύστημα </a:t>
            </a:r>
            <a:r>
              <a:rPr lang="el-GR" dirty="0" smtClean="0">
                <a:solidFill>
                  <a:srgbClr val="7030A0"/>
                </a:solidFill>
              </a:rPr>
              <a:t>ευσταθές</a:t>
            </a:r>
            <a:r>
              <a:rPr lang="el-GR" dirty="0" smtClean="0">
                <a:solidFill>
                  <a:srgbClr val="000000"/>
                </a:solidFill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>
                <a:solidFill>
                  <a:srgbClr val="000000"/>
                </a:solidFill>
              </a:rPr>
              <a:t>Για ποιο πεδίο σύγκλισης είναι </a:t>
            </a:r>
            <a:r>
              <a:rPr lang="el-GR" b="1" dirty="0" smtClean="0">
                <a:solidFill>
                  <a:srgbClr val="000000"/>
                </a:solidFill>
              </a:rPr>
              <a:t>και</a:t>
            </a:r>
            <a:r>
              <a:rPr lang="el-GR" dirty="0" smtClean="0">
                <a:solidFill>
                  <a:srgbClr val="000000"/>
                </a:solidFill>
              </a:rPr>
              <a:t> αιτιατό </a:t>
            </a:r>
            <a:r>
              <a:rPr lang="el-GR" b="1" dirty="0" smtClean="0">
                <a:solidFill>
                  <a:srgbClr val="000000"/>
                </a:solidFill>
              </a:rPr>
              <a:t>και</a:t>
            </a:r>
            <a:r>
              <a:rPr lang="el-GR" dirty="0" smtClean="0">
                <a:solidFill>
                  <a:srgbClr val="000000"/>
                </a:solidFill>
              </a:rPr>
              <a:t> ευσταθές?</a:t>
            </a:r>
            <a:endParaRPr lang="el-GR" dirty="0">
              <a:solidFill>
                <a:srgbClr val="0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62219" y="3715550"/>
            <a:ext cx="39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l-GR" sz="2800" dirty="0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33" name="Rectangle 32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47038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Αντίστροφο Σύστημα</a:t>
                </a: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 αντίστροφο σύστημα ενός δοθέντος ΓΧΑ συστήματος με κρουστική απόκριση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ικανοποιεί τη σχέση: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Στο χώρο του </a:t>
                </a:r>
                <a:r>
                  <a:rPr lang="en-US" dirty="0" smtClean="0"/>
                  <a:t>Laplace: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≠∅</m:t>
                      </m:r>
                    </m:oMath>
                  </m:oMathPara>
                </a14:m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Στο αντίστροφο σύστημα, οι πόλοι και τα μηδενικά του αρχικού συστήματος γίνονται μηδενικά και πόλοι του αντιστρόφου συστήματος, αντίστοιχα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1604801" y="4393870"/>
            <a:ext cx="2587189" cy="1903613"/>
            <a:chOff x="213756" y="1191538"/>
            <a:chExt cx="3448891" cy="2489813"/>
          </a:xfrm>
        </p:grpSpPr>
        <p:grpSp>
          <p:nvGrpSpPr>
            <p:cNvPr id="10" name="Group 9"/>
            <p:cNvGrpSpPr/>
            <p:nvPr/>
          </p:nvGrpSpPr>
          <p:grpSpPr>
            <a:xfrm>
              <a:off x="213756" y="1368998"/>
              <a:ext cx="3230088" cy="2312353"/>
              <a:chOff x="213756" y="1368998"/>
              <a:chExt cx="3230088" cy="231235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13756" y="1368998"/>
                <a:ext cx="3230088" cy="2312353"/>
                <a:chOff x="213756" y="1368998"/>
                <a:chExt cx="3230088" cy="2312353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13756" y="2505694"/>
                  <a:ext cx="323008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1818904" y="1368998"/>
                  <a:ext cx="9896" cy="23123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Multiply 13"/>
              <p:cNvSpPr/>
              <p:nvPr/>
            </p:nvSpPr>
            <p:spPr>
              <a:xfrm>
                <a:off x="897577" y="1480635"/>
                <a:ext cx="237506" cy="29688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Multiply 14"/>
              <p:cNvSpPr/>
              <p:nvPr/>
            </p:nvSpPr>
            <p:spPr>
              <a:xfrm>
                <a:off x="897577" y="3202374"/>
                <a:ext cx="237506" cy="29688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Multiply 15"/>
              <p:cNvSpPr/>
              <p:nvPr/>
            </p:nvSpPr>
            <p:spPr>
              <a:xfrm>
                <a:off x="1399408" y="2357252"/>
                <a:ext cx="237506" cy="29688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Multiply 16"/>
              <p:cNvSpPr/>
              <p:nvPr/>
            </p:nvSpPr>
            <p:spPr>
              <a:xfrm>
                <a:off x="2201982" y="2357252"/>
                <a:ext cx="237506" cy="29688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658291" y="2437771"/>
                <a:ext cx="154379" cy="1494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925818" y="1645075"/>
                <a:ext cx="154379" cy="1494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41420" y="3143704"/>
                <a:ext cx="154379" cy="1494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13940" y="2430990"/>
                <a:ext cx="154379" cy="1494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435021" y="2505692"/>
                  <a:ext cx="227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ℜ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5021" y="2505692"/>
                  <a:ext cx="227626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3571" t="-2941" r="-57143" b="-50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857976" y="1191538"/>
                  <a:ext cx="2051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ℑ</m:t>
                        </m:r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976" y="1191538"/>
                  <a:ext cx="20518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0000" r="-60000" b="-4857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/>
          <p:cNvGrpSpPr/>
          <p:nvPr/>
        </p:nvGrpSpPr>
        <p:grpSpPr>
          <a:xfrm>
            <a:off x="5577005" y="4389699"/>
            <a:ext cx="2587189" cy="1903613"/>
            <a:chOff x="5577005" y="4389699"/>
            <a:chExt cx="2587189" cy="1903613"/>
          </a:xfrm>
        </p:grpSpPr>
        <p:grpSp>
          <p:nvGrpSpPr>
            <p:cNvPr id="29" name="Group 28"/>
            <p:cNvGrpSpPr/>
            <p:nvPr/>
          </p:nvGrpSpPr>
          <p:grpSpPr>
            <a:xfrm>
              <a:off x="5577005" y="4525378"/>
              <a:ext cx="2423054" cy="1767934"/>
              <a:chOff x="213756" y="1368998"/>
              <a:chExt cx="3230088" cy="2312353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>
                <a:off x="213756" y="2505694"/>
                <a:ext cx="32300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 flipH="1" flipV="1">
                <a:off x="1818904" y="1368998"/>
                <a:ext cx="9896" cy="23123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Multiply 32"/>
            <p:cNvSpPr/>
            <p:nvPr/>
          </p:nvSpPr>
          <p:spPr>
            <a:xfrm>
              <a:off x="7492341" y="5280958"/>
              <a:ext cx="178165" cy="22698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113894" y="5342520"/>
              <a:ext cx="115808" cy="1142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993440" y="5394449"/>
                  <a:ext cx="170754" cy="2117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ℜ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3440" y="5394449"/>
                  <a:ext cx="170754" cy="21178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3571" t="-2857" r="-57143" b="-4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810418" y="4389699"/>
                  <a:ext cx="153919" cy="2117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ℑ</m:t>
                        </m:r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18" y="4389699"/>
                  <a:ext cx="153919" cy="2117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0000" r="-60000" b="-4857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Multiply 40"/>
            <p:cNvSpPr/>
            <p:nvPr/>
          </p:nvSpPr>
          <p:spPr>
            <a:xfrm>
              <a:off x="7633389" y="4679669"/>
              <a:ext cx="178165" cy="22698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42" name="Multiply 41"/>
            <p:cNvSpPr/>
            <p:nvPr/>
          </p:nvSpPr>
          <p:spPr>
            <a:xfrm>
              <a:off x="7628543" y="5843880"/>
              <a:ext cx="178165" cy="22698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6498501" y="5336034"/>
              <a:ext cx="115808" cy="1142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6077300" y="4715979"/>
              <a:ext cx="115808" cy="1142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6102249" y="5928816"/>
              <a:ext cx="115808" cy="1142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47" name="Multiply 46"/>
            <p:cNvSpPr/>
            <p:nvPr/>
          </p:nvSpPr>
          <p:spPr>
            <a:xfrm>
              <a:off x="6046121" y="5280958"/>
              <a:ext cx="178165" cy="22698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36" name="Rectangle 35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4989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/>
                  <a:t>Αντίστροφο Σύστημα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Παράδειγμα: 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l-GR" dirty="0" smtClean="0"/>
                  <a:t>Έστω το ΓΧΑ σύστημα με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Βρείτε το αντίστροφο σύστημα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69335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/>
                  <a:t>Αντίστροφο Σύστημα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Παράδειγμα: </a:t>
                </a:r>
                <a:endParaRPr lang="el-GR" b="1" dirty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</a:t>
                </a:r>
                <a:r>
                  <a:rPr lang="el-GR" dirty="0" smtClean="0"/>
                  <a:t>Έστω το ΓΧΑ σύστημα με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Βρείτε το αντίστροφο σύστημα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47721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 lnSpcReduction="10000"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Συστήματα Ελάχιστης Φάσης</a:t>
            </a:r>
            <a:endParaRPr lang="el-GR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Από το προηγούμενο παράδειγμα, είδαμε ότι μπορεί να μην μπορούμε να έχουμε ευσταθές </a:t>
            </a:r>
            <a:r>
              <a:rPr lang="el-GR" b="1" dirty="0" smtClean="0"/>
              <a:t>και</a:t>
            </a:r>
            <a:r>
              <a:rPr lang="el-GR" dirty="0" smtClean="0"/>
              <a:t> αιτιατό </a:t>
            </a:r>
            <a:r>
              <a:rPr lang="el-GR" i="1" dirty="0" smtClean="0"/>
              <a:t>αντίστροφο</a:t>
            </a:r>
            <a:r>
              <a:rPr lang="el-GR" dirty="0" smtClean="0"/>
              <a:t> σύστημα (ταυτόχρονα)</a:t>
            </a:r>
            <a:r>
              <a:rPr lang="en-US" dirty="0" smtClean="0"/>
              <a:t>, </a:t>
            </a:r>
            <a:r>
              <a:rPr lang="el-GR" dirty="0" smtClean="0"/>
              <a:t>ακόμα κι αν το σύστημά μας είναι ευσταθές </a:t>
            </a:r>
            <a:r>
              <a:rPr lang="el-GR" b="1" dirty="0" smtClean="0"/>
              <a:t>και</a:t>
            </a:r>
            <a:r>
              <a:rPr lang="el-GR" dirty="0" smtClean="0"/>
              <a:t> αιτιατό!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u="sng" dirty="0" smtClean="0"/>
              <a:t>Ερώτηση</a:t>
            </a:r>
            <a:r>
              <a:rPr lang="el-GR" dirty="0" smtClean="0"/>
              <a:t>: </a:t>
            </a:r>
            <a:r>
              <a:rPr lang="el-GR" i="1" dirty="0" smtClean="0"/>
              <a:t>τι πρέπει να ισχύει για ένα ΓΧΑ σύστημα με ρητή συνάρτηση μεταφοράς έτσι ώστε αν αυτό είναι ευσταθές και αιτιατό, να έχει ευσταθές και αιτιατό αντίστροφο σύστημα?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Ας το δούμε με ένα παράδειγμα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 marL="0" indent="0">
              <a:buClrTx/>
              <a:buSzPct val="120000"/>
              <a:buNone/>
            </a:pPr>
            <a:r>
              <a:rPr lang="el-GR" dirty="0"/>
              <a:t/>
            </a:r>
            <a:br>
              <a:rPr lang="el-GR" dirty="0"/>
            </a:b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Ένα ευσταθές και αιτιατό ΓΧΑ σύστημα έχει ευσταθές και αιτιατό αντίστροφο σύστημα μόνον όταν όλοι πόλοι και όλα τα μηδενικά του συστήματος βρίσκονται στο αριστερό ημιεπίπεδο!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Αυτά τα συστήματα ονομάζονται </a:t>
            </a:r>
            <a:r>
              <a:rPr lang="el-GR" b="1" dirty="0" smtClean="0"/>
              <a:t>ελάχιστης φάσης (</a:t>
            </a:r>
            <a:r>
              <a:rPr lang="en-US" b="1" dirty="0" smtClean="0"/>
              <a:t>minimum phase)</a:t>
            </a:r>
            <a:endParaRPr lang="el-GR" b="1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…για λόγους που δεν είναι εμφανείς </a:t>
            </a:r>
            <a:endParaRPr lang="el-GR" dirty="0"/>
          </a:p>
        </p:txBody>
      </p:sp>
      <p:grpSp>
        <p:nvGrpSpPr>
          <p:cNvPr id="49" name="Group 48"/>
          <p:cNvGrpSpPr/>
          <p:nvPr/>
        </p:nvGrpSpPr>
        <p:grpSpPr>
          <a:xfrm>
            <a:off x="6459319" y="3085678"/>
            <a:ext cx="917164" cy="1691830"/>
            <a:chOff x="6459319" y="3162917"/>
            <a:chExt cx="917164" cy="1691830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459319" y="3162917"/>
              <a:ext cx="0" cy="169183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469638" y="3180088"/>
              <a:ext cx="906845" cy="1644856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06936" y="3103905"/>
            <a:ext cx="1307764" cy="1691830"/>
            <a:chOff x="2006936" y="3181144"/>
            <a:chExt cx="1307764" cy="169183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006936" y="3181144"/>
              <a:ext cx="0" cy="169183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013286" y="3200194"/>
              <a:ext cx="1301414" cy="1644856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034786" y="2915343"/>
            <a:ext cx="2587189" cy="1903613"/>
            <a:chOff x="213756" y="1191538"/>
            <a:chExt cx="3448891" cy="2489813"/>
          </a:xfrm>
        </p:grpSpPr>
        <p:grpSp>
          <p:nvGrpSpPr>
            <p:cNvPr id="10" name="Group 9"/>
            <p:cNvGrpSpPr/>
            <p:nvPr/>
          </p:nvGrpSpPr>
          <p:grpSpPr>
            <a:xfrm>
              <a:off x="213756" y="1368998"/>
              <a:ext cx="3230088" cy="2312353"/>
              <a:chOff x="213756" y="1368998"/>
              <a:chExt cx="3230088" cy="231235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213756" y="1368998"/>
                <a:ext cx="3230088" cy="2312353"/>
                <a:chOff x="213756" y="1368998"/>
                <a:chExt cx="3230088" cy="2312353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213756" y="2505694"/>
                  <a:ext cx="323008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1818904" y="1368998"/>
                  <a:ext cx="9896" cy="23123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Multiply 15"/>
              <p:cNvSpPr/>
              <p:nvPr/>
            </p:nvSpPr>
            <p:spPr>
              <a:xfrm>
                <a:off x="1399408" y="2357252"/>
                <a:ext cx="237506" cy="29688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Multiply 17"/>
              <p:cNvSpPr/>
              <p:nvPr/>
            </p:nvSpPr>
            <p:spPr>
              <a:xfrm>
                <a:off x="276299" y="2357252"/>
                <a:ext cx="237506" cy="296883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056733" y="2437771"/>
                <a:ext cx="164630" cy="1494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913940" y="2430990"/>
                <a:ext cx="154379" cy="1494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435021" y="2505692"/>
                  <a:ext cx="227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ℜ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5021" y="2505692"/>
                  <a:ext cx="22762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3571" t="-2941" r="-57143" b="-50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857976" y="1191538"/>
                  <a:ext cx="2051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ℑ</m:t>
                        </m:r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976" y="1191538"/>
                  <a:ext cx="20518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0000" r="-60000" b="-5294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5006990" y="2911172"/>
            <a:ext cx="2587189" cy="1903613"/>
            <a:chOff x="5006990" y="2840836"/>
            <a:chExt cx="2587189" cy="1903613"/>
          </a:xfrm>
        </p:grpSpPr>
        <p:grpSp>
          <p:nvGrpSpPr>
            <p:cNvPr id="25" name="Group 24"/>
            <p:cNvGrpSpPr/>
            <p:nvPr/>
          </p:nvGrpSpPr>
          <p:grpSpPr>
            <a:xfrm>
              <a:off x="5006990" y="2840836"/>
              <a:ext cx="2587189" cy="1903613"/>
              <a:chOff x="5577005" y="4389699"/>
              <a:chExt cx="2587189" cy="1903613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577005" y="4525378"/>
                <a:ext cx="2423054" cy="1767934"/>
                <a:chOff x="213756" y="1368998"/>
                <a:chExt cx="3230088" cy="2312353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213756" y="2505694"/>
                  <a:ext cx="323008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H="1" flipV="1">
                  <a:off x="1818904" y="1368998"/>
                  <a:ext cx="9896" cy="23123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7993440" y="5394449"/>
                    <a:ext cx="170754" cy="2117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ℜ</m:t>
                          </m:r>
                        </m:oMath>
                      </m:oMathPara>
                    </a14:m>
                    <a:endParaRPr lang="el-GR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3440" y="5394449"/>
                    <a:ext cx="170754" cy="21178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53571" t="-2857" r="-57143" b="-4571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810418" y="4389699"/>
                    <a:ext cx="153919" cy="2117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ℑ</m:t>
                          </m:r>
                        </m:oMath>
                      </m:oMathPara>
                    </a14:m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0418" y="4389699"/>
                    <a:ext cx="153919" cy="21178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60000" r="-60000" b="-48571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Oval 32"/>
              <p:cNvSpPr/>
              <p:nvPr/>
            </p:nvSpPr>
            <p:spPr>
              <a:xfrm>
                <a:off x="6498501" y="5336034"/>
                <a:ext cx="115808" cy="1142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652615" y="5337334"/>
                <a:ext cx="115808" cy="114229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Multiply 36"/>
              <p:cNvSpPr/>
              <p:nvPr/>
            </p:nvSpPr>
            <p:spPr>
              <a:xfrm>
                <a:off x="6046121" y="5280958"/>
                <a:ext cx="178165" cy="226985"/>
              </a:xfrm>
              <a:prstGeom prst="mathMultiply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0" name="Multiply 39"/>
            <p:cNvSpPr/>
            <p:nvPr/>
          </p:nvSpPr>
          <p:spPr>
            <a:xfrm>
              <a:off x="6376611" y="3741449"/>
              <a:ext cx="178165" cy="226985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sp>
        <p:nvSpPr>
          <p:cNvPr id="43" name="Oval 42"/>
          <p:cNvSpPr/>
          <p:nvPr/>
        </p:nvSpPr>
        <p:spPr>
          <a:xfrm>
            <a:off x="2279039" y="3700541"/>
            <a:ext cx="411331" cy="43595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6257635" y="3698896"/>
            <a:ext cx="411331" cy="43595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45" name="Rectangle 44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34551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Συστήματα </a:t>
                </a:r>
                <a:r>
                  <a:rPr lang="en-US" b="1" dirty="0" smtClean="0"/>
                  <a:t>All-pass</a:t>
                </a: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Μια επίσης σημαντική κατηγορία συστημάτων είναι τα συστήματα </a:t>
                </a:r>
                <a:r>
                  <a:rPr lang="en-US" dirty="0" smtClean="0"/>
                  <a:t>all-pass</a:t>
                </a:r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l-GR" dirty="0" smtClean="0"/>
                  <a:t>(</a:t>
                </a:r>
                <a:r>
                  <a:rPr lang="el-GR" dirty="0" err="1" smtClean="0"/>
                  <a:t>ολοπερατά</a:t>
                </a:r>
                <a:r>
                  <a:rPr lang="el-GR" dirty="0" smtClean="0"/>
                  <a:t>) </a:t>
                </a:r>
                <a:r>
                  <a:rPr lang="el-GR" dirty="0" smtClean="0">
                    <a:sym typeface="Wingdings" panose="05000000000000000000" pitchFamily="2" charset="2"/>
                  </a:rPr>
                  <a:t>δηλ. αφήνουν να περάσουν </a:t>
                </a:r>
                <a:r>
                  <a:rPr lang="el-GR" b="1" dirty="0" smtClean="0">
                    <a:sym typeface="Wingdings" panose="05000000000000000000" pitchFamily="2" charset="2"/>
                  </a:rPr>
                  <a:t>όλες</a:t>
                </a:r>
                <a:r>
                  <a:rPr lang="el-GR" dirty="0" smtClean="0">
                    <a:sym typeface="Wingdings" panose="05000000000000000000" pitchFamily="2" charset="2"/>
                  </a:rPr>
                  <a:t> οι συχνότητες στην έξοδο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απόκριση πλάτους τους δίνεται ως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0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Προφανώς η απόκριση φάσης τους είναι μη σταθερή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Στο χώρο του </a:t>
                </a:r>
                <a:r>
                  <a:rPr lang="en-US" dirty="0" smtClean="0"/>
                  <a:t>Laplace: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Οι πόλοι και τα μηδενικά ενός </a:t>
                </a:r>
                <a:r>
                  <a:rPr lang="en-US" dirty="0" smtClean="0"/>
                  <a:t>all-pass </a:t>
                </a:r>
                <a:r>
                  <a:rPr lang="el-GR" dirty="0" smtClean="0"/>
                  <a:t>συστήματος </a:t>
                </a:r>
                <a:br>
                  <a:rPr lang="el-GR" dirty="0" smtClean="0"/>
                </a:br>
                <a:r>
                  <a:rPr lang="el-GR" dirty="0" smtClean="0"/>
                  <a:t>βρίσκονται σε ζεύγη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el-GR" dirty="0" smtClean="0"/>
                  <a:t> δηλ. εκατέρωθεν </a:t>
                </a:r>
                <a:br>
                  <a:rPr lang="el-GR" dirty="0" smtClean="0"/>
                </a:br>
                <a:r>
                  <a:rPr lang="el-GR" dirty="0" smtClean="0"/>
                  <a:t>του φανταστικού </a:t>
                </a:r>
                <a:r>
                  <a:rPr lang="el-GR" dirty="0"/>
                  <a:t>ά</a:t>
                </a:r>
                <a:r>
                  <a:rPr lang="el-GR" dirty="0" smtClean="0"/>
                  <a:t>ξονα</a:t>
                </a:r>
                <a:r>
                  <a:rPr lang="en-US" dirty="0" smtClean="0"/>
                  <a:t> </a:t>
                </a: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Με ίδιο φανταστικό αλλά αντίθετο πραγματικό</a:t>
                </a:r>
                <a:br>
                  <a:rPr lang="el-GR" dirty="0" smtClean="0"/>
                </a:br>
                <a:r>
                  <a:rPr lang="el-GR" dirty="0" smtClean="0"/>
                  <a:t>μέρος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5740399" y="3962399"/>
            <a:ext cx="3305925" cy="2595999"/>
            <a:chOff x="5737415" y="4569821"/>
            <a:chExt cx="2587189" cy="1929013"/>
          </a:xfrm>
        </p:grpSpPr>
        <p:grpSp>
          <p:nvGrpSpPr>
            <p:cNvPr id="53" name="Group 52"/>
            <p:cNvGrpSpPr/>
            <p:nvPr/>
          </p:nvGrpSpPr>
          <p:grpSpPr>
            <a:xfrm>
              <a:off x="6709565" y="4783783"/>
              <a:ext cx="1307764" cy="1691830"/>
              <a:chOff x="2006936" y="3181144"/>
              <a:chExt cx="1307764" cy="169183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2006936" y="3181144"/>
                <a:ext cx="0" cy="169183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Rectangle 54"/>
              <p:cNvSpPr/>
              <p:nvPr/>
            </p:nvSpPr>
            <p:spPr>
              <a:xfrm>
                <a:off x="2013286" y="3200194"/>
                <a:ext cx="1301414" cy="1644856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737415" y="4569821"/>
              <a:ext cx="2587189" cy="1929013"/>
              <a:chOff x="213756" y="1158316"/>
              <a:chExt cx="3448891" cy="2523035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213756" y="1368998"/>
                <a:ext cx="3230088" cy="2312353"/>
                <a:chOff x="213756" y="1368998"/>
                <a:chExt cx="3230088" cy="2312353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213756" y="1368998"/>
                  <a:ext cx="3230088" cy="2312353"/>
                  <a:chOff x="213756" y="1368998"/>
                  <a:chExt cx="3230088" cy="2312353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>
                    <a:off x="213756" y="2505694"/>
                    <a:ext cx="3230088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H="1" flipV="1">
                    <a:off x="1818904" y="1368998"/>
                    <a:ext cx="9896" cy="231235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" name="Multiply 60"/>
                <p:cNvSpPr/>
                <p:nvPr/>
              </p:nvSpPr>
              <p:spPr>
                <a:xfrm>
                  <a:off x="897577" y="1480635"/>
                  <a:ext cx="237506" cy="29688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Multiply 61"/>
                <p:cNvSpPr/>
                <p:nvPr/>
              </p:nvSpPr>
              <p:spPr>
                <a:xfrm>
                  <a:off x="897577" y="3202374"/>
                  <a:ext cx="237506" cy="29688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3" name="Multiply 62"/>
                <p:cNvSpPr/>
                <p:nvPr/>
              </p:nvSpPr>
              <p:spPr>
                <a:xfrm>
                  <a:off x="1399408" y="2357252"/>
                  <a:ext cx="237506" cy="296883"/>
                </a:xfrm>
                <a:prstGeom prst="mathMultiply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5" name="Oval 64"/>
                <p:cNvSpPr/>
                <p:nvPr/>
              </p:nvSpPr>
              <p:spPr>
                <a:xfrm>
                  <a:off x="2088393" y="2437771"/>
                  <a:ext cx="164630" cy="14940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>
                    <a:solidFill>
                      <a:prstClr val="white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3435021" y="2505692"/>
                    <a:ext cx="2276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ℜ</m:t>
                          </m:r>
                        </m:oMath>
                      </m:oMathPara>
                    </a14:m>
                    <a:endParaRPr lang="el-GR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5021" y="2505692"/>
                    <a:ext cx="227626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30556" r="-33333" b="-8511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908765" y="1158316"/>
                    <a:ext cx="205184" cy="2770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ℑ</m:t>
                          </m:r>
                        </m:oMath>
                      </m:oMathPara>
                    </a14:m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8765" y="1158316"/>
                    <a:ext cx="205184" cy="277000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4375" r="-37500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4" name="Oval 83"/>
            <p:cNvSpPr/>
            <p:nvPr/>
          </p:nvSpPr>
          <p:spPr>
            <a:xfrm>
              <a:off x="7465629" y="6199206"/>
              <a:ext cx="123497" cy="1142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7479154" y="4869171"/>
              <a:ext cx="123497" cy="11422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6294611" y="4223135"/>
            <a:ext cx="1952573" cy="4203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780999" y="5049582"/>
            <a:ext cx="1070532" cy="5335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6294612" y="5984807"/>
            <a:ext cx="1891025" cy="4366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26" name="Rectangle 25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78969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Παραγοντοποίηση Ελάχιστη Φάση </a:t>
                </a:r>
                <a:r>
                  <a:rPr lang="en-US" b="1" dirty="0"/>
                  <a:t>x</a:t>
                </a:r>
                <a:r>
                  <a:rPr lang="el-GR" b="1" dirty="0" smtClean="0"/>
                  <a:t> </a:t>
                </a:r>
                <a:r>
                  <a:rPr lang="en-US" b="1" dirty="0" smtClean="0"/>
                  <a:t>All-pass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Μπορούμε να παραγοντοποιήσουμε κάθε ΓΧΑ σύστημα σε ένα σύστημα ελάχιστης φάσης και ένα </a:t>
                </a:r>
                <a:r>
                  <a:rPr lang="en-US" dirty="0" smtClean="0"/>
                  <a:t>all-pass: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Γιατί είναι χρήσιμη μια τέτοια παραγοντοποίηση</a:t>
                </a:r>
                <a:r>
                  <a:rPr lang="en-US" dirty="0" smtClean="0"/>
                  <a:t>?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Απόκριση πλάτους: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err="1" smtClean="0"/>
                  <a:t>δηλ</a:t>
                </a:r>
                <a:r>
                  <a:rPr lang="en-US" dirty="0" smtClean="0"/>
                  <a:t>: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l-GR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Το σύστημα ελάχιστης φάσης έχει </a:t>
                </a:r>
                <a:r>
                  <a:rPr lang="el-GR" b="1" dirty="0" smtClean="0"/>
                  <a:t>την ίδια απόκριση πλάτους </a:t>
                </a:r>
                <a:r>
                  <a:rPr lang="el-GR" dirty="0" smtClean="0"/>
                  <a:t>με το ΓΧΑ σύστημα!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Προφανώς όμως δε θα έχει την ίδια απόκριση φάσης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7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Απόκριση φάσης:</a:t>
                </a:r>
                <a:br>
                  <a:rPr lang="el-GR" dirty="0" smtClean="0"/>
                </a:br>
                <a:r>
                  <a:rPr lang="el-GR" dirty="0" smtClean="0"/>
                  <a:t> </a:t>
                </a: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2174" r="-20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84982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2707" b="7295"/>
          <a:stretch/>
        </p:blipFill>
        <p:spPr>
          <a:xfrm>
            <a:off x="4749800" y="428109"/>
            <a:ext cx="4394200" cy="18681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Παραγοντοποίηση Ελάχιστη Φάση + </a:t>
                </a:r>
                <a:r>
                  <a:rPr lang="en-US" b="1" dirty="0" smtClean="0"/>
                  <a:t>All-pass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Επιστρέφοντας στο πρόβλημα…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 το σύστημα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δεν είναι ευσταθές και</a:t>
                </a:r>
                <a:br>
                  <a:rPr lang="el-GR" dirty="0" smtClean="0"/>
                </a:br>
                <a:r>
                  <a:rPr lang="el-GR" dirty="0" smtClean="0"/>
                  <a:t>αιτιατό, τότε δεν μπορούμε να το </a:t>
                </a:r>
                <a:r>
                  <a:rPr lang="el-GR" dirty="0" err="1" smtClean="0"/>
                  <a:t>υλοποιή</a:t>
                </a:r>
                <a:r>
                  <a:rPr lang="el-GR" dirty="0" smtClean="0"/>
                  <a:t>-</a:t>
                </a:r>
                <a:br>
                  <a:rPr lang="el-GR" dirty="0" smtClean="0"/>
                </a:br>
                <a:r>
                  <a:rPr lang="el-GR" dirty="0" err="1" smtClean="0"/>
                  <a:t>σουμε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Μπορούμε όμως να υλοποιήσουμε το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0" dirty="0" smtClean="0"/>
                  <a:t>!!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Εγγυημένα, το σύστημα αυτό θα είναι ευσταθές και αιτιατό! </a:t>
                </a:r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1800" b="0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1200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0" dirty="0" smtClean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Τι συμβαίνει στην έξοδο της παραπάνω διάταξης?</a:t>
                </a:r>
                <a:r>
                  <a:rPr lang="el-GR" b="0" dirty="0" smtClean="0">
                    <a:sym typeface="Wingdings" panose="05000000000000000000" pitchFamily="2" charset="2"/>
                  </a:rPr>
                  <a:t>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00" b="0" dirty="0" smtClean="0"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</a:t>
                </a:r>
                <a:r>
                  <a:rPr lang="el-GR" dirty="0" smtClean="0"/>
                  <a:t>Στο χώρο του </a:t>
                </a:r>
                <a:r>
                  <a:rPr lang="en-US" dirty="0" smtClean="0"/>
                  <a:t>Fourier: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4"/>
                <a:stretch>
                  <a:fillRect l="-1905" t="-17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1797903" y="3454400"/>
            <a:ext cx="5847969" cy="633162"/>
            <a:chOff x="2070953" y="3454400"/>
            <a:chExt cx="5847969" cy="6331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/>
                <p:cNvSpPr/>
                <p:nvPr/>
              </p:nvSpPr>
              <p:spPr>
                <a:xfrm>
                  <a:off x="3111967" y="3454400"/>
                  <a:ext cx="1010034" cy="63316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ounded 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1967" y="3454400"/>
                  <a:ext cx="1010034" cy="633162"/>
                </a:xfrm>
                <a:prstGeom prst="round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/>
                <p:cNvSpPr/>
                <p:nvPr/>
              </p:nvSpPr>
              <p:spPr>
                <a:xfrm>
                  <a:off x="5741036" y="3454400"/>
                  <a:ext cx="1029528" cy="63316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l-GR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ounded 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1036" y="3454400"/>
                  <a:ext cx="1029528" cy="633162"/>
                </a:xfrm>
                <a:prstGeom prst="round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endCxn id="11" idx="1"/>
            </p:cNvCxnSpPr>
            <p:nvPr/>
          </p:nvCxnSpPr>
          <p:spPr>
            <a:xfrm>
              <a:off x="2633524" y="3770981"/>
              <a:ext cx="4784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3"/>
            </p:cNvCxnSpPr>
            <p:nvPr/>
          </p:nvCxnSpPr>
          <p:spPr>
            <a:xfrm flipV="1">
              <a:off x="4122001" y="3770191"/>
              <a:ext cx="525711" cy="7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770564" y="3770981"/>
              <a:ext cx="569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070953" y="3632481"/>
                  <a:ext cx="464895" cy="2754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0953" y="3632481"/>
                  <a:ext cx="464895" cy="2754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895" t="-2222" r="-18421" b="-35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387494" y="3632481"/>
                  <a:ext cx="5314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494" y="3632481"/>
                  <a:ext cx="531428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0345" t="-4444" r="-16092" b="-35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722793" y="3632481"/>
                  <a:ext cx="464895" cy="27542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793" y="3632481"/>
                  <a:ext cx="464895" cy="27542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3158" t="-2222" r="-19737" b="-35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V="1">
              <a:off x="5215325" y="3770191"/>
              <a:ext cx="525711" cy="7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343934" y="5969977"/>
            <a:ext cx="1711643" cy="420535"/>
            <a:chOff x="2746057" y="4639561"/>
            <a:chExt cx="1711643" cy="420535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3513929" y="4850576"/>
              <a:ext cx="943771" cy="2095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2746057" y="4639561"/>
              <a:ext cx="621397" cy="2836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26" name="Rectangle 25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0549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Παραγοντοποίηση Ελάχιστη Φάση + </a:t>
                </a:r>
                <a:r>
                  <a:rPr lang="en-US" b="1" dirty="0" smtClean="0"/>
                  <a:t>All-pass</a:t>
                </a:r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</a:t>
                </a:r>
                <a:r>
                  <a:rPr lang="el-GR" dirty="0" smtClean="0"/>
                  <a:t>Στο χώρο του </a:t>
                </a:r>
                <a:r>
                  <a:rPr lang="en-US" dirty="0" smtClean="0"/>
                  <a:t>Fourier: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b="1" dirty="0" smtClean="0"/>
                  <a:t>Πλήρης</a:t>
                </a:r>
                <a:r>
                  <a:rPr lang="el-GR" dirty="0" smtClean="0"/>
                  <a:t> ακύρωση της απόκρισης πλάτους του καναλιού!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/>
                  <a:t> </a:t>
                </a:r>
                <a:r>
                  <a:rPr lang="el-GR" dirty="0" smtClean="0"/>
                  <a:t>Το λαμβανόμενο σήμα έχει </a:t>
                </a:r>
                <a:r>
                  <a:rPr lang="el-GR" b="1" dirty="0" smtClean="0"/>
                  <a:t>ακριβώς το ίδιο φάσμα πλάτους </a:t>
                </a:r>
                <a:r>
                  <a:rPr lang="el-GR" dirty="0" smtClean="0"/>
                  <a:t>με αυτό που έφυγε από τον πομπό! </a:t>
                </a:r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>
                    <a:sym typeface="Wingdings" panose="05000000000000000000" pitchFamily="2" charset="2"/>
                  </a:rPr>
                  <a:t> </a:t>
                </a:r>
                <a:r>
                  <a:rPr lang="el-GR" b="0" dirty="0" smtClean="0">
                    <a:sym typeface="Wingdings" panose="05000000000000000000" pitchFamily="2" charset="2"/>
                  </a:rPr>
                  <a:t>Προφανώς, η φάση του </a:t>
                </a:r>
                <a:r>
                  <a:rPr lang="el-GR" b="0" dirty="0" err="1" smtClean="0">
                    <a:sym typeface="Wingdings" panose="05000000000000000000" pitchFamily="2" charset="2"/>
                  </a:rPr>
                  <a:t>ληφθέντος</a:t>
                </a:r>
                <a:r>
                  <a:rPr lang="el-GR" b="0" dirty="0" smtClean="0">
                    <a:sym typeface="Wingdings" panose="05000000000000000000" pitchFamily="2" charset="2"/>
                  </a:rPr>
                  <a:t> σήματος θα διαφέρει από αυτή του πομπού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Ας δούμε πόσο</a:t>
                </a:r>
                <a:r>
                  <a:rPr lang="en-US" dirty="0" smtClean="0">
                    <a:sym typeface="Wingdings" panose="05000000000000000000" pitchFamily="2" charset="2"/>
                  </a:rPr>
                  <a:t>:</a:t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Ανάλογα με την εφαρμογή, η διαταραχή στη φάση μπορεί να είναι ανεπαίσθητη ή αρκετά σοβαρή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05" t="-17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335141" y="1548085"/>
            <a:ext cx="1711643" cy="420535"/>
            <a:chOff x="2746057" y="4639561"/>
            <a:chExt cx="1711643" cy="42053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3513929" y="4850576"/>
              <a:ext cx="943771" cy="20952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2746057" y="4639561"/>
              <a:ext cx="621397" cy="28361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2" name="Rectangle 11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7012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41813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Ευστάθεια Συστήματος</a:t>
                </a: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Η σχέση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ισχύει μόνον όταν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l-GR" i="1"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δηλ.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l-GR" b="1" i="1"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σχέση αυτή μας λέει ότι η κρουστική απόκριση ενός ΓΧΑ συστήματος είναι </a:t>
                </a:r>
                <a:r>
                  <a:rPr lang="el-GR" b="1" dirty="0" smtClean="0"/>
                  <a:t>απολύτως ολοκληρώσιμη </a:t>
                </a:r>
                <a:r>
                  <a:rPr lang="el-GR" dirty="0" smtClean="0"/>
                  <a:t>και αποτελεί </a:t>
                </a:r>
                <a:r>
                  <a:rPr lang="el-GR" b="1" dirty="0" smtClean="0"/>
                  <a:t>ικανή συνθήκη </a:t>
                </a:r>
                <a:r>
                  <a:rPr lang="el-GR" dirty="0" smtClean="0"/>
                  <a:t>για την </a:t>
                </a:r>
                <a:r>
                  <a:rPr lang="el-GR" b="1" dirty="0" smtClean="0"/>
                  <a:t>ευστάθεια</a:t>
                </a:r>
                <a:r>
                  <a:rPr lang="el-GR" dirty="0" smtClean="0"/>
                  <a:t> του συστήματος!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Μπορεί να αποδειχθεί ότι είναι και αναγκαία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Ταυτόχρονα, η σχέση μας λέει ότι </a:t>
                </a:r>
                <a:r>
                  <a:rPr lang="el-GR" b="1" dirty="0" smtClean="0"/>
                  <a:t>υπάρχει ο Μ. </a:t>
                </a:r>
                <a:r>
                  <a:rPr lang="en-US" b="1" dirty="0" smtClean="0"/>
                  <a:t>Fourier </a:t>
                </a:r>
                <a:r>
                  <a:rPr lang="el-GR" dirty="0" smtClean="0"/>
                  <a:t>της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μέσω της σύγκλισης του ολοκληρώματος</a:t>
                </a:r>
                <a:r>
                  <a:rPr lang="en-US" dirty="0" smtClean="0"/>
                  <a:t>!!</a:t>
                </a: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41813"/>
              </a:xfrm>
              <a:blipFill rotWithShape="0">
                <a:blip r:embed="rId3"/>
                <a:stretch>
                  <a:fillRect l="-1905" t="-214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3378776" y="3042889"/>
            <a:ext cx="2324100" cy="8667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8203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23661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Παραγοντοποίηση Ελάχιστη Φάση + </a:t>
            </a:r>
            <a:r>
              <a:rPr lang="en-US" b="1" dirty="0" smtClean="0"/>
              <a:t>All-pass</a:t>
            </a:r>
            <a:endParaRPr lang="en-US" b="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0" dirty="0" smtClean="0"/>
              <a:t> </a:t>
            </a:r>
            <a:r>
              <a:rPr lang="el-GR" b="0" dirty="0" smtClean="0"/>
              <a:t>Πως κάνουμε αυτήν την τόσο σημαντική παραγοντοποίηση?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err="1" smtClean="0"/>
              <a:t>Τρια</a:t>
            </a:r>
            <a:r>
              <a:rPr lang="el-GR" dirty="0" smtClean="0"/>
              <a:t> βήματα:</a:t>
            </a:r>
            <a:endParaRPr lang="en-US" b="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2" y="2274531"/>
            <a:ext cx="8966100" cy="28199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68548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23661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Παραγοντοποίηση Ελάχιστη Φάση + </a:t>
            </a:r>
            <a:r>
              <a:rPr lang="en-US" b="1" dirty="0" smtClean="0"/>
              <a:t>All-pass</a:t>
            </a:r>
            <a:endParaRPr lang="en-US" b="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0" dirty="0" smtClean="0"/>
              <a:t> </a:t>
            </a:r>
            <a:r>
              <a:rPr lang="el-GR" b="0" dirty="0" smtClean="0"/>
              <a:t>Πως κάνουμε αυτήν την τόσο σημαντική παραγοντοποίηση?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err="1" smtClean="0"/>
              <a:t>Τρια</a:t>
            </a:r>
            <a:r>
              <a:rPr lang="el-GR" dirty="0" smtClean="0"/>
              <a:t> βήματα:</a:t>
            </a:r>
            <a:endParaRPr lang="en-US" b="0" dirty="0" smtClean="0"/>
          </a:p>
        </p:txBody>
      </p:sp>
      <p:grpSp>
        <p:nvGrpSpPr>
          <p:cNvPr id="86" name="Group 85"/>
          <p:cNvGrpSpPr/>
          <p:nvPr/>
        </p:nvGrpSpPr>
        <p:grpSpPr>
          <a:xfrm>
            <a:off x="3106077" y="2661600"/>
            <a:ext cx="2907871" cy="2489813"/>
            <a:chOff x="3106077" y="2661600"/>
            <a:chExt cx="2907871" cy="2489813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3106077" y="3975756"/>
              <a:ext cx="2745322" cy="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4711225" y="2839060"/>
              <a:ext cx="9896" cy="23123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786322" y="3975754"/>
                  <a:ext cx="227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ℜ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322" y="3975754"/>
                  <a:ext cx="227626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8947" t="-2174" r="-26316" b="-1087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750297" y="2661600"/>
                  <a:ext cx="2051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ℑ</m:t>
                        </m:r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0297" y="2661600"/>
                  <a:ext cx="20518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2353" r="-29412" b="-15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3168620" y="3407897"/>
            <a:ext cx="858784" cy="1081362"/>
            <a:chOff x="3168620" y="3407897"/>
            <a:chExt cx="858784" cy="1081362"/>
          </a:xfrm>
        </p:grpSpPr>
        <p:sp>
          <p:nvSpPr>
            <p:cNvPr id="55" name="Multiply 54"/>
            <p:cNvSpPr/>
            <p:nvPr/>
          </p:nvSpPr>
          <p:spPr>
            <a:xfrm>
              <a:off x="3789898" y="3407897"/>
              <a:ext cx="237506" cy="29688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56" name="Multiply 55"/>
            <p:cNvSpPr/>
            <p:nvPr/>
          </p:nvSpPr>
          <p:spPr>
            <a:xfrm>
              <a:off x="3789898" y="4192376"/>
              <a:ext cx="237506" cy="29688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58" name="Multiply 57"/>
            <p:cNvSpPr/>
            <p:nvPr/>
          </p:nvSpPr>
          <p:spPr>
            <a:xfrm>
              <a:off x="3168620" y="3827314"/>
              <a:ext cx="237506" cy="29688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3461739" y="3901052"/>
              <a:ext cx="154379" cy="1494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185238" y="2676721"/>
            <a:ext cx="2907871" cy="2489813"/>
            <a:chOff x="6185238" y="2676721"/>
            <a:chExt cx="2907871" cy="2489813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6185238" y="3990877"/>
              <a:ext cx="2745322" cy="67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H="1" flipV="1">
              <a:off x="7790386" y="2854181"/>
              <a:ext cx="9896" cy="23123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865483" y="3990875"/>
                  <a:ext cx="2276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ℜ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483" y="3990875"/>
                  <a:ext cx="227626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8947" t="-2222" r="-26316" b="-13333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7829458" y="2676721"/>
                  <a:ext cx="2051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ℑ</m:t>
                        </m:r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9458" y="2676721"/>
                  <a:ext cx="205184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353" r="-29412" b="-13043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/>
          <p:cNvGrpSpPr/>
          <p:nvPr/>
        </p:nvGrpSpPr>
        <p:grpSpPr>
          <a:xfrm>
            <a:off x="6990979" y="3087738"/>
            <a:ext cx="260366" cy="1774782"/>
            <a:chOff x="6983359" y="3080118"/>
            <a:chExt cx="260366" cy="1774782"/>
          </a:xfrm>
        </p:grpSpPr>
        <p:sp>
          <p:nvSpPr>
            <p:cNvPr id="71" name="Multiply 70"/>
            <p:cNvSpPr/>
            <p:nvPr/>
          </p:nvSpPr>
          <p:spPr>
            <a:xfrm>
              <a:off x="7006219" y="3080118"/>
              <a:ext cx="237506" cy="29688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72" name="Multiply 71"/>
            <p:cNvSpPr/>
            <p:nvPr/>
          </p:nvSpPr>
          <p:spPr>
            <a:xfrm>
              <a:off x="6983359" y="4558017"/>
              <a:ext cx="237506" cy="296883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8325799" y="3168358"/>
            <a:ext cx="169981" cy="1625174"/>
            <a:chOff x="8325799" y="3130258"/>
            <a:chExt cx="169981" cy="1625174"/>
          </a:xfrm>
        </p:grpSpPr>
        <p:sp>
          <p:nvSpPr>
            <p:cNvPr id="76" name="Oval 75"/>
            <p:cNvSpPr/>
            <p:nvPr/>
          </p:nvSpPr>
          <p:spPr>
            <a:xfrm>
              <a:off x="8325799" y="3130258"/>
              <a:ext cx="154379" cy="1494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8341401" y="4606027"/>
              <a:ext cx="154379" cy="1494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1044" y="1897380"/>
            <a:ext cx="2907871" cy="3226900"/>
            <a:chOff x="41044" y="1897380"/>
            <a:chExt cx="2907871" cy="3226900"/>
          </a:xfrm>
        </p:grpSpPr>
        <p:grpSp>
          <p:nvGrpSpPr>
            <p:cNvPr id="11" name="Group 10"/>
            <p:cNvGrpSpPr/>
            <p:nvPr/>
          </p:nvGrpSpPr>
          <p:grpSpPr>
            <a:xfrm>
              <a:off x="41044" y="2634467"/>
              <a:ext cx="2907871" cy="2489813"/>
              <a:chOff x="352878" y="2200714"/>
              <a:chExt cx="2907871" cy="248981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52878" y="2200714"/>
                <a:ext cx="2907871" cy="2489813"/>
                <a:chOff x="213756" y="1191538"/>
                <a:chExt cx="2907871" cy="2489813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13756" y="1368998"/>
                  <a:ext cx="2745322" cy="2312353"/>
                  <a:chOff x="213756" y="1368998"/>
                  <a:chExt cx="2745322" cy="2312353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213756" y="1368998"/>
                    <a:ext cx="2745322" cy="2312353"/>
                    <a:chOff x="213756" y="1368998"/>
                    <a:chExt cx="2745322" cy="2312353"/>
                  </a:xfrm>
                </p:grpSpPr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213756" y="2505694"/>
                      <a:ext cx="2745322" cy="677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/>
                    <p:nvPr/>
                  </p:nvCxnSpPr>
                  <p:spPr>
                    <a:xfrm flipH="1" flipV="1">
                      <a:off x="1818904" y="1368998"/>
                      <a:ext cx="9896" cy="231235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Multiply 17"/>
                  <p:cNvSpPr/>
                  <p:nvPr/>
                </p:nvSpPr>
                <p:spPr>
                  <a:xfrm>
                    <a:off x="897577" y="1922595"/>
                    <a:ext cx="237506" cy="296883"/>
                  </a:xfrm>
                  <a:prstGeom prst="mathMultiply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9" name="Multiply 18"/>
                  <p:cNvSpPr/>
                  <p:nvPr/>
                </p:nvSpPr>
                <p:spPr>
                  <a:xfrm>
                    <a:off x="897577" y="2760414"/>
                    <a:ext cx="237506" cy="296883"/>
                  </a:xfrm>
                  <a:prstGeom prst="mathMultiply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2" name="Multiply 21"/>
                  <p:cNvSpPr/>
                  <p:nvPr/>
                </p:nvSpPr>
                <p:spPr>
                  <a:xfrm>
                    <a:off x="276299" y="2357252"/>
                    <a:ext cx="237506" cy="296883"/>
                  </a:xfrm>
                  <a:prstGeom prst="mathMultiply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4" name="Oval 23"/>
                  <p:cNvSpPr/>
                  <p:nvPr/>
                </p:nvSpPr>
                <p:spPr>
                  <a:xfrm>
                    <a:off x="2354317" y="1645075"/>
                    <a:ext cx="154379" cy="1494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25" name="Oval 24"/>
                  <p:cNvSpPr/>
                  <p:nvPr/>
                </p:nvSpPr>
                <p:spPr>
                  <a:xfrm>
                    <a:off x="2369919" y="3143704"/>
                    <a:ext cx="154379" cy="14940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l-GR">
                      <a:solidFill>
                        <a:prstClr val="white"/>
                      </a:solidFill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2894001" y="2505692"/>
                      <a:ext cx="22762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ℜ</m:t>
                            </m:r>
                          </m:oMath>
                        </m:oMathPara>
                      </a14:m>
                      <a:endParaRPr lang="el-GR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4001" y="2505692"/>
                      <a:ext cx="227626" cy="276999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l="-28947" t="-2222" r="-26316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l-G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857976" y="1191538"/>
                      <a:ext cx="20518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ℑ</m:t>
                            </m:r>
                          </m:oMath>
                        </m:oMathPara>
                      </a14:m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7976" y="1191538"/>
                      <a:ext cx="205184" cy="276999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33333" r="-33333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l-G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" name="Oval 12"/>
              <p:cNvSpPr/>
              <p:nvPr/>
            </p:nvSpPr>
            <p:spPr>
              <a:xfrm>
                <a:off x="708540" y="3440166"/>
                <a:ext cx="154379" cy="14940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345449" y="1897380"/>
                  <a:ext cx="6458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449" y="1897380"/>
                  <a:ext cx="645818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4717" b="-131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388316" y="1893596"/>
                <a:ext cx="6458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316" y="1893596"/>
                <a:ext cx="645818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53774" b="-1333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453053" y="1900777"/>
                <a:ext cx="64581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𝑎𝑝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053" y="1900777"/>
                <a:ext cx="645818" cy="390748"/>
              </a:xfrm>
              <a:prstGeom prst="rect">
                <a:avLst/>
              </a:prstGeom>
              <a:blipFill rotWithShape="0">
                <a:blip r:embed="rId11"/>
                <a:stretch>
                  <a:fillRect r="-35849" b="-781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/>
          <p:cNvGrpSpPr/>
          <p:nvPr/>
        </p:nvGrpSpPr>
        <p:grpSpPr>
          <a:xfrm rot="10800000">
            <a:off x="4031095" y="3161883"/>
            <a:ext cx="207357" cy="1625174"/>
            <a:chOff x="8387121" y="3221698"/>
            <a:chExt cx="207357" cy="1625174"/>
          </a:xfrm>
        </p:grpSpPr>
        <p:sp>
          <p:nvSpPr>
            <p:cNvPr id="93" name="Oval 92"/>
            <p:cNvSpPr/>
            <p:nvPr/>
          </p:nvSpPr>
          <p:spPr>
            <a:xfrm>
              <a:off x="8440099" y="3221698"/>
              <a:ext cx="154379" cy="1494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8387121" y="4697467"/>
              <a:ext cx="154379" cy="14940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sp>
        <p:nvSpPr>
          <p:cNvPr id="95" name="Rounded Rectangle 94"/>
          <p:cNvSpPr/>
          <p:nvPr/>
        </p:nvSpPr>
        <p:spPr>
          <a:xfrm>
            <a:off x="41044" y="3228559"/>
            <a:ext cx="1025756" cy="1329458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96" name="Rounded Rectangle 95"/>
          <p:cNvSpPr/>
          <p:nvPr/>
        </p:nvSpPr>
        <p:spPr>
          <a:xfrm>
            <a:off x="2057478" y="2962625"/>
            <a:ext cx="437229" cy="1918858"/>
          </a:xfrm>
          <a:prstGeom prst="roundRect">
            <a:avLst/>
          </a:prstGeom>
          <a:noFill/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6960498" y="3025598"/>
            <a:ext cx="1650101" cy="405159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6968117" y="4516250"/>
            <a:ext cx="1650101" cy="405159"/>
          </a:xfrm>
          <a:prstGeom prst="round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6925051" y="2983966"/>
            <a:ext cx="437229" cy="1918858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57" name="Rectangle 5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420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Παραγοντοποίηση Ελάχιστη Φάση + </a:t>
                </a:r>
                <a:r>
                  <a:rPr lang="en-US" b="1" dirty="0" smtClean="0"/>
                  <a:t>All-pass</a:t>
                </a:r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0" dirty="0"/>
                  <a:t> </a:t>
                </a:r>
                <a:r>
                  <a:rPr lang="el-GR" b="0" dirty="0" smtClean="0"/>
                  <a:t>Έστω το ΓΧΑ σύστημα με συνάρτηση μεταφοράς </a:t>
                </a: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endParaRPr lang="en-US" sz="1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&gt;−2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b="0" dirty="0" smtClean="0"/>
                  <a:t>Παραγοντοποιήστε το σε ελάχιστης φάσης και </a:t>
                </a:r>
                <a:r>
                  <a:rPr lang="en-US" b="0" dirty="0" smtClean="0"/>
                  <a:t>all-pass.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73" t="-17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396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07963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1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Η συνάρτηση μεταφοράς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200" dirty="0"/>
                  <a:t> </a:t>
                </a:r>
                <a:r>
                  <a:rPr lang="el-GR" dirty="0" smtClean="0"/>
                  <a:t>Όμοια με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και τα ΓΧΑ συστήματα, το σήμα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αποτελεί </a:t>
                </a:r>
                <a:r>
                  <a:rPr lang="el-GR" b="1" dirty="0" smtClean="0"/>
                  <a:t>ιδιοσυνάρτηση</a:t>
                </a:r>
                <a:r>
                  <a:rPr lang="el-GR" dirty="0" smtClean="0"/>
                  <a:t> ενός ΓΧΑ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</a:t>
                </a:r>
                <a:r>
                  <a:rPr lang="el-GR" b="1" dirty="0" smtClean="0"/>
                  <a:t>ιδιοτιμή</a:t>
                </a:r>
                <a:r>
                  <a:rPr lang="el-GR" dirty="0" smtClean="0"/>
                  <a:t> του συστήματος είναι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που προφανώς είναι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Laplace </a:t>
                </a:r>
                <a:r>
                  <a:rPr lang="el-GR" dirty="0" smtClean="0"/>
                  <a:t>της κρουστικής απόκρισης του συστήματος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>για 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Όπως και στο χώρο του </a:t>
                </a:r>
                <a:r>
                  <a:rPr lang="en-US" dirty="0" smtClean="0"/>
                  <a:t>Fourier, </a:t>
                </a:r>
                <a:r>
                  <a:rPr lang="el-GR" dirty="0" smtClean="0"/>
                  <a:t>έτσι και εδώ θα δώσουμε ένα όνομα σε αυτόν: 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			</a:t>
                </a:r>
                <a:r>
                  <a:rPr lang="en-US" dirty="0"/>
                  <a:t> </a:t>
                </a:r>
                <a:r>
                  <a:rPr lang="en-US" dirty="0" smtClean="0"/>
                  <a:t>      </a:t>
                </a:r>
                <a:r>
                  <a:rPr lang="el-GR" b="1" dirty="0" smtClean="0"/>
                  <a:t>συνάρτηση μεταφοράς</a:t>
                </a:r>
                <a:endParaRPr lang="el-GR" b="1" dirty="0"/>
              </a:p>
              <a:p>
                <a:pPr marL="0" indent="0" algn="ctr">
                  <a:buClrTx/>
                  <a:buSzPct val="120000"/>
                  <a:buNone/>
                </a:pPr>
                <a:endParaRPr lang="en-US" sz="1000" dirty="0" smtClean="0"/>
              </a:p>
              <a:p>
                <a:pPr marL="0" indent="0" algn="ctr">
                  <a:buClrTx/>
                  <a:buSzPct val="120000"/>
                  <a:buNone/>
                </a:pPr>
                <a:r>
                  <a:rPr lang="el-GR" dirty="0" smtClean="0"/>
                  <a:t>Κρουστική απόκριση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 smtClean="0"/>
                  <a:t> 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 </a:t>
                </a:r>
                <a:r>
                  <a:rPr lang="el-GR" dirty="0" smtClean="0">
                    <a:ea typeface="Cambria Math" panose="02040503050406030204" pitchFamily="18" charset="0"/>
                  </a:rPr>
                  <a:t>Συνάρτηση μεταφοράς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2109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1246909" y="5498275"/>
            <a:ext cx="6578930" cy="6293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8598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ΓΧΑ Συστήματα και Διαφορικές Εξισώσεις στο χώρο του </a:t>
                </a:r>
                <a:r>
                  <a:rPr lang="en-US" b="1" dirty="0" smtClean="0"/>
                  <a:t>Laplace</a:t>
                </a: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Πραγματικά ΓΧΑ συστήματα περιγράφονται με διαφορικές εξισώσεις</a:t>
                </a:r>
                <a:r>
                  <a:rPr lang="el-GR" dirty="0"/>
                  <a:t> </a:t>
                </a:r>
                <a:r>
                  <a:rPr lang="el-GR" dirty="0" smtClean="0"/>
                  <a:t>της μορφής </a:t>
                </a:r>
                <a:br>
                  <a:rPr lang="el-GR" dirty="0" smtClean="0"/>
                </a:b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6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να λύσουμε μια τέτοια διαφορική εξίσωση μοναδικά, χρειαζόμαστε </a:t>
                </a:r>
                <a:r>
                  <a:rPr lang="el-GR" b="1" dirty="0" smtClean="0"/>
                  <a:t>Ν το πλήθος βοηθητικές</a:t>
                </a:r>
                <a:r>
                  <a:rPr lang="el-GR" dirty="0" smtClean="0"/>
                  <a:t> </a:t>
                </a:r>
                <a:r>
                  <a:rPr lang="el-GR" b="1" dirty="0" smtClean="0"/>
                  <a:t>συνθήκες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Όπως π.χ. για να λύσουμε την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χρειαζόμαστε μια τιμή της συνάρτησης για να βρούμε 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Π.χ.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τότε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8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Όταν οι βοηθητικές συνθήκες είναι όλες μηδενικές, δηλ. </a:t>
                </a:r>
                <a:br>
                  <a:rPr lang="el-GR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/>
                </a:r>
                <a:br>
                  <a:rPr lang="el-GR" dirty="0" smtClean="0"/>
                </a:br>
                <a:r>
                  <a:rPr lang="el-GR" dirty="0" smtClean="0"/>
                  <a:t>τότε το σύστημα είναι ΓΧΑ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  <a:blipFill rotWithShape="0">
                <a:blip r:embed="rId3"/>
                <a:stretch>
                  <a:fillRect l="-1884" t="-1779" r="-740" b="-39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2055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ΓΧΑ Συστήματα και Διαφορικές Εξισώσεις στο χώρο του </a:t>
                </a:r>
                <a:r>
                  <a:rPr lang="en-US" b="1" dirty="0"/>
                  <a:t>Laplace</a:t>
                </a: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 </a:t>
                </a:r>
                <a:r>
                  <a:rPr lang="el-GR" dirty="0"/>
                  <a:t>Αν επιπλέον οι συνθήκες αυτές αφορούν τη χρονική στιγμή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l-GR" dirty="0"/>
                  <a:t>πριν την εφαρμογή της εισόδου στο σύστημα, τότε ονομάζονται </a:t>
                </a:r>
                <a:r>
                  <a:rPr lang="el-GR" b="1" dirty="0"/>
                  <a:t>αρχικές συνθήκες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Αν αυτές είναι μηδενικές, τότε </a:t>
                </a:r>
                <a:r>
                  <a:rPr lang="el-GR" dirty="0" smtClean="0"/>
                  <a:t>το σύστημα είναι ΓΧΑ και αιτιατό, και η </a:t>
                </a:r>
                <a:r>
                  <a:rPr lang="el-GR" dirty="0"/>
                  <a:t>κατάσταση του συστήματος ονομάζεται </a:t>
                </a:r>
                <a:r>
                  <a:rPr lang="el-GR" b="1" dirty="0"/>
                  <a:t>σε αρχική </a:t>
                </a:r>
                <a:r>
                  <a:rPr lang="el-GR" b="1" dirty="0" smtClean="0"/>
                  <a:t>ηρεμία:</a:t>
                </a:r>
                <a:br>
                  <a:rPr lang="el-GR" b="1" dirty="0" smtClean="0"/>
                </a:br>
                <a:endParaRPr lang="el-GR" b="1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Πολλές φορές θεωρούμε ότι μελετάμε το πρόβλημά μας με αναφορά 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οπότε θεωρούμε ότι οι αρχικές συνθήκες συμβαίνουν όταν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Δηλ. ελάχιστα πριν 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6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Μας ενδιαφέρουν τρία προβλήματα</a:t>
                </a:r>
                <a:endParaRPr lang="en-US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l-GR" dirty="0" smtClean="0"/>
                  <a:t>Εύρεση της κρουστικής απόκρισης ενός ΓΧΑ συστήματος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 smtClean="0"/>
                  <a:t> Εύρεση της εξόδου ενός ΓΧΑ συστήματος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/>
                  <a:t> </a:t>
                </a:r>
                <a:r>
                  <a:rPr lang="el-GR" dirty="0" smtClean="0"/>
                  <a:t>Εύρεση της εξόδου ενός μη-ΓΧΑ συστήματος</a:t>
                </a:r>
              </a:p>
              <a:p>
                <a:pPr lvl="1"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Δηλ. ενός συστήματος που </a:t>
                </a:r>
                <a:r>
                  <a:rPr lang="el-GR" b="1" dirty="0" smtClean="0"/>
                  <a:t>δεν</a:t>
                </a:r>
                <a:r>
                  <a:rPr lang="el-GR" dirty="0" smtClean="0"/>
                  <a:t> τελεί σε αρχική ηρεμία</a:t>
                </a:r>
              </a:p>
              <a:p>
                <a:pPr lvl="1"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Αρχικές συνθήκες μη μηδενικές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  <a:blipFill rotWithShape="0">
                <a:blip r:embed="rId3"/>
                <a:stretch>
                  <a:fillRect l="-2086" t="-1779" r="-2153" b="-49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9862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n-US" b="1" dirty="0" smtClean="0"/>
                  <a:t> </a:t>
                </a:r>
                <a:r>
                  <a:rPr lang="el-GR" b="1" dirty="0"/>
                  <a:t>Εύρεση της κρουστικής απόκρισης ενός ΓΧΑ </a:t>
                </a:r>
                <a:r>
                  <a:rPr lang="el-GR" b="1" dirty="0" smtClean="0"/>
                  <a:t>συστήματος</a:t>
                </a:r>
                <a:endParaRPr lang="el-GR" sz="18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 smtClean="0"/>
                  <a:t> </a:t>
                </a:r>
                <a:r>
                  <a:rPr lang="el-GR" dirty="0" smtClean="0"/>
                  <a:t>Η σχέση της συνέλιξης στο χρόνο γίνεται γινόμενο στο χώρο του </a:t>
                </a:r>
                <a:r>
                  <a:rPr lang="en-US" dirty="0" smtClean="0"/>
                  <a:t>Laplace</a:t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δίνει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Δοθείσας μιας διαφορικής εξίσωσης που περιγράφει ένα ΓΧΑ σύστημα, μπορούμε να βρούμε γρήγορα και εύκολα τη συνάρτηση μεταφοράς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…και αν θέλουμε στη συνέχεια την κρουστική απόκριση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δούμε πως: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1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217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5539" y="5689047"/>
                <a:ext cx="2760785" cy="831251"/>
              </a:xfrm>
              <a:prstGeom prst="horizontalScroll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539" y="5689047"/>
                <a:ext cx="2760785" cy="831251"/>
              </a:xfrm>
              <a:prstGeom prst="horizontalScroll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7837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n-US" b="1" dirty="0" smtClean="0"/>
                  <a:t> </a:t>
                </a:r>
                <a:r>
                  <a:rPr lang="el-GR" b="1" dirty="0"/>
                  <a:t>Εύρεση της κρουστικής απόκρισης ενός ΓΧΑ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σχέση</a:t>
                </a:r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l-G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b="0" i="1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α</a:t>
                </a:r>
                <a:r>
                  <a:rPr lang="el-GR" dirty="0" smtClean="0"/>
                  <a:t>ποτελείται από πολυώνυμα του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l-GR" dirty="0" smtClean="0"/>
                  <a:t> και μπορεί να παραγοντοποιηθεί ως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  <m:oMath xmlns:m="http://schemas.openxmlformats.org/officeDocument/2006/math">
                      <m:r>
                        <a:rPr lang="el-GR" sz="105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αναπτύσσοντας σε μερικά κλάσματα</a:t>
                </a:r>
                <a:r>
                  <a:rPr lang="en-US" dirty="0" smtClean="0"/>
                  <a:t> </a:t>
                </a:r>
                <a:r>
                  <a:rPr lang="el-GR" dirty="0" smtClean="0"/>
                  <a:t>(</a:t>
                </a:r>
                <a:r>
                  <a:rPr lang="el-GR" u="sng" dirty="0" smtClean="0"/>
                  <a:t>μόνο αν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l-GR" dirty="0" smtClean="0"/>
                  <a:t>)</a:t>
                </a:r>
                <a:r>
                  <a:rPr lang="en-US" dirty="0" smtClean="0"/>
                  <a:t> </a:t>
                </a:r>
                <a:r>
                  <a:rPr lang="el-GR" dirty="0" smtClean="0"/>
                  <a:t>να καταλήξουμε στο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Εύκολα μπορεί κανείς να βρει, τέλος, την κρουστική απόκριση, μέσω πινάκων</a:t>
                </a:r>
                <a:r>
                  <a:rPr lang="en-US" dirty="0" smtClean="0"/>
                  <a:t>, </a:t>
                </a:r>
                <a:r>
                  <a:rPr lang="el-GR" dirty="0" smtClean="0"/>
                  <a:t>και ελέγχοντας το πεδίο σύγκλισης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8162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806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13460</TotalTime>
  <Words>1108</Words>
  <Application>Microsoft Office PowerPoint</Application>
  <PresentationFormat>On-screen Show (4:3)</PresentationFormat>
  <Paragraphs>465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Επεξεργασία Σήματος Συνεχούς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SigProc</dc:title>
  <dc:creator>George Kafentzis</dc:creator>
  <cp:lastModifiedBy>George Kafentzis</cp:lastModifiedBy>
  <cp:revision>641</cp:revision>
  <dcterms:created xsi:type="dcterms:W3CDTF">2018-08-17T16:23:20Z</dcterms:created>
  <dcterms:modified xsi:type="dcterms:W3CDTF">2020-05-31T00:27:31Z</dcterms:modified>
</cp:coreProperties>
</file>