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4"/>
  </p:notesMasterIdLst>
  <p:handoutMasterIdLst>
    <p:handoutMasterId r:id="rId25"/>
  </p:handoutMasterIdLst>
  <p:sldIdLst>
    <p:sldId id="322" r:id="rId3"/>
    <p:sldId id="323" r:id="rId4"/>
    <p:sldId id="324" r:id="rId5"/>
    <p:sldId id="325" r:id="rId6"/>
    <p:sldId id="372" r:id="rId7"/>
    <p:sldId id="373" r:id="rId8"/>
    <p:sldId id="326" r:id="rId9"/>
    <p:sldId id="374" r:id="rId10"/>
    <p:sldId id="327" r:id="rId11"/>
    <p:sldId id="328" r:id="rId12"/>
    <p:sldId id="329" r:id="rId13"/>
    <p:sldId id="376" r:id="rId14"/>
    <p:sldId id="331" r:id="rId15"/>
    <p:sldId id="332" r:id="rId16"/>
    <p:sldId id="335" r:id="rId17"/>
    <p:sldId id="337" r:id="rId18"/>
    <p:sldId id="340" r:id="rId19"/>
    <p:sldId id="342" r:id="rId20"/>
    <p:sldId id="377" r:id="rId21"/>
    <p:sldId id="370" r:id="rId22"/>
    <p:sldId id="378" r:id="rId23"/>
  </p:sldIdLst>
  <p:sldSz cx="9144000" cy="6858000" type="screen4x3"/>
  <p:notesSz cx="6858000" cy="9947275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 snapToGrid="0">
      <p:cViewPr varScale="1">
        <p:scale>
          <a:sx n="64" d="100"/>
          <a:sy n="64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57A6-639F-4DB8-8F99-7B23596E55C7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3407-19BD-4628-82F1-DAFB0650BDA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453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  <inkml:channelProperty channel="T" name="resolution" value="1" units="1/dev"/>
        </inkml:channelProperties>
      </inkml:inkSource>
      <inkml:timestamp xml:id="ts0" timeString="2019-11-21T14:46:55.9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12832 16549 16 0,'-25'0'23'0,"10"10"-17"16,2-4-5-16,13-6-10 15,0 0-11-15,7-16 4 0,5 4 16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  <inkml:channelProperty channel="T" name="resolution" value="1" units="1/dev"/>
        </inkml:channelProperties>
      </inkml:inkSource>
      <inkml:timestamp xml:id="ts0" timeString="2019-11-21T14:46:55.9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12832 16549 16 0,'-25'0'23'0,"10"10"-17"16,2-4-5-16,13-6-10 15,0 0-11-15,7-16 4 0,5 4 16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  <inkml:channelProperty channel="T" name="resolution" value="1" units="1/dev"/>
        </inkml:channelProperties>
      </inkml:inkSource>
      <inkml:timestamp xml:id="ts0" timeString="2019-11-21T14:46:55.9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12832 16549 16 0,'-25'0'23'0,"10"10"-17"16,2-4-5-16,13-6-10 15,0 0-11-15,7-16 4 0,5 4 16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3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7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8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8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6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0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0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1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862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3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468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823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573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203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>
                <a:solidFill>
                  <a:srgbClr val="455F51"/>
                </a:solidFill>
              </a:rPr>
              <a:pPr/>
              <a:t>‹#›</a:t>
            </a:fld>
            <a:endParaRPr lang="el-GR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539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9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17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 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607725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>
                <a:solidFill>
                  <a:prstClr val="black"/>
                </a:solidFill>
              </a:rPr>
              <a:t>Υλοποίηση  Συστημάτων Συνεχούς Χρόνου</a:t>
            </a:r>
            <a:endParaRPr lang="el-GR" sz="21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7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συνεχούς χρόνου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3" y="845380"/>
            <a:ext cx="7111947" cy="56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συνεχούς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 smtClean="0"/>
              <a:t>Βασικές διαφορές των δυο υλοποιήσεων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dirty="0" smtClean="0"/>
              <a:t>Στην πρώτη, υλοποιούνται πρώτα τα μηδενικά και μετά οι πόλοι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dirty="0" smtClean="0"/>
              <a:t>Στη δεύτερη, υλοποιούνται πρώτα οι πόλοι και μετά τα μηδενικά</a:t>
            </a:r>
          </a:p>
          <a:p>
            <a:pPr marL="201168" lvl="1" indent="0">
              <a:buClrTx/>
              <a:buSzPct val="120000"/>
              <a:buNone/>
            </a:pPr>
            <a:endParaRPr lang="el-GR" sz="5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Θεωρητικά, οι δυο υλοποιήσεις είναι ισοδύναμες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dirty="0" smtClean="0"/>
              <a:t>Πρακτικά, μπορεί να υπάρχουν σημαντικές διαφορές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4758" y="764516"/>
            <a:ext cx="4336344" cy="3513973"/>
            <a:chOff x="1162756" y="778627"/>
            <a:chExt cx="7021687" cy="57058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" r="839"/>
            <a:stretch/>
          </p:blipFill>
          <p:spPr>
            <a:xfrm>
              <a:off x="1162756" y="824220"/>
              <a:ext cx="3441501" cy="56136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7065"/>
            <a:stretch/>
          </p:blipFill>
          <p:spPr>
            <a:xfrm>
              <a:off x="4446410" y="778627"/>
              <a:ext cx="3738033" cy="570587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706" y="766792"/>
            <a:ext cx="4404986" cy="35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συνεχούς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Παρατήρηση</a:t>
            </a:r>
            <a:r>
              <a:rPr lang="el-GR" dirty="0"/>
              <a:t>: </a:t>
            </a: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Η ίδια ακριβώς συνάρτηση μπαίνει ως είσοδος στους δυο «αντικρυστούς» </a:t>
            </a:r>
            <a:r>
              <a:rPr lang="el-GR" dirty="0" err="1" smtClean="0"/>
              <a:t>ολοκληρωτές</a:t>
            </a:r>
            <a:r>
              <a:rPr lang="el-GR" dirty="0" smtClean="0"/>
              <a:t>!</a:t>
            </a:r>
            <a:endParaRPr lang="el-GR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Μπορούμε </a:t>
            </a:r>
            <a:r>
              <a:rPr lang="el-GR" dirty="0"/>
              <a:t>να «γλιτώσουμε» </a:t>
            </a:r>
            <a:r>
              <a:rPr lang="el-GR" dirty="0" smtClean="0"/>
              <a:t>τους μισούς!</a:t>
            </a:r>
            <a:endParaRPr lang="el-GR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Μπορούμε να μοιράσουμε </a:t>
            </a:r>
            <a:r>
              <a:rPr lang="el-GR" dirty="0" smtClean="0"/>
              <a:t>τους ίδιους </a:t>
            </a:r>
            <a:r>
              <a:rPr lang="el-GR" dirty="0" err="1" smtClean="0"/>
              <a:t>ολοκληρωτές</a:t>
            </a:r>
            <a:r>
              <a:rPr lang="el-GR" dirty="0" smtClean="0"/>
              <a:t> και </a:t>
            </a:r>
            <a:r>
              <a:rPr lang="el-GR" dirty="0"/>
              <a:t>στους δυο κλάδους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854" y="759753"/>
            <a:ext cx="4336344" cy="3513973"/>
            <a:chOff x="1162756" y="770893"/>
            <a:chExt cx="7021687" cy="57058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" r="839"/>
            <a:stretch/>
          </p:blipFill>
          <p:spPr>
            <a:xfrm>
              <a:off x="1162756" y="824220"/>
              <a:ext cx="3441501" cy="56136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7065"/>
            <a:stretch/>
          </p:blipFill>
          <p:spPr>
            <a:xfrm>
              <a:off x="4446410" y="770893"/>
              <a:ext cx="3738033" cy="57058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706" y="766792"/>
            <a:ext cx="4404986" cy="350177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181315" y="819008"/>
            <a:ext cx="1191035" cy="360883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συνεχούς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Η νέα υλοποίηση, που χρησιμοποιεί τον ελάχιστο αριθμό στοιχείων ολοκλήρωσης (μνήμης - πυκνωτές) αναφέρεται ως </a:t>
            </a:r>
            <a:r>
              <a:rPr lang="el-GR" b="1" dirty="0" smtClean="0"/>
              <a:t>κανονική μορφή </a:t>
            </a:r>
            <a:r>
              <a:rPr lang="en-US" dirty="0" smtClean="0"/>
              <a:t>(canonical form)</a:t>
            </a:r>
            <a:r>
              <a:rPr lang="el-GR" dirty="0" smtClean="0"/>
              <a:t> ή </a:t>
            </a:r>
            <a:br>
              <a:rPr lang="el-GR" dirty="0" smtClean="0"/>
            </a:br>
            <a:r>
              <a:rPr lang="el-GR" dirty="0" smtClean="0"/>
              <a:t> </a:t>
            </a:r>
            <a:r>
              <a:rPr lang="en-US" b="1" dirty="0" smtClean="0"/>
              <a:t>Direct Form II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 smtClean="0"/>
              <a:t>Η μη κανονική μορφή στο αριστερό σχήμα ονομάζεται </a:t>
            </a:r>
            <a:r>
              <a:rPr lang="en-US" b="1" dirty="0" smtClean="0"/>
              <a:t>Direct Form I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27" y="794671"/>
            <a:ext cx="3625321" cy="3427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" y="788561"/>
            <a:ext cx="4404986" cy="350177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49354" y="865632"/>
            <a:ext cx="1328928" cy="360883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340352" y="2316480"/>
            <a:ext cx="1024128" cy="353568"/>
          </a:xfrm>
          <a:prstGeom prst="rightArrow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τις υλοποιήσεις </a:t>
                </a:r>
                <a:r>
                  <a:rPr lang="en-US" dirty="0" smtClean="0"/>
                  <a:t>Direct Form I, II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6" y="3194756"/>
            <a:ext cx="8909508" cy="30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συστημάτων συνεχούς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Μορφή σε σειρά (</a:t>
                </a:r>
                <a:r>
                  <a:rPr lang="en-US" dirty="0" smtClean="0"/>
                  <a:t>cascade form)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Συνάρτηση μεταφοράς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Εναλλακτικά, σαν υποσυστήματα 2</a:t>
                </a:r>
                <a:r>
                  <a:rPr lang="el-GR" baseline="30000" dirty="0" smtClean="0"/>
                  <a:t>ου</a:t>
                </a:r>
                <a:r>
                  <a:rPr lang="el-GR" dirty="0" smtClean="0"/>
                  <a:t> βαθμού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δυο υλοποιήσεις σε σειρά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77" y="3254199"/>
            <a:ext cx="6801029" cy="32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 smtClean="0">
                    <a:solidFill>
                      <a:prstClr val="black"/>
                    </a:solidFill>
                  </a:rPr>
                  <a:t>Υλοποίηση</a:t>
                </a:r>
                <a:r>
                  <a:rPr lang="el-GR" b="1" dirty="0" smtClean="0"/>
                  <a:t> συστημάτων συνεχούς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Παράλληλη Μορφή (</a:t>
                </a:r>
                <a:r>
                  <a:rPr lang="en-US" dirty="0" smtClean="0"/>
                  <a:t>parallel form)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Προκύπτει από το ανάπτυγμα σε μερικά κλάσματα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Κάθε όρος του αναπτύγματος υλοποιείται σε </a:t>
                </a:r>
                <a:r>
                  <a:rPr lang="en-US" dirty="0" smtClean="0"/>
                  <a:t>Direct Form II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Οι όροι μπορεί να είναι πρώτης ή δευτέρας τάξης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Συνάρτηση μεταφοράς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l-GR" b="1" dirty="0" smtClean="0"/>
                  <a:t>συστημάτων συνεχούς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την υλοποίηση σε παράλληλη μορφή με υποσυστήματα 1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τάξης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b="1" dirty="0"/>
              <a:t>Υλοποίηση </a:t>
            </a:r>
            <a:r>
              <a:rPr lang="el-GR" b="1" dirty="0" smtClean="0"/>
              <a:t>συστημάτων συνεχούς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85" y="1101685"/>
            <a:ext cx="6617839" cy="54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συνεχούς χρόνου</a:t>
            </a: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Για να υλοποιήσουμε ένα σύστημα πρέπει να μετατρέψουμε τη συνάρτηση μεταφοράς ή τη διαφορική εξίσωση σε μια δομή που πραγματοποιείται από την υπάρχουσα τεχνολογία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Βασικοί δομικοί λίθοι: </a:t>
            </a:r>
            <a:br>
              <a:rPr lang="el-GR" dirty="0" smtClean="0"/>
            </a:br>
            <a:endParaRPr lang="el-GR" dirty="0" smtClean="0"/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Πρόσθεση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Πολλαπλασιασμός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Ολοκλήρωση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err="1" smtClean="0"/>
              <a:t>Παραγώγιση</a:t>
            </a:r>
            <a:endParaRPr lang="el-GR" dirty="0" smtClean="0"/>
          </a:p>
          <a:p>
            <a:pPr marL="201168" lvl="1" indent="0">
              <a:buClrTx/>
              <a:buSzPct val="120000"/>
              <a:buNone/>
            </a:pP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1" y="2321158"/>
            <a:ext cx="47339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solidFill>
            <a:srgbClr val="FF0000"/>
          </a:solidFill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65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η</a:t>
                </a:r>
                <a:r>
                  <a:rPr lang="en-US" dirty="0" smtClean="0"/>
                  <a:t> </a:t>
                </a:r>
                <a:r>
                  <a:rPr lang="el-GR" dirty="0" smtClean="0"/>
                  <a:t>διαφορική εξίσωση </a:t>
                </a:r>
                <a:br>
                  <a:rPr lang="el-GR" dirty="0" smtClean="0"/>
                </a:b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Έχουμε πολλές επιλογές για την υλοποίησή της, όπως θα δούμε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συνάρτηση μεταφοράς δίνεται ως </a:t>
                </a:r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Μπορούμε να γράψουμε τη διαφορική εξίσωση ως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Από τη σχέση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καταλήγουμε στην </a:t>
                </a:r>
                <a:r>
                  <a:rPr lang="el-GR" dirty="0" err="1" smtClean="0"/>
                  <a:t>απ’ευθείας</a:t>
                </a:r>
                <a:r>
                  <a:rPr lang="el-GR" dirty="0" smtClean="0"/>
                  <a:t> υλοποίηση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Όμως στην πράξη οι </a:t>
                </a:r>
                <a:r>
                  <a:rPr lang="el-GR" dirty="0" err="1" smtClean="0"/>
                  <a:t>ολοκληρωτές</a:t>
                </a:r>
                <a:r>
                  <a:rPr lang="el-GR" dirty="0" smtClean="0"/>
                  <a:t> υλοποιούνται πιο εύκολα απ’τους </a:t>
                </a:r>
                <a:r>
                  <a:rPr lang="el-GR" dirty="0" err="1" smtClean="0"/>
                  <a:t>διαφοριστές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Μπορούμε να ξαναγράψουμε τη διαφορική εξίσωση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θεωρώντας ότι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600440" y="5953320"/>
              <a:ext cx="19440" cy="10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5400" y="5950800"/>
                <a:ext cx="277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551" y="2375457"/>
            <a:ext cx="4847778" cy="14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Από τη σχέση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μπορούμε να καταλήξουμε στην παρακάτω υλοποίηση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Ένας επιπλέον λόγος προτίμησης </a:t>
                </a:r>
                <a:r>
                  <a:rPr lang="el-GR" dirty="0" err="1" smtClean="0"/>
                  <a:t>ολοκληρωτών</a:t>
                </a:r>
                <a:r>
                  <a:rPr lang="el-GR" dirty="0" smtClean="0"/>
                  <a:t> από </a:t>
                </a:r>
                <a:r>
                  <a:rPr lang="el-GR" dirty="0" err="1" smtClean="0"/>
                  <a:t>διαφοριστές</a:t>
                </a:r>
                <a:r>
                  <a:rPr lang="el-GR" dirty="0" smtClean="0"/>
                  <a:t> είναι ότι οι </a:t>
                </a:r>
                <a:r>
                  <a:rPr lang="el-GR" dirty="0" err="1" smtClean="0"/>
                  <a:t>διαφοριστές</a:t>
                </a:r>
                <a:r>
                  <a:rPr lang="el-GR" dirty="0" smtClean="0"/>
                  <a:t> ενισχύουν τον </a:t>
                </a:r>
                <a:r>
                  <a:rPr lang="el-GR" dirty="0" err="1" smtClean="0"/>
                  <a:t>υψίσυχνο</a:t>
                </a:r>
                <a:r>
                  <a:rPr lang="el-GR" dirty="0" smtClean="0"/>
                  <a:t> θόρυβο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Θυμηθείτε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600440" y="5953320"/>
              <a:ext cx="19440" cy="10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5400" y="5950800"/>
                <a:ext cx="277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164" y="2536755"/>
            <a:ext cx="4975370" cy="15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Υλοποιήστε το διάγραμμα του ΓΧΑ συστήματος που περιγράφεται από τη διαφορική εξίσωση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73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600440" y="5953320"/>
              <a:ext cx="19440" cy="10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5400" y="5950800"/>
                <a:ext cx="277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214" y="4048582"/>
            <a:ext cx="4754786" cy="24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μεγαλύτερης τάξης διαφορικές εξισώσεις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με συνάρτηση μεταφοράς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Ξαναγράφουμε τη</a:t>
                </a:r>
                <a:r>
                  <a:rPr lang="en-US" dirty="0" smtClean="0"/>
                  <a:t> </a:t>
                </a:r>
                <a:r>
                  <a:rPr lang="el-GR" dirty="0" smtClean="0"/>
                  <a:t>διαφορική εξίσωση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ευκολία, ας υποθέσουμε στο εξής ότι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290656"/>
              </a:xfrm>
              <a:blipFill rotWithShape="0">
                <a:blip r:embed="rId2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29065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συνεχούς χρόνου</a:t>
                </a: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Ξαναγράφουμε τη</a:t>
                </a:r>
                <a:r>
                  <a:rPr lang="en-US" dirty="0" smtClean="0"/>
                  <a:t> </a:t>
                </a:r>
                <a:r>
                  <a:rPr lang="el-GR" dirty="0" smtClean="0"/>
                  <a:t>διαφορική εξίσωση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Ολοκληρώνοντας και τα δυο μέλη της σχέσης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dirty="0" smtClean="0"/>
                  <a:t> φορές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𝑑𝑚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Έχουμε δυο </a:t>
                </a:r>
                <a:r>
                  <a:rPr lang="el-GR" dirty="0" err="1" smtClean="0"/>
                  <a:t>υπο</a:t>
                </a:r>
                <a:r>
                  <a:rPr lang="el-GR" dirty="0" smtClean="0"/>
                  <a:t>-συστήματα: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290656"/>
              </a:xfrm>
              <a:blipFill rotWithShape="0">
                <a:blip r:embed="rId2"/>
                <a:stretch>
                  <a:fillRect l="-1837" t="-232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συνεχούς χρόνου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r="839"/>
          <a:stretch/>
        </p:blipFill>
        <p:spPr>
          <a:xfrm>
            <a:off x="1162756" y="824220"/>
            <a:ext cx="3441501" cy="5613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065"/>
          <a:stretch/>
        </p:blipFill>
        <p:spPr>
          <a:xfrm>
            <a:off x="4446410" y="778627"/>
            <a:ext cx="3738033" cy="57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6502</TotalTime>
  <Words>439</Words>
  <Application>Microsoft Office PowerPoint</Application>
  <PresentationFormat>On-screen Show (4:3)</PresentationFormat>
  <Paragraphs>164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1_Retrospect</vt:lpstr>
      <vt:lpstr>Επεξεργασία Σήματος 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496</cp:revision>
  <cp:lastPrinted>2019-11-19T13:39:32Z</cp:lastPrinted>
  <dcterms:created xsi:type="dcterms:W3CDTF">2018-08-17T16:23:20Z</dcterms:created>
  <dcterms:modified xsi:type="dcterms:W3CDTF">2020-05-31T00:48:43Z</dcterms:modified>
</cp:coreProperties>
</file>