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8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062-E051-4BCA-AA8C-6B3C1D6CCA96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0A59-FFED-41A9-BB35-C17ACF6B62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56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937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2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3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4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9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9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8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1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922602"/>
            <a:ext cx="7543800" cy="73380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500" dirty="0" smtClean="0"/>
              <a:t>Επεξεργασία Σήματος </a:t>
            </a:r>
            <a:br>
              <a:rPr lang="el-GR" sz="4500" dirty="0" smtClean="0"/>
            </a:br>
            <a:r>
              <a:rPr lang="el-GR" sz="4500" dirty="0" smtClean="0"/>
              <a:t>Διακριτού Χρόνου</a:t>
            </a:r>
            <a:endParaRPr lang="el-G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61804"/>
            <a:ext cx="7543800" cy="33718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403918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6" name="TextBox 5"/>
          <p:cNvSpPr txBox="1"/>
          <p:nvPr/>
        </p:nvSpPr>
        <p:spPr>
          <a:xfrm>
            <a:off x="822960" y="3607725"/>
            <a:ext cx="710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/>
              <a:t>Βασικά </a:t>
            </a:r>
            <a:r>
              <a:rPr lang="el-GR" sz="2100" dirty="0" smtClean="0"/>
              <a:t>Σήματα</a:t>
            </a:r>
            <a:r>
              <a:rPr lang="en-US" sz="2100" dirty="0" smtClean="0"/>
              <a:t>, </a:t>
            </a:r>
            <a:r>
              <a:rPr lang="el-GR" sz="2100" dirty="0" smtClean="0"/>
              <a:t>Συστήματα, και </a:t>
            </a:r>
            <a:r>
              <a:rPr lang="en-US" sz="2100" dirty="0" smtClean="0"/>
              <a:t>I</a:t>
            </a:r>
            <a:r>
              <a:rPr lang="el-GR" sz="2100" dirty="0" err="1" smtClean="0"/>
              <a:t>διότητες</a:t>
            </a:r>
            <a:endParaRPr lang="el-GR" sz="2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949"/>
            <a:ext cx="9144000" cy="1527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52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10" y="2719151"/>
            <a:ext cx="5640990" cy="1773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80" y="261852"/>
                <a:ext cx="8959040" cy="630000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b="1" u="sng" dirty="0" smtClean="0"/>
                  <a:t>Χρήσιμα Μοντέλα Σημάτων διακριτού χρόνου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olidFill>
                      <a:schemeClr val="tx1"/>
                    </a:solidFill>
                  </a:rPr>
                  <a:t> 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Στο συνεχή χρόνο, κυριαρχούσαν μοντέλα σημάτων όπως η </a:t>
                </a:r>
                <a:r>
                  <a:rPr lang="el-GR" sz="1800" dirty="0" err="1" smtClean="0">
                    <a:solidFill>
                      <a:schemeClr val="tx1"/>
                    </a:solidFill>
                  </a:rPr>
                  <a:t>βηματική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 συνάρτηση, η συνάρτηση (κατανομή) Δέλτα, η εκθετική μιγαδική συνάρτηση, και άλλες.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Ας δούμε ποια από αυτά υπάρχουν και στο διακριτό χρόνο και αν/πως αλλάζουν σε σχέση με αυτά που ξέρουμε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sz="1100" dirty="0" smtClean="0">
                  <a:solidFill>
                    <a:schemeClr val="tx1"/>
                  </a:solidFill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l-GR" sz="1800" b="1" dirty="0" smtClean="0">
                    <a:solidFill>
                      <a:schemeClr val="tx1"/>
                    </a:solidFill>
                  </a:rPr>
                  <a:t>Συνάρτηση Δέλτα διακριτού χρόνου</a:t>
                </a:r>
                <a:endParaRPr lang="en-US" sz="1800" b="1" dirty="0" smtClean="0">
                  <a:solidFill>
                    <a:schemeClr val="tx1"/>
                  </a:solidFill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Ορισμός: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1,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0,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Συγκρίνετε με το συνεχή χρόνο: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0,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l-GR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80" y="261852"/>
                <a:ext cx="8959040" cy="6300009"/>
              </a:xfrm>
              <a:blipFill rotWithShape="0">
                <a:blip r:embed="rId3"/>
                <a:stretch>
                  <a:fillRect l="-1905" t="-1742" r="-11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177684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0250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95" y="395893"/>
            <a:ext cx="5764728" cy="1812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277283"/>
                <a:ext cx="8959040" cy="615453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 </a:t>
                </a:r>
                <a:r>
                  <a:rPr lang="el-GR" sz="2200" b="1" u="sng" dirty="0" smtClean="0"/>
                  <a:t>Χρήσιμα Μοντέλα Σημάτων διακριτού χρόνου</a:t>
                </a:r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l-GR" sz="1900" b="1" dirty="0" err="1" smtClean="0">
                    <a:solidFill>
                      <a:schemeClr val="tx1"/>
                    </a:solidFill>
                  </a:rPr>
                  <a:t>Βηματική</a:t>
                </a:r>
                <a:r>
                  <a:rPr lang="el-GR" sz="1900" b="1" dirty="0" smtClean="0">
                    <a:solidFill>
                      <a:schemeClr val="tx1"/>
                    </a:solidFill>
                  </a:rPr>
                  <a:t> Συνάρτηση διακριτού χρόνου</a:t>
                </a:r>
                <a:endParaRPr lang="en-US" sz="1900" dirty="0" smtClean="0">
                  <a:solidFill>
                    <a:schemeClr val="tx1"/>
                  </a:solidFill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</a:rPr>
                  <a:t>   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ClrTx/>
                  <a:buSzPct val="120000"/>
                  <a:buNone/>
                </a:pPr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Ορισμός: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1,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0,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Συγκρίνετε με το συνεχή χρόνο: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0, 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Ιδιότητες: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/>
                </a:r>
                <a:br>
                  <a:rPr lang="en-US" b="0" dirty="0" smtClean="0">
                    <a:solidFill>
                      <a:schemeClr val="tx1"/>
                    </a:solidFill>
                  </a:rPr>
                </a:br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ClrTx/>
                  <a:buSzPct val="120000"/>
                  <a:buNone/>
                </a:pPr>
                <a:endParaRPr lang="el-GR" sz="800" dirty="0" smtClean="0">
                  <a:solidFill>
                    <a:schemeClr val="tx1"/>
                  </a:solidFill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=−∞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el-GR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277283"/>
                <a:ext cx="8959040" cy="6154535"/>
              </a:xfrm>
              <a:blipFill rotWithShape="0">
                <a:blip r:embed="rId3"/>
                <a:stretch>
                  <a:fillRect l="-1905" t="-257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177684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9838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758" y="252498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b="1" u="sng" dirty="0" smtClean="0"/>
                  <a:t>Χρήσιμα Μοντέλα Σημάτων διακριτού χρόνου</a:t>
                </a:r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l-GR" sz="1800" b="1" dirty="0" smtClean="0">
                    <a:solidFill>
                      <a:schemeClr val="tx1"/>
                    </a:solidFill>
                  </a:rPr>
                  <a:t>Εκθετική μιγαδική συνάρτηση διακριτού χρόνου</a:t>
                </a:r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ClrTx/>
                  <a:buSzPct val="120000"/>
                  <a:buNone/>
                </a:pPr>
                <a:endParaRPr lang="en-US" sz="400" dirty="0">
                  <a:solidFill>
                    <a:schemeClr val="tx1"/>
                  </a:solidFill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Περισσότερο χρήσιμες είναι οι «εκδόσεις» γινομένου με τη </a:t>
                </a:r>
                <a:r>
                  <a:rPr lang="el-GR" sz="1800" dirty="0" err="1" smtClean="0">
                    <a:solidFill>
                      <a:schemeClr val="tx1"/>
                    </a:solidFill>
                  </a:rPr>
                  <a:t>βηματική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 συνάρτηση</a:t>
                </a:r>
                <a:r>
                  <a:rPr lang="en-US" sz="1600" dirty="0">
                    <a:solidFill>
                      <a:schemeClr val="tx1"/>
                    </a:solidFill>
                  </a:rPr>
                  <a:t/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endParaRPr lang="el-GR" sz="180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ClrTx/>
                  <a:buSzPct val="120000"/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0&lt;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l-GR" sz="1800" dirty="0" smtClean="0">
                    <a:solidFill>
                      <a:schemeClr val="tx1"/>
                    </a:solidFill>
                  </a:rPr>
                  <a:t> ή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l-GR" sz="1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758" y="252498"/>
                <a:ext cx="8959040" cy="6154535"/>
              </a:xfrm>
              <a:blipFill rotWithShape="0">
                <a:blip r:embed="rId2"/>
                <a:stretch>
                  <a:fillRect l="-1905" t="-17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177684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8" y="3167183"/>
            <a:ext cx="8942565" cy="24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40" y="252498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b="1" u="sng" dirty="0" smtClean="0"/>
              <a:t>Μετασχηματισμοί σημάτων</a:t>
            </a:r>
            <a:endParaRPr lang="el-GR" sz="1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77684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0" y="629348"/>
            <a:ext cx="8915526" cy="53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1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252498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b="1" u="sng" dirty="0" smtClean="0"/>
              <a:t>Μετασχηματισμοί σημάτων</a:t>
            </a:r>
            <a:endParaRPr lang="el-GR" sz="18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77684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56" y="313804"/>
            <a:ext cx="4632367" cy="278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3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80" y="252498"/>
                <a:ext cx="9051520" cy="638417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b="1" u="sng" dirty="0" smtClean="0"/>
                  <a:t>Ανάλυση σήματος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>
                    <a:solidFill>
                      <a:schemeClr val="tx1"/>
                    </a:solidFill>
                  </a:rPr>
                  <a:t> 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Κάθε σήμα διακριτού χρόνο μπορεί να γραφεί ως ένα άθροισμα συναρτήσεων Δέλτα ως</a:t>
                </a:r>
                <a:r>
                  <a:rPr lang="en-US" sz="18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sz="1800" dirty="0" smtClean="0">
                    <a:solidFill>
                      <a:schemeClr val="tx1"/>
                    </a:solidFill>
                  </a:rPr>
                </a:br>
                <a:endParaRPr lang="el-GR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l-G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l-G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Παρατηρήστε ότι κάθε συνάρτηση Δέλτα έχει πλάτος την αντίστοιχη τιμή του σήματος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l-GR" sz="1800" dirty="0" smtClean="0">
                    <a:solidFill>
                      <a:schemeClr val="tx1"/>
                    </a:solidFill>
                  </a:rPr>
                  <a:t> τη χρονική στιγμή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b="0" dirty="0" smtClean="0">
                  <a:solidFill>
                    <a:schemeClr val="tx1"/>
                  </a:solidFill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Σκεφτείτε το ανάλογο του συνεχούς χρόνου: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l-GR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sz="1800" b="0" dirty="0" smtClean="0">
                  <a:solidFill>
                    <a:schemeClr val="tx1"/>
                  </a:solidFill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Παράδειγμα:</a:t>
                </a:r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Γράψτε το σήμα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     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l-G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2,    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    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0,       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αλλού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l-GR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1800" dirty="0">
                    <a:solidFill>
                      <a:schemeClr val="tx1"/>
                    </a:solidFill>
                  </a:rPr>
                  <a:t> 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 με χρήση συναρτήσεων Δέλτα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80" y="252498"/>
                <a:ext cx="9051520" cy="6384177"/>
              </a:xfrm>
              <a:blipFill rotWithShape="0">
                <a:blip r:embed="rId2"/>
                <a:stretch>
                  <a:fillRect l="-1886" t="-1718" r="-107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177684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1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80" y="252498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b="1" u="sng" dirty="0" smtClean="0"/>
                  <a:t>Ενέργεια και Ισχύς σήματος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>
                    <a:solidFill>
                      <a:schemeClr val="tx1"/>
                    </a:solidFill>
                  </a:rPr>
                  <a:t> 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Χρειαζόμαστε μια μετρική που να απεικονίζει το «μέγεθος» ενός σήματος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>
                    <a:solidFill>
                      <a:schemeClr val="tx1"/>
                    </a:solidFill>
                  </a:rPr>
                  <a:t> 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Μια τέτοια είναι η </a:t>
                </a:r>
                <a:r>
                  <a:rPr lang="el-GR" sz="1800" b="1" dirty="0" smtClean="0">
                    <a:solidFill>
                      <a:schemeClr val="tx1"/>
                    </a:solidFill>
                  </a:rPr>
                  <a:t>ενέργεια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 ενός σήματος</a:t>
                </a:r>
                <a:br>
                  <a:rPr lang="el-GR" sz="1800" dirty="0" smtClean="0">
                    <a:solidFill>
                      <a:schemeClr val="tx1"/>
                    </a:solidFill>
                  </a:rPr>
                </a:br>
                <a:endParaRPr lang="el-GR" sz="1600" dirty="0" smtClean="0">
                  <a:solidFill>
                    <a:schemeClr val="tx1"/>
                  </a:solidFill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</a:rPr>
                  <a:t> </a:t>
                </a:r>
                <a:endParaRPr lang="el-GR" sz="1800" dirty="0" smtClean="0">
                  <a:solidFill>
                    <a:schemeClr val="tx1"/>
                  </a:solidFill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 smtClean="0">
                    <a:solidFill>
                      <a:schemeClr val="tx1"/>
                    </a:solidFill>
                  </a:rPr>
                  <a:t> Σήματα για τα οποία </a:t>
                </a:r>
                <a14:m>
                  <m:oMath xmlns:m="http://schemas.openxmlformats.org/officeDocument/2006/math">
                    <m:r>
                      <a:rPr lang="el-G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&lt;+∞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 ονομάζονται </a:t>
                </a:r>
                <a:r>
                  <a:rPr lang="el-GR" sz="1800" b="1" dirty="0" smtClean="0">
                    <a:solidFill>
                      <a:schemeClr val="tx1"/>
                    </a:solidFill>
                  </a:rPr>
                  <a:t>σήματα ενέργειας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600" b="1" dirty="0" smtClean="0">
                    <a:solidFill>
                      <a:schemeClr val="tx1"/>
                    </a:solidFill>
                  </a:rPr>
                  <a:t>Όλα </a:t>
                </a:r>
                <a:r>
                  <a:rPr lang="el-GR" sz="1600" dirty="0" smtClean="0">
                    <a:solidFill>
                      <a:schemeClr val="tx1"/>
                    </a:solidFill>
                  </a:rPr>
                  <a:t>τα σήματα στη φύση ή στο εργαστήριο είναι σήματα ενέργειας</a:t>
                </a:r>
                <a:endParaRPr lang="el-GR" b="1" dirty="0">
                  <a:solidFill>
                    <a:schemeClr val="tx1"/>
                  </a:solidFill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 smtClean="0">
                    <a:solidFill>
                      <a:schemeClr val="tx1"/>
                    </a:solidFill>
                  </a:rPr>
                  <a:t> Κάποια ενδιαφέροντα σήματα (από θεωρητικής πλευράς) έχουν άπειρη ενέργεια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>
                    <a:solidFill>
                      <a:schemeClr val="tx1"/>
                    </a:solidFill>
                  </a:rPr>
                  <a:t> 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Μια πιο κατάλληλη μετρική είναι η </a:t>
                </a:r>
                <a:r>
                  <a:rPr lang="el-GR" sz="1800" b="1" dirty="0" smtClean="0">
                    <a:solidFill>
                      <a:schemeClr val="tx1"/>
                    </a:solidFill>
                  </a:rPr>
                  <a:t>ισχύς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 ενός σήματος </a:t>
                </a:r>
                <a:br>
                  <a:rPr lang="el-GR" sz="1800" dirty="0" smtClean="0">
                    <a:solidFill>
                      <a:schemeClr val="tx1"/>
                    </a:solidFill>
                  </a:rPr>
                </a:br>
                <a:r>
                  <a:rPr lang="el-GR" sz="1800" dirty="0" smtClean="0">
                    <a:solidFill>
                      <a:schemeClr val="tx1"/>
                    </a:solidFill>
                  </a:rPr>
                  <a:t/>
                </a:r>
                <a:br>
                  <a:rPr lang="el-GR" sz="1800" dirty="0" smtClean="0">
                    <a:solidFill>
                      <a:schemeClr val="tx1"/>
                    </a:solidFill>
                  </a:rPr>
                </a:br>
                <a:endParaRPr lang="el-GR" sz="1100" dirty="0" smtClean="0">
                  <a:solidFill>
                    <a:schemeClr val="tx1"/>
                  </a:solidFill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700" dirty="0">
                  <a:solidFill>
                    <a:schemeClr val="tx1"/>
                  </a:solidFill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sz="1800" dirty="0" smtClean="0">
                    <a:solidFill>
                      <a:schemeClr val="tx1"/>
                    </a:solidFill>
                  </a:rPr>
                  <a:t>Ένα σήμα είναι ενέργειας, ισχύος, ή τίποτε από τα δυο!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80" y="252498"/>
                <a:ext cx="8959040" cy="6154535"/>
              </a:xfrm>
              <a:blipFill rotWithShape="0">
                <a:blip r:embed="rId2"/>
                <a:stretch>
                  <a:fillRect l="-1905" t="-17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177684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30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79" y="252498"/>
                <a:ext cx="8959041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b="1" u="sng" dirty="0" smtClean="0"/>
                  <a:t>Ενέργεια και Ισχύς σήματος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/>
                  <a:t> </a:t>
                </a:r>
                <a:r>
                  <a:rPr lang="en-US" sz="1800" dirty="0" smtClean="0"/>
                  <a:t>Hints:</a:t>
                </a:r>
                <a:r>
                  <a:rPr lang="el-GR" sz="1800" dirty="0" smtClean="0"/>
                  <a:t/>
                </a:r>
                <a:br>
                  <a:rPr lang="el-GR" sz="1800" dirty="0" smtClean="0"/>
                </a:br>
                <a:endParaRPr lang="el-GR" sz="18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/>
                  <a:t> </a:t>
                </a:r>
                <a:r>
                  <a:rPr lang="el-GR" sz="1800" dirty="0" smtClean="0"/>
                  <a:t>Σήμα με:</a:t>
                </a:r>
                <a:br>
                  <a:rPr lang="el-GR" sz="1800" dirty="0" smtClean="0"/>
                </a:br>
                <a:endParaRPr lang="el-GR" sz="100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Πεπερασμένη διάρκεια και πεπερασμένο πλάτος </a:t>
                </a:r>
                <a:r>
                  <a:rPr lang="el-GR" dirty="0" smtClean="0">
                    <a:sym typeface="Wingdings" panose="05000000000000000000" pitchFamily="2" charset="2"/>
                  </a:rPr>
                  <a:t> </a:t>
                </a:r>
                <a:r>
                  <a:rPr lang="el-GR" b="1" u="sng" dirty="0" smtClean="0">
                    <a:sym typeface="Wingdings" panose="05000000000000000000" pitchFamily="2" charset="2"/>
                  </a:rPr>
                  <a:t>σήμα ενέργειας</a:t>
                </a:r>
                <a:r>
                  <a:rPr lang="el-GR" dirty="0" smtClean="0">
                    <a:sym typeface="Wingdings" panose="05000000000000000000" pitchFamily="2" charset="2"/>
                  </a:rPr>
                  <a:t/>
                </a:r>
                <a:br>
                  <a:rPr lang="el-GR" dirty="0" smtClean="0">
                    <a:sym typeface="Wingdings" panose="05000000000000000000" pitchFamily="2" charset="2"/>
                  </a:rPr>
                </a:br>
                <a:endParaRPr lang="el-GR" dirty="0" smtClean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Άπειρη διάρκεια και πεπερασμένο πλάτος που φθίνει στο μηδέν όταν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→±∞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l-GR" b="1" u="sng" dirty="0" smtClean="0">
                    <a:sym typeface="Wingdings" panose="05000000000000000000" pitchFamily="2" charset="2"/>
                  </a:rPr>
                  <a:t>πιθανότατα σήμα ενέργειας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Άπειρη διάρκεια και πεπερασμένο πλάτος που </a:t>
                </a:r>
                <a:r>
                  <a:rPr lang="el-GR" b="1" dirty="0" smtClean="0">
                    <a:sym typeface="Wingdings" panose="05000000000000000000" pitchFamily="2" charset="2"/>
                  </a:rPr>
                  <a:t>δε</a:t>
                </a:r>
                <a:r>
                  <a:rPr lang="el-GR" dirty="0" smtClean="0">
                    <a:sym typeface="Wingdings" panose="05000000000000000000" pitchFamily="2" charset="2"/>
                  </a:rPr>
                  <a:t> φθίνει στο μηδέν όταν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→±∞</m:t>
                    </m:r>
                  </m:oMath>
                </a14:m>
                <a:r>
                  <a:rPr lang="el-GR" dirty="0" smtClean="0"/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 </a:t>
                </a:r>
                <a:r>
                  <a:rPr lang="el-GR" b="1" u="sng" dirty="0" smtClean="0">
                    <a:sym typeface="Wingdings" panose="05000000000000000000" pitchFamily="2" charset="2"/>
                  </a:rPr>
                  <a:t>σήμα ισχύος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 smtClean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>
                    <a:sym typeface="Wingdings" panose="05000000000000000000" pitchFamily="2" charset="2"/>
                  </a:rPr>
                  <a:t>Περιοδικό</a:t>
                </a:r>
                <a:r>
                  <a:rPr lang="el-GR" dirty="0" smtClean="0">
                    <a:sym typeface="Wingdings" panose="05000000000000000000" pitchFamily="2" charset="2"/>
                  </a:rPr>
                  <a:t> σήμα με πεπερασμένο πλάτος  </a:t>
                </a:r>
                <a:r>
                  <a:rPr lang="el-GR" b="1" u="sng" dirty="0" smtClean="0">
                    <a:sym typeface="Wingdings" panose="05000000000000000000" pitchFamily="2" charset="2"/>
                  </a:rPr>
                  <a:t>σήμα ισχύος</a:t>
                </a:r>
                <a:endParaRPr lang="en-US" b="1" u="sng" dirty="0" smtClean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1600" b="1" u="sng" dirty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1600" dirty="0">
                  <a:sym typeface="Wingdings" panose="05000000000000000000" pitchFamily="2" charset="2"/>
                </a:endParaRPr>
              </a:p>
              <a:p>
                <a:pPr marL="201168" lvl="1" indent="0">
                  <a:buClrTx/>
                  <a:buSzPct val="120000"/>
                  <a:buNone/>
                </a:pPr>
                <a:endParaRPr lang="el-GR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79" y="252498"/>
                <a:ext cx="8959041" cy="6154535"/>
              </a:xfrm>
              <a:blipFill rotWithShape="0">
                <a:blip r:embed="rId2"/>
                <a:stretch>
                  <a:fillRect l="-1905" t="-1782" r="-149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177684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17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80" y="252498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b="1" u="sng" dirty="0" smtClean="0"/>
                  <a:t>Ενέργεια και Ισχύς σήματος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/>
                  <a:t> </a:t>
                </a:r>
                <a:r>
                  <a:rPr lang="el-GR" dirty="0" smtClean="0"/>
                  <a:t>Παραδείγματα: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 </a:t>
                </a:r>
                <a:r>
                  <a:rPr lang="el-GR" dirty="0" smtClean="0"/>
                  <a:t>Υπολογίστε την ενέργεια του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80" y="252498"/>
                <a:ext cx="8959040" cy="6154535"/>
              </a:xfrm>
              <a:blipFill rotWithShape="0">
                <a:blip r:embed="rId2"/>
                <a:stretch>
                  <a:fillRect l="-1973" t="-17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177684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4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80" y="252498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b="1" u="sng" dirty="0" smtClean="0"/>
                  <a:t>Ενέργεια και Ισχύς σήματος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/>
                  <a:t> </a:t>
                </a:r>
                <a:r>
                  <a:rPr lang="el-GR" dirty="0" smtClean="0"/>
                  <a:t>Παραδείγματα: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 </a:t>
                </a:r>
                <a:r>
                  <a:rPr lang="el-GR" dirty="0" smtClean="0"/>
                  <a:t>Υπολογίστε την ισχύ του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80" y="252498"/>
                <a:ext cx="8959040" cy="6154535"/>
              </a:xfrm>
              <a:blipFill rotWithShape="0">
                <a:blip r:embed="rId2"/>
                <a:stretch>
                  <a:fillRect l="-1973" t="-17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177684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9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80" y="284710"/>
                <a:ext cx="8959040" cy="6046468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Σήμα διακριτού χρόνου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Εν γένει, μπορεί να είναι μιγαδικό</a:t>
                </a:r>
              </a:p>
              <a:p>
                <a:pPr marL="0" indent="0" algn="ctr">
                  <a:buClrTx/>
                  <a:buSzPct val="120000"/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</m:eqAr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en-US" sz="18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Αναπαράσταση μέτρου - φάσης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rad>
                    </m:oMath>
                  </m:oMathPara>
                </a14:m>
                <a:endParaRPr lang="en-US" b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sz="600" b="1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Im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80" y="284710"/>
                <a:ext cx="8959040" cy="6046468"/>
              </a:xfrm>
              <a:blipFill rotWithShape="0">
                <a:blip r:embed="rId2"/>
                <a:stretch>
                  <a:fillRect l="-1905" t="-181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185999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70174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903" y="284710"/>
            <a:ext cx="4871442" cy="20729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09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43939"/>
                <a:ext cx="9056718" cy="6301048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Τα σήματα φέρουν χρήσιμη πληροφορία που μπορεί να εξαχθεί μέσω των   </a:t>
                </a:r>
                <a:r>
                  <a:rPr lang="el-GR" b="1" dirty="0" smtClean="0"/>
                  <a:t>συστημάτων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Ένα σύστημα δεν είναι τίποτε άλλο από μια οποιαδήποτε διαδικασία παράγει μια </a:t>
                </a:r>
                <a:r>
                  <a:rPr lang="el-GR" b="1" dirty="0" smtClean="0"/>
                  <a:t>έξοδο</a:t>
                </a:r>
                <a:r>
                  <a:rPr lang="el-GR" dirty="0" smtClean="0"/>
                  <a:t> όταν διεγερθεί από μια </a:t>
                </a:r>
                <a:r>
                  <a:rPr lang="el-GR" b="1" dirty="0" smtClean="0"/>
                  <a:t>είσοδο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Το σύστημα διεγείρεται από ένα </a:t>
                </a:r>
                <a:r>
                  <a:rPr lang="el-GR" b="1" dirty="0" smtClean="0"/>
                  <a:t>σήμα εισόδου</a:t>
                </a:r>
                <a:r>
                  <a:rPr lang="el-GR" dirty="0" smtClean="0"/>
                  <a:t> και παράγει ως απόκριση ένα </a:t>
                </a:r>
                <a:r>
                  <a:rPr lang="el-GR" b="1" dirty="0" smtClean="0"/>
                  <a:t>σήμα εξόδου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Το σύστημα μπορεί να υλοποιείται σε υλικό, λογισμικό, ή να υπάρχει στη φύση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πιο γενική απεικόνιση ενός συστήματος είναι η ακόλουθη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Το σήμα εισόδου συμβολίζεται με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Το σήμα εξόδου συμβολίζεται με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43939"/>
                <a:ext cx="9056718" cy="6301048"/>
              </a:xfrm>
              <a:blipFill rotWithShape="0">
                <a:blip r:embed="rId2"/>
                <a:stretch>
                  <a:fillRect l="-1884" t="-2128" r="-26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84062" y="3791489"/>
            <a:ext cx="3451708" cy="700392"/>
            <a:chOff x="2884062" y="3791489"/>
            <a:chExt cx="3451708" cy="700392"/>
          </a:xfrm>
        </p:grpSpPr>
        <p:sp>
          <p:nvSpPr>
            <p:cNvPr id="7" name="Rounded Rectangle 6"/>
            <p:cNvSpPr/>
            <p:nvPr/>
          </p:nvSpPr>
          <p:spPr>
            <a:xfrm>
              <a:off x="3978278" y="3791489"/>
              <a:ext cx="1177047" cy="70039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000000"/>
                  </a:solidFill>
                </a:rPr>
                <a:t>S</a:t>
              </a:r>
              <a:endParaRPr lang="el-GR" sz="4000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364706" y="4123262"/>
              <a:ext cx="613572" cy="63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155325" y="4116865"/>
              <a:ext cx="613572" cy="63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884062" y="3978365"/>
                  <a:ext cx="480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062" y="3978365"/>
                  <a:ext cx="48064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29" t="-4444" r="-17722" b="-3777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851728" y="3952540"/>
                  <a:ext cx="4840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l-GR" i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728" y="3952540"/>
                  <a:ext cx="48404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392" t="-2174" r="-17722" b="-36957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42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79" y="343939"/>
                <a:ext cx="8959041" cy="6226234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Το </a:t>
                </a:r>
                <a:r>
                  <a:rPr lang="el-GR" dirty="0"/>
                  <a:t>σύστημα πραγματοποιεί μια λειτουργία επάνω στο σήμα εισόδου με σκοπό </a:t>
                </a:r>
                <a:r>
                  <a:rPr lang="el-GR" dirty="0" smtClean="0"/>
                  <a:t>να εξάγει κάποια πληροφορία από αυτό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Μια διαφορετική αναπαράσταση ενός συστήματος είναι η ακόλουθη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l-GR" dirty="0" smtClean="0"/>
                  <a:t> να αναπαριστά έναν τελεστή (πράξη) που εφαρμόζεται στην είσοδο του συστήματος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l-GR" dirty="0" smtClean="0"/>
                  <a:t> ώστε να παραχθεί η έξοδος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Πιο συγκεκριμένα, ένα σύστημα αναπαριστά μια </a:t>
                </a:r>
                <a:r>
                  <a:rPr lang="el-GR" b="1" dirty="0" smtClean="0"/>
                  <a:t>σχέση εισόδου-εξόδου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Παραδείγματα συστημάτων: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Γενικότερα, ένα σύστημα αναπαρίσταται μαθηματικά ως μια </a:t>
                </a:r>
                <a:r>
                  <a:rPr lang="el-GR" b="1" dirty="0" smtClean="0"/>
                  <a:t>εξίσωση διαφορών</a:t>
                </a:r>
                <a:r>
                  <a:rPr lang="en-US" b="1" dirty="0" smtClean="0"/>
                  <a:t/>
                </a:r>
                <a:br>
                  <a:rPr lang="en-US" b="1" dirty="0" smtClean="0"/>
                </a:br>
                <a:endParaRPr lang="el-GR" b="1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79" y="343939"/>
                <a:ext cx="8959041" cy="6226234"/>
              </a:xfrm>
              <a:blipFill rotWithShape="0">
                <a:blip r:embed="rId2"/>
                <a:stretch>
                  <a:fillRect l="-1905" t="-17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9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79" y="343939"/>
                <a:ext cx="8959041" cy="590203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Τα συστήματα διακρίνονται σε 5 (για τους σκοπούς μας) κατηγορίες:</a:t>
                </a:r>
                <a:br>
                  <a:rPr lang="el-GR" dirty="0" smtClean="0"/>
                </a:br>
                <a:endParaRPr lang="el-GR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r>
                  <a:rPr lang="el-GR" dirty="0" smtClean="0"/>
                  <a:t>Δυναμικά ή Στατικά</a:t>
                </a:r>
                <a:br>
                  <a:rPr lang="el-GR" dirty="0" smtClean="0"/>
                </a:br>
                <a:endParaRPr lang="el-GR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r>
                  <a:rPr lang="el-GR" dirty="0" smtClean="0"/>
                  <a:t>Γραμμικά ή μη γραμμικά</a:t>
                </a:r>
                <a:br>
                  <a:rPr lang="el-GR" dirty="0" smtClean="0"/>
                </a:br>
                <a:endParaRPr lang="el-GR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r>
                  <a:rPr lang="el-GR" dirty="0" smtClean="0"/>
                  <a:t>Χρονικά μεταβλητά ή αμετάβλητα</a:t>
                </a:r>
                <a:br>
                  <a:rPr lang="el-GR" dirty="0" smtClean="0"/>
                </a:br>
                <a:endParaRPr lang="el-GR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r>
                  <a:rPr lang="el-GR" dirty="0" smtClean="0"/>
                  <a:t>Αιτιατά ή μη αιτιατά</a:t>
                </a:r>
                <a:br>
                  <a:rPr lang="el-GR" dirty="0" smtClean="0"/>
                </a:br>
                <a:endParaRPr lang="el-GR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r>
                  <a:rPr lang="el-GR" dirty="0" smtClean="0"/>
                  <a:t>Ευσταθή και ασταθή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Σε κάθε περίπτωση, θεωρούμε ότι ένα σύστημα με είσοδο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l-GR" dirty="0" smtClean="0">
                    <a:solidFill>
                      <a:srgbClr val="000000"/>
                    </a:solidFill>
                  </a:rPr>
                  <a:t> θα δίνει έξοδο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l-GR" dirty="0">
                  <a:solidFill>
                    <a:srgbClr val="000000"/>
                  </a:solidFill>
                </a:endParaRPr>
              </a:p>
              <a:p>
                <a:pPr marL="0" indent="0">
                  <a:buClrTx/>
                  <a:buSzPct val="120000"/>
                  <a:buNone/>
                </a:pPr>
                <a:endParaRPr lang="el-GR" dirty="0">
                  <a:solidFill>
                    <a:srgbClr val="000000"/>
                  </a:solidFill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79" y="343939"/>
                <a:ext cx="8959041" cy="5902036"/>
              </a:xfrm>
              <a:blipFill rotWithShape="0">
                <a:blip r:embed="rId2"/>
                <a:stretch>
                  <a:fillRect l="-2109" t="-185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4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79" y="343939"/>
                <a:ext cx="8959041" cy="6226234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Δυναμικά ή Στατικά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Αλλιώς, ονομάζονται συστήματα </a:t>
                </a:r>
                <a:r>
                  <a:rPr lang="el-GR" b="1" dirty="0" smtClean="0"/>
                  <a:t>με μνήμη ή χωρίς μνήμη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Δυναμικά </a:t>
                </a:r>
                <a:r>
                  <a:rPr lang="el-GR" dirty="0" smtClean="0"/>
                  <a:t>ονομάζονται τα συστήματα που απαιτούν μνήμη για τον υπολογισμό της εξόδου σε μια συγκεκριμένη χρονική στιγμή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Στατικά </a:t>
                </a:r>
                <a:r>
                  <a:rPr lang="el-GR" dirty="0" smtClean="0"/>
                  <a:t>ονομάζονται αυτά που δεν έχουν αυτήν την απαίτηση, δηλ. για τον υπολογισμό της εξόδου τη στιγμή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b="1" dirty="0" smtClean="0"/>
                  <a:t> </a:t>
                </a:r>
                <a:r>
                  <a:rPr lang="el-GR" dirty="0" smtClean="0"/>
                  <a:t>απαιτείται η είσοδος την ίδια χρονική στιγμή </a:t>
                </a:r>
                <a:r>
                  <a:rPr lang="el-GR" u="sng" dirty="0" smtClean="0"/>
                  <a:t>και μόνο</a:t>
                </a:r>
                <a:endParaRPr lang="en-US" b="1" u="sng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Παραδείγματα:</a:t>
                </a:r>
              </a:p>
              <a:p>
                <a:pPr marL="201168" lvl="1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l-GR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−1]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l-G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r>
                  <a:rPr lang="el-GR" b="1" dirty="0" smtClean="0"/>
                  <a:t/>
                </a:r>
                <a:br>
                  <a:rPr lang="el-GR" b="1" dirty="0" smtClean="0"/>
                </a:br>
                <a:endParaRPr lang="en-US" b="1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Αναγνωρίζετε σε ποια κατηγορία ανήκουν?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79" y="343939"/>
                <a:ext cx="8959041" cy="6226234"/>
              </a:xfrm>
              <a:blipFill rotWithShape="0">
                <a:blip r:embed="rId2"/>
                <a:stretch>
                  <a:fillRect l="-1905" t="-1761" r="-61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79" y="343939"/>
            <a:ext cx="8959041" cy="590203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Γραμμικά ή μη γραμμικά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Γραμμικό</a:t>
            </a:r>
            <a:r>
              <a:rPr lang="el-GR" dirty="0" smtClean="0"/>
              <a:t> λέγεται ένα σύστημα ικανοποιεί δυο ιδιότητες: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Την ιδιότητα της </a:t>
            </a:r>
            <a:r>
              <a:rPr lang="el-GR" b="1" dirty="0" smtClean="0"/>
              <a:t>ομογένειας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Την ιδιότητα της </a:t>
            </a:r>
            <a:r>
              <a:rPr lang="el-GR" b="1" dirty="0" smtClean="0"/>
              <a:t>αθροιστικότητας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79" y="343939"/>
                <a:ext cx="8959041" cy="6226234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Γραμμικά ή μη γραμμικά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Ομογένεια</a:t>
                </a:r>
                <a:r>
                  <a:rPr lang="el-GR" dirty="0"/>
                  <a:t>: αν στην είσοδο του συστήματος εμφανίζεται το σήμα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l-GR" dirty="0"/>
                  <a:t>τότε στην έξοδο θα εμφανίζεται το σήμα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2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600" dirty="0"/>
                  <a:t>Π.χ.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600" dirty="0"/>
                  <a:t>,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2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1600" dirty="0" smtClean="0"/>
              </a:p>
              <a:p>
                <a:pPr lvl="2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600" dirty="0" smtClean="0"/>
                  <a:t>Αντιπαράδειγμα</a:t>
                </a:r>
                <a:r>
                  <a:rPr lang="el-GR" sz="1600" dirty="0"/>
                  <a:t>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,  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1600" dirty="0"/>
                  <a:t>,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</m:oMath>
                </a14:m>
                <a:endParaRPr lang="en-US" sz="1600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b="1" dirty="0" err="1" smtClean="0"/>
                  <a:t>Αθροιστικότητα</a:t>
                </a:r>
                <a:r>
                  <a:rPr lang="el-GR" dirty="0" smtClean="0"/>
                  <a:t>: αν στην είσοδο του συστήματος εμφανίζεται το σήμα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τότε στην έξοδο εμφανίζεται το σήμα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l-GR" dirty="0" smtClean="0"/>
                  <a:t> με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 smtClean="0"/>
                  <a:t> </a:t>
                </a:r>
                <a:r>
                  <a:rPr lang="el-GR" dirty="0" smtClean="0"/>
                  <a:t>και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l-GR" i="1" dirty="0" smtClean="0"/>
                  <a:t> </a:t>
                </a:r>
                <a:r>
                  <a:rPr lang="el-GR" dirty="0" smtClean="0"/>
                  <a:t>τις εξόδους του συστήματος για εισόδους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l-GR" dirty="0"/>
                  <a:t>και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 smtClean="0"/>
                  <a:t> </a:t>
                </a:r>
                <a:r>
                  <a:rPr lang="el-GR" dirty="0" smtClean="0"/>
                  <a:t>αντίστοιχα.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i="1" dirty="0"/>
              </a:p>
              <a:p>
                <a:pPr lvl="2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600" dirty="0" smtClean="0"/>
                  <a:t>Π.χ.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 smtClean="0"/>
                  <a:t>,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 smtClean="0"/>
                  <a:t>,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−1]+2[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 smtClean="0"/>
              </a:p>
              <a:p>
                <a:pPr lvl="2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1600" dirty="0" smtClean="0"/>
              </a:p>
              <a:p>
                <a:pPr lvl="2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600" dirty="0" smtClean="0"/>
                  <a:t>Αντιπαράδειγμα</a:t>
                </a:r>
                <a:r>
                  <a:rPr lang="el-GR" sz="1600" dirty="0"/>
                  <a:t>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,  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1600" dirty="0"/>
                  <a:t>,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</m:oMath>
                </a14:m>
                <a:endParaRPr lang="el-GR" sz="1600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79" y="343939"/>
                <a:ext cx="8959041" cy="6226234"/>
              </a:xfrm>
              <a:blipFill rotWithShape="0">
                <a:blip r:embed="rId2"/>
                <a:stretch>
                  <a:fillRect l="-1905" t="-17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29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43939"/>
                <a:ext cx="8959041" cy="6226234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Γραμμικά ή μη γραμμικά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 Η γραμμικότητα ισχύει αν οι δυο παρακάτω διατάξεις πραγματοποιούν την ίδια έξοδο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 Με μαθηματικά</a:t>
                </a:r>
                <a:r>
                  <a:rPr lang="en-US" dirty="0" smtClean="0">
                    <a:sym typeface="Wingdings" panose="05000000000000000000" pitchFamily="2" charset="2"/>
                  </a:rPr>
                  <a:t>, </a:t>
                </a:r>
                <a:r>
                  <a:rPr lang="el-GR" dirty="0" smtClean="0">
                    <a:sym typeface="Wingdings" panose="05000000000000000000" pitchFamily="2" charset="2"/>
                  </a:rPr>
                  <a:t>αν</a:t>
                </a:r>
              </a:p>
              <a:p>
                <a:pPr marL="201168" lvl="1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]</m:t>
                      </m:r>
                    </m:oMath>
                  </m:oMathPara>
                </a14:m>
                <a:endParaRPr lang="el-GR" sz="2000" dirty="0" smtClean="0">
                  <a:sym typeface="Wingdings" panose="05000000000000000000" pitchFamily="2" charset="2"/>
                </a:endParaRPr>
              </a:p>
              <a:p>
                <a:pPr marL="201168" lvl="1" indent="0">
                  <a:buClrTx/>
                  <a:buSzPct val="120000"/>
                  <a:buNone/>
                </a:pPr>
                <a:r>
                  <a:rPr lang="el-GR" sz="2000" dirty="0" smtClean="0"/>
                  <a:t/>
                </a:r>
                <a:br>
                  <a:rPr lang="el-GR" sz="2000" dirty="0" smtClean="0"/>
                </a:br>
                <a:r>
                  <a:rPr lang="el-GR" sz="2000" dirty="0" smtClean="0"/>
                  <a:t>με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r>
                      <a:rPr lang="el-G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l-G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l-G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</m:oMath>
                </a14:m>
                <a:r>
                  <a:rPr lang="el-GR" sz="2000" dirty="0" smtClean="0"/>
                  <a:t> τις εξόδους του συστήματος για εισόδους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l-GR" sz="2000" dirty="0" smtClean="0"/>
                  <a:t>αντίστοιχα, τότε το σύστημα είναι γραμμικό.</a:t>
                </a:r>
                <a:endParaRPr lang="el-G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43939"/>
                <a:ext cx="8959041" cy="6226234"/>
              </a:xfrm>
              <a:blipFill rotWithShape="0">
                <a:blip r:embed="rId2"/>
                <a:stretch>
                  <a:fillRect l="-1905" t="-1761" b="-48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6" y="1640047"/>
            <a:ext cx="9004026" cy="222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79" y="343939"/>
                <a:ext cx="8959041" cy="590203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Γραμμικά ή μη γραμμικά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Παράδειγμα:</a:t>
                </a:r>
                <a:endParaRPr lang="el-GR" dirty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Ελέγξτε αν το σύστημα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01168" lvl="1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201168" lvl="1" indent="0">
                  <a:buClrTx/>
                  <a:buSzPct val="120000"/>
                  <a:buNone/>
                </a:pPr>
                <a:r>
                  <a:rPr lang="el-GR" dirty="0"/>
                  <a:t> </a:t>
                </a:r>
                <a:r>
                  <a:rPr lang="el-GR" sz="2000" dirty="0" smtClean="0"/>
                  <a:t>είναι γραμμικό.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79" y="343939"/>
                <a:ext cx="8959041" cy="5902036"/>
              </a:xfrm>
              <a:blipFill rotWithShape="0">
                <a:blip r:embed="rId2"/>
                <a:stretch>
                  <a:fillRect l="-1973" t="-185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79" y="343939"/>
                <a:ext cx="8959041" cy="590203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Γραμμικά ή μη γραμμικά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Παράδειγμα:</a:t>
                </a:r>
                <a:endParaRPr lang="el-GR" dirty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Ελέγξτε </a:t>
                </a:r>
                <a:r>
                  <a:rPr lang="el-GR" dirty="0"/>
                  <a:t>αν το σύστημα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201168" lvl="1" indent="0">
                  <a:buClrTx/>
                  <a:buSzPct val="120000"/>
                  <a:buNone/>
                </a:pPr>
                <a:r>
                  <a:rPr lang="el-GR" sz="2000" dirty="0" smtClean="0"/>
                  <a:t>είναι </a:t>
                </a:r>
                <a:r>
                  <a:rPr lang="el-GR" sz="2000" dirty="0"/>
                  <a:t>γραμμικό.</a:t>
                </a:r>
              </a:p>
              <a:p>
                <a:pPr lvl="1">
                  <a:buClrTx/>
                  <a:buSzPct val="120000"/>
                  <a:buFont typeface="Courier New" panose="02070309020205020404" pitchFamily="49" charset="0"/>
                  <a:buChar char="o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79" y="343939"/>
                <a:ext cx="8959041" cy="5902036"/>
              </a:xfrm>
              <a:blipFill rotWithShape="0">
                <a:blip r:embed="rId2"/>
                <a:stretch>
                  <a:fillRect l="-1973" t="-185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8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863" y="343939"/>
                <a:ext cx="8832274" cy="6301048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Χρονικά μεταβλητά ή χρονικά αμετάβλητα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χρονική (α)μεταβλητότητα έχει να κάνει με τη συμπεριφορά του συστήματος όταν η είσοδος καθυστερεί κατά κάποια δείγματα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16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Έστω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l-GR" dirty="0" smtClean="0"/>
                  <a:t> η είσοδος σε ένα </a:t>
                </a:r>
                <a:r>
                  <a:rPr lang="el-GR" b="1" dirty="0" smtClean="0"/>
                  <a:t>χρονικά αμετάβλητο </a:t>
                </a:r>
                <a:r>
                  <a:rPr lang="el-GR" dirty="0" smtClean="0"/>
                  <a:t>(ΧΑ) σύστημα, και έστω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η έξοδος. Αν καθυστερήσουμε την είσοδο κατά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l-GR" dirty="0" smtClean="0"/>
                  <a:t>δείγματα, δηλ. </a:t>
                </a:r>
                <a:br>
                  <a:rPr lang="el-GR" dirty="0" smtClean="0"/>
                </a:br>
                <a:endParaRPr lang="el-GR" dirty="0" smtClean="0"/>
              </a:p>
              <a:p>
                <a:pPr marL="201168" lvl="1" indent="0" algn="ctr">
                  <a:buClrTx/>
                  <a:buSzPct val="1200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l-GR" dirty="0" smtClean="0"/>
                  <a:t> </a:t>
                </a:r>
              </a:p>
              <a:p>
                <a:pPr marL="201168" lvl="1" indent="0">
                  <a:buClrTx/>
                  <a:buSzPct val="120000"/>
                  <a:buNone/>
                </a:pPr>
                <a:r>
                  <a:rPr lang="el-GR" sz="2000" dirty="0" smtClean="0"/>
                  <a:t>τότε η έξοδος</a:t>
                </a:r>
                <a:r>
                  <a:rPr lang="en-US" sz="2000" dirty="0" smtClean="0"/>
                  <a:t> </a:t>
                </a:r>
                <a:r>
                  <a:rPr lang="el-GR" sz="2000" dirty="0" smtClean="0"/>
                  <a:t>θα είναι </a:t>
                </a:r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l-GR" dirty="0" smtClean="0"/>
              </a:p>
              <a:p>
                <a:pPr marL="201168" lvl="1" indent="0" algn="ctr">
                  <a:buClrTx/>
                  <a:buSzPct val="1200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l-GR" dirty="0" smtClean="0"/>
                  <a:t> </a:t>
                </a:r>
                <a:endParaRPr lang="el-GR" i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Ένα σύστημα που δεν ικανοποιεί τα παραπάνω ονομάζεται </a:t>
                </a:r>
                <a:r>
                  <a:rPr lang="el-GR" b="1" dirty="0" smtClean="0"/>
                  <a:t>χρονικά μεταβλητό</a:t>
                </a:r>
                <a:r>
                  <a:rPr lang="el-GR" dirty="0" smtClean="0"/>
                  <a:t>. Ένα χρονικά μεταβλητό σύστημα αποκρίνεται </a:t>
                </a:r>
                <a:r>
                  <a:rPr lang="el-GR" dirty="0" err="1" smtClean="0"/>
                  <a:t>διαφορε</a:t>
                </a:r>
                <a:r>
                  <a:rPr lang="el-GR" dirty="0" smtClean="0"/>
                  <a:t>-</a:t>
                </a:r>
                <a:br>
                  <a:rPr lang="el-GR" dirty="0" smtClean="0"/>
                </a:br>
                <a:r>
                  <a:rPr lang="el-GR" dirty="0" err="1" smtClean="0"/>
                  <a:t>τικά</a:t>
                </a:r>
                <a:r>
                  <a:rPr lang="el-GR" dirty="0" smtClean="0"/>
                  <a:t> σε κάθε καθυστέρηση της εισόδου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000" dirty="0" smtClean="0"/>
                  <a:t>Η διαφορά μπορεί να έγκειται στην </a:t>
                </a:r>
                <a:br>
                  <a:rPr lang="el-GR" sz="2000" dirty="0" smtClean="0"/>
                </a:br>
                <a:r>
                  <a:rPr lang="el-GR" sz="2000" dirty="0" smtClean="0"/>
                  <a:t>καθυστέρηση της εξόδου, στο πλάτος της, </a:t>
                </a:r>
                <a:br>
                  <a:rPr lang="el-GR" sz="2000" dirty="0" smtClean="0"/>
                </a:br>
                <a:r>
                  <a:rPr lang="el-GR" sz="2000" dirty="0" smtClean="0"/>
                  <a:t>ακόμα και στη γραφική 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:r>
                  <a:rPr lang="el-GR" sz="2000" dirty="0" smtClean="0"/>
                  <a:t>παράσταση του σήματος εξόδου!</a:t>
                </a: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63" y="343939"/>
                <a:ext cx="8832274" cy="6301048"/>
              </a:xfrm>
              <a:blipFill rotWithShape="0">
                <a:blip r:embed="rId2"/>
                <a:stretch>
                  <a:fillRect l="-2003" t="-17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059" y="4809066"/>
            <a:ext cx="3038257" cy="167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4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80" y="263931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Περιοδικά σήματα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Ένα σήμα θεωρείται περιοδικό αν υπάρχει θετικός </a:t>
                </a:r>
                <a:r>
                  <a:rPr lang="el-GR" i="1" dirty="0" smtClean="0"/>
                  <a:t>ακέραιος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τέτοιος ώστε</a:t>
                </a:r>
              </a:p>
              <a:p>
                <a:pPr marL="0" indent="0" algn="ctr">
                  <a:buClrTx/>
                  <a:buSzPct val="120000"/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l-GR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18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800" dirty="0" smtClean="0"/>
                  <a:t> </a:t>
                </a:r>
                <a:r>
                  <a:rPr lang="el-GR" dirty="0" smtClean="0"/>
                  <a:t>Ο μικρότερος αριθμός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l-GR" dirty="0" smtClean="0"/>
                  <a:t> που ικανοποιεί τη σχέση αυτή ονομάζεται </a:t>
                </a:r>
                <a:r>
                  <a:rPr lang="el-GR" b="1" i="1" dirty="0" smtClean="0"/>
                  <a:t>περίοδος</a:t>
                </a:r>
                <a:r>
                  <a:rPr lang="el-GR" dirty="0" smtClean="0"/>
                  <a:t> του σήματος.</a:t>
                </a: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 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Μπορεί κανείς να δείξει ότι αν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με περιόδους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l-GR" dirty="0" smtClean="0"/>
                  <a:t>, τότε η περίοδος του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είναι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ΜΚΔ</m:t>
                          </m:r>
                          <m:r>
                            <a:rPr lang="el-GR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l-GR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80" y="263931"/>
                <a:ext cx="8959040" cy="6154535"/>
              </a:xfrm>
              <a:blipFill rotWithShape="0">
                <a:blip r:embed="rId2"/>
                <a:stretch>
                  <a:fillRect l="-1905" t="-17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177684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81" y="263931"/>
            <a:ext cx="5277920" cy="1847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383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79" y="343939"/>
                <a:ext cx="8959041" cy="590203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Χρονικά μεταβλητά ή χρονικά αμετάβλητα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Παράδειγμα:</a:t>
                </a:r>
                <a:endParaRPr lang="en-US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Ελέγξτε αν το σύστημα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01168" lvl="1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201168" lvl="1" indent="0">
                  <a:buClrTx/>
                  <a:buSzPct val="120000"/>
                  <a:buNone/>
                </a:pPr>
                <a:r>
                  <a:rPr lang="en-US" dirty="0" smtClean="0"/>
                  <a:t> </a:t>
                </a:r>
                <a:r>
                  <a:rPr lang="el-GR" sz="2000" dirty="0" smtClean="0"/>
                  <a:t>είναι χρονικά αμετάβλητο.</a:t>
                </a:r>
                <a:endParaRPr lang="el-GR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79" y="343939"/>
                <a:ext cx="8959041" cy="5902036"/>
              </a:xfrm>
              <a:blipFill rotWithShape="0">
                <a:blip r:embed="rId2"/>
                <a:stretch>
                  <a:fillRect l="-1973" t="-185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79" y="343939"/>
                <a:ext cx="8959041" cy="590203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Χρονικά μεταβλητά ή χρονικά αμετάβλητα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Παράδειγμα:</a:t>
                </a:r>
                <a:endParaRPr lang="en-US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Ελέγξτε αν το σύστημα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01168" lvl="1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201168" lvl="1" indent="0">
                  <a:buClrTx/>
                  <a:buSzPct val="120000"/>
                  <a:buNone/>
                </a:pPr>
                <a:r>
                  <a:rPr lang="en-US" dirty="0" smtClean="0"/>
                  <a:t> </a:t>
                </a:r>
                <a:r>
                  <a:rPr lang="el-GR" sz="2000" dirty="0" smtClean="0"/>
                  <a:t>είναι χρονικά αμετάβλητο.</a:t>
                </a:r>
              </a:p>
              <a:p>
                <a:pPr marL="201168" lvl="1" indent="0">
                  <a:buClrTx/>
                  <a:buSzPct val="120000"/>
                  <a:buNone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79" y="343939"/>
                <a:ext cx="8959041" cy="5902036"/>
              </a:xfrm>
              <a:blipFill rotWithShape="0">
                <a:blip r:embed="rId2"/>
                <a:stretch>
                  <a:fillRect l="-1973" t="-185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9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79" y="343939"/>
                <a:ext cx="8959041" cy="622623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Αιτιατά και μη αιτιατά</a:t>
                </a:r>
                <a:r>
                  <a:rPr lang="el-GR" b="1" dirty="0" smtClean="0"/>
                  <a:t/>
                </a:r>
                <a:br>
                  <a:rPr lang="el-GR" b="1" dirty="0" smtClean="0"/>
                </a:b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Αιτιατό λέγεται ένα σύστημα που </a:t>
                </a:r>
                <a:r>
                  <a:rPr lang="el-GR" b="1" dirty="0" smtClean="0"/>
                  <a:t>δεν</a:t>
                </a:r>
                <a:r>
                  <a:rPr lang="el-GR" dirty="0" smtClean="0"/>
                  <a:t> απαιτεί μελλοντικές τιμές της εισόδου για να υπολογίσει μια τιμή της εξόδου του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Κάθε φυσικό σύστημα είναι αιτιατό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Μη αιτιατά συστήματα είναι υλοποιήσιμα όταν η είσοδος βρίσκεται διαθέσιμη ολόκληρη από πριν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000" dirty="0" smtClean="0"/>
                  <a:t>Καταγεγραμμένη σε κάποιο αποθηκευτικό χώρο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Παραδείγματα</a:t>
                </a:r>
                <a:r>
                  <a:rPr lang="el-GR" dirty="0"/>
                  <a:t>:</a:t>
                </a:r>
              </a:p>
              <a:p>
                <a:pPr marL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l-GR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l-G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og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−1]</m:t>
                                      </m:r>
                                    </m:e>
                                  </m:rad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l-GR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Αναγνωρίζετε </a:t>
                </a:r>
                <a:r>
                  <a:rPr lang="el-GR" b="1" dirty="0"/>
                  <a:t>σε ποια κατηγορία ανήκουν</a:t>
                </a:r>
                <a:r>
                  <a:rPr lang="el-GR" b="1" dirty="0" smtClean="0"/>
                  <a:t>?</a:t>
                </a:r>
                <a:endParaRPr lang="el-G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79" y="343939"/>
                <a:ext cx="8959041" cy="6226234"/>
              </a:xfrm>
              <a:blipFill rotWithShape="0">
                <a:blip r:embed="rId2"/>
                <a:stretch>
                  <a:fillRect l="-1837" t="-1859" r="-2177" b="-185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79" y="343939"/>
                <a:ext cx="8959041" cy="6301048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Ευσταθή και ασταθή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Ένα σύστημα ονομάζεται </a:t>
                </a:r>
                <a:r>
                  <a:rPr lang="el-GR" b="1" dirty="0" smtClean="0"/>
                  <a:t>Φραγμένης-Εισόδου-Φραγμένης-Εξόδου (</a:t>
                </a:r>
                <a:r>
                  <a:rPr lang="en-US" b="1" dirty="0" smtClean="0"/>
                  <a:t>Bounded-Input-Bounded-Output – BIBO) </a:t>
                </a:r>
                <a:r>
                  <a:rPr lang="el-GR" b="1" dirty="0" smtClean="0"/>
                  <a:t>ευσταθές </a:t>
                </a:r>
                <a:r>
                  <a:rPr lang="el-GR" dirty="0" smtClean="0"/>
                  <a:t>αν</a:t>
                </a:r>
              </a:p>
              <a:p>
                <a:pPr marL="201168" lvl="1" indent="0">
                  <a:buClrTx/>
                  <a:buSzPct val="120000"/>
                  <a:buNone/>
                </a:pPr>
                <a:endParaRPr lang="el-GR" dirty="0" smtClean="0"/>
              </a:p>
              <a:p>
                <a:pPr marL="201168" lvl="1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r>
                  <a:rPr lang="el-GR" sz="2000" dirty="0" smtClean="0"/>
                  <a:t>συνεπάγεται ότι</a:t>
                </a:r>
              </a:p>
              <a:p>
                <a:pPr marL="201168" lvl="1" indent="0">
                  <a:buClrTx/>
                  <a:buSzPct val="120000"/>
                  <a:buNone/>
                </a:pPr>
                <a:endParaRPr lang="el-GR" dirty="0" smtClean="0"/>
              </a:p>
              <a:p>
                <a:pPr marL="201168" lvl="1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ευστάθεια ουσιαστικά απαιτεί για απολύτως φραγμένη είσοδο, η έξοδος να είναι επίσης απολύτως φραγμένη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Κάθε σύστημα που υπάρχει στη φύση είναι ευσταθές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Αλλά…</a:t>
                </a:r>
              </a:p>
              <a:p>
                <a:pPr lvl="2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600" dirty="0" smtClean="0"/>
                  <a:t>Ένας πύραυλος που εκτοξεύεται είναι εκ φύσεως ασταθές σύστημα</a:t>
                </a:r>
                <a:endParaRPr lang="en-US" sz="1600" dirty="0" smtClean="0"/>
              </a:p>
              <a:p>
                <a:pPr lvl="2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600" dirty="0" smtClean="0"/>
                  <a:t>Ένα μαχητικό εν </a:t>
                </a:r>
                <a:r>
                  <a:rPr lang="el-GR" sz="1600" dirty="0" err="1" smtClean="0"/>
                  <a:t>πτήσει</a:t>
                </a:r>
                <a:r>
                  <a:rPr lang="el-GR" sz="1600" dirty="0" smtClean="0"/>
                  <a:t> είναι εκ φύσεως ασταθές σύστημα</a:t>
                </a:r>
              </a:p>
              <a:p>
                <a:pPr lvl="2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600" dirty="0" smtClean="0"/>
                  <a:t>Ένα πρόγραμμα που παράγει τους αριθμούς </a:t>
                </a:r>
                <a:r>
                  <a:rPr lang="en-US" sz="1600" dirty="0" smtClean="0"/>
                  <a:t>Fibonacci </a:t>
                </a:r>
                <a:r>
                  <a:rPr lang="el-GR" sz="1600" dirty="0" smtClean="0"/>
                  <a:t>μοντελοποιεί ένα ασταθές σύστημα</a:t>
                </a:r>
              </a:p>
              <a:p>
                <a:pPr marL="201168" lvl="1" indent="0">
                  <a:buClrTx/>
                  <a:buSzPct val="120000"/>
                  <a:buNone/>
                </a:pPr>
                <a:endParaRPr lang="el-GR" i="1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79" y="343939"/>
                <a:ext cx="8959041" cy="6301048"/>
              </a:xfrm>
              <a:blipFill rotWithShape="0">
                <a:blip r:embed="rId2"/>
                <a:stretch>
                  <a:fillRect l="-1905" t="-1741" r="-95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7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79" y="343939"/>
                <a:ext cx="8959041" cy="590203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Ευσταθή και ασταθή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Ελέγξτε αν τα συστήματα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201168" lvl="1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−2]</m:t>
                            </m:r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l-GR" sz="2000" dirty="0" smtClean="0"/>
                  <a:t>είναι ευσταθή.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79" y="343939"/>
                <a:ext cx="8959041" cy="5902036"/>
              </a:xfrm>
              <a:blipFill rotWithShape="0">
                <a:blip r:embed="rId2"/>
                <a:stretch>
                  <a:fillRect l="-1973" t="-185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5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 marL="0" indent="0" algn="ctr">
              <a:buClrTx/>
              <a:buSzPct val="120000"/>
              <a:buNone/>
            </a:pPr>
            <a:endParaRPr lang="el-GR" sz="5400" b="1" dirty="0"/>
          </a:p>
          <a:p>
            <a:pPr marL="0" indent="0" algn="ctr">
              <a:buClrTx/>
              <a:buSzPct val="120000"/>
              <a:buNone/>
            </a:pPr>
            <a:r>
              <a:rPr lang="el-GR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ΤΕΛΟΣ ΔΙΑΛΕΞΗΣ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3409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5042707" cy="2448997"/>
          </a:xfrm>
          <a:prstGeom prst="ellipse">
            <a:avLst/>
          </a:prstGeom>
          <a:ln w="635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32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Οι διαφάνειες αυτές διατίθενται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άδεια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Αναφορά Δημιουργού-Μη Εμπορική Χρήση 4.0 Διεθνές.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ClrTx/>
              <a:buSzPct val="120000"/>
              <a:buNone/>
            </a:pPr>
            <a:endParaRPr lang="en-US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Οι διαφάνειες αυτές συνοδεύουν το σύγγραμμα «Επεξεργασία Σήματος Συνεχούς και Διακριτού Χρόνου: μια πρώτη εισαγωγή», εκδόσεις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ISBN: 978-960-01-2042-4</a:t>
            </a:r>
            <a:endParaRPr lang="el-GR" sz="2800" dirty="0">
              <a:ln w="0"/>
              <a:solidFill>
                <a:schemeClr val="tx1"/>
              </a:solidFill>
            </a:endParaRPr>
          </a:p>
          <a:p>
            <a:pPr marL="0" indent="0">
              <a:buClrTx/>
              <a:buSzPct val="120000"/>
              <a:buNone/>
            </a:pPr>
            <a:endParaRPr lang="el-GR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Για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να δείτε ένα αντίγραφο αυτής της άδειας, επισκεφθείτε το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ClrTx/>
              <a:buSzPct val="120000"/>
              <a:buNone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://creativecommons.org/licenses/by-nc/4.0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0" y="5385392"/>
            <a:ext cx="3187305" cy="1115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4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80" y="252498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b="1" u="sng" dirty="0" smtClean="0"/>
                  <a:t>Ημίτονα</a:t>
                </a:r>
                <a:endParaRPr lang="el-GR" sz="1800" b="1" u="sng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 smtClean="0"/>
                  <a:t> Περιοδικότητα στο χρόνο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 smtClean="0"/>
                  <a:t> Είναι κάθε ημίτονο περιοδικό; (στο συνεχή χρόνο, ήταν!)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/>
                  <a:t> </a:t>
                </a:r>
                <a:r>
                  <a:rPr lang="el-GR" sz="1800" dirty="0" smtClean="0"/>
                  <a:t>Έστω ότι υπάρχει περίοδος </a:t>
                </a:r>
                <a14:m>
                  <m:oMath xmlns:m="http://schemas.openxmlformats.org/officeDocument/2006/math">
                    <m:r>
                      <a:rPr lang="el-GR" sz="1800" i="1" dirty="0" smtClean="0">
                        <a:latin typeface="Cambria Math" panose="02040503050406030204" pitchFamily="18" charset="0"/>
                      </a:rPr>
                      <m:t>𝛮</m:t>
                    </m:r>
                  </m:oMath>
                </a14:m>
                <a:r>
                  <a:rPr lang="el-GR" sz="1800" dirty="0" smtClean="0"/>
                  <a:t>, τότε θα ικανοποιεί τη σχέση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l-GR" sz="1800" dirty="0" smtClean="0"/>
              </a:p>
              <a:p>
                <a:pPr marL="0" indent="0" algn="ctr">
                  <a:buClrTx/>
                  <a:buSzPct val="120000"/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l-GR" dirty="0" smtClean="0"/>
                  <a:t>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Άρα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sz="70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Πρέπει να ισχύει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i="1" dirty="0"/>
                  <a:t> </a:t>
                </a:r>
                <a:r>
                  <a:rPr lang="en-US" i="1" dirty="0" smtClean="0"/>
                  <a:t>  </a:t>
                </a:r>
                <a:r>
                  <a:rPr lang="el-GR" dirty="0" smtClean="0"/>
                  <a:t>δηλ.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80" y="252498"/>
                <a:ext cx="8959040" cy="6154535"/>
              </a:xfrm>
              <a:blipFill rotWithShape="0">
                <a:blip r:embed="rId2"/>
                <a:stretch>
                  <a:fillRect l="-1905" t="-17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177684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097" y="364928"/>
            <a:ext cx="3038167" cy="1674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6655755" y="5553746"/>
                <a:ext cx="2438490" cy="923027"/>
              </a:xfrm>
              <a:prstGeom prst="round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l-GR" dirty="0" smtClean="0"/>
                  <a:t>Θέλουμε το μικρότερο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που να δίνει ακέραιο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l-GR" dirty="0" smtClean="0"/>
                  <a:t>!</a:t>
                </a:r>
                <a:endParaRPr lang="el-GR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755" y="5553746"/>
                <a:ext cx="2438490" cy="923027"/>
              </a:xfrm>
              <a:prstGeom prst="roundRect">
                <a:avLst/>
              </a:prstGeom>
              <a:blipFill rotWithShape="0">
                <a:blip r:embed="rId4"/>
                <a:stretch>
                  <a:fillRect t="-2597" r="-1985" b="-9091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5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80" y="252498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b="1" u="sng" dirty="0" smtClean="0"/>
                  <a:t>Ημίτονα</a:t>
                </a:r>
                <a:endParaRPr lang="el-GR" sz="1800" b="1" u="sng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 smtClean="0"/>
                  <a:t> </a:t>
                </a:r>
                <a:r>
                  <a:rPr lang="el-GR" dirty="0"/>
                  <a:t>Παραδείγματα</a:t>
                </a:r>
                <a:r>
                  <a:rPr lang="el-GR" dirty="0" smtClean="0"/>
                  <a:t>:</a:t>
                </a:r>
                <a:endParaRPr lang="en-US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b="0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endParaRPr lang="en-US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endParaRPr lang="en-US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80" y="252498"/>
                <a:ext cx="8959040" cy="6154535"/>
              </a:xfrm>
              <a:blipFill rotWithShape="0">
                <a:blip r:embed="rId2"/>
                <a:stretch>
                  <a:fillRect l="-1973" t="-17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177684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4" t="4538" r="7502" b="5707"/>
          <a:stretch/>
        </p:blipFill>
        <p:spPr>
          <a:xfrm>
            <a:off x="6315074" y="395893"/>
            <a:ext cx="2828926" cy="22431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9" t="4780" r="7340" b="5129"/>
          <a:stretch/>
        </p:blipFill>
        <p:spPr>
          <a:xfrm>
            <a:off x="6315074" y="3506326"/>
            <a:ext cx="2828926" cy="22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264389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b="1" u="sng" dirty="0"/>
                  <a:t>Ημίτονα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Περιοδικότητα </a:t>
                </a:r>
                <a:r>
                  <a:rPr lang="el-GR" dirty="0" smtClean="0"/>
                  <a:t>στη συχνότητα (!!)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Υπενθύμιση: Σχέσεις του </a:t>
                </a:r>
                <a:r>
                  <a:rPr lang="en-US" dirty="0" smtClean="0"/>
                  <a:t>Euler</a:t>
                </a:r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  <m:r>
                              <m:rPr>
                                <m:brk m:alnAt="7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  <m:brk m:alnAt="7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  <m:m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Im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n-US" sz="6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Στο διακριτό χρόνο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Αν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𝜋𝜆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τότε</a:t>
                </a:r>
              </a:p>
              <a:p>
                <a:pPr marL="0" indent="0" algn="ctr">
                  <a:buClrTx/>
                  <a:buSzPct val="12000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l-G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     (!!)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Άρα τα μιγαδικά εκθετικά σήματα είναι ΠΑΝΤΑ περιοδικά στο χώρο της συχνότητας με περίοδο (στη συχνότητα) ίση με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l-GR" dirty="0" smtClean="0"/>
                  <a:t>!!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Το ίδιο ισχύει και για τα ημιτονοειδή σήματα</a:t>
                </a:r>
                <a:r>
                  <a:rPr lang="en-US" dirty="0" smtClean="0"/>
                  <a:t> (</a:t>
                </a:r>
                <a:r>
                  <a:rPr lang="el-GR" dirty="0" smtClean="0"/>
                  <a:t>από τη σχέση του </a:t>
                </a:r>
                <a:r>
                  <a:rPr lang="en-US" dirty="0" smtClean="0"/>
                  <a:t>Euler)</a:t>
                </a:r>
                <a:r>
                  <a:rPr lang="el-GR" dirty="0" smtClean="0"/>
                  <a:t>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264389"/>
                <a:ext cx="8959040" cy="6154535"/>
              </a:xfrm>
              <a:blipFill rotWithShape="0">
                <a:blip r:embed="rId2"/>
                <a:stretch>
                  <a:fillRect l="-1905" t="-1782" r="-544" b="-49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177684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grpSp>
        <p:nvGrpSpPr>
          <p:cNvPr id="10" name="Group 9"/>
          <p:cNvGrpSpPr/>
          <p:nvPr/>
        </p:nvGrpSpPr>
        <p:grpSpPr>
          <a:xfrm>
            <a:off x="6289730" y="284712"/>
            <a:ext cx="2756593" cy="1932705"/>
            <a:chOff x="6289730" y="284712"/>
            <a:chExt cx="2756593" cy="193270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9730" y="284712"/>
              <a:ext cx="2756593" cy="1932705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6791325" y="1857375"/>
              <a:ext cx="24765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Oval 8"/>
            <p:cNvSpPr/>
            <p:nvPr/>
          </p:nvSpPr>
          <p:spPr>
            <a:xfrm>
              <a:off x="7234237" y="2076621"/>
              <a:ext cx="247650" cy="114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21847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80" y="252498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b="1" u="sng" dirty="0"/>
              <a:t>Ημίτονα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Σύνοψη:</a:t>
            </a:r>
          </a:p>
          <a:p>
            <a:pPr marL="0" indent="0">
              <a:buClrTx/>
              <a:buSzPct val="120000"/>
              <a:buNone/>
            </a:pP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177684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Oval 6"/>
          <p:cNvSpPr/>
          <p:nvPr/>
        </p:nvSpPr>
        <p:spPr>
          <a:xfrm>
            <a:off x="797669" y="3134222"/>
            <a:ext cx="2490281" cy="8852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ΧΡΟΝΟΣ</a:t>
            </a:r>
            <a:endParaRPr lang="el-GR" dirty="0"/>
          </a:p>
        </p:txBody>
      </p:sp>
      <p:sp>
        <p:nvSpPr>
          <p:cNvPr id="8" name="Oval 7"/>
          <p:cNvSpPr/>
          <p:nvPr/>
        </p:nvSpPr>
        <p:spPr>
          <a:xfrm>
            <a:off x="4771217" y="3134221"/>
            <a:ext cx="2490281" cy="885217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ΣΥΧΝΟΤΗΤΑ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63038" y="4357993"/>
                <a:ext cx="22373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dirty="0" smtClean="0"/>
                  <a:t>Περιοδικό?</a:t>
                </a:r>
              </a:p>
              <a:p>
                <a:r>
                  <a:rPr lang="el-GR" dirty="0" smtClean="0"/>
                  <a:t>Εξαρτάται από το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38" y="4357993"/>
                <a:ext cx="2237362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452" t="-5660" b="-1415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364928"/>
            <a:ext cx="4348264" cy="2397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71215" y="4357993"/>
                <a:ext cx="28880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dirty="0" smtClean="0"/>
                  <a:t>Περιοδικό?</a:t>
                </a:r>
              </a:p>
              <a:p>
                <a:r>
                  <a:rPr lang="el-GR" dirty="0" smtClean="0"/>
                  <a:t>Ναι, πάντα! (ανεξάρτητα από τη μορφή στο χρόνο) Η περίοδος είναι ίση με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215" y="4357993"/>
                <a:ext cx="2888017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903" t="-3046" b="-710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94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480" y="266321"/>
                <a:ext cx="8959040" cy="6295540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b="1" u="sng" dirty="0"/>
                  <a:t>Ημίτονα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Αυτή η ιδιότητα της περιοδικότητας στη συχνότητα έχει μερικές ενδιαφέρουσες</a:t>
                </a:r>
                <a:r>
                  <a:rPr lang="en-US" dirty="0" smtClean="0"/>
                  <a:t>     </a:t>
                </a:r>
                <a:r>
                  <a:rPr lang="el-GR" dirty="0" err="1" smtClean="0"/>
                  <a:t>αντι</a:t>
                </a:r>
                <a:r>
                  <a:rPr lang="el-GR" dirty="0" smtClean="0"/>
                  <a:t>-διαισθητικές προεκτάσεις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Θα περίμενε κανείς όσο αυξάνεται η συχνότητα ενός ημιτόνου, τόσο γρηγορότερα αυτό να αλλάζει/ταλαντώνεται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Αυτό γνωρίζουμε από το συνεχή χρόνο</a:t>
                </a:r>
                <a:r>
                  <a:rPr lang="en-US" dirty="0"/>
                  <a:t> </a:t>
                </a:r>
                <a:r>
                  <a:rPr lang="el-GR" dirty="0" smtClean="0"/>
                  <a:t>και από την καθημερινή εμπειρία μας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Όμως…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func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=4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l-GR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=4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(‼!)</m:t>
                            </m:r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Οι δυο διαφορετικές συχνότητες παράγουν το ίδιο σήμα</a:t>
                </a:r>
                <a:r>
                  <a:rPr lang="en-US" dirty="0" smtClean="0"/>
                  <a:t>!!!</a:t>
                </a: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Άρα εν τέλει είναι ίδιες!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80" y="266321"/>
                <a:ext cx="8959040" cy="6295540"/>
              </a:xfrm>
              <a:blipFill rotWithShape="0">
                <a:blip r:embed="rId2"/>
                <a:stretch>
                  <a:fillRect l="-1905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177684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6199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80" y="252498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b="1" u="sng" dirty="0"/>
              <a:t>Ημίτονα</a:t>
            </a:r>
          </a:p>
          <a:p>
            <a:pPr marL="0" indent="0">
              <a:buClrTx/>
              <a:buSzPct val="120000"/>
              <a:buNone/>
            </a:pP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177684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06" y="284711"/>
            <a:ext cx="3552332" cy="619352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828692" y="566670"/>
            <a:ext cx="19455" cy="581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475050" y="566670"/>
            <a:ext cx="19455" cy="58171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2550" y="6192529"/>
            <a:ext cx="24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4777" y="6192529"/>
            <a:ext cx="24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65322" y="320697"/>
            <a:ext cx="50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2π</a:t>
            </a:r>
            <a:endParaRPr lang="el-GR" dirty="0"/>
          </a:p>
        </p:txBody>
      </p:sp>
      <p:sp>
        <p:nvSpPr>
          <p:cNvPr id="14" name="TextBox 13"/>
          <p:cNvSpPr txBox="1"/>
          <p:nvPr/>
        </p:nvSpPr>
        <p:spPr>
          <a:xfrm>
            <a:off x="1579714" y="355346"/>
            <a:ext cx="24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0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17430" y="1447944"/>
                <a:ext cx="335929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Στο [0,π], η συχνότητα ταλάντωσης αυξάνεται όσο μεγαλώνει το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l-GR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l-GR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endParaRPr lang="el-G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olidFill>
                      <a:srgbClr val="00B050"/>
                    </a:solidFill>
                  </a:rPr>
                  <a:t>Στο (π, 2π], η συχνότητα ταλάντωσης μειώνεται όσο μεγαλώνει το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l-G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>
                    <a:solidFill>
                      <a:srgbClr val="00B050"/>
                    </a:solidFill>
                  </a:rPr>
                  <a:t>!!</a:t>
                </a:r>
                <a:endParaRPr lang="el-G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430" y="1447944"/>
                <a:ext cx="3359291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270" t="-1587" b="-343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55002" y="4305490"/>
                <a:ext cx="281506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Συχνότητες γύρω από το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=0→</m:t>
                    </m:r>
                  </m:oMath>
                </a14:m>
                <a:r>
                  <a:rPr lang="el-GR" dirty="0" smtClean="0"/>
                  <a:t> χαμηλές</a:t>
                </a:r>
                <a:br>
                  <a:rPr lang="el-GR" dirty="0" smtClean="0"/>
                </a:br>
                <a:endParaRPr lang="el-G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/>
                  <a:t>Συχνότητες γύρω από το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l-GR" dirty="0"/>
                  <a:t> </a:t>
                </a:r>
                <a:r>
                  <a:rPr lang="el-GR" dirty="0" smtClean="0"/>
                  <a:t>υψηλές</a:t>
                </a:r>
                <a:endParaRPr lang="el-G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l-G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002" y="4305490"/>
                <a:ext cx="2815066" cy="1754326"/>
              </a:xfrm>
              <a:prstGeom prst="rect">
                <a:avLst/>
              </a:prstGeom>
              <a:blipFill rotWithShape="0">
                <a:blip r:embed="rId4"/>
                <a:stretch>
                  <a:fillRect l="-1299" t="-1736" r="-173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6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1049</TotalTime>
  <Words>804</Words>
  <Application>Microsoft Office PowerPoint</Application>
  <PresentationFormat>On-screen Show (4:3)</PresentationFormat>
  <Paragraphs>320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Επεξεργασία Σήματος  Διακριτού Χρόνου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Ψηφιακή Επεξεργασία Σήματος</dc:title>
  <dc:creator>George Kafentzis</dc:creator>
  <cp:lastModifiedBy>George Kafentzis</cp:lastModifiedBy>
  <cp:revision>127</cp:revision>
  <dcterms:created xsi:type="dcterms:W3CDTF">2018-08-17T16:23:20Z</dcterms:created>
  <dcterms:modified xsi:type="dcterms:W3CDTF">2020-05-31T01:08:37Z</dcterms:modified>
</cp:coreProperties>
</file>