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30"/>
  </p:notesMasterIdLst>
  <p:handoutMasterIdLst>
    <p:handoutMasterId r:id="rId31"/>
  </p:handoutMasterIdLst>
  <p:sldIdLst>
    <p:sldId id="322" r:id="rId3"/>
    <p:sldId id="352" r:id="rId4"/>
    <p:sldId id="385" r:id="rId5"/>
    <p:sldId id="353" r:id="rId6"/>
    <p:sldId id="381" r:id="rId7"/>
    <p:sldId id="361" r:id="rId8"/>
    <p:sldId id="351" r:id="rId9"/>
    <p:sldId id="354" r:id="rId10"/>
    <p:sldId id="355" r:id="rId11"/>
    <p:sldId id="356" r:id="rId12"/>
    <p:sldId id="382" r:id="rId13"/>
    <p:sldId id="358" r:id="rId14"/>
    <p:sldId id="359" r:id="rId15"/>
    <p:sldId id="360" r:id="rId16"/>
    <p:sldId id="362" r:id="rId17"/>
    <p:sldId id="363" r:id="rId18"/>
    <p:sldId id="365" r:id="rId19"/>
    <p:sldId id="364" r:id="rId20"/>
    <p:sldId id="366" r:id="rId21"/>
    <p:sldId id="367" r:id="rId22"/>
    <p:sldId id="368" r:id="rId23"/>
    <p:sldId id="370" r:id="rId24"/>
    <p:sldId id="369" r:id="rId25"/>
    <p:sldId id="371" r:id="rId26"/>
    <p:sldId id="372" r:id="rId27"/>
    <p:sldId id="383" r:id="rId28"/>
    <p:sldId id="386" r:id="rId29"/>
  </p:sldIdLst>
  <p:sldSz cx="9144000" cy="6858000" type="screen4x3"/>
  <p:notesSz cx="6858000" cy="9947275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981" autoAdjust="0"/>
  </p:normalViewPr>
  <p:slideViewPr>
    <p:cSldViewPr snapToGrid="0">
      <p:cViewPr varScale="1">
        <p:scale>
          <a:sx n="64" d="100"/>
          <a:sy n="64" d="100"/>
        </p:scale>
        <p:origin x="78" y="8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57A6-639F-4DB8-8F99-7B23596E55C7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63407-19BD-4628-82F1-DAFB0650BDA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4532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062-E051-4BCA-AA8C-6B3C1D6CCA96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0A59-FFED-41A9-BB35-C17ACF6B62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56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834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52023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25441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1050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00019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3235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2916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0282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91113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97571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05890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58067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993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766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2061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3000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4485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67132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6301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0718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6350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26653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43801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077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497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2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328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318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8620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837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7468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8235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5737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52034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>
                <a:solidFill>
                  <a:srgbClr val="455F51"/>
                </a:solidFill>
              </a:rPr>
              <a:pPr/>
              <a:t>‹#›</a:t>
            </a:fld>
            <a:endParaRPr lang="el-GR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9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445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539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6936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4171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9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9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8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1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54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6.png"/><Relationship Id="rId3" Type="http://schemas.openxmlformats.org/officeDocument/2006/relationships/image" Target="../media/image13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11" Type="http://schemas.openxmlformats.org/officeDocument/2006/relationships/image" Target="NULL"/><Relationship Id="rId5" Type="http://schemas.openxmlformats.org/officeDocument/2006/relationships/image" Target="../media/image14.png"/><Relationship Id="rId4" Type="http://schemas.openxmlformats.org/officeDocument/2006/relationships/image" Target="NUL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922602"/>
            <a:ext cx="7543800" cy="73380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500" dirty="0" smtClean="0"/>
              <a:t>Επεξεργασία Σήματος</a:t>
            </a:r>
            <a:br>
              <a:rPr lang="el-GR" sz="4500" dirty="0" smtClean="0"/>
            </a:br>
            <a:r>
              <a:rPr lang="el-GR" sz="4500" dirty="0" smtClean="0"/>
              <a:t>Διακριτού Χρόνου</a:t>
            </a:r>
            <a:endParaRPr lang="el-G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61804"/>
            <a:ext cx="7543800" cy="33718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9018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60" y="3607725"/>
            <a:ext cx="710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>
              <a:solidFill>
                <a:prstClr val="black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 smtClean="0">
                <a:solidFill>
                  <a:prstClr val="black"/>
                </a:solidFill>
              </a:rPr>
              <a:t>Ο Διακριτός Μετασχηματισμός </a:t>
            </a:r>
            <a:r>
              <a:rPr lang="en-US" sz="2100" dirty="0" smtClean="0">
                <a:solidFill>
                  <a:prstClr val="black"/>
                </a:solidFill>
              </a:rPr>
              <a:t>Fourier</a:t>
            </a:r>
            <a:endParaRPr lang="el-GR" sz="21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949"/>
            <a:ext cx="9144000" cy="1527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37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17459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Ο Διακριτός Μετασχηματισμός </a:t>
                </a:r>
                <a:r>
                  <a:rPr lang="en-US" b="1" dirty="0" smtClean="0"/>
                  <a:t>Fourier</a:t>
                </a: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dirty="0" smtClean="0"/>
                  <a:t>Καταλαβαίνετε ότι μια «κακή» επιλογή του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𝛮</m:t>
                    </m:r>
                  </m:oMath>
                </a14:m>
                <a:r>
                  <a:rPr lang="el-GR" dirty="0" smtClean="0"/>
                  <a:t> μπορεί να οδηγήσει σε </a:t>
                </a:r>
                <a:r>
                  <a:rPr lang="en-US" b="1" dirty="0" smtClean="0"/>
                  <a:t>time-aliasing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… </a:t>
                </a:r>
                <a:r>
                  <a:rPr lang="el-GR" dirty="0" smtClean="0"/>
                  <a:t>που είναι το ακριβώς αντίστοιχο του </a:t>
                </a:r>
                <a:r>
                  <a:rPr lang="en-US" dirty="0" smtClean="0"/>
                  <a:t>frequency aliasing </a:t>
                </a:r>
                <a:r>
                  <a:rPr lang="el-GR" dirty="0" smtClean="0"/>
                  <a:t>που γνωρίζετε από το θεώρημα της δειγματοληψίας</a:t>
                </a:r>
              </a:p>
              <a:p>
                <a:pPr lvl="2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dirty="0" smtClean="0"/>
                  <a:t>Επικάλυψη των γειτονικών επαναλήψεων του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1800" dirty="0" smtClean="0"/>
              </a:p>
              <a:p>
                <a:pPr lvl="2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11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 </a:t>
                </a:r>
                <a:r>
                  <a:rPr lang="el-GR" dirty="0" smtClean="0"/>
                  <a:t>Μπορούμε να αποφύγουμε το </a:t>
                </a:r>
                <a:r>
                  <a:rPr lang="en-US" dirty="0" smtClean="0"/>
                  <a:t>time-aliasing </a:t>
                </a:r>
                <a:r>
                  <a:rPr lang="el-GR" dirty="0" smtClean="0"/>
                  <a:t>μόνο στην περίπτωση που το σήμα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έχει πεπερασμένη διάρκεια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 το σήμα έχει διάρκεια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τότε αρκεί να επιλέξουμε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τέτοιο ώστε </a:t>
                </a:r>
                <a:endParaRPr lang="el-G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Αυτό σημαίνει ότι η περίοδος δειγματοληψίας του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διακριτού χρόνου πρέπει να ικανοποιεί το κριτήριο αυτό αν θέλουμε να μπορούμε να συσχετίσουμε το απεριοδικό σήμα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με τους συντελεστές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Πως το συσχετίζουμε? Απομονώνοντας μια περίοδο από το περιοδικό σήμα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endParaRPr lang="el-GR" dirty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Η διάρκεια της θα είναι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Ας συνοψίσουμε…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174593"/>
              </a:xfrm>
              <a:blipFill rotWithShape="0">
                <a:blip r:embed="rId3"/>
                <a:stretch>
                  <a:fillRect l="-2109" t="-1777" r="-2313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2931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/>
          <p:cNvGrpSpPr/>
          <p:nvPr/>
        </p:nvGrpSpPr>
        <p:grpSpPr>
          <a:xfrm>
            <a:off x="68414" y="3503690"/>
            <a:ext cx="8977910" cy="1530037"/>
            <a:chOff x="68414" y="3503690"/>
            <a:chExt cx="8977910" cy="153003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t="47836" b="25531"/>
            <a:stretch/>
          </p:blipFill>
          <p:spPr>
            <a:xfrm>
              <a:off x="68414" y="3503690"/>
              <a:ext cx="8977910" cy="153003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8860583" y="4647463"/>
                  <a:ext cx="124714" cy="184666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lang="el-GR" sz="12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0583" y="4647463"/>
                  <a:ext cx="124714" cy="18466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45000" t="-3226" r="-45000" b="-29032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5804424" y="4640812"/>
                  <a:ext cx="188834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l-GR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04424" y="4640812"/>
                  <a:ext cx="188834" cy="16158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129" r="-16129" b="-7407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7628046" y="4639851"/>
                  <a:ext cx="188834" cy="161583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105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l-GR" sz="16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8046" y="4639851"/>
                  <a:ext cx="188834" cy="161583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16129" r="-16129" b="-7407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23661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/>
              <a:t>Ο Διακριτός Μετασχηματισμός </a:t>
            </a:r>
            <a:r>
              <a:rPr lang="en-US" b="1" dirty="0"/>
              <a:t>Fourier</a:t>
            </a:r>
            <a:endParaRPr lang="el-GR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sz="500" dirty="0" smtClean="0"/>
              <a:t/>
            </a:r>
            <a:br>
              <a:rPr lang="el-GR" sz="500" dirty="0" smtClean="0"/>
            </a:b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b="73596"/>
          <a:stretch/>
        </p:blipFill>
        <p:spPr>
          <a:xfrm>
            <a:off x="68414" y="755470"/>
            <a:ext cx="8977910" cy="1516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t="74468"/>
          <a:stretch/>
        </p:blipFill>
        <p:spPr>
          <a:xfrm>
            <a:off x="68414" y="5033726"/>
            <a:ext cx="8977910" cy="1466827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68414" y="2272420"/>
            <a:ext cx="8977910" cy="1245476"/>
            <a:chOff x="68414" y="2272420"/>
            <a:chExt cx="8977910" cy="1245476"/>
          </a:xfrm>
        </p:grpSpPr>
        <p:grpSp>
          <p:nvGrpSpPr>
            <p:cNvPr id="21" name="Group 20"/>
            <p:cNvGrpSpPr/>
            <p:nvPr/>
          </p:nvGrpSpPr>
          <p:grpSpPr>
            <a:xfrm>
              <a:off x="68414" y="2272420"/>
              <a:ext cx="8977910" cy="1245476"/>
              <a:chOff x="68414" y="2272420"/>
              <a:chExt cx="8977910" cy="1245476"/>
            </a:xfrm>
          </p:grpSpPr>
          <p:pic>
            <p:nvPicPr>
              <p:cNvPr id="9" name="Picture 8"/>
              <p:cNvPicPr>
                <a:picLocks noChangeAspect="1"/>
              </p:cNvPicPr>
              <p:nvPr/>
            </p:nvPicPr>
            <p:blipFill rotWithShape="1">
              <a:blip r:embed="rId3"/>
              <a:srcRect t="26405" b="52479"/>
              <a:stretch/>
            </p:blipFill>
            <p:spPr>
              <a:xfrm>
                <a:off x="68414" y="2272420"/>
                <a:ext cx="8977910" cy="1213164"/>
              </a:xfrm>
              <a:prstGeom prst="rect">
                <a:avLst/>
              </a:prstGeom>
            </p:spPr>
          </p:pic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/>
                  <p:cNvSpPr txBox="1"/>
                  <p:nvPr/>
                </p:nvSpPr>
                <p:spPr>
                  <a:xfrm>
                    <a:off x="8837276" y="3333230"/>
                    <a:ext cx="124714" cy="184666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oMath>
                      </m:oMathPara>
                    </a14:m>
                    <a:endParaRPr lang="el-GR" sz="1200" dirty="0">
                      <a:solidFill>
                        <a:srgbClr val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TextBox 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7276" y="3333230"/>
                    <a:ext cx="124714" cy="184666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 l="-45000" t="-3333" r="-45000" b="-33333"/>
                    </a:stretch>
                  </a:blipFill>
                </p:spPr>
                <p:txBody>
                  <a:bodyPr/>
                  <a:lstStyle/>
                  <a:p>
                    <a:r>
                      <a:rPr lang="el-G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618521" y="3306858"/>
                  <a:ext cx="161198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l-GR" sz="12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521" y="3306858"/>
                  <a:ext cx="161198" cy="1384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9231" r="-19231" b="-869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/>
                <p:cNvSpPr txBox="1"/>
                <p:nvPr/>
              </p:nvSpPr>
              <p:spPr>
                <a:xfrm>
                  <a:off x="5756092" y="3304335"/>
                  <a:ext cx="161198" cy="138499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9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l-GR" sz="1200" dirty="0">
                    <a:solidFill>
                      <a:srgbClr val="000000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TextBox 3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6092" y="3304335"/>
                  <a:ext cx="161198" cy="1384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8519" r="-14815" b="-8696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242289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174593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Ο Διακριτός Μετασχηματισμός </a:t>
                </a:r>
                <a:r>
                  <a:rPr lang="en-US" b="1" dirty="0" smtClean="0"/>
                  <a:t>Fourier</a:t>
                </a: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b="1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b="1" dirty="0" smtClean="0"/>
                  <a:t>Διακριτός </a:t>
                </a:r>
                <a:r>
                  <a:rPr lang="el-GR" b="1" dirty="0" err="1" smtClean="0"/>
                  <a:t>Μετασχ</a:t>
                </a:r>
                <a:r>
                  <a:rPr lang="en-US" b="1" dirty="0" smtClean="0"/>
                  <a:t>.</a:t>
                </a:r>
                <a:r>
                  <a:rPr lang="el-GR" b="1" dirty="0" smtClean="0"/>
                  <a:t> </a:t>
                </a:r>
                <a:r>
                  <a:rPr lang="en-US" b="1" dirty="0" smtClean="0"/>
                  <a:t>Fourier</a:t>
                </a:r>
                <a:r>
                  <a:rPr lang="en-US" dirty="0" smtClean="0"/>
                  <a:t>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b="1" dirty="0" err="1" smtClean="0"/>
                  <a:t>Αντίστρ</a:t>
                </a:r>
                <a:r>
                  <a:rPr lang="en-US" b="1" dirty="0" smtClean="0"/>
                  <a:t>.</a:t>
                </a:r>
                <a:r>
                  <a:rPr lang="el-GR" b="1" dirty="0" smtClean="0"/>
                  <a:t> Διακριτός </a:t>
                </a:r>
                <a:r>
                  <a:rPr lang="el-GR" b="1" dirty="0" err="1" smtClean="0"/>
                  <a:t>Μετασχ</a:t>
                </a:r>
                <a:r>
                  <a:rPr lang="en-US" b="1" dirty="0" smtClean="0"/>
                  <a:t>.</a:t>
                </a:r>
                <a:r>
                  <a:rPr lang="el-GR" b="1" dirty="0" smtClean="0"/>
                  <a:t> </a:t>
                </a:r>
                <a:r>
                  <a:rPr lang="en-US" b="1" dirty="0" smtClean="0"/>
                  <a:t>Fourier: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174593"/>
              </a:xfrm>
              <a:blipFill rotWithShape="0">
                <a:blip r:embed="rId3"/>
                <a:stretch>
                  <a:fillRect l="-1905" t="-217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1952" y="694945"/>
            <a:ext cx="6217920" cy="346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463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9056717" cy="6174593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Ο Διακριτός Μετασχηματισμός </a:t>
                </a:r>
                <a:r>
                  <a:rPr lang="en-US" b="1" dirty="0" smtClean="0"/>
                  <a:t>Fourier</a:t>
                </a:r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dirty="0" smtClean="0"/>
                  <a:t>Είναι εμφανές ότι μπορούμε να πάρουμε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διακριτού χρόνου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από τα δείγματα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του Διακριτού Μετασχηματισμού </a:t>
                </a:r>
                <a:r>
                  <a:rPr lang="en-US" dirty="0" smtClean="0"/>
                  <a:t>Fourier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Η διαδικασία μοιάζει πολύ με την ανακατασκευή ενός σήματος συνεχούς χρόνου από τα δείγματα του (θεώρημα δειγματοληψίας)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Η αποκοπή μιας περιόδου από το περιοδικό σήμα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το οποίο έχει τους συντελεστές </a:t>
                </a:r>
                <a:r>
                  <a:rPr lang="en-US" dirty="0" smtClean="0"/>
                  <a:t>Fourier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ισοδυναμεί με τον πολλαπλασιασμό του με ένα τετραγωνικό παράθυρο διάρκειας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 </a:t>
                </a:r>
                <a:r>
                  <a:rPr lang="el-GR" dirty="0" smtClean="0"/>
                  <a:t> με </a:t>
                </a:r>
                <a:endParaRPr lang="el-G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  0≤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0,    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𝛼𝜆𝜆𝜊</m:t>
                                </m:r>
                                <m:r>
                                  <m:rPr>
                                    <m:sty m:val="p"/>
                                  </m:rP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ύ</m:t>
                                </m:r>
                                <m:r>
                                  <a:rPr lang="el-GR" b="0" i="1" smtClean="0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l-GR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του γινομένου ισοδυναμεί με συνέλιξη των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Fourier: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Γνωρίζουμε ότι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9056717" cy="6174593"/>
              </a:xfrm>
              <a:blipFill rotWithShape="0">
                <a:blip r:embed="rId3"/>
                <a:stretch>
                  <a:fillRect l="-1884" t="-217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5952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17459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Ο Διακριτός Μετασχηματισμός </a:t>
                </a:r>
                <a:r>
                  <a:rPr lang="en-US" b="1" dirty="0" smtClean="0"/>
                  <a:t>Fourier</a:t>
                </a:r>
                <a:r>
                  <a:rPr lang="el-GR" b="1" dirty="0" smtClean="0"/>
                  <a:t/>
                </a:r>
                <a:br>
                  <a:rPr lang="el-GR" b="1" dirty="0" smtClean="0"/>
                </a:br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>   </a:t>
                </a:r>
                <a:r>
                  <a:rPr lang="el-GR" dirty="0" smtClean="0"/>
                  <a:t>με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l-GR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Ποιος είναι 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</a:t>
                </a:r>
                <a:r>
                  <a:rPr lang="el-G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του περιοδικού σήματος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b="0" dirty="0" smtClean="0"/>
                  <a:t>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Έχουμε ήδη εκφράσει το περιοδικό σήμα σε ανάπτυγμα σε Σειρά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διακριτού χρόνου, οπότε: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Συνολικά: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num>
                                    <m:den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174593"/>
              </a:xfrm>
              <a:blipFill rotWithShape="0">
                <a:blip r:embed="rId3"/>
                <a:stretch>
                  <a:fillRect l="-1905" t="-1777" r="-27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52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17459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Ο Διακριτός Μετασχηματισμός </a:t>
                </a:r>
                <a:r>
                  <a:rPr lang="en-US" b="1" dirty="0" smtClean="0"/>
                  <a:t>Fourier</a:t>
                </a:r>
                <a:endParaRPr lang="el-GR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 </a:t>
                </a:r>
                <a:r>
                  <a:rPr lang="el-GR" b="0" dirty="0" smtClean="0"/>
                  <a:t>Δεδομένου ότι τηρούμε τον περιορισμό 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b="0" dirty="0" smtClean="0"/>
                  <a:t>, </a:t>
                </a:r>
                <a:r>
                  <a:rPr lang="el-GR" b="0" dirty="0" smtClean="0"/>
                  <a:t>ίσως σκεφτείτε ότι για αρκετά μεγάλη επιλογή του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dirty="0" smtClean="0"/>
                  <a:t>, </a:t>
                </a:r>
                <a:r>
                  <a:rPr lang="el-GR" b="0" dirty="0" smtClean="0"/>
                  <a:t>τα δείγματα του </a:t>
                </a:r>
                <a:r>
                  <a:rPr lang="el-GR" dirty="0" smtClean="0"/>
                  <a:t>Διακριτού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θα είναι τόσο κοντά μεταξύ τους που θα μπορούμε να έχουμε μια καλή προσέγγιση του φάσματος του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διακριτού χρόνου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/>
                  <a:t> </a:t>
                </a:r>
                <a:r>
                  <a:rPr lang="el-GR" b="0" dirty="0" smtClean="0"/>
                  <a:t>Αυτό είναι προφανώς σωστ</a:t>
                </a:r>
                <a:r>
                  <a:rPr lang="el-GR" dirty="0" smtClean="0"/>
                  <a:t>ή σκέψη</a:t>
                </a:r>
                <a:r>
                  <a:rPr lang="el-GR" b="0" dirty="0" smtClean="0"/>
                  <a:t>! Αλλά σε ποιο σήμα στο χρόνο αντιστοιχεί ο Διακριτός </a:t>
                </a:r>
                <a:r>
                  <a:rPr lang="el-GR" b="0" dirty="0" err="1" smtClean="0"/>
                  <a:t>Μετασχ</a:t>
                </a:r>
                <a:r>
                  <a:rPr lang="el-GR" b="0" dirty="0" smtClean="0"/>
                  <a:t>. </a:t>
                </a:r>
                <a:r>
                  <a:rPr lang="en-US" b="0" dirty="0" smtClean="0"/>
                  <a:t>Fourier </a:t>
                </a:r>
                <a:r>
                  <a:rPr lang="el-GR" dirty="0" smtClean="0"/>
                  <a:t>με τα «παραπανίσια» δείγματα?</a:t>
                </a:r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174593"/>
              </a:xfrm>
              <a:blipFill rotWithShape="0">
                <a:blip r:embed="rId3"/>
                <a:stretch>
                  <a:fillRect l="-1905" t="-1777" r="-1156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54717" y="2826721"/>
            <a:ext cx="6105715" cy="3673833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072128" y="3938016"/>
            <a:ext cx="1658112" cy="1146048"/>
          </a:xfrm>
          <a:prstGeom prst="roundRect">
            <a:avLst/>
          </a:pr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1285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17459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Ο Διακριτός Μετασχηματισμός </a:t>
                </a:r>
                <a:r>
                  <a:rPr lang="en-US" b="1" dirty="0" smtClean="0"/>
                  <a:t>Fourier</a:t>
                </a:r>
                <a:endParaRPr lang="el-GR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 </a:t>
                </a:r>
                <a:r>
                  <a:rPr lang="el-GR" dirty="0" smtClean="0"/>
                  <a:t>Εύκολα μπορείτε να επιβεβαιώσετε ότι για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l-GR" b="0" dirty="0" smtClean="0"/>
                  <a:t>, έχουμε το περίφημο </a:t>
                </a:r>
                <a:r>
                  <a:rPr lang="en-US" b="1" dirty="0" smtClean="0"/>
                  <a:t>zero-padding</a:t>
                </a:r>
                <a:r>
                  <a:rPr lang="en-US" b="0" dirty="0" smtClean="0"/>
                  <a:t> </a:t>
                </a:r>
                <a:r>
                  <a:rPr lang="el-GR" b="0" dirty="0" smtClean="0"/>
                  <a:t>στο πεδίο του χρόνου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Εμφανίζονται μηδενικά μετά το τέλος του σήματος. Πόσα όμως?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 smtClean="0"/>
                  <a:t>Όσα και τα «παραπανίσια» δείγματα (σε σχέση με τη διάρκεια του απεριοδικού σήματος) που πήραμε κατά τη δειγματοληψία στο χώρο της συχνότητας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Το</a:t>
                </a:r>
                <a:r>
                  <a:rPr lang="en-US" dirty="0" smtClean="0"/>
                  <a:t> zero-padding</a:t>
                </a:r>
                <a:r>
                  <a:rPr lang="el-GR" dirty="0" smtClean="0"/>
                  <a:t> στο χρόνο</a:t>
                </a:r>
                <a:r>
                  <a:rPr lang="en-US" dirty="0" smtClean="0"/>
                  <a:t> </a:t>
                </a:r>
                <a:r>
                  <a:rPr lang="el-GR" dirty="0" smtClean="0"/>
                  <a:t>προσφέρει απλώς ένα Διακριτό Μετασχηματισμό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που είναι πιο «ευπαρουσίαστος» (πλησιάζει περισσότερο σαν γραφική παράσταση στο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διακριτού χρόνου)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/>
                  <a:t> </a:t>
                </a:r>
                <a:r>
                  <a:rPr lang="el-GR" dirty="0" smtClean="0"/>
                  <a:t>Το </a:t>
                </a:r>
                <a:r>
                  <a:rPr lang="en-US" dirty="0" smtClean="0"/>
                  <a:t>zero-padding </a:t>
                </a:r>
                <a:r>
                  <a:rPr lang="el-GR" b="1" dirty="0" smtClean="0"/>
                  <a:t>ΔΕΝ</a:t>
                </a:r>
                <a:r>
                  <a:rPr lang="el-GR" dirty="0" smtClean="0"/>
                  <a:t> προσθέτει καμιά επιπλέον πληροφορία για το σήμα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 smtClean="0"/>
                  <a:t>Άλλωστε απλώς βάζουμε μηδενικά στο τέλος του…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Είναι κοινό λάθος να θεωρείται πως το </a:t>
                </a:r>
                <a:r>
                  <a:rPr lang="en-US" dirty="0" smtClean="0"/>
                  <a:t>zero-padding </a:t>
                </a:r>
                <a:r>
                  <a:rPr lang="el-GR" dirty="0" smtClean="0"/>
                  <a:t>«</a:t>
                </a:r>
                <a:r>
                  <a:rPr lang="el-GR" i="1" dirty="0" smtClean="0"/>
                  <a:t>βελτιώνει την ανάλυση του Διακριτού </a:t>
                </a:r>
                <a:r>
                  <a:rPr lang="el-GR" i="1" dirty="0" err="1" smtClean="0"/>
                  <a:t>Μετασχ</a:t>
                </a:r>
                <a:r>
                  <a:rPr lang="el-GR" i="1" dirty="0" smtClean="0"/>
                  <a:t>. </a:t>
                </a:r>
                <a:r>
                  <a:rPr lang="en-US" i="1" dirty="0" smtClean="0"/>
                  <a:t>Fourier</a:t>
                </a:r>
                <a:r>
                  <a:rPr lang="el-GR" dirty="0" smtClean="0"/>
                  <a:t>»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/>
                  <a:t> </a:t>
                </a:r>
                <a:r>
                  <a:rPr lang="el-GR" dirty="0" smtClean="0"/>
                  <a:t>Ανάλυση σημαίνει διακριτική ικανότητα, κάτι που δε συμβαίνει με το </a:t>
                </a:r>
                <a:r>
                  <a:rPr lang="en-US" dirty="0" smtClean="0"/>
                  <a:t>zero-padding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Ο λόγος αυτής της παρανόησης οφείλεται εν πολλοίς σε παραδείγματα όπως το παρακάτω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174593"/>
              </a:xfrm>
              <a:blipFill rotWithShape="0">
                <a:blip r:embed="rId3"/>
                <a:stretch>
                  <a:fillRect l="-1905" t="-1777" r="-149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661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17459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Ο Διακριτός Μετασχηματισμός </a:t>
                </a:r>
                <a:r>
                  <a:rPr lang="en-US" b="1" dirty="0" smtClean="0"/>
                  <a:t>Fourier</a:t>
                </a:r>
                <a:endParaRPr lang="el-GR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 </a:t>
                </a:r>
                <a:r>
                  <a:rPr lang="el-GR" dirty="0" smtClean="0"/>
                  <a:t>Έστω 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διακριτού χρόνου του σήματος</a:t>
                </a:r>
                <a:br>
                  <a:rPr lang="el-GR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𝑤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  0≤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≤3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0,    </m:t>
                                </m:r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        </m:t>
                                </m:r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𝛼𝜆𝜆𝜊</m:t>
                                </m:r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ύ</m:t>
                                </m:r>
                                <m:r>
                                  <a:rPr lang="el-GR" i="1">
                                    <a:latin typeface="Cambria Math" panose="02040503050406030204" pitchFamily="18" charset="0"/>
                                  </a:rPr>
                                  <m:t>       </m:t>
                                </m:r>
                              </m:e>
                            </m:mr>
                          </m:m>
                        </m:e>
                      </m:d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⟷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</m:func>
                        </m:den>
                      </m:f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Ας υπολογίσουμε το</a:t>
                </a:r>
                <a:r>
                  <a:rPr lang="en-US" dirty="0" smtClean="0"/>
                  <a:t> </a:t>
                </a:r>
                <a:r>
                  <a:rPr lang="el-GR" dirty="0" smtClean="0"/>
                  <a:t>Διακριτό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</a:t>
                </a:r>
                <a:r>
                  <a:rPr lang="el-GR" dirty="0" smtClean="0"/>
                  <a:t> για διάφορες τιμές του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ας συγκρίνουμε με το φάσμα (πλάτους και φάσης) του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Ενδεικτικός κώδικας: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174593"/>
              </a:xfrm>
              <a:blipFill rotWithShape="0">
                <a:blip r:embed="rId3"/>
                <a:stretch>
                  <a:fillRect l="-1905" t="-177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6309" y="3012271"/>
            <a:ext cx="5380015" cy="350834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4188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17459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Ο Διακριτός Μετασχηματισμός </a:t>
            </a:r>
            <a:r>
              <a:rPr lang="en-US" b="1" dirty="0" smtClean="0"/>
              <a:t>Fourier</a:t>
            </a:r>
            <a:endParaRPr lang="el-GR" b="0" dirty="0" smtClean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8941" t="956" r="8337" b="346"/>
          <a:stretch/>
        </p:blipFill>
        <p:spPr>
          <a:xfrm>
            <a:off x="21645" y="1704285"/>
            <a:ext cx="9122355" cy="34715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2672" y="896293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Φάσμα πλάτους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043392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17459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Ο Διακριτός Μετασχηματισμός </a:t>
            </a:r>
            <a:r>
              <a:rPr lang="en-US" b="1" dirty="0" smtClean="0"/>
              <a:t>Fourier</a:t>
            </a:r>
            <a:endParaRPr lang="el-GR" b="0" dirty="0" smtClean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8770" t="340" r="8742" b="240"/>
          <a:stretch/>
        </p:blipFill>
        <p:spPr>
          <a:xfrm>
            <a:off x="1437" y="1683072"/>
            <a:ext cx="9142563" cy="350048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2672" y="896293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Φάσμα πλάτους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318942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Ο Διακριτός Μετασχηματισμός </a:t>
                </a:r>
                <a:r>
                  <a:rPr lang="en-US" b="1" dirty="0" smtClean="0"/>
                  <a:t>Fourier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Ο Η/Υ είναι μια μηχανή που αποθηκεύει διακριτές τιμές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sz="6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6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Ιδανικά θα θέλαμε να μπορούμε να επεξεργαστούμε όχι μόνο το πεδίο του χρόνου αλλά και το πεδίο της συχνότητας!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Όμως η τελευταία είναι συνεχής μεταβλητή (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l-GR" dirty="0" smtClean="0"/>
                  <a:t>) και μπορούμε μόνο αριθμητικά να την προσεγγίσουμε</a:t>
                </a:r>
                <a:endParaRPr lang="en-US" dirty="0" smtClean="0"/>
              </a:p>
              <a:p>
                <a:pPr lvl="2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600" dirty="0" smtClean="0"/>
                  <a:t>…</a:t>
                </a:r>
                <a:r>
                  <a:rPr lang="el-GR" sz="1600" dirty="0" smtClean="0"/>
                  <a:t>όπως κάναμε στα παραδείγματα </a:t>
                </a:r>
                <a:r>
                  <a:rPr lang="en-US" sz="1600" dirty="0" smtClean="0"/>
                  <a:t>Octave </a:t>
                </a:r>
                <a:r>
                  <a:rPr lang="el-GR" sz="1600" dirty="0" smtClean="0"/>
                  <a:t>του </a:t>
                </a:r>
                <a:r>
                  <a:rPr lang="el-GR" sz="1600" dirty="0" err="1" smtClean="0"/>
                  <a:t>μετασχ</a:t>
                </a:r>
                <a:r>
                  <a:rPr lang="el-GR" sz="1600" dirty="0" smtClean="0"/>
                  <a:t>. </a:t>
                </a:r>
                <a:r>
                  <a:rPr lang="en-US" sz="1600" dirty="0" smtClean="0"/>
                  <a:t>Fourier </a:t>
                </a:r>
                <a:r>
                  <a:rPr lang="el-GR" sz="1600" dirty="0" smtClean="0"/>
                  <a:t>διακριτού χρόνου</a:t>
                </a:r>
                <a:endParaRPr lang="en-US" sz="1600" dirty="0" smtClean="0"/>
              </a:p>
              <a:p>
                <a:pPr marL="384048" lvl="2" indent="0">
                  <a:buClrTx/>
                  <a:buSzPct val="120000"/>
                  <a:buNone/>
                </a:pPr>
                <a:endParaRPr lang="en-US" sz="700" dirty="0" smtClean="0"/>
              </a:p>
              <a:p>
                <a:pPr marL="384048" lvl="2" indent="0">
                  <a:buClrTx/>
                  <a:buSzPct val="120000"/>
                  <a:buNone/>
                </a:pPr>
                <a:endParaRPr lang="en-US" sz="700" dirty="0"/>
              </a:p>
              <a:p>
                <a:pPr marL="384048" lvl="2" indent="0">
                  <a:buClrTx/>
                  <a:buSzPct val="120000"/>
                  <a:buNone/>
                </a:pPr>
                <a:endParaRPr lang="el-GR" sz="700" dirty="0" smtClean="0"/>
              </a:p>
              <a:p>
                <a:pPr>
                  <a:lnSpc>
                    <a:spcPct val="110000"/>
                  </a:lnSpc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b="1" dirty="0" smtClean="0"/>
                  <a:t>Ερώτημα</a:t>
                </a:r>
                <a:r>
                  <a:rPr lang="el-GR" dirty="0" smtClean="0"/>
                  <a:t>: </a:t>
                </a:r>
                <a:r>
                  <a:rPr lang="el-GR" u="sng" dirty="0" smtClean="0"/>
                  <a:t>τι θα συμβεί άραγε αν δειγματοληπτήσουμε το </a:t>
                </a:r>
                <a:r>
                  <a:rPr lang="el-GR" u="sng" dirty="0" err="1" smtClean="0"/>
                  <a:t>μετασχ</a:t>
                </a:r>
                <a:r>
                  <a:rPr lang="el-GR" u="sng" dirty="0" smtClean="0"/>
                  <a:t>. </a:t>
                </a:r>
                <a:r>
                  <a:rPr lang="en-US" u="sng" dirty="0" smtClean="0"/>
                  <a:t>Fourier </a:t>
                </a:r>
                <a:r>
                  <a:rPr lang="el-GR" u="sng" dirty="0" smtClean="0"/>
                  <a:t>διακριτού χρόνου </a:t>
                </a:r>
                <a14:m>
                  <m:oMath xmlns:m="http://schemas.openxmlformats.org/officeDocument/2006/math"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u="sng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u="sng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b="0" i="1" u="sng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u="sng" dirty="0" smtClean="0"/>
                  <a:t>?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sz="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05" t="-1744" r="-156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42102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17459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Ο Διακριτός Μετασχηματισμός </a:t>
            </a:r>
            <a:r>
              <a:rPr lang="en-US" b="1" dirty="0" smtClean="0"/>
              <a:t>Fourier</a:t>
            </a:r>
            <a:endParaRPr lang="el-GR" b="0" dirty="0" smtClean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8795" t="-546" r="8795" b="43"/>
          <a:stretch/>
        </p:blipFill>
        <p:spPr>
          <a:xfrm>
            <a:off x="0" y="1663337"/>
            <a:ext cx="9138175" cy="3535679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2672" y="896293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Φάσμα πλάτους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1117293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17459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Ο Διακριτός Μετασχηματισμός </a:t>
            </a:r>
            <a:r>
              <a:rPr lang="en-US" b="1" dirty="0" smtClean="0"/>
              <a:t>Fourier</a:t>
            </a:r>
            <a:endParaRPr lang="el-GR" b="0" dirty="0" smtClean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8272" r="8992"/>
          <a:stretch/>
        </p:blipFill>
        <p:spPr>
          <a:xfrm>
            <a:off x="0" y="1322349"/>
            <a:ext cx="9144000" cy="422708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2672" y="896293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Φάσμα φάσης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3435518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17459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Ο Διακριτός Μετασχηματισμός </a:t>
            </a:r>
            <a:r>
              <a:rPr lang="en-US" b="1" dirty="0" smtClean="0"/>
              <a:t>Fourier</a:t>
            </a:r>
            <a:endParaRPr lang="el-GR" b="0" dirty="0" smtClean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8371" r="9089"/>
          <a:stretch/>
        </p:blipFill>
        <p:spPr>
          <a:xfrm>
            <a:off x="-2952" y="1312867"/>
            <a:ext cx="9139509" cy="422501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52672" y="896293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Φάσμα φάσης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039946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17459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Ο Διακριτός Μετασχηματισμός </a:t>
            </a:r>
            <a:r>
              <a:rPr lang="en-US" b="1" dirty="0" smtClean="0"/>
              <a:t>Fourier</a:t>
            </a:r>
            <a:endParaRPr lang="el-GR" b="0" dirty="0" smtClean="0"/>
          </a:p>
          <a:p>
            <a:pPr marL="0" indent="0">
              <a:buClrTx/>
              <a:buSzPct val="120000"/>
              <a:buNone/>
            </a:pP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8178" r="9040"/>
          <a:stretch/>
        </p:blipFill>
        <p:spPr>
          <a:xfrm>
            <a:off x="0" y="1318764"/>
            <a:ext cx="9144000" cy="423281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2672" y="896293"/>
            <a:ext cx="2218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Φάσμα φάσης</a:t>
            </a:r>
            <a:endParaRPr lang="el-GR" dirty="0"/>
          </a:p>
        </p:txBody>
      </p:sp>
    </p:spTree>
    <p:extLst>
      <p:ext uri="{BB962C8B-B14F-4D97-AF65-F5344CB8AC3E}">
        <p14:creationId xmlns:p14="http://schemas.microsoft.com/office/powerpoint/2010/main" val="2974427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sz="2200" b="1" dirty="0" smtClean="0"/>
                  <a:t>Ο Διακριτός Μετασχηματισμός </a:t>
                </a:r>
                <a:r>
                  <a:rPr lang="en-US" sz="2200" b="1" dirty="0" smtClean="0"/>
                  <a:t>Fourier</a:t>
                </a:r>
                <a:endParaRPr lang="el-GR" sz="2200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2200" dirty="0" smtClean="0"/>
                  <a:t> </a:t>
                </a:r>
                <a:r>
                  <a:rPr lang="el-GR" dirty="0" smtClean="0"/>
                  <a:t>Παρατηρήσατε ότι τα περισσότερα σημεία του Διακριτού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</a:t>
                </a:r>
                <a:r>
                  <a:rPr lang="el-GR" dirty="0" smtClean="0"/>
                  <a:t> μας δίνουν πράγματι καλύτερη εικόνα για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διακριτού χρόνου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Έχουμε δηλ. πιο </a:t>
                </a:r>
                <a:r>
                  <a:rPr lang="el-GR" b="1" dirty="0" smtClean="0"/>
                  <a:t>πυκνή</a:t>
                </a:r>
                <a:r>
                  <a:rPr lang="el-GR" dirty="0" smtClean="0"/>
                  <a:t> δειγματοληψία του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 smtClean="0"/>
                  <a:t> για μεγάλα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Ποια σήματα στο χρόνο</a:t>
                </a:r>
                <a:r>
                  <a:rPr lang="en-US" dirty="0" smtClean="0"/>
                  <a:t> (</a:t>
                </a:r>
                <a:r>
                  <a:rPr lang="el-GR" dirty="0" smtClean="0"/>
                  <a:t>βασικές περίοδοι του περιοδικού σήματος) αντιστοιχούν μέσω του </a:t>
                </a:r>
                <a:r>
                  <a:rPr lang="el-GR" dirty="0" err="1" smtClean="0"/>
                  <a:t>Αντίστρ</a:t>
                </a:r>
                <a:r>
                  <a:rPr lang="en-US" dirty="0"/>
                  <a:t>.</a:t>
                </a:r>
                <a:r>
                  <a:rPr lang="el-GR" dirty="0" smtClean="0"/>
                  <a:t> Διακριτού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στις δειγματοληψίες που είδατε πριν?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2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2200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2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sz="2200" dirty="0"/>
              </a:p>
              <a:p>
                <a:pPr marL="0" indent="0">
                  <a:buClrTx/>
                  <a:buSzPct val="120000"/>
                  <a:buNone/>
                </a:pPr>
                <a:endParaRPr lang="el-GR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154535"/>
              </a:xfrm>
              <a:blipFill rotWithShape="0">
                <a:blip r:embed="rId3"/>
                <a:stretch>
                  <a:fillRect l="-2109" t="-1487" r="-40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/>
          <a:srcRect l="10690" t="4533" r="8314" b="7166"/>
          <a:stretch/>
        </p:blipFill>
        <p:spPr>
          <a:xfrm>
            <a:off x="809554" y="2706125"/>
            <a:ext cx="7514498" cy="3697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53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35196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Ο Διακριτός Μετασχηματισμός </a:t>
            </a:r>
            <a:r>
              <a:rPr lang="en-US" b="1" dirty="0" smtClean="0"/>
              <a:t>Fourier</a:t>
            </a:r>
            <a:endParaRPr lang="el-GR" b="0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Η εγγενής περιοδικότητα του Διακριτού </a:t>
            </a:r>
            <a:r>
              <a:rPr lang="el-GR" dirty="0" err="1" smtClean="0"/>
              <a:t>Μετασχ</a:t>
            </a:r>
            <a:r>
              <a:rPr lang="el-GR" dirty="0" smtClean="0"/>
              <a:t>. </a:t>
            </a:r>
            <a:r>
              <a:rPr lang="en-US" dirty="0" smtClean="0"/>
              <a:t>Fourier </a:t>
            </a:r>
            <a:r>
              <a:rPr lang="el-GR" dirty="0" smtClean="0"/>
              <a:t>οδηγεί σε μερικές ενδιαφέρουσες ιδιότητες όσον αφορά το σήμα στο χρόνο αλλά και στη συχνότητα</a:t>
            </a:r>
          </a:p>
          <a:p>
            <a:pPr marL="0" indent="0">
              <a:buClrTx/>
              <a:buSzPct val="120000"/>
              <a:buNone/>
            </a:pP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677" y="1446354"/>
            <a:ext cx="8108252" cy="5115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37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 marL="0" indent="0" algn="ctr">
              <a:buClrTx/>
              <a:buSzPct val="120000"/>
              <a:buNone/>
            </a:pPr>
            <a:endParaRPr lang="el-GR" sz="5400" b="1" dirty="0"/>
          </a:p>
          <a:p>
            <a:pPr marL="0" indent="0" algn="ctr">
              <a:buClrTx/>
              <a:buSzPct val="120000"/>
              <a:buNone/>
            </a:pPr>
            <a:r>
              <a:rPr lang="el-GR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ΤΕΛΟΣ ΔΙΑΛΕΞΗΣ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3409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5042707" cy="2448997"/>
          </a:xfrm>
          <a:prstGeom prst="ellipse">
            <a:avLst/>
          </a:prstGeom>
          <a:ln w="635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97781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Οι διαφάνειες αυτές διατίθενται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άδεια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Αναφορά Δημιουργού-Μη Εμπορική Χρήση 4.0 Διεθνές.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ClrTx/>
              <a:buSzPct val="120000"/>
              <a:buNone/>
            </a:pPr>
            <a:endParaRPr lang="en-US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Οι διαφάνειες αυτές συνοδεύουν το σύγγραμμα «Επεξεργασία Σήματος Συνεχούς και Διακριτού Χρόνου: μια πρώτη εισαγωγή», εκδόσεις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ISBN: 978-960-01-2042-4</a:t>
            </a:r>
            <a:endParaRPr lang="el-GR" sz="2800" dirty="0">
              <a:ln w="0"/>
              <a:solidFill>
                <a:schemeClr val="tx1"/>
              </a:solidFill>
            </a:endParaRPr>
          </a:p>
          <a:p>
            <a:pPr marL="0" indent="0">
              <a:buClrTx/>
              <a:buSzPct val="120000"/>
              <a:buNone/>
            </a:pPr>
            <a:endParaRPr lang="el-GR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Για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να δείτε ένα αντίγραφο αυτής της άδειας, επισκεφθείτε το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ClrTx/>
              <a:buSzPct val="120000"/>
              <a:buNone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://creativecommons.org/licenses/by-nc/4.0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0" y="5385392"/>
            <a:ext cx="3187305" cy="1115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293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29065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Ο Διακριτός Μετασχηματισμός </a:t>
            </a:r>
            <a:r>
              <a:rPr lang="en-US" b="1" dirty="0" smtClean="0"/>
              <a:t>Fourier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Ξέρουμε από το θεώρημα της Δειγματοληψίας του </a:t>
            </a:r>
            <a:r>
              <a:rPr lang="en-US" dirty="0" smtClean="0"/>
              <a:t>Shannon</a:t>
            </a:r>
            <a:r>
              <a:rPr lang="el-GR" dirty="0" smtClean="0"/>
              <a:t> ότι δειγματοληψία στον ένα χώρο (χρόνο) οδηγεί σε περιοδικότητα στον άλλο χώρο (συχνότητα)</a:t>
            </a:r>
            <a:endParaRPr lang="en-US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 smtClean="0"/>
              <a:t>Γνωρίζουμε επίσης από τη θεωρία </a:t>
            </a:r>
            <a:r>
              <a:rPr lang="en-US" dirty="0" smtClean="0"/>
              <a:t>Fourier</a:t>
            </a:r>
            <a:r>
              <a:rPr lang="el-GR" dirty="0" smtClean="0"/>
              <a:t> συνεχούς χρόνου</a:t>
            </a:r>
            <a:r>
              <a:rPr lang="en-US" dirty="0" smtClean="0"/>
              <a:t> </a:t>
            </a:r>
            <a:r>
              <a:rPr lang="el-GR" dirty="0" smtClean="0"/>
              <a:t>ότι περιοδικότητα στον ένα χώρο (χρόνο) οδηγεί σε «δειγματοληψία» στον άλλο (διακριτές συχνότητες) 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 smtClean="0"/>
              <a:t>Αν τώρα δειγματοληπτήσουμε το χώρο της συχνότητας (ο οποίος είναι από τη φύση του περιοδικός!), λογικά θα πρέπει να λάβουμε ένα περιοδικό σήμα στο χώρο του χρόνου (ο οποίος είναι διακριτός)!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 smtClean="0"/>
              <a:t>Ας μιλήσουμε για όλα αυτά με περισσότερη λεπτομέρεια </a:t>
            </a:r>
            <a:endParaRPr lang="en-US" dirty="0"/>
          </a:p>
          <a:p>
            <a:pPr marL="0" indent="0">
              <a:buClrTx/>
              <a:buSzPct val="120000"/>
              <a:buNone/>
            </a:pPr>
            <a:endParaRPr lang="en-US" sz="600" dirty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29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Ο Διακριτός Μετασχηματισμός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Διακριτού Χρόνου: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Μπορούμε να δημιουργήσουμε μια ακολουθία διακριτών τιμών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του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διακριτού χρόνου, </a:t>
                </a:r>
                <a:r>
                  <a:rPr lang="el-GR" dirty="0" err="1" smtClean="0"/>
                  <a:t>δειγματοληπτώντας</a:t>
                </a:r>
                <a:r>
                  <a:rPr lang="el-GR" dirty="0" smtClean="0"/>
                  <a:t> τον σε συχνότητες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en-US" dirty="0" smtClean="0"/>
                  <a:t>: </a:t>
                </a:r>
                <a:br>
                  <a:rPr lang="en-US" dirty="0" smtClean="0"/>
                </a:b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Λόγω της περιοδικότητας του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l-GR" dirty="0" smtClean="0"/>
                  <a:t>, και τα δείγματα του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,</a:t>
                </a:r>
                <a:r>
                  <a:rPr lang="el-GR" dirty="0" smtClean="0"/>
                  <a:t> θα </a:t>
                </a:r>
                <a:r>
                  <a:rPr lang="el-GR" dirty="0" err="1" smtClean="0"/>
                  <a:t>επαναλαμβά</a:t>
                </a:r>
                <a:r>
                  <a:rPr lang="en-US" dirty="0" smtClean="0"/>
                  <a:t>-</a:t>
                </a:r>
                <a:r>
                  <a:rPr lang="el-GR" dirty="0" err="1" smtClean="0"/>
                  <a:t>νονται</a:t>
                </a:r>
                <a:r>
                  <a:rPr lang="el-GR" dirty="0" smtClean="0"/>
                  <a:t> κι αυτά ανά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l-GR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Άρα έχουμε ένα </a:t>
                </a:r>
                <a:r>
                  <a:rPr lang="el-GR" b="1" dirty="0" smtClean="0"/>
                  <a:t>περιοδικό διακριτό </a:t>
                </a:r>
                <a:r>
                  <a:rPr lang="el-GR" dirty="0" smtClean="0"/>
                  <a:t>φάσμα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</m:oMath>
                </a14:m>
                <a:endParaRPr lang="el-GR" b="0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Επιβεβαιώστε το!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05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loud Callout 6"/>
              <p:cNvSpPr/>
              <p:nvPr/>
            </p:nvSpPr>
            <p:spPr>
              <a:xfrm>
                <a:off x="5200260" y="346019"/>
                <a:ext cx="3943740" cy="1055045"/>
              </a:xfrm>
              <a:prstGeom prst="cloudCallout">
                <a:avLst>
                  <a:gd name="adj1" fmla="val 902"/>
                  <a:gd name="adj2" fmla="val 145079"/>
                </a:avLst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l-GR" dirty="0" smtClean="0">
                    <a:solidFill>
                      <a:schemeClr val="tx1"/>
                    </a:solidFill>
                  </a:rPr>
                  <a:t>Δειγματοληπτούμε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l-GR" dirty="0" smtClean="0">
                    <a:solidFill>
                      <a:schemeClr val="tx1"/>
                    </a:solidFill>
                  </a:rPr>
                  <a:t>φορές μέσα σε μια περίοδο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l-G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loud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0260" y="346019"/>
                <a:ext cx="3943740" cy="1055045"/>
              </a:xfrm>
              <a:prstGeom prst="cloudCallout">
                <a:avLst>
                  <a:gd name="adj1" fmla="val 902"/>
                  <a:gd name="adj2" fmla="val 145079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075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Ο Διακριτός Μετασχηματισμός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Τέτοια φάσματα αντιστοιχούν σε </a:t>
                </a:r>
                <a:r>
                  <a:rPr lang="el-GR" b="1" i="1" dirty="0" smtClean="0"/>
                  <a:t>περιοδικά σήματα</a:t>
                </a:r>
                <a:r>
                  <a:rPr lang="el-GR" b="1" dirty="0" smtClean="0"/>
                  <a:t> διακριτού χρόνου</a:t>
                </a:r>
                <a:r>
                  <a:rPr lang="en-US" b="1" dirty="0" smtClean="0"/>
                  <a:t> </a:t>
                </a:r>
                <a:br>
                  <a:rPr lang="en-US" b="1" dirty="0" smtClean="0"/>
                </a:br>
                <a:endParaRPr lang="el-G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Είναι λογικό, καθώς πήραμε (</a:t>
                </a:r>
                <a:r>
                  <a:rPr lang="el-GR" dirty="0" err="1" smtClean="0"/>
                  <a:t>δειγματοληπτήσαμε</a:t>
                </a:r>
                <a:r>
                  <a:rPr lang="el-GR" dirty="0" smtClean="0"/>
                  <a:t> σε) πεπερασμένες συχνότητες οι οποίες είναι όλες ακέραια πολλαπλάσια της </a:t>
                </a:r>
                <a14:m>
                  <m:oMath xmlns:m="http://schemas.openxmlformats.org/officeDocument/2006/math">
                    <m:r>
                      <a:rPr lang="el-G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Άρα θα υπάρχει κάποιο περιοδικό σήμα διακριτού χρόνου που θα έχει ως φάσμα την περιοδική ακολουθία τιμών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Ας βρούμε ποιο είναι αυτό το περιοδικό σήμα διακριτού χρόνου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05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537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35196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Ο Διακριτός Μετασχηματισμός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 smtClean="0"/>
                  <a:t> </a:t>
                </a:r>
                <a:r>
                  <a:rPr lang="el-GR" dirty="0" smtClean="0"/>
                  <a:t>Η περιγραφή περιοδικών σημάτων διακριτού χρόνου μπορεί να περιγραφεί μέσω των Σειρών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Διακριτού Χρόνου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/>
                  <a:t> </a:t>
                </a:r>
                <a:r>
                  <a:rPr lang="el-GR" dirty="0" smtClean="0"/>
                  <a:t>Μπορούμε εδώ όμως να δούμε </a:t>
                </a:r>
                <a:r>
                  <a:rPr lang="el-GR" b="0" dirty="0" smtClean="0"/>
                  <a:t>μια παράκαμψη </a:t>
                </a:r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Δεδομένου ότι θέλουμε να ανακατασκευάσουμε το σήμα στο χρόνο μόνο από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l-GR" dirty="0" smtClean="0"/>
                  <a:t>δείγματα, το ολοκλήρωμα του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διακριτού χρόνου θα μετατραπεί ως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acc>
                        <m:accPr>
                          <m:chr m:val="̂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Έτσι, το σήμα στο χρόνο που αντιστοιχεί σε αυτές τις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𝛮</m:t>
                    </m:r>
                  </m:oMath>
                </a14:m>
                <a:r>
                  <a:rPr lang="el-GR" dirty="0" smtClean="0"/>
                  <a:t>, το πλήθος, συχνότητες γράφεται ως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l-G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Το παραπάνω αποτελεί</a:t>
                </a:r>
                <a:r>
                  <a:rPr lang="en-US" dirty="0" smtClean="0"/>
                  <a:t> </a:t>
                </a:r>
                <a:r>
                  <a:rPr lang="el-GR" dirty="0" smtClean="0"/>
                  <a:t>πράγματι το ανάπτυγμα σε Σειρά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διακριτού χρόνου</a:t>
                </a:r>
                <a:endParaRPr lang="el-GR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Παρατηρήστε ότι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l-G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Πράγματι το σήμα μας είναι </a:t>
                </a:r>
                <a:r>
                  <a:rPr lang="el-GR" b="1" dirty="0" smtClean="0"/>
                  <a:t>περιοδικό στο χρόνο</a:t>
                </a:r>
                <a:r>
                  <a:rPr lang="el-GR" dirty="0" smtClean="0"/>
                  <a:t>!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Θα το συμβολίζουμε με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̂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])</m:t>
                    </m:r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351963"/>
              </a:xfrm>
              <a:blipFill rotWithShape="0">
                <a:blip r:embed="rId3"/>
                <a:stretch>
                  <a:fillRect l="-1905" t="-172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9756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174593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Ο Διακριτός Μετασχηματισμός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 smtClean="0"/>
                  <a:t> Έστω </a:t>
                </a:r>
                <a:r>
                  <a:rPr lang="el-GR" dirty="0" smtClean="0"/>
                  <a:t>λοιπόν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l-GR" dirty="0" smtClean="0"/>
                  <a:t> με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Αντικαθιστώντας το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l-GR" dirty="0" smtClean="0"/>
                  <a:t>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l-GR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=−∞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+∞</m:t>
                                  </m:r>
                                </m:sup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𝑘𝑙</m:t>
                                          </m:r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sup>
                      </m:sSup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f>
                                        <m:f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174593"/>
              </a:xfrm>
              <a:blipFill rotWithShape="0">
                <a:blip r:embed="rId3"/>
                <a:stretch>
                  <a:fillRect l="-1837" t="-197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103223" y="6061166"/>
            <a:ext cx="1526177" cy="308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6786562" y="5911958"/>
                <a:ext cx="1244508" cy="2984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l-G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62" y="5911958"/>
                <a:ext cx="1244508" cy="298415"/>
              </a:xfrm>
              <a:prstGeom prst="rect">
                <a:avLst/>
              </a:prstGeom>
              <a:blipFill rotWithShape="0">
                <a:blip r:embed="rId4"/>
                <a:stretch>
                  <a:fillRect l="-2451" t="-2041" r="-6863" b="-2857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2562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174593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Ο Διακριτός Μετασχηματισμός </a:t>
                </a:r>
                <a:r>
                  <a:rPr lang="en-US" b="1" dirty="0" smtClean="0"/>
                  <a:t>Fourier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0" dirty="0" smtClean="0"/>
                  <a:t> Μπορούμε να δείξουμε ότι</a:t>
                </a:r>
                <a:r>
                  <a:rPr lang="en-US" b="0" dirty="0" smtClean="0"/>
                  <a:t/>
                </a:r>
                <a:br>
                  <a:rPr lang="en-US" b="0" dirty="0" smtClean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den>
                            </m:f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𝑙𝑁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𝑙𝑁</m:t>
                            </m:r>
                          </m:e>
                        </m:eqArr>
                      </m:e>
                    </m:d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Το παραπάνω σήμα γράφεται με χρήση συναρτήσεων Δέλτα, ως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Άρα το περιοδικό σήμα γράφεται ως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Ξεκάθαρα</a:t>
                </a:r>
                <a:r>
                  <a:rPr lang="en-US" dirty="0" smtClean="0"/>
                  <a:t>,</a:t>
                </a:r>
                <a:r>
                  <a:rPr lang="el-GR" dirty="0" smtClean="0">
                    <a:sym typeface="Wingdings" panose="05000000000000000000" pitchFamily="2" charset="2"/>
                  </a:rPr>
                  <a:t> </a:t>
                </a:r>
                <a:r>
                  <a:rPr lang="el-GR" dirty="0" smtClean="0"/>
                  <a:t>βλέπουμε ότι το περιοδικό σήμα μας είναι μια επανάληψη του απεριοδικού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el-GR" dirty="0" smtClean="0"/>
                  <a:t>του οποίου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err="1" smtClean="0"/>
                  <a:t>δειγματοληπτήσαμε</a:t>
                </a:r>
                <a:r>
                  <a:rPr lang="el-GR" dirty="0" smtClean="0"/>
                  <a:t> σε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𝛮</m:t>
                    </m:r>
                  </m:oMath>
                </a14:m>
                <a:r>
                  <a:rPr lang="el-GR" dirty="0" smtClean="0"/>
                  <a:t> σημεία) ανά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δείγματα, με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να αποτελεί την περίοδο του περιοδικού σήματος </a:t>
                </a:r>
                <a:r>
                  <a:rPr lang="el-GR" b="1" dirty="0" smtClean="0"/>
                  <a:t>αλλά και </a:t>
                </a:r>
                <a:r>
                  <a:rPr lang="el-GR" dirty="0" smtClean="0"/>
                  <a:t>την περίοδο δειγματοληψίας του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διακριτού χρόνου!! </a:t>
                </a:r>
                <a:endParaRPr lang="en-US" dirty="0" smtClean="0">
                  <a:sym typeface="Wingdings" panose="05000000000000000000" pitchFamily="2" charset="2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Μπορείτε να φανταστείτε τι συμβαίνει για διάφορες τιμές του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r>
                  <a:rPr lang="en-US" dirty="0" smtClean="0">
                    <a:sym typeface="Wingdings" panose="05000000000000000000" pitchFamily="2" charset="2"/>
                  </a:rPr>
                  <a:t>?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>
                    <a:sym typeface="Wingdings" panose="05000000000000000000" pitchFamily="2" charset="2"/>
                  </a:rPr>
                  <a:t>Δηλ. </a:t>
                </a:r>
                <a:r>
                  <a:rPr lang="el-GR" dirty="0" smtClean="0">
                    <a:sym typeface="Wingdings" panose="05000000000000000000" pitchFamily="2" charset="2"/>
                  </a:rPr>
                  <a:t>ποιο περιοδικό </a:t>
                </a:r>
                <a:r>
                  <a:rPr lang="el-GR" dirty="0">
                    <a:sym typeface="Wingdings" panose="05000000000000000000" pitchFamily="2" charset="2"/>
                  </a:rPr>
                  <a:t>σήμα στο χρόνο συνθέτουμε για </a:t>
                </a:r>
                <a:r>
                  <a:rPr lang="el-GR" dirty="0" smtClean="0">
                    <a:sym typeface="Wingdings" panose="05000000000000000000" pitchFamily="2" charset="2"/>
                  </a:rPr>
                  <a:t>διάφορες τιμές του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𝑁</m:t>
                    </m:r>
                  </m:oMath>
                </a14:m>
                <a:r>
                  <a:rPr lang="el-GR" dirty="0" smtClean="0"/>
                  <a:t>?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174593"/>
              </a:xfrm>
              <a:blipFill rotWithShape="0">
                <a:blip r:embed="rId3"/>
                <a:stretch>
                  <a:fillRect l="-1905" t="-1777" b="-49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loud Callout 6"/>
              <p:cNvSpPr/>
              <p:nvPr/>
            </p:nvSpPr>
            <p:spPr>
              <a:xfrm>
                <a:off x="6051729" y="0"/>
                <a:ext cx="3123445" cy="1108577"/>
              </a:xfrm>
              <a:prstGeom prst="cloudCallout">
                <a:avLst>
                  <a:gd name="adj1" fmla="val -87500"/>
                  <a:gd name="adj2" fmla="val 50250"/>
                </a:avLst>
              </a:prstGeom>
              <a:solidFill>
                <a:schemeClr val="bg1"/>
              </a:solidFill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l-G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l-G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Cloud Callou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729" y="0"/>
                <a:ext cx="3123445" cy="1108577"/>
              </a:xfrm>
              <a:prstGeom prst="cloudCallout">
                <a:avLst>
                  <a:gd name="adj1" fmla="val -87500"/>
                  <a:gd name="adj2" fmla="val 50250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4658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174593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Ο Διακριτός Μετασχηματισμός </a:t>
            </a:r>
            <a:r>
              <a:rPr lang="en-US" b="1" dirty="0" smtClean="0"/>
              <a:t>Fourier</a:t>
            </a:r>
            <a:endParaRPr lang="el-GR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69977"/>
          <a:stretch/>
        </p:blipFill>
        <p:spPr>
          <a:xfrm>
            <a:off x="100012" y="738188"/>
            <a:ext cx="8943975" cy="161571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48937" y="2429691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Ν=16</a:t>
            </a:r>
            <a:endParaRPr lang="el-GR" dirty="0"/>
          </a:p>
        </p:txBody>
      </p:sp>
      <p:sp>
        <p:nvSpPr>
          <p:cNvPr id="9" name="TextBox 8"/>
          <p:cNvSpPr txBox="1"/>
          <p:nvPr/>
        </p:nvSpPr>
        <p:spPr>
          <a:xfrm>
            <a:off x="748937" y="4210594"/>
            <a:ext cx="853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 smtClean="0"/>
              <a:t>Ν=7</a:t>
            </a:r>
            <a:endParaRPr lang="el-GR" dirty="0"/>
          </a:p>
        </p:txBody>
      </p:sp>
      <p:grpSp>
        <p:nvGrpSpPr>
          <p:cNvPr id="14" name="Group 13"/>
          <p:cNvGrpSpPr/>
          <p:nvPr/>
        </p:nvGrpSpPr>
        <p:grpSpPr>
          <a:xfrm>
            <a:off x="100012" y="2381061"/>
            <a:ext cx="8943975" cy="1611517"/>
            <a:chOff x="100012" y="2381061"/>
            <a:chExt cx="8943975" cy="1611517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3"/>
            <a:srcRect t="30528" b="39528"/>
            <a:stretch/>
          </p:blipFill>
          <p:spPr>
            <a:xfrm>
              <a:off x="100012" y="2381061"/>
              <a:ext cx="8943975" cy="161151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365017" y="3148373"/>
                  <a:ext cx="78470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=16</m:t>
                        </m:r>
                      </m:oMath>
                    </m:oMathPara>
                  </a14:m>
                  <a:endParaRPr lang="el-GR" i="1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017" y="3148373"/>
                  <a:ext cx="784702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6977" r="-6202" b="-6522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100012" y="4092166"/>
            <a:ext cx="8943975" cy="2027646"/>
            <a:chOff x="100012" y="4092166"/>
            <a:chExt cx="8943975" cy="2027646"/>
          </a:xfrm>
        </p:grpSpPr>
        <p:pic>
          <p:nvPicPr>
            <p:cNvPr id="11" name="Picture 10"/>
            <p:cNvPicPr>
              <a:picLocks noChangeAspect="1"/>
            </p:cNvPicPr>
            <p:nvPr/>
          </p:nvPicPr>
          <p:blipFill rotWithShape="1">
            <a:blip r:embed="rId3"/>
            <a:srcRect t="62323"/>
            <a:stretch/>
          </p:blipFill>
          <p:spPr>
            <a:xfrm>
              <a:off x="100012" y="4092166"/>
              <a:ext cx="8943975" cy="2027646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356586" y="5363148"/>
                  <a:ext cx="65646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=7</m:t>
                        </m:r>
                      </m:oMath>
                    </m:oMathPara>
                  </a14:m>
                  <a:endParaRPr lang="el-GR" i="1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586" y="5363148"/>
                  <a:ext cx="656462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7407" r="-8333" b="-6667"/>
                  </a:stretch>
                </a:blipFill>
              </p:spPr>
              <p:txBody>
                <a:bodyPr/>
                <a:lstStyle/>
                <a:p>
                  <a:r>
                    <a:rPr lang="el-G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582822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9481</TotalTime>
  <Words>681</Words>
  <Application>Microsoft Office PowerPoint</Application>
  <PresentationFormat>On-screen Show (4:3)</PresentationFormat>
  <Paragraphs>204</Paragraphs>
  <Slides>27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Light</vt:lpstr>
      <vt:lpstr>Cambria Math</vt:lpstr>
      <vt:lpstr>Wingdings</vt:lpstr>
      <vt:lpstr>Retrospect</vt:lpstr>
      <vt:lpstr>1_Retrospect</vt:lpstr>
      <vt:lpstr>Επεξεργασία Σήματος Διακριτού Χρόνου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Ψηφιακή Επεξεργασία Σήματος</dc:title>
  <dc:creator>George Kafentzis</dc:creator>
  <cp:lastModifiedBy>George Kafentzis</cp:lastModifiedBy>
  <cp:revision>620</cp:revision>
  <cp:lastPrinted>2019-11-19T13:39:32Z</cp:lastPrinted>
  <dcterms:created xsi:type="dcterms:W3CDTF">2018-08-17T16:23:20Z</dcterms:created>
  <dcterms:modified xsi:type="dcterms:W3CDTF">2020-05-31T01:16:53Z</dcterms:modified>
</cp:coreProperties>
</file>