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56" r:id="rId2"/>
    <p:sldId id="364" r:id="rId3"/>
    <p:sldId id="347" r:id="rId4"/>
    <p:sldId id="365" r:id="rId5"/>
    <p:sldId id="366" r:id="rId6"/>
    <p:sldId id="362" r:id="rId7"/>
    <p:sldId id="363" r:id="rId8"/>
    <p:sldId id="367" r:id="rId9"/>
    <p:sldId id="360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8" r:id="rId23"/>
    <p:sldId id="369" r:id="rId24"/>
    <p:sldId id="370" r:id="rId25"/>
    <p:sldId id="374" r:id="rId26"/>
    <p:sldId id="371" r:id="rId27"/>
    <p:sldId id="373" r:id="rId28"/>
    <p:sldId id="375" r:id="rId29"/>
    <p:sldId id="372" r:id="rId30"/>
    <p:sldId id="322" r:id="rId31"/>
    <p:sldId id="376" r:id="rId3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922602"/>
            <a:ext cx="7543800" cy="73380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Διακριτού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9018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6" name="TextBox 5"/>
          <p:cNvSpPr txBox="1"/>
          <p:nvPr/>
        </p:nvSpPr>
        <p:spPr>
          <a:xfrm>
            <a:off x="822960" y="3624516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Σειρές </a:t>
            </a:r>
            <a:r>
              <a:rPr lang="en-US" sz="2100" dirty="0" smtClean="0"/>
              <a:t>Fourier </a:t>
            </a:r>
            <a:r>
              <a:rPr lang="el-GR" sz="2100" dirty="0" smtClean="0"/>
              <a:t>Διακριτού Χρόνου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949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Ας θυμηθούμε μερικές ιδιότητες των διανυσμάτων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Έστω διανύσματα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όπως στο σχήμα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/>
                </a:r>
                <a:br>
                  <a:rPr lang="el-GR" dirty="0"/>
                </a:b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διανύσματα σφάλματος, με την έννοια ότι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το διάνυσμα που πρέπει να προσθέσουμε στο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l-GR" dirty="0" smtClean="0"/>
                  <a:t> για να πάρουμε το διάνυσμα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l-GR" dirty="0" smtClean="0"/>
                  <a:t>, δηλ.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Γνωρίζετε ότι το μικρότερο διάνυσμα σφάλματος είναι αυτό που είναι κάθετο στο διάνυσμα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78" y="1814658"/>
            <a:ext cx="5886450" cy="138112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792412" y="5207266"/>
            <a:ext cx="3067545" cy="1312908"/>
            <a:chOff x="2728912" y="5176612"/>
            <a:chExt cx="3067545" cy="131290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t="13985" b="16313"/>
            <a:stretch/>
          </p:blipFill>
          <p:spPr>
            <a:xfrm>
              <a:off x="2728912" y="5176612"/>
              <a:ext cx="3067545" cy="10717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716509" y="6150966"/>
                  <a:ext cx="5347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509" y="6150966"/>
                  <a:ext cx="534762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4286" r="-40909" b="-357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64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dirty="0" smtClean="0"/>
                  <a:t>Τα διανύσματα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l-GR" dirty="0" smtClean="0"/>
                  <a:t> αποτελούν </a:t>
                </a:r>
                <a:r>
                  <a:rPr lang="el-GR" b="1" dirty="0" smtClean="0"/>
                  <a:t>προσεγγίσεις</a:t>
                </a:r>
                <a:r>
                  <a:rPr lang="el-GR" dirty="0" smtClean="0"/>
                  <a:t> του διανύσματος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από το </a:t>
                </a:r>
                <a:br>
                  <a:rPr lang="el-GR" dirty="0" smtClean="0"/>
                </a:br>
                <a:r>
                  <a:rPr lang="el-GR" dirty="0" smtClean="0"/>
                  <a:t>διάνυσμα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λοιπόν θέλαμε να γράψουμε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ποια σταθερά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l-GR" dirty="0" smtClean="0"/>
                  <a:t> θα ήταν </a:t>
                </a:r>
                <a:br>
                  <a:rPr lang="el-GR" dirty="0" smtClean="0"/>
                </a:br>
                <a:r>
                  <a:rPr lang="el-GR" dirty="0" smtClean="0"/>
                  <a:t>καλύτερη για αυτήν την προσέγγιση?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Η διαίσθηση μας – και τα μαθηματικά </a:t>
                </a:r>
                <a:r>
                  <a:rPr lang="el-GR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/>
                  <a:t>–</a:t>
                </a:r>
                <a:r>
                  <a:rPr lang="el-GR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/>
                  <a:t>λέει τη σταθερά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, αφού το διάνυσμα σφάλματος </a:t>
                </a:r>
                <a:br>
                  <a:rPr lang="el-GR" dirty="0" smtClean="0"/>
                </a:br>
                <a:r>
                  <a:rPr lang="el-GR" dirty="0" smtClean="0"/>
                  <a:t>της,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, είναι αυτό με το μικρότερο μήκος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Ποια είναι η σταθερά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όμως?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Στο ορθογώνιο τρίγωνο έχουμε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l-GR" b="0" dirty="0" smtClean="0"/>
                  <a:t> το εσωτερικό γινόμενο των δυο διανυσμάτων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  <a:blipFill rotWithShape="0">
                <a:blip r:embed="rId2"/>
                <a:stretch>
                  <a:fillRect l="-1884" t="-1744" r="-10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5451" y="712269"/>
            <a:ext cx="8979395" cy="1467818"/>
            <a:chOff x="0" y="788469"/>
            <a:chExt cx="8979395" cy="14678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2945" y="788469"/>
              <a:ext cx="5886450" cy="1438081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0" y="897087"/>
              <a:ext cx="3067545" cy="1359200"/>
              <a:chOff x="0" y="897087"/>
              <a:chExt cx="3067545" cy="1359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897087"/>
                <a:ext cx="3067545" cy="1346500"/>
                <a:chOff x="6025655" y="952500"/>
                <a:chExt cx="3067545" cy="1346500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3802" b="16312"/>
                <a:stretch/>
              </p:blipFill>
              <p:spPr>
                <a:xfrm>
                  <a:off x="6025655" y="952500"/>
                  <a:ext cx="3067545" cy="107460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7013252" y="1929668"/>
                      <a:ext cx="5788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oMath>
                        </m:oMathPara>
                      </a14:m>
                      <a:endParaRPr lang="el-GR" i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Rectangle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3252" y="1929668"/>
                      <a:ext cx="578876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22951" r="-45263"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136034" y="188695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l-GR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6034" y="188695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22951" r="-27869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727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Γιατί να μην εφαρμόσουμε την ίδια τακτική σε σήματα (αντί για διανύσματα)?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Έστω ένα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l-G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που θέλουμε να το προσεγγίσουμε με ένα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l-G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l-GR" dirty="0" smtClean="0"/>
                  <a:t>, σε ένα διάστημα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Με όμοιο σκεπτικό με πριν, ποιο είναι το </a:t>
                </a:r>
                <a:r>
                  <a:rPr lang="el-GR" b="1" i="1" dirty="0" smtClean="0"/>
                  <a:t>βέλτιστο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για το οποίο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l-G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l-G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l-GR" dirty="0" smtClean="0"/>
                  <a:t>στο διάστημα αυτό?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ορίσουμε τη </a:t>
                </a:r>
                <a:r>
                  <a:rPr lang="el-GR" b="1" dirty="0" smtClean="0"/>
                  <a:t>συνάρτηση σφάλματος </a:t>
                </a:r>
                <a:r>
                  <a:rPr lang="el-GR" dirty="0" smtClean="0"/>
                  <a:t>(όμοια με το διάνυσμα σφάλματος)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l-G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l-G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]−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el-G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Θα θέλαμε η συνάρτηση σφάλματος να είναι όσο γίνεται «μικρότερη»…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Αλλά με ποια έννοια «μικρότερη»?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Ένας βολικός τρόπος είναι να ζητήσουμε η συνάρτηση σφάλματος να έχει την </a:t>
                </a:r>
                <a:r>
                  <a:rPr lang="el-GR" b="1" dirty="0" smtClean="0"/>
                  <a:t>ελάχιστη ενέργεια</a:t>
                </a:r>
                <a:br>
                  <a:rPr lang="el-GR" b="1" dirty="0" smtClean="0"/>
                </a:br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]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]−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𝑐𝑦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7984274" cy="628961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Ενέργεια σφάλματος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]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]−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𝑐𝑦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Για να βρούμε το βέλτιστο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l-GR" dirty="0" smtClean="0"/>
                  <a:t> θα πρέπει να λύσουμε την εξίσωση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Εύκολα μπορούμε να δείξουμε ότι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nary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l-GR" dirty="0" smtClean="0"/>
              </a:p>
              <a:p>
                <a:pPr marL="0" indent="0">
                  <a:lnSpc>
                    <a:spcPct val="120000"/>
                  </a:lnSpc>
                  <a:buClrTx/>
                  <a:buSzPct val="120000"/>
                  <a:buNone/>
                </a:pPr>
                <a:r>
                  <a:rPr lang="el-GR" dirty="0" smtClean="0"/>
                  <a:t>να ονομάζεται </a:t>
                </a:r>
                <a:r>
                  <a:rPr lang="el-GR" b="1" dirty="0" smtClean="0"/>
                  <a:t>εσωτερικό γινόμενο </a:t>
                </a:r>
                <a:r>
                  <a:rPr lang="el-GR" dirty="0" smtClean="0"/>
                  <a:t>των </a:t>
                </a:r>
                <a:br>
                  <a:rPr lang="el-GR" dirty="0" smtClean="0"/>
                </a:br>
                <a:r>
                  <a:rPr lang="el-GR" dirty="0" smtClean="0"/>
                  <a:t>σημάτων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7984274" cy="6289616"/>
              </a:xfrm>
              <a:blipFill rotWithShape="0">
                <a:blip r:embed="rId2"/>
                <a:stretch>
                  <a:fillRect l="-2061" t="-2326" b="-1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45" y="4820806"/>
            <a:ext cx="3333587" cy="792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46" y="5667022"/>
            <a:ext cx="3333587" cy="849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sz="2000" b="1" dirty="0"/>
                  <a:t> </a:t>
                </a:r>
                <a:r>
                  <a:rPr lang="el-GR" dirty="0" smtClean="0"/>
                  <a:t>Έστω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≤3</m:t>
                              </m:r>
                            </m:e>
                          </m:mr>
                          <m:m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0,     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𝛼𝜆𝜆𝜊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ύ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l-GR" sz="2000" dirty="0" smtClean="0"/>
                  <a:t>   και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−3≤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00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 βέλτιστη προσέγγιση του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l-GR" sz="2000" dirty="0" smtClean="0"/>
                  <a:t>από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Παράδειγμα</a:t>
            </a:r>
          </a:p>
          <a:p>
            <a:pPr marL="0" indent="0">
              <a:buClrTx/>
              <a:buSzPct val="120000"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09937" y="568842"/>
                <a:ext cx="595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7" y="568842"/>
                <a:ext cx="59561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102" r="-8163" b="-652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43868" y="393814"/>
                <a:ext cx="1151854" cy="577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868" y="393814"/>
                <a:ext cx="1151854" cy="5773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3" y="845842"/>
            <a:ext cx="3818266" cy="28653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4926" y="845841"/>
            <a:ext cx="3861238" cy="2897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925" y="3693177"/>
            <a:ext cx="3843840" cy="28845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74" y="3681745"/>
            <a:ext cx="3859075" cy="28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Παράδειγμα</a:t>
            </a:r>
          </a:p>
          <a:p>
            <a:pPr marL="0" indent="0">
              <a:buClrTx/>
              <a:buSzPct val="120000"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r="7063"/>
          <a:stretch/>
        </p:blipFill>
        <p:spPr>
          <a:xfrm>
            <a:off x="4995930" y="288927"/>
            <a:ext cx="3899714" cy="31489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r="7941"/>
          <a:stretch/>
        </p:blipFill>
        <p:spPr>
          <a:xfrm>
            <a:off x="1247446" y="305868"/>
            <a:ext cx="3866419" cy="3151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7841"/>
          <a:stretch/>
        </p:blipFill>
        <p:spPr>
          <a:xfrm>
            <a:off x="4995930" y="3468923"/>
            <a:ext cx="3786826" cy="3083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7602"/>
          <a:stretch/>
        </p:blipFill>
        <p:spPr>
          <a:xfrm>
            <a:off x="1261052" y="3437832"/>
            <a:ext cx="3795283" cy="30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739" t="2648" r="1275"/>
          <a:stretch/>
        </p:blipFill>
        <p:spPr>
          <a:xfrm>
            <a:off x="4911036" y="3291841"/>
            <a:ext cx="4135288" cy="3228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dirty="0" smtClean="0"/>
                  <a:t>Γιατί να μείνουμε μόνο σε ένα σήμα προσέγγισης?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χρησιμοποιήσουμε προσέγγιση </a:t>
                </a:r>
                <a:r>
                  <a:rPr lang="el-GR" dirty="0"/>
                  <a:t>ενός σήματος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του τύπου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Αναμένουμε ότι η ενέργεια σφάλματος θα γίνεται όλο και μικρότερο όσο προσθέτουμε όρους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Αρκεί οι όροι να είναι «κατάλληλοι» 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Ξανά, τα διανύσματα θα τρέξουν προς βοήθειά μας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 διάνυσμα στον 3</a:t>
                </a:r>
                <a:r>
                  <a:rPr lang="en-US" dirty="0" smtClean="0"/>
                  <a:t>D</a:t>
                </a:r>
                <a:r>
                  <a:rPr lang="el-GR" dirty="0" smtClean="0"/>
                  <a:t>-χώρο περιγράφεται με χρήση</a:t>
                </a:r>
                <a:br>
                  <a:rPr lang="el-GR" dirty="0" smtClean="0"/>
                </a:br>
                <a:r>
                  <a:rPr lang="el-GR" dirty="0" err="1" smtClean="0"/>
                  <a:t>τριων</a:t>
                </a:r>
                <a:r>
                  <a:rPr lang="el-GR" dirty="0" smtClean="0"/>
                  <a:t> διανυσμάτων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Ένα για το μήκος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Ένα για το πλάτος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Ένα για το ύψος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Πλήρης και ακριβής αναπαράσταση!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6553" y="5618750"/>
                <a:ext cx="3031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3" y="5618750"/>
                <a:ext cx="3031958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8462" r="-1811" b="-153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1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739" t="2648" r="1275"/>
          <a:stretch/>
        </p:blipFill>
        <p:spPr>
          <a:xfrm>
            <a:off x="6054291" y="405246"/>
            <a:ext cx="2992032" cy="2335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Αν χρησιμοποιήσουμε δυο αντί για </a:t>
                </a:r>
                <a:r>
                  <a:rPr lang="el-GR" dirty="0" err="1" smtClean="0"/>
                  <a:t>τρια</a:t>
                </a:r>
                <a:r>
                  <a:rPr lang="el-GR" dirty="0" smtClean="0"/>
                  <a:t> διανύσματα</a:t>
                </a:r>
                <a:br>
                  <a:rPr lang="el-GR" dirty="0" smtClean="0"/>
                </a:br>
                <a:r>
                  <a:rPr lang="el-GR" dirty="0" smtClean="0"/>
                  <a:t>για την περιγραφή του διανύσματος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l-GR" dirty="0" smtClean="0"/>
                  <a:t> τότε θα έχουμε</a:t>
                </a:r>
                <a:br>
                  <a:rPr lang="el-GR" dirty="0" smtClean="0"/>
                </a:br>
                <a:r>
                  <a:rPr lang="el-GR" dirty="0" smtClean="0"/>
                  <a:t>σφάλμα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Έστω ότι δεν περιλαμβάνουμε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Αυτό θα είναι το διάνυσμα σφάλματος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Διάνυσμα σφάλματος: </a:t>
                </a:r>
                <a:br>
                  <a:rPr lang="el-GR" dirty="0" smtClean="0"/>
                </a:b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Ερώτηση</a:t>
                </a:r>
                <a:r>
                  <a:rPr lang="el-GR" dirty="0" smtClean="0"/>
                  <a:t>: </a:t>
                </a:r>
                <a:r>
                  <a:rPr lang="el-GR" b="1" dirty="0" smtClean="0"/>
                  <a:t>ποια είναι τα κατάλληλα διανύσματα ώστε να περιγράφουμε το διάνυσμα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l-GR" b="1" dirty="0" smtClean="0"/>
                  <a:t> πλήρως και ακριβώς?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διαίσθησή μας λέει ότι ένα τέτοιο σύνολο είναι το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Τι χαρακτηριστικά έχουν τα παραπάνω διανύσματα (ή όποια άλλα, αν υπάρχουν) που τα κάνουν κατάλληλα να αναπαριστούν χωρίς σφάλμα</a:t>
                </a:r>
                <a:r>
                  <a:rPr lang="en-US" dirty="0" smtClean="0"/>
                  <a:t>?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2"/>
            <a:ext cx="9056718" cy="640603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Προσεγγίσεις σημάτων από σήματα</a:t>
            </a: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Τι χαρακτηριστικά έχουν τα </a:t>
            </a:r>
            <a:r>
              <a:rPr lang="el-GR" dirty="0" err="1" smtClean="0"/>
              <a:t>τρια</a:t>
            </a:r>
            <a:r>
              <a:rPr lang="el-GR" dirty="0" smtClean="0"/>
              <a:t> παραπάνω διανύσματα (ή όποια άλλα, αν υπάρχουν) που τα κάνουν κατάλληλα να αναπαριστούν </a:t>
            </a:r>
            <a:r>
              <a:rPr lang="el-GR" u="sng" dirty="0" smtClean="0"/>
              <a:t>χωρίς σφάλμα</a:t>
            </a:r>
            <a:r>
              <a:rPr lang="en-US" dirty="0" smtClean="0"/>
              <a:t>?</a:t>
            </a:r>
            <a:r>
              <a:rPr lang="el-GR" dirty="0" smtClean="0"/>
              <a:t/>
            </a:r>
            <a:br>
              <a:rPr lang="el-GR" dirty="0" smtClean="0"/>
            </a:br>
            <a:endParaRPr lang="en-US" dirty="0" smtClean="0"/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l-GR" dirty="0" smtClean="0"/>
              <a:t>Είναι </a:t>
            </a:r>
            <a:r>
              <a:rPr lang="el-GR" b="1" dirty="0" smtClean="0"/>
              <a:t>ορθογώνια</a:t>
            </a:r>
            <a:r>
              <a:rPr lang="el-GR" dirty="0" smtClean="0"/>
              <a:t> </a:t>
            </a:r>
            <a:r>
              <a:rPr lang="el-GR" dirty="0" smtClean="0">
                <a:sym typeface="Wingdings" panose="05000000000000000000" pitchFamily="2" charset="2"/>
              </a:rPr>
              <a:t> το εσωτερικό τους γινόμενο </a:t>
            </a:r>
            <a:br>
              <a:rPr lang="el-GR" dirty="0" smtClean="0">
                <a:sym typeface="Wingdings" panose="05000000000000000000" pitchFamily="2" charset="2"/>
              </a:rPr>
            </a:br>
            <a:r>
              <a:rPr lang="el-GR" dirty="0" smtClean="0">
                <a:sym typeface="Wingdings" panose="05000000000000000000" pitchFamily="2" charset="2"/>
              </a:rPr>
              <a:t>     είναι μηδέν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§"/>
            </a:pPr>
            <a:r>
              <a:rPr lang="el-GR" dirty="0" smtClean="0">
                <a:sym typeface="Wingdings" panose="05000000000000000000" pitchFamily="2" charset="2"/>
              </a:rPr>
              <a:t>Από τη γραμμική άλγεβρα ξέρουμε ότι </a:t>
            </a:r>
            <a:r>
              <a:rPr lang="el-GR" dirty="0" err="1" smtClean="0">
                <a:sym typeface="Wingdings" panose="05000000000000000000" pitchFamily="2" charset="2"/>
              </a:rPr>
              <a:t>ορθογωνιότητα</a:t>
            </a:r>
            <a:r>
              <a:rPr lang="el-GR" dirty="0" smtClean="0">
                <a:sym typeface="Wingdings" panose="05000000000000000000" pitchFamily="2" charset="2"/>
              </a:rPr>
              <a:t> συνεπάγεται </a:t>
            </a:r>
            <a:r>
              <a:rPr lang="el-GR" b="1" dirty="0" smtClean="0">
                <a:sym typeface="Wingdings" panose="05000000000000000000" pitchFamily="2" charset="2"/>
              </a:rPr>
              <a:t>γραμμική ανεξαρτησία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§"/>
            </a:pPr>
            <a:r>
              <a:rPr lang="el-GR" dirty="0" smtClean="0">
                <a:sym typeface="Wingdings" panose="05000000000000000000" pitchFamily="2" charset="2"/>
              </a:rPr>
              <a:t>Γραμμική ανεξαρτησία σημαίνει ότι κανένα από αυτά δεν μπορεί να γραφεί ως γραμμικός συνδυασμός των υπολοίπων δυο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Αποτελούν ένα </a:t>
            </a:r>
            <a:r>
              <a:rPr lang="el-GR" b="1" dirty="0" smtClean="0">
                <a:sym typeface="Wingdings" panose="05000000000000000000" pitchFamily="2" charset="2"/>
              </a:rPr>
              <a:t>πλήρες</a:t>
            </a:r>
            <a:r>
              <a:rPr lang="el-GR" dirty="0" smtClean="0">
                <a:sym typeface="Wingdings" panose="05000000000000000000" pitchFamily="2" charset="2"/>
              </a:rPr>
              <a:t> σύνολο του 3</a:t>
            </a:r>
            <a:r>
              <a:rPr lang="en-US" dirty="0" smtClean="0">
                <a:sym typeface="Wingdings" panose="05000000000000000000" pitchFamily="2" charset="2"/>
              </a:rPr>
              <a:t>D-</a:t>
            </a:r>
            <a:r>
              <a:rPr lang="el-GR" dirty="0" smtClean="0">
                <a:sym typeface="Wingdings" panose="05000000000000000000" pitchFamily="2" charset="2"/>
              </a:rPr>
              <a:t>χώρου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§"/>
            </a:pPr>
            <a:r>
              <a:rPr lang="el-GR" dirty="0" smtClean="0">
                <a:sym typeface="Wingdings" panose="05000000000000000000" pitchFamily="2" charset="2"/>
              </a:rPr>
              <a:t>Κανένα άλλο διάνυσμα δεν μπορεί να είναι γραμμικά ανεξάρτητο με τα τρία παραπάνω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§"/>
            </a:pPr>
            <a:endParaRPr lang="el-GR" dirty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Οι δυο αυτές ιδιότητες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l-GR" dirty="0">
                <a:sym typeface="Wingdings" panose="05000000000000000000" pitchFamily="2" charset="2"/>
              </a:rPr>
              <a:t>γραμμ. ανεξαρτησία &amp; πληρότητα) μας ονοματίζουν τα τρία αυτά διανύσματα ως </a:t>
            </a:r>
            <a:r>
              <a:rPr lang="el-GR" b="1" dirty="0">
                <a:sym typeface="Wingdings" panose="05000000000000000000" pitchFamily="2" charset="2"/>
              </a:rPr>
              <a:t>βάση</a:t>
            </a:r>
            <a:r>
              <a:rPr lang="el-GR" dirty="0">
                <a:sym typeface="Wingdings" panose="05000000000000000000" pitchFamily="2" charset="2"/>
              </a:rPr>
              <a:t> του 3</a:t>
            </a:r>
            <a:r>
              <a:rPr lang="en-US" dirty="0">
                <a:sym typeface="Wingdings" panose="05000000000000000000" pitchFamily="2" charset="2"/>
              </a:rPr>
              <a:t>D-</a:t>
            </a:r>
            <a:r>
              <a:rPr lang="el-GR" dirty="0">
                <a:sym typeface="Wingdings" panose="05000000000000000000" pitchFamily="2" charset="2"/>
              </a:rPr>
              <a:t>χώρου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Αυτό σημαίνει ότι κάθε διάνυσμα του χώρου μπορεί να γραφεί μοναδικά ως γραμμικός συνδυασμός </a:t>
            </a:r>
            <a:r>
              <a:rPr lang="el-GR" i="1" dirty="0">
                <a:sym typeface="Wingdings" panose="05000000000000000000" pitchFamily="2" charset="2"/>
              </a:rPr>
              <a:t>όλων</a:t>
            </a:r>
            <a:r>
              <a:rPr lang="el-GR" dirty="0">
                <a:sym typeface="Wingdings" panose="05000000000000000000" pitchFamily="2" charset="2"/>
              </a:rPr>
              <a:t> των διανυσμάτων που αποτελούν τη βάση του χώρου </a:t>
            </a:r>
            <a:r>
              <a:rPr lang="el-GR" b="1" dirty="0">
                <a:sym typeface="Wingdings" panose="05000000000000000000" pitchFamily="2" charset="2"/>
              </a:rPr>
              <a:t>με μηδενικό </a:t>
            </a:r>
            <a:r>
              <a:rPr lang="el-GR" b="1" dirty="0" smtClean="0">
                <a:sym typeface="Wingdings" panose="05000000000000000000" pitchFamily="2" charset="2"/>
              </a:rPr>
              <a:t>σφάλμα</a:t>
            </a: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Πάμε στο χώρο των σημάτων διακριτού χρόνου τώρα…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orizontal Scroll 7"/>
              <p:cNvSpPr/>
              <p:nvPr/>
            </p:nvSpPr>
            <p:spPr>
              <a:xfrm>
                <a:off x="5649362" y="1590184"/>
                <a:ext cx="3396962" cy="678736"/>
              </a:xfrm>
              <a:prstGeom prst="horizontalScroll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l-GR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l-GR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Horizontal Scrol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362" y="1590184"/>
                <a:ext cx="3396962" cy="678736"/>
              </a:xfrm>
              <a:prstGeom prst="horizontalScroll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1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Έχουμε μια πολύ καλή εικόνα για το πώς λειτουργούν τα συστήματα στο πεδίο του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Παρ’ όλα αυτά, θέλουμε περισσότερα! </a:t>
            </a:r>
            <a:endParaRPr lang="el-GR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Δεν ξέρουμε </a:t>
            </a:r>
            <a:r>
              <a:rPr lang="el-GR" b="1" dirty="0" smtClean="0">
                <a:sym typeface="Wingdings" panose="05000000000000000000" pitchFamily="2" charset="2"/>
              </a:rPr>
              <a:t>γιατί</a:t>
            </a:r>
            <a:r>
              <a:rPr lang="el-GR" dirty="0" smtClean="0">
                <a:sym typeface="Wingdings" panose="05000000000000000000" pitchFamily="2" charset="2"/>
              </a:rPr>
              <a:t> τα συστήματα συμπεριφέρονται έτσι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>
                <a:sym typeface="Wingdings" panose="05000000000000000000" pitchFamily="2" charset="2"/>
              </a:rPr>
              <a:t>Δηλ. δεν ξέρουμε γιατί μια δεδομένη είσοδος παράγει τη συγκεκριμένη έξοδο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Δεν μπορούμε να </a:t>
            </a:r>
            <a:r>
              <a:rPr lang="el-GR" b="1" dirty="0" smtClean="0">
                <a:sym typeface="Wingdings" panose="05000000000000000000" pitchFamily="2" charset="2"/>
              </a:rPr>
              <a:t>σχεδιάσουμε</a:t>
            </a:r>
            <a:r>
              <a:rPr lang="el-GR" dirty="0" smtClean="0">
                <a:sym typeface="Wingdings" panose="05000000000000000000" pitchFamily="2" charset="2"/>
              </a:rPr>
              <a:t> συστήματα  που να συμπεριφέρονται όπως θέλουμε εμείς</a:t>
            </a:r>
            <a:br>
              <a:rPr lang="el-GR" dirty="0" smtClean="0">
                <a:sym typeface="Wingdings" panose="05000000000000000000" pitchFamily="2" charset="2"/>
              </a:rPr>
            </a:br>
            <a:endParaRPr lang="el-GR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>
                <a:sym typeface="Wingdings" panose="05000000000000000000" pitchFamily="2" charset="2"/>
              </a:rPr>
              <a:t> Βήματα προς αυτήν την κατεύθυνση μπορούν να γίνουν αν στρέψουμε την προσοχή μας στο </a:t>
            </a:r>
            <a:r>
              <a:rPr lang="el-GR" b="1" dirty="0" smtClean="0">
                <a:sym typeface="Wingdings" panose="05000000000000000000" pitchFamily="2" charset="2"/>
              </a:rPr>
              <a:t>χώρο της συχνότητας</a:t>
            </a:r>
            <a:br>
              <a:rPr lang="el-GR" b="1" dirty="0" smtClean="0">
                <a:sym typeface="Wingdings" panose="05000000000000000000" pitchFamily="2" charset="2"/>
              </a:rPr>
            </a:br>
            <a:endParaRPr lang="el-GR" b="1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Στην προσπάθειά μας αυτή, θα ξεφύγουμε από την αναπαραστάσεις πλάτους-χρόνου που έχουμε δει ως τώρα…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Θα περάσουμε σε αναπαραστάσεις </a:t>
            </a:r>
            <a:r>
              <a:rPr lang="el-GR" b="1" dirty="0" smtClean="0">
                <a:sym typeface="Wingdings" panose="05000000000000000000" pitchFamily="2" charset="2"/>
              </a:rPr>
              <a:t>πλάτους-συχνότητας</a:t>
            </a:r>
            <a:r>
              <a:rPr lang="el-GR" dirty="0" smtClean="0">
                <a:sym typeface="Wingdings" panose="05000000000000000000" pitchFamily="2" charset="2"/>
              </a:rPr>
              <a:t>, όπως στο συνεχή χρόνο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Ποιες είναι αυτές οι αναπαραστάσεις? Θα το δούμε άμεσα…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Έστω ότι έχουμε ένα σύνολο από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l-GR" dirty="0" smtClean="0"/>
                  <a:t>μιγαδικά εκθετικά σήματα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𝔾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προσεγγίσουμε ένα περιοδικό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l-GR" dirty="0" smtClean="0"/>
                  <a:t>σε μια περίοδό του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ως ένα άθροισμα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𝛮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l-GR" dirty="0" smtClean="0"/>
                  <a:t> τέτοιων σημάτων: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]≈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Συνάρτηση σφάλματος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Ζητούνται 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που δίνουν την </a:t>
                </a:r>
                <a:r>
                  <a:rPr lang="el-GR" b="1" dirty="0" smtClean="0"/>
                  <a:t>ελάχιστη ενέργεια σφάλματος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Χρησιμοποιώντας διαδικασίες όπως αυτές που είδαμε,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μπορεί κανείς να δείξει ότι: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Το σύνολο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l-GR" dirty="0" smtClean="0"/>
                  <a:t> έχει στοιχεία ορθογώνια μεταξύ τους: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rabicPeriod" startAt="2"/>
                </a:pPr>
                <a:endParaRPr lang="en-US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 startAt="2"/>
                </a:pPr>
                <a:r>
                  <a:rPr lang="el-GR" dirty="0"/>
                  <a:t>Το σύνολο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πλήρες όταν </a:t>
                </a:r>
                <a14:m>
                  <m:oMath xmlns:m="http://schemas.openxmlformats.org/officeDocument/2006/math">
                    <m:r>
                      <a:rPr lang="el-G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υπό την έννοια της ελάχιστης </a:t>
                </a:r>
                <a:r>
                  <a:rPr lang="en-US" dirty="0" smtClean="0"/>
                  <a:t>(</a:t>
                </a:r>
                <a:r>
                  <a:rPr lang="el-GR" dirty="0" smtClean="0"/>
                  <a:t>μηδενικής</a:t>
                </a:r>
                <a:r>
                  <a:rPr lang="en-US" dirty="0" smtClean="0"/>
                  <a:t>!) </a:t>
                </a:r>
                <a:r>
                  <a:rPr lang="el-GR" dirty="0" smtClean="0"/>
                  <a:t>ενέργειας σφάλματος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το σύνολο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𝔾</m:t>
                      </m:r>
                      <m:r>
                        <a:rPr lang="el-GR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  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αποτελεί βάση του χώρου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Οπότε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1, 2, 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217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6122" y="399885"/>
                <a:ext cx="2820202" cy="1564688"/>
              </a:xfrm>
              <a:prstGeom prst="horizontalScroll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 smtClean="0">
                    <a:solidFill>
                      <a:srgbClr val="000000"/>
                    </a:solidFill>
                  </a:rPr>
                  <a:t>Ορθογωνιότητα στο </a:t>
                </a:r>
                <a:r>
                  <a:rPr lang="el-GR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ℂ: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122" y="399885"/>
                <a:ext cx="2820202" cy="1564688"/>
              </a:xfrm>
              <a:prstGeom prst="horizontalScroll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Σειρές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  <a:endParaRPr lang="en-US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/>
                  <a:t>Ένα περιοδικό πραγματικό σήμα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l-GR" dirty="0"/>
                  <a:t> με περίοδο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l-GR" dirty="0"/>
                  <a:t>μπορεί να γραφεί ως</a:t>
                </a:r>
                <a:br>
                  <a:rPr lang="el-GR" dirty="0"/>
                </a:b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η οποία σχέση ονομάζεται </a:t>
                </a:r>
                <a:r>
                  <a:rPr lang="el-GR" b="1" dirty="0"/>
                  <a:t>εκθετική Σειρά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/>
                  <a:t>Οι συντελεστές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l-GR" b="1" dirty="0"/>
                  <a:t> </a:t>
                </a:r>
                <a:r>
                  <a:rPr lang="el-GR" dirty="0"/>
                  <a:t>ονομάζονται </a:t>
                </a:r>
                <a:r>
                  <a:rPr lang="el-GR" b="1" dirty="0"/>
                  <a:t>συντελεστές </a:t>
                </a:r>
                <a:r>
                  <a:rPr lang="en-US" b="1" dirty="0"/>
                  <a:t>Fourier </a:t>
                </a:r>
                <a:r>
                  <a:rPr lang="el-GR" dirty="0"/>
                  <a:t>και δίνονται από τη σχέση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Η εκθετική σειρά </a:t>
                </a:r>
                <a:r>
                  <a:rPr lang="en-US" dirty="0"/>
                  <a:t>Fourier </a:t>
                </a:r>
                <a:r>
                  <a:rPr lang="el-GR" dirty="0"/>
                  <a:t>μπορεί να περιγράψει και μιγαδικά περιοδικά σήματα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Για </a:t>
                </a:r>
                <a:r>
                  <a:rPr lang="el-GR" b="1" dirty="0"/>
                  <a:t>πραγματικά</a:t>
                </a:r>
                <a:r>
                  <a:rPr lang="el-GR" dirty="0"/>
                  <a:t> σήματα, οι συντελεστές είναι συζυγώς συμμετρικοί ως προς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l-GR" dirty="0"/>
                  <a:t/>
                </a:r>
                <a:br>
                  <a:rPr lang="el-GR" dirty="0"/>
                </a:b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</a:t>
                </a:r>
                <a:r>
                  <a:rPr lang="el-GR" dirty="0" smtClean="0"/>
                  <a:t>όπως και στο συνεχή χρόνο, αλλά επίσης ισχύει και ότι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1905" t="-213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Σειρές </a:t>
                </a:r>
                <a:r>
                  <a:rPr lang="en-US" b="1" dirty="0" smtClean="0"/>
                  <a:t>Fourier </a:t>
                </a:r>
                <a:r>
                  <a:rPr lang="el-GR" b="1" dirty="0"/>
                  <a:t>Διακριτού </a:t>
                </a:r>
                <a:r>
                  <a:rPr lang="el-GR" b="1" dirty="0" smtClean="0"/>
                  <a:t>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Η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αναλύει ένα</a:t>
                </a:r>
                <a:r>
                  <a:rPr lang="en-US" dirty="0" smtClean="0"/>
                  <a:t> </a:t>
                </a:r>
                <a:r>
                  <a:rPr lang="el-GR" dirty="0" smtClean="0"/>
                  <a:t>πραγματικό περιοδικό σήμα με περίοδο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σε </a:t>
                </a:r>
                <a:r>
                  <a:rPr lang="el-GR" u="sng" dirty="0" smtClean="0"/>
                  <a:t>πεπερασμένου</a:t>
                </a:r>
                <a:r>
                  <a:rPr lang="el-GR" dirty="0" smtClean="0"/>
                  <a:t> πλήθους ημίτονα με συχνότητες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Εναλλακτικά, αναλύει ένα οποιοδήποτέ περιοδικό σήμα (πραγματικό ή μη) </a:t>
                </a:r>
                <a:r>
                  <a:rPr lang="el-GR" dirty="0"/>
                  <a:t>με περίοδο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l-GR" dirty="0"/>
                  <a:t>σε </a:t>
                </a:r>
                <a:r>
                  <a:rPr lang="el-GR" u="sng" dirty="0" smtClean="0"/>
                  <a:t>πεπερασμένου</a:t>
                </a:r>
                <a:r>
                  <a:rPr lang="el-GR" dirty="0" smtClean="0"/>
                  <a:t> </a:t>
                </a:r>
                <a:r>
                  <a:rPr lang="el-GR" dirty="0"/>
                  <a:t>πλήθους </a:t>
                </a:r>
                <a:r>
                  <a:rPr lang="el-GR" dirty="0" smtClean="0"/>
                  <a:t>μιγαδικά εκθετικά σήματα </a:t>
                </a:r>
                <a:r>
                  <a:rPr lang="el-GR" dirty="0"/>
                  <a:t>με συχνότητες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τιμή του συντελεστή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υπολογίζεται συνήθως ξεχωριστά ως</a:t>
                </a:r>
                <a:r>
                  <a:rPr lang="en-US" sz="400" dirty="0"/>
                  <a:t/>
                </a:r>
                <a:br>
                  <a:rPr lang="en-US" sz="400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  <a:blipFill rotWithShape="0">
                <a:blip r:embed="rId2"/>
                <a:stretch>
                  <a:fillRect l="-1884" t="-2132" b="-202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82" y="1571746"/>
            <a:ext cx="6061494" cy="25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9056718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Σειρές </a:t>
            </a:r>
            <a:r>
              <a:rPr lang="en-US" b="1" dirty="0" smtClean="0"/>
              <a:t>Fourier </a:t>
            </a:r>
            <a:r>
              <a:rPr lang="el-GR" b="1" dirty="0"/>
              <a:t>Διακριτού </a:t>
            </a:r>
            <a:r>
              <a:rPr lang="el-GR" b="1" dirty="0" smtClean="0"/>
              <a:t>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 smtClean="0"/>
              <a:t>Παράδειγμα:</a:t>
            </a:r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r>
              <a:rPr lang="el-GR" dirty="0"/>
              <a:t> </a:t>
            </a:r>
            <a:r>
              <a:rPr lang="el-GR" dirty="0" smtClean="0"/>
              <a:t>Αναπτύξτε σε Σειρά </a:t>
            </a:r>
            <a:r>
              <a:rPr lang="en-US" dirty="0" smtClean="0"/>
              <a:t>Fourier </a:t>
            </a:r>
            <a:r>
              <a:rPr lang="el-GR" dirty="0" smtClean="0"/>
              <a:t>Διακριτού Χρόνου το παρακάτω περιοδικό σήμα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7" y="1687522"/>
            <a:ext cx="6768464" cy="17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9056718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Σειρές </a:t>
            </a:r>
            <a:r>
              <a:rPr lang="en-US" b="1" dirty="0" smtClean="0"/>
              <a:t>Fourier </a:t>
            </a:r>
            <a:r>
              <a:rPr lang="el-GR" b="1" dirty="0"/>
              <a:t>Διακριτού </a:t>
            </a:r>
            <a:r>
              <a:rPr lang="el-GR" b="1" dirty="0" smtClean="0"/>
              <a:t>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 smtClean="0"/>
              <a:t>Παράδειγμα: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5" y="1926872"/>
            <a:ext cx="8869271" cy="33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9056718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Σειρές </a:t>
            </a:r>
            <a:r>
              <a:rPr lang="en-US" b="1" dirty="0" smtClean="0"/>
              <a:t>Fourier </a:t>
            </a:r>
            <a:r>
              <a:rPr lang="el-GR" b="1" dirty="0"/>
              <a:t>Διακριτού </a:t>
            </a:r>
            <a:r>
              <a:rPr lang="el-GR" b="1" dirty="0" smtClean="0"/>
              <a:t>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 smtClean="0"/>
              <a:t>Παράδειγμα:</a:t>
            </a:r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r>
              <a:rPr lang="el-GR" dirty="0"/>
              <a:t> </a:t>
            </a:r>
            <a:r>
              <a:rPr lang="el-GR" dirty="0" smtClean="0"/>
              <a:t>Αναπτύξτε σε Σειρά </a:t>
            </a:r>
            <a:r>
              <a:rPr lang="en-US" dirty="0" smtClean="0"/>
              <a:t>Fourier </a:t>
            </a:r>
            <a:r>
              <a:rPr lang="el-GR" dirty="0" smtClean="0"/>
              <a:t>Διακριτού Χρόνου το παρακάτω περιοδικό σήμα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4" y="1642885"/>
            <a:ext cx="7803828" cy="169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18" y="5058882"/>
            <a:ext cx="7575374" cy="14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9056718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Σειρές </a:t>
            </a:r>
            <a:r>
              <a:rPr lang="en-US" b="1" dirty="0" smtClean="0"/>
              <a:t>Fourier </a:t>
            </a:r>
            <a:r>
              <a:rPr lang="el-GR" b="1" dirty="0"/>
              <a:t>Διακριτού </a:t>
            </a:r>
            <a:r>
              <a:rPr lang="el-GR" b="1" dirty="0" smtClean="0"/>
              <a:t>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 smtClean="0"/>
              <a:t>Παράδειγμα:</a:t>
            </a:r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r>
              <a:rPr lang="el-GR" dirty="0"/>
              <a:t> </a:t>
            </a:r>
            <a:r>
              <a:rPr lang="el-GR" dirty="0" smtClean="0"/>
              <a:t>Βρείτε το σήμα διακριτού χρόνου που αντιστοιχεί στα παρακάτω φάσματα.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51" y="1643591"/>
            <a:ext cx="6767338" cy="27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Σειρές </a:t>
                </a:r>
                <a:r>
                  <a:rPr lang="en-US" b="1" dirty="0" smtClean="0"/>
                  <a:t>Fourier </a:t>
                </a:r>
                <a:r>
                  <a:rPr lang="el-GR" b="1" dirty="0"/>
                  <a:t>Διακριτού </a:t>
                </a:r>
                <a:r>
                  <a:rPr lang="el-GR" b="1" dirty="0" smtClean="0"/>
                  <a:t>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b="1" dirty="0" smtClean="0"/>
                  <a:t>Παρατηρήσεις: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 Το πλήθος των όρων της σειράς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είναι πεπερασμένο!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Σε αντίθεση με το συνεχή χρόνο που ήταν εν γένει άπειρο…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endParaRPr lang="el-GR" sz="900" dirty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 Το φαινόμενο </a:t>
                </a:r>
                <a:r>
                  <a:rPr lang="en-US" dirty="0" smtClean="0"/>
                  <a:t>Gibbs </a:t>
                </a:r>
                <a:r>
                  <a:rPr lang="el-GR" dirty="0" smtClean="0"/>
                  <a:t>δεν εμφανίζεται στο διακριτό χρόνο!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Σε αντίθεση – ξανά – με το συνεχή χρόνο…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endParaRPr lang="el-GR" sz="800" dirty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 Η σύγκλιση της σειράς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είναι δεδομένη!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Σε αντίθεση (!) με το συνεχή χρόνο…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endParaRPr lang="el-GR" sz="800" dirty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 Τα φάσματα πλάτους και φάσης είναι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latin typeface="Cambria Math" panose="02040503050406030204" pitchFamily="18" charset="0"/>
                          </a:rPr>
                          <m:t>𝛮</m:t>
                        </m:r>
                      </m:e>
                      <m:sub>
                        <m:r>
                          <a:rPr lang="el-G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-περιοδικά!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Ξέρετε σε αντίθεση με τι… </a:t>
                </a:r>
                <a:r>
                  <a:rPr lang="el-GR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Ίσως παρατηρήσατε  ότι ένα περιοδικό σήμα διακριτού χρόνου είχε περιοδικό διακριτό φάσμα – ενώ γνωρίζετε ότι ένα περιοδικό σήμα συνεχούς χρόνου είχε απεριοδικό διακριτό φάσμα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>
                    <a:sym typeface="Wingdings" panose="05000000000000000000" pitchFamily="2" charset="2"/>
                  </a:rPr>
                  <a:t>Περιοδικότητα ενός χώρου 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διακριτότητα</a:t>
                </a:r>
                <a:r>
                  <a:rPr lang="el-GR" dirty="0" smtClean="0">
                    <a:sym typeface="Wingdings" panose="05000000000000000000" pitchFamily="2" charset="2"/>
                  </a:rPr>
                  <a:t> στον άλλο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A</a:t>
                </a:r>
                <a:r>
                  <a:rPr lang="el-GR" dirty="0" smtClean="0">
                    <a:sym typeface="Wingdings" panose="05000000000000000000" pitchFamily="2" charset="2"/>
                  </a:rPr>
                  <a:t>περιοδικότητα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ενός χώρου </a:t>
                </a:r>
                <a:r>
                  <a:rPr lang="el-GR" smtClean="0">
                    <a:sym typeface="Wingdings" panose="05000000000000000000" pitchFamily="2" charset="2"/>
                  </a:rPr>
                  <a:t> συνέχεια </a:t>
                </a:r>
                <a:r>
                  <a:rPr lang="el-GR" dirty="0" smtClean="0">
                    <a:sym typeface="Wingdings" panose="05000000000000000000" pitchFamily="2" charset="2"/>
                  </a:rPr>
                  <a:t>στον άλλο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  <a:blipFill rotWithShape="0">
                <a:blip r:embed="rId2"/>
                <a:stretch>
                  <a:fillRect l="-1884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9056718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Σειρές </a:t>
            </a:r>
            <a:r>
              <a:rPr lang="en-US" b="1" dirty="0" smtClean="0"/>
              <a:t>Fourier </a:t>
            </a:r>
            <a:r>
              <a:rPr lang="el-GR" b="1" dirty="0"/>
              <a:t>Διακριτού </a:t>
            </a:r>
            <a:r>
              <a:rPr lang="el-GR" b="1" dirty="0" smtClean="0"/>
              <a:t>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 smtClean="0"/>
              <a:t>Ιδιότητες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56" y="689231"/>
            <a:ext cx="6852355" cy="5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Όμως, ο διακριτός χρόνος κρύβει μερικές «παγίδες»</a:t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φύση του χρόνου: διακριτός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φύση της συχνότητας: συνεχής αλλά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l-GR" dirty="0" smtClean="0"/>
                  <a:t>περιοδική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να αποκαλύψουμε όλα τα ενδιαφέροντα στοιχεία των δυο χώρων, θα «περπατήσουμε» στα ίδια βήματα με του συνεχούς χρόνου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Με αυτόν τον τρόπο, θα δούμε τις ομοιότητες και τις διαφορές των δυο χώρων, και των συμπληρωματικών τους (χώροι της συχνότητας)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ξεκινήσουμε από τα περιοδικά σήματα (στο χώρο του διακριτού χρόνου)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Ποιο είναι το απλούστερο περιοδικό σήμα; Φυσικά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5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3409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332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fontScale="925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Όπως η συνάρτηση Δέλτα διακριτού χρόνου έπαιξε καθοριστικό ρόλο στην κατανόηση των συστημάτων στο χώρο του χρόνου…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…έτσι και το μιγαδικό εκθετικό σήμα της μορφής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θα παίξει καθοριστικό ρόλο στο χώρο της συχνότητας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βάλουμε ένα τέτοιο σήμα ως είσοδο σε ένα ΓΧΑ σύστημα τότε θα έχουμε: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sup>
                      </m:sSup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l-GR" dirty="0" smtClean="0"/>
                  <a:t>με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ένα σταθερό μιγαδικό αριθμό που εξαρτάται από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1837" t="-1647" b="-4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fontScale="925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dirty="0"/>
                  <a:t>Το αποτέλεσμα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l-GR" dirty="0"/>
                  <a:t>με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l-GR" dirty="0"/>
                  <a:t> και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είναι πολύ σημαντικό!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Μας λέει ότι ένα μιγαδικό σήμα της μορφής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l-GR" dirty="0"/>
                  <a:t> περνά «όπως είναι» στην έξοδο του συστήματος και απλά πολλαπλασιάζεται με μια μιγαδική σταθερά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l-GR" dirty="0"/>
                  <a:t>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Η οποία βέβαια μπορεί να αλλάζει το πλάτος και τη φάση της εισόδου!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Ξέρουμε ότι τέτοια σήματα σχετίζονται στενά με ημιτονοειδή σήματα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Μέσω της σχέσης του </a:t>
                </a:r>
                <a:r>
                  <a:rPr lang="en-US" dirty="0">
                    <a:solidFill>
                      <a:srgbClr val="0070C0"/>
                    </a:solidFill>
                  </a:rPr>
                  <a:t>Euler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/>
                  <a:t>Θ</a:t>
                </a:r>
                <a:r>
                  <a:rPr lang="el-GR" dirty="0" smtClean="0"/>
                  <a:t>α </a:t>
                </a:r>
                <a:r>
                  <a:rPr lang="el-GR" dirty="0"/>
                  <a:t>ήταν πολύ βολικό να μπορούμε να εκφράσουμε </a:t>
                </a:r>
                <a:r>
                  <a:rPr lang="el-GR" b="1" dirty="0"/>
                  <a:t>κάθε</a:t>
                </a:r>
                <a:r>
                  <a:rPr lang="el-GR" dirty="0"/>
                  <a:t> σήμα </a:t>
                </a:r>
                <a:r>
                  <a:rPr lang="el-GR" dirty="0" smtClean="0"/>
                  <a:t>διακριτού χρόνου ως </a:t>
                </a:r>
                <a:r>
                  <a:rPr lang="el-GR" dirty="0"/>
                  <a:t>άθροισμα μιγαδικών εκθετικών σημάτων συγκεκριμένων </a:t>
                </a:r>
                <a:r>
                  <a:rPr lang="el-GR" dirty="0" smtClean="0"/>
                  <a:t>συχνοτήτων</a:t>
                </a: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Τότε θα βρίσκαμε την έξοδο ΓΧΑ συστημάτων για τέτοιες εισόδους πολύ εύκολα!!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Ας ξεκινήσουμε μελετώντας αρχικά </a:t>
                </a:r>
                <a:r>
                  <a:rPr lang="el-GR" dirty="0" smtClean="0"/>
                  <a:t>μόνο </a:t>
                </a:r>
                <a:r>
                  <a:rPr lang="el-GR" u="sng" dirty="0" smtClean="0"/>
                  <a:t>περιοδικά</a:t>
                </a:r>
                <a:r>
                  <a:rPr lang="el-GR" dirty="0" smtClean="0"/>
                  <a:t> </a:t>
                </a:r>
                <a:r>
                  <a:rPr lang="el-GR" dirty="0"/>
                  <a:t>σήματα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1837" t="-16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orizontal Scroll 5"/>
              <p:cNvSpPr/>
              <p:nvPr/>
            </p:nvSpPr>
            <p:spPr>
              <a:xfrm>
                <a:off x="6464174" y="393814"/>
                <a:ext cx="2582150" cy="1611517"/>
              </a:xfrm>
              <a:prstGeom prst="horizontalScroll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l-GR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l-GR" sz="1600" dirty="0" smtClean="0">
                  <a:solidFill>
                    <a:srgbClr val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l-GR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Horizontal Scrol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74" y="393814"/>
                <a:ext cx="2582150" cy="1611517"/>
              </a:xfrm>
              <a:prstGeom prst="horizontalScroll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0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Περιοδικά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Παράδειγμα: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/>
                  <a:t> </a:t>
                </a:r>
                <a:r>
                  <a:rPr lang="el-GR" dirty="0" smtClean="0"/>
                  <a:t>Βρείτε την περίοδο και το φασματικό περιεχόμενο του σήματος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Περιοδικά Σήματα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dirty="0" smtClean="0"/>
              <a:t>Παράδειγμα:</a:t>
            </a:r>
            <a:endParaRPr lang="el-G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34215"/>
            <a:ext cx="8365067" cy="44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Κάθε </a:t>
                </a:r>
                <a:r>
                  <a:rPr lang="el-GR" b="1" u="sng" dirty="0" smtClean="0"/>
                  <a:t>πραγματικό</a:t>
                </a:r>
                <a:r>
                  <a:rPr lang="el-GR" dirty="0" smtClean="0"/>
                  <a:t> σήμα,</a:t>
                </a:r>
                <a:r>
                  <a:rPr lang="en-US" dirty="0" smtClean="0"/>
                  <a:t> </a:t>
                </a:r>
                <a:r>
                  <a:rPr lang="el-GR" dirty="0" smtClean="0"/>
                  <a:t>όπως του παραδείγματος, που αναλύεται φασματικά έχει τις ακόλουθες συμμετρίες: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b="1" dirty="0"/>
                  <a:t> Ά</a:t>
                </a:r>
                <a:r>
                  <a:rPr lang="el-GR" b="1" dirty="0" smtClean="0"/>
                  <a:t>ρτια συμμετρία στο φάσμα πλάτους του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b="1" dirty="0" smtClean="0"/>
                  <a:t> Περιττή συμμετρία στο φάσμα φάσης του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συμμετρία προκύπτει από τη συζυγία των συντελεστών των μιγαδικών εκθετικών συναρτήσεων (</a:t>
                </a:r>
                <a:r>
                  <a:rPr lang="el-GR" dirty="0" err="1" smtClean="0"/>
                  <a:t>φασόρων</a:t>
                </a:r>
                <a:r>
                  <a:rPr lang="el-GR" dirty="0" smtClean="0"/>
                  <a:t>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Επίσης παρατηρήστε ότι οι συχνότητες των ημιτόνων του παραδείγματος ήταν </a:t>
                </a:r>
                <a:r>
                  <a:rPr lang="el-GR" i="1" dirty="0" smtClean="0"/>
                  <a:t>ακέραιες πολλαπλάσιες </a:t>
                </a:r>
                <a:r>
                  <a:rPr lang="el-GR" dirty="0" smtClean="0"/>
                  <a:t>της θεμελιώδους συχνότητας </a:t>
                </a:r>
                <a:br>
                  <a:rPr lang="el-GR" dirty="0" smtClean="0"/>
                </a:b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Έτσι οι </a:t>
                </a:r>
                <a:r>
                  <a:rPr lang="el-GR" dirty="0" err="1" smtClean="0"/>
                  <a:t>φάσορες</a:t>
                </a:r>
                <a:r>
                  <a:rPr lang="el-GR" dirty="0" smtClean="0"/>
                  <a:t> μπορούν να γραφούν ως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 αντίστοιχο ακέραιο πολλαπλάσιο της θεμελιώδους συχνότητας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Οπότε βαθμονομούμε τον άξονα των συχνοτήτων διαφορετικά, ως διακριτός άξονας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l-GR" dirty="0" smtClean="0"/>
                  <a:t> – στο εξής θα ακολουθούμε αυτή τη σχεδίαση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Η ανάλυση περιοδικών σημάτων που γράφονται ως άθροισμα ημιτόνων είναι σχετικά απλή</a:t>
                </a:r>
                <a:endParaRPr lang="en-US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Ακολουθούμε την προηγούμενη διαδικασία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Παρατηρήστε τη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l-GR" dirty="0" smtClean="0"/>
                  <a:t>-περιοδικότητα στη συχνότητα!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  <a:blipFill rotWithShape="0">
                <a:blip r:embed="rId2"/>
                <a:stretch>
                  <a:fillRect l="-2086" t="-1744" r="-22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Για τα περιοδικά σήματα η διαδικασία είναι αρκετά ξεκάθαρη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Το ίδιο και η ομοιότητα με το συνεχή χρόνο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Όπως και στο συνεχή χρόνο, μπορούμε να θέσουμε το παρακάτω ερώτημα, στην προσπάθεια μας να γενικεύσουμε το προηγούμενο παράδειγμα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b="1" dirty="0" smtClean="0">
                <a:solidFill>
                  <a:srgbClr val="00B050"/>
                </a:solidFill>
              </a:rPr>
              <a:t>Ερώτημα</a:t>
            </a:r>
            <a:r>
              <a:rPr lang="el-GR" dirty="0" smtClean="0"/>
              <a:t>: </a:t>
            </a:r>
            <a:r>
              <a:rPr lang="el-GR" b="1" dirty="0" smtClean="0"/>
              <a:t>μπορούμε να γράψουμε ένα οποιοδήποτε περιοδικό και πραγματικό σήμα ως άθροισμα συζυγών εκθετικών μιγαδικών συναρτήσεων?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Αν μπορούμε, τότε τα προηγούμενα γενικεύονται για κάθε περιοδικό σήμα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Η εύρεση της εξόδου ενός ΓΧΑ συστήματος για περιοδική είσοδο είναι τετριμμένη!</a:t>
            </a:r>
          </a:p>
          <a:p>
            <a:pPr marL="201168" lvl="1" indent="0">
              <a:buClrTx/>
              <a:buSzPct val="120000"/>
              <a:buNone/>
            </a:pPr>
            <a:endParaRPr lang="el-GR" dirty="0"/>
          </a:p>
          <a:p>
            <a:pPr marL="201168" lvl="1" indent="0">
              <a:buClrTx/>
              <a:buSzPct val="120000"/>
              <a:buNone/>
            </a:pPr>
            <a:endParaRPr lang="el-GR" dirty="0" smtClean="0"/>
          </a:p>
          <a:p>
            <a:pPr marL="201168" lvl="1" indent="0">
              <a:buClrTx/>
              <a:buSzPct val="120000"/>
              <a:buNone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b="1" dirty="0" smtClean="0">
                <a:solidFill>
                  <a:srgbClr val="00B050"/>
                </a:solidFill>
              </a:rPr>
              <a:t>Εναλλακτική διατύπωση</a:t>
            </a:r>
            <a:r>
              <a:rPr lang="el-GR" dirty="0" smtClean="0"/>
              <a:t>: </a:t>
            </a:r>
            <a:r>
              <a:rPr lang="el-GR" b="1" dirty="0" smtClean="0"/>
              <a:t>μπορούμε να </a:t>
            </a:r>
            <a:r>
              <a:rPr lang="el-GR" b="1" i="1" dirty="0" smtClean="0"/>
              <a:t>προσεγγίσουμε</a:t>
            </a:r>
            <a:r>
              <a:rPr lang="el-GR" b="1" dirty="0" smtClean="0"/>
              <a:t> όσο καλά θέλουμε ένα οποιοδήποτε περιοδικό και πραγματικό σήμα από ένα άθροισμα ημιτόνων (και μέσω της σχέσης του </a:t>
            </a:r>
            <a:r>
              <a:rPr lang="en-US" b="1" dirty="0" smtClean="0"/>
              <a:t>Euler, </a:t>
            </a:r>
            <a:r>
              <a:rPr lang="el-GR" b="1" dirty="0" smtClean="0"/>
              <a:t>συζυγών μιγαδικών εκθετικών συναρτήσεων)</a:t>
            </a:r>
            <a:r>
              <a:rPr lang="en-US" b="1" dirty="0" smtClean="0"/>
              <a:t>?</a:t>
            </a: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 marL="0" indent="0">
              <a:buClrTx/>
              <a:buSzPct val="120000"/>
              <a:buNone/>
            </a:pPr>
            <a:endParaRPr lang="el-G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4163</TotalTime>
  <Words>754</Words>
  <Application>Microsoft Office PowerPoint</Application>
  <PresentationFormat>On-screen Show (4:3)</PresentationFormat>
  <Paragraphs>244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Διακριτού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Ψηφιακή Επεξεργασία Σήματος</dc:title>
  <dc:creator>George Kafentzis</dc:creator>
  <cp:lastModifiedBy>George Kafentzis</cp:lastModifiedBy>
  <cp:revision>264</cp:revision>
  <dcterms:created xsi:type="dcterms:W3CDTF">2018-08-17T16:23:20Z</dcterms:created>
  <dcterms:modified xsi:type="dcterms:W3CDTF">2020-05-31T01:13:23Z</dcterms:modified>
</cp:coreProperties>
</file>