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8"/>
  </p:notesMasterIdLst>
  <p:sldIdLst>
    <p:sldId id="256" r:id="rId2"/>
    <p:sldId id="324" r:id="rId3"/>
    <p:sldId id="295" r:id="rId4"/>
    <p:sldId id="326" r:id="rId5"/>
    <p:sldId id="327" r:id="rId6"/>
    <p:sldId id="297" r:id="rId7"/>
    <p:sldId id="298" r:id="rId8"/>
    <p:sldId id="299" r:id="rId9"/>
    <p:sldId id="300" r:id="rId10"/>
    <p:sldId id="301" r:id="rId11"/>
    <p:sldId id="303" r:id="rId12"/>
    <p:sldId id="305" r:id="rId13"/>
    <p:sldId id="307" r:id="rId14"/>
    <p:sldId id="309" r:id="rId15"/>
    <p:sldId id="311" r:id="rId16"/>
    <p:sldId id="354" r:id="rId17"/>
    <p:sldId id="313" r:id="rId18"/>
    <p:sldId id="320" r:id="rId19"/>
    <p:sldId id="315" r:id="rId20"/>
    <p:sldId id="316" r:id="rId21"/>
    <p:sldId id="317" r:id="rId22"/>
    <p:sldId id="318" r:id="rId23"/>
    <p:sldId id="319" r:id="rId24"/>
    <p:sldId id="328" r:id="rId25"/>
    <p:sldId id="321" r:id="rId26"/>
    <p:sldId id="332" r:id="rId27"/>
    <p:sldId id="346" r:id="rId28"/>
    <p:sldId id="347" r:id="rId29"/>
    <p:sldId id="348" r:id="rId30"/>
    <p:sldId id="350" r:id="rId31"/>
    <p:sldId id="349" r:id="rId32"/>
    <p:sldId id="351" r:id="rId33"/>
    <p:sldId id="352" r:id="rId34"/>
    <p:sldId id="353" r:id="rId35"/>
    <p:sldId id="322" r:id="rId36"/>
    <p:sldId id="355" r:id="rId37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89062-E051-4BCA-AA8C-6B3C1D6CCA96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50A59-FFED-41A9-BB35-C17ACF6B62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9656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9370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7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772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25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73842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33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41324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34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250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77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024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3432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1244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24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791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8193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4865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8543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94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4912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14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922602"/>
            <a:ext cx="7543800" cy="733806"/>
          </a:xfrm>
        </p:spPr>
        <p:txBody>
          <a:bodyPr>
            <a:normAutofit fontScale="90000"/>
          </a:bodyPr>
          <a:lstStyle/>
          <a:p>
            <a:pPr algn="ctr"/>
            <a:r>
              <a:rPr lang="el-GR" sz="4500" dirty="0" smtClean="0"/>
              <a:t>Επεξεργασία Σήματος</a:t>
            </a:r>
            <a:br>
              <a:rPr lang="el-GR" sz="4500" dirty="0" smtClean="0"/>
            </a:br>
            <a:r>
              <a:rPr lang="el-GR" sz="4500" dirty="0" smtClean="0"/>
              <a:t>Διακριτού Χρόνου</a:t>
            </a:r>
            <a:endParaRPr lang="el-GR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1961804"/>
            <a:ext cx="7543800" cy="3371850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5" name="Rectangle 4"/>
          <p:cNvSpPr/>
          <p:nvPr/>
        </p:nvSpPr>
        <p:spPr>
          <a:xfrm>
            <a:off x="0" y="6579018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6" name="TextBox 5"/>
          <p:cNvSpPr txBox="1"/>
          <p:nvPr/>
        </p:nvSpPr>
        <p:spPr>
          <a:xfrm>
            <a:off x="822960" y="3624516"/>
            <a:ext cx="71073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l-GR" sz="2100" dirty="0" smtClean="0"/>
              <a:t>Ο Μετασχηματισμός </a:t>
            </a:r>
            <a:r>
              <a:rPr lang="en-US" sz="2100" dirty="0" smtClean="0"/>
              <a:t>Fourier </a:t>
            </a:r>
            <a:r>
              <a:rPr lang="el-GR" sz="2100" dirty="0" smtClean="0"/>
              <a:t>Διακριτού Χρόνου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0949"/>
            <a:ext cx="9144000" cy="15274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52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0925"/>
                <a:ext cx="8959042" cy="621924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Μετασχηματισμός </a:t>
                </a:r>
                <a:r>
                  <a:rPr lang="en-US" b="1" dirty="0" smtClean="0"/>
                  <a:t>Fourier </a:t>
                </a:r>
                <a:r>
                  <a:rPr lang="el-GR" b="1" dirty="0" smtClean="0"/>
                  <a:t>Διακριτού Χρόνου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Παραδείγματα: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n-US" dirty="0"/>
                  <a:t> </a:t>
                </a:r>
                <a:r>
                  <a:rPr lang="el-GR" dirty="0" smtClean="0"/>
                  <a:t>Να βρεθεί ο </a:t>
                </a:r>
                <a:r>
                  <a:rPr lang="en-US" dirty="0" smtClean="0"/>
                  <a:t>DTFT </a:t>
                </a:r>
                <a:r>
                  <a:rPr lang="el-GR" dirty="0" smtClean="0"/>
                  <a:t>του σήματος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0925"/>
                <a:ext cx="8959042" cy="6219247"/>
              </a:xfrm>
              <a:blipFill rotWithShape="0">
                <a:blip r:embed="rId2"/>
                <a:stretch>
                  <a:fillRect l="-1973" t="-176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9155" t="5978" r="7793" b="5731"/>
          <a:stretch/>
        </p:blipFill>
        <p:spPr>
          <a:xfrm>
            <a:off x="6572544" y="350925"/>
            <a:ext cx="2546209" cy="203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8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43939"/>
            <a:ext cx="8959042" cy="6226233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Μετασχηματισμός </a:t>
            </a:r>
            <a:r>
              <a:rPr lang="en-US" b="1" dirty="0" smtClean="0"/>
              <a:t>Fourier </a:t>
            </a:r>
            <a:r>
              <a:rPr lang="el-GR" b="1" dirty="0" smtClean="0"/>
              <a:t>Διακριτού Χρόνου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smtClean="0"/>
              <a:t>Παραδείγματα: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80" y="1413971"/>
            <a:ext cx="8872444" cy="444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0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43939"/>
                <a:ext cx="8959042" cy="6226233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Μετασχηματισμός </a:t>
                </a:r>
                <a:r>
                  <a:rPr lang="en-US" b="1" dirty="0" smtClean="0"/>
                  <a:t>Fourier </a:t>
                </a:r>
                <a:r>
                  <a:rPr lang="el-GR" b="1" dirty="0" smtClean="0"/>
                  <a:t>Διακριτού Χρόνου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Παραδείγματα:</a:t>
                </a:r>
                <a:endParaRPr lang="en-US" dirty="0" smtClean="0"/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n-US" dirty="0"/>
                  <a:t> </a:t>
                </a:r>
                <a:r>
                  <a:rPr lang="el-GR" dirty="0" smtClean="0"/>
                  <a:t>Να </a:t>
                </a:r>
                <a:r>
                  <a:rPr lang="el-GR" dirty="0"/>
                  <a:t>βρεθεί ο </a:t>
                </a:r>
                <a:r>
                  <a:rPr lang="en-US" dirty="0"/>
                  <a:t>DTFT </a:t>
                </a:r>
                <a:r>
                  <a:rPr lang="el-GR" dirty="0"/>
                  <a:t>του σήματος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l-GR" dirty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43939"/>
                <a:ext cx="8959042" cy="6226233"/>
              </a:xfrm>
              <a:blipFill rotWithShape="0">
                <a:blip r:embed="rId2"/>
                <a:stretch>
                  <a:fillRect l="-1973" t="-17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918" t="5483" r="8164" b="7215"/>
          <a:stretch/>
        </p:blipFill>
        <p:spPr>
          <a:xfrm>
            <a:off x="6654298" y="364425"/>
            <a:ext cx="2471596" cy="192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4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43939"/>
            <a:ext cx="8959042" cy="6226233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Μετασχηματισμός </a:t>
            </a:r>
            <a:r>
              <a:rPr lang="en-US" b="1" dirty="0" smtClean="0"/>
              <a:t>Fourier </a:t>
            </a:r>
            <a:r>
              <a:rPr lang="el-GR" b="1" dirty="0" smtClean="0"/>
              <a:t>Διακριτού Χρόνου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smtClean="0"/>
              <a:t>Παραδείγματα: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4" y="1438586"/>
            <a:ext cx="8827558" cy="455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1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43939"/>
                <a:ext cx="8959042" cy="6226233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Μετασχηματισμός </a:t>
                </a:r>
                <a:r>
                  <a:rPr lang="en-US" b="1" dirty="0" smtClean="0"/>
                  <a:t>Fourier </a:t>
                </a:r>
                <a:r>
                  <a:rPr lang="el-GR" b="1" dirty="0" smtClean="0"/>
                  <a:t>Διακριτού Χρόνου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Παραδείγματα:</a:t>
                </a:r>
                <a:endParaRPr lang="en-US" dirty="0" smtClean="0"/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n-US" dirty="0"/>
                  <a:t> </a:t>
                </a:r>
                <a:r>
                  <a:rPr lang="el-GR" dirty="0" smtClean="0"/>
                  <a:t>Να βρεθεί ο </a:t>
                </a:r>
                <a:r>
                  <a:rPr lang="en-US" dirty="0" smtClean="0"/>
                  <a:t>DTFT </a:t>
                </a:r>
                <a:r>
                  <a:rPr lang="el-GR" dirty="0" smtClean="0"/>
                  <a:t>του σήματος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43939"/>
                <a:ext cx="8959042" cy="6226233"/>
              </a:xfrm>
              <a:blipFill rotWithShape="0">
                <a:blip r:embed="rId2"/>
                <a:stretch>
                  <a:fillRect l="-1973" t="-17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41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559" y="1790004"/>
            <a:ext cx="6313653" cy="164181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43939"/>
            <a:ext cx="8959042" cy="6226233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Μετασχηματισμός </a:t>
            </a:r>
            <a:r>
              <a:rPr lang="en-US" b="1" dirty="0" smtClean="0"/>
              <a:t>Fourier </a:t>
            </a:r>
            <a:r>
              <a:rPr lang="el-GR" b="1" dirty="0" smtClean="0"/>
              <a:t>Διακριτού Χρόνου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smtClean="0"/>
              <a:t>Παραδείγματα:</a:t>
            </a:r>
            <a:endParaRPr lang="en-US" dirty="0" smtClean="0"/>
          </a:p>
          <a:p>
            <a:pPr>
              <a:buClrTx/>
              <a:buSzPct val="120000"/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l-GR" dirty="0" smtClean="0"/>
              <a:t>Να </a:t>
            </a:r>
            <a:r>
              <a:rPr lang="el-GR" dirty="0"/>
              <a:t>βρεθεί ο </a:t>
            </a:r>
            <a:r>
              <a:rPr lang="en-US" dirty="0"/>
              <a:t>DTFT </a:t>
            </a:r>
            <a:r>
              <a:rPr lang="el-GR" dirty="0"/>
              <a:t>του </a:t>
            </a:r>
            <a:r>
              <a:rPr lang="el-GR" dirty="0" smtClean="0"/>
              <a:t>σήματος που φαίνεται στο σχήμα.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56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43939"/>
            <a:ext cx="8959042" cy="6226233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Μετασχηματισμός </a:t>
            </a:r>
            <a:r>
              <a:rPr lang="en-US" b="1" dirty="0" smtClean="0"/>
              <a:t>Fourier </a:t>
            </a:r>
            <a:r>
              <a:rPr lang="el-GR" b="1" dirty="0" smtClean="0"/>
              <a:t>Διακριτού Χρόνου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smtClean="0"/>
              <a:t>Παραδείγματα: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40" y="4040187"/>
            <a:ext cx="83153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4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129118" y="498765"/>
            <a:ext cx="3839784" cy="1779677"/>
            <a:chOff x="5129118" y="498765"/>
            <a:chExt cx="3839784" cy="177967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29118" y="548638"/>
              <a:ext cx="3839784" cy="172980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984274" y="498765"/>
                  <a:ext cx="752257" cy="28591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274" y="498765"/>
                  <a:ext cx="752257" cy="28591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317" t="-8511" r="-11382" b="-34043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43939"/>
            <a:ext cx="8959042" cy="6226233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Μετασχηματισμός </a:t>
            </a:r>
            <a:r>
              <a:rPr lang="en-US" b="1" dirty="0" smtClean="0"/>
              <a:t>Fourier </a:t>
            </a:r>
            <a:r>
              <a:rPr lang="el-GR" b="1" dirty="0" smtClean="0"/>
              <a:t>Διακριτού Χρόνου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smtClean="0"/>
              <a:t>Παραδείγματα:</a:t>
            </a:r>
          </a:p>
          <a:p>
            <a:pPr>
              <a:buClrTx/>
              <a:buSzPct val="120000"/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l-GR" dirty="0" smtClean="0"/>
              <a:t>Να </a:t>
            </a:r>
            <a:r>
              <a:rPr lang="el-GR" dirty="0"/>
              <a:t>βρεθεί ο </a:t>
            </a:r>
            <a:r>
              <a:rPr lang="el-GR" dirty="0" smtClean="0"/>
              <a:t>αντίστροφος </a:t>
            </a:r>
            <a:r>
              <a:rPr lang="en-US" dirty="0" smtClean="0"/>
              <a:t>DTFT </a:t>
            </a:r>
            <a:r>
              <a:rPr lang="el-GR" dirty="0"/>
              <a:t>του </a:t>
            </a:r>
            <a:r>
              <a:rPr lang="el-GR" dirty="0" smtClean="0"/>
              <a:t>σήματος που </a:t>
            </a:r>
            <a:br>
              <a:rPr lang="el-GR" dirty="0" smtClean="0"/>
            </a:br>
            <a:r>
              <a:rPr lang="el-GR" dirty="0" smtClean="0"/>
              <a:t>φαίνεται στο σχήμα.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35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5129118" y="498765"/>
            <a:ext cx="3839784" cy="1779677"/>
            <a:chOff x="5129118" y="498765"/>
            <a:chExt cx="3839784" cy="177967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29118" y="548638"/>
              <a:ext cx="3839784" cy="172980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984274" y="498765"/>
                  <a:ext cx="752257" cy="28591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274" y="498765"/>
                  <a:ext cx="752257" cy="28591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317" t="-8511" r="-11382" b="-34043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43939"/>
            <a:ext cx="8959042" cy="6226233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Μετασχηματισμός </a:t>
            </a:r>
            <a:r>
              <a:rPr lang="en-US" b="1" dirty="0" smtClean="0"/>
              <a:t>Fourier </a:t>
            </a:r>
            <a:r>
              <a:rPr lang="el-GR" b="1" dirty="0" smtClean="0"/>
              <a:t>Διακριτού Χρόνου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smtClean="0"/>
              <a:t>Παραδείγματα:</a:t>
            </a:r>
          </a:p>
          <a:p>
            <a:pPr>
              <a:buClrTx/>
              <a:buSzPct val="120000"/>
              <a:buFont typeface="Courier New" panose="02070309020205020404" pitchFamily="49" charset="0"/>
              <a:buChar char="o"/>
            </a:pPr>
            <a:r>
              <a:rPr lang="en-US" dirty="0"/>
              <a:t> </a:t>
            </a:r>
            <a:r>
              <a:rPr lang="el-GR" dirty="0" smtClean="0"/>
              <a:t>Να </a:t>
            </a:r>
            <a:r>
              <a:rPr lang="el-GR" dirty="0"/>
              <a:t>βρεθεί ο </a:t>
            </a:r>
            <a:r>
              <a:rPr lang="el-GR" dirty="0" smtClean="0"/>
              <a:t>αντίστροφος </a:t>
            </a:r>
            <a:r>
              <a:rPr lang="en-US" dirty="0" smtClean="0"/>
              <a:t>DTFT </a:t>
            </a:r>
            <a:r>
              <a:rPr lang="el-GR" dirty="0"/>
              <a:t>του </a:t>
            </a:r>
            <a:r>
              <a:rPr lang="el-GR" dirty="0" smtClean="0"/>
              <a:t>σήματος που </a:t>
            </a:r>
            <a:br>
              <a:rPr lang="el-GR" dirty="0" smtClean="0"/>
            </a:br>
            <a:r>
              <a:rPr lang="el-GR" dirty="0" smtClean="0"/>
              <a:t>φαίνεται στο σχήμα.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436998" y="2483142"/>
            <a:ext cx="5923404" cy="4022951"/>
            <a:chOff x="1436998" y="2483142"/>
            <a:chExt cx="5923404" cy="4022951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36998" y="2483142"/>
              <a:ext cx="5923404" cy="402295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836279" y="2505062"/>
                  <a:ext cx="696088" cy="24460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279" y="2505062"/>
                  <a:ext cx="696088" cy="24460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263" t="-2500" r="-8772" b="-20000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749986" y="2505062"/>
                  <a:ext cx="696088" cy="24460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9986" y="2505062"/>
                  <a:ext cx="696088" cy="24460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263" t="-2500" r="-8772" b="-20000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836279" y="3870626"/>
                  <a:ext cx="696088" cy="24460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279" y="3870626"/>
                  <a:ext cx="696088" cy="24460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263" t="-2500" r="-8772" b="-20000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5749986" y="3870626"/>
                  <a:ext cx="696088" cy="24460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9986" y="3870626"/>
                  <a:ext cx="696088" cy="24460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263" t="-2500" r="-8772" b="-20000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836279" y="5188359"/>
                  <a:ext cx="696088" cy="24460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6279" y="5188359"/>
                  <a:ext cx="696088" cy="24460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263" t="-2500" r="-8772" b="-22500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749986" y="5174653"/>
                  <a:ext cx="696088" cy="24460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9986" y="5174653"/>
                  <a:ext cx="696088" cy="24460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263" t="-2500" r="-8772" b="-20000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0662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43939"/>
                <a:ext cx="8959042" cy="6226233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Μετασχηματισμός </a:t>
                </a:r>
                <a:r>
                  <a:rPr lang="en-US" b="1" dirty="0" smtClean="0"/>
                  <a:t>Fourier </a:t>
                </a:r>
                <a:r>
                  <a:rPr lang="el-GR" b="1" dirty="0" smtClean="0"/>
                  <a:t>Διακριτού Χρόνου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Παραδείγματα: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n-US" dirty="0"/>
                  <a:t> </a:t>
                </a:r>
                <a:r>
                  <a:rPr lang="el-GR" dirty="0" smtClean="0"/>
                  <a:t>Να </a:t>
                </a:r>
                <a:r>
                  <a:rPr lang="el-GR" dirty="0"/>
                  <a:t>βρεθεί ο </a:t>
                </a:r>
                <a:r>
                  <a:rPr lang="en-US" dirty="0"/>
                  <a:t>DTFT </a:t>
                </a:r>
                <a:r>
                  <a:rPr lang="el-GR" dirty="0"/>
                  <a:t>του σήματος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</a:t>
                </a:r>
                <a:endParaRPr lang="el-GR" dirty="0"/>
              </a:p>
              <a:p>
                <a:pPr marL="201168" lvl="1" indent="0">
                  <a:buClrTx/>
                  <a:buSzPct val="120000"/>
                  <a:buNone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43939"/>
                <a:ext cx="8959042" cy="6226233"/>
              </a:xfrm>
              <a:blipFill rotWithShape="0">
                <a:blip r:embed="rId2"/>
                <a:stretch>
                  <a:fillRect l="-1973" t="-17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114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Προς το Μετασχηματισμό </a:t>
                </a:r>
                <a:r>
                  <a:rPr lang="en-US" b="1" dirty="0" smtClean="0"/>
                  <a:t>Fourier</a:t>
                </a:r>
                <a:r>
                  <a:rPr lang="el-GR" b="1" dirty="0" smtClean="0"/>
                  <a:t> Διακριτού Χρόνου</a:t>
                </a:r>
                <a:r>
                  <a:rPr lang="en-US" b="1" dirty="0" smtClean="0"/>
                  <a:t>…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/>
                  <a:t> </a:t>
                </a:r>
                <a:r>
                  <a:rPr lang="el-GR" dirty="0" smtClean="0"/>
                  <a:t>Ένα περιοδικό σήμα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l-GR" dirty="0" smtClean="0"/>
                  <a:t> με περίοδο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μπορεί να γραφεί ως</a:t>
                </a:r>
                <a:br>
                  <a:rPr lang="el-GR" dirty="0" smtClean="0"/>
                </a:b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η οποία ονομάζεται </a:t>
                </a:r>
                <a:r>
                  <a:rPr lang="el-GR" b="1" dirty="0" smtClean="0"/>
                  <a:t>εκθετική </a:t>
                </a:r>
                <a:r>
                  <a:rPr lang="el-GR" b="1" dirty="0"/>
                  <a:t>Σ</a:t>
                </a:r>
                <a:r>
                  <a:rPr lang="el-GR" b="1" dirty="0" smtClean="0"/>
                  <a:t>ειρά </a:t>
                </a:r>
                <a:r>
                  <a:rPr lang="en-US" b="1" dirty="0" smtClean="0"/>
                  <a:t>Fourier </a:t>
                </a:r>
                <a:r>
                  <a:rPr lang="el-GR" b="1" dirty="0" smtClean="0"/>
                  <a:t>Διακριτού Χρόνου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 smtClean="0"/>
                  <a:t>Τι θα συμβεί αν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dirty="0" smtClean="0"/>
                  <a:t> ?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Σίγουρα το σήμα θα πάψει να είναι περιοδικό</a:t>
                </a:r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Πώς αναπαρίσταται </a:t>
                </a:r>
                <a:r>
                  <a:rPr lang="el-GR" dirty="0" err="1" smtClean="0"/>
                  <a:t>συχνοτικά</a:t>
                </a:r>
                <a:r>
                  <a:rPr lang="el-GR" dirty="0" smtClean="0"/>
                  <a:t>?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Ας δούμε ένα διαισθητικό παράδειγμα για ένα πραγματικό σήμα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05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43939"/>
            <a:ext cx="8959042" cy="6226233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Μετασχηματισμός </a:t>
            </a:r>
            <a:r>
              <a:rPr lang="en-US" b="1" dirty="0" smtClean="0"/>
              <a:t>Fourier </a:t>
            </a:r>
            <a:r>
              <a:rPr lang="el-GR" b="1" dirty="0" smtClean="0"/>
              <a:t>Διακριτού Χρόνου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smtClean="0"/>
              <a:t>Παραδείγματα:</a:t>
            </a:r>
          </a:p>
          <a:p>
            <a:pPr marL="201168" lvl="1" indent="0">
              <a:buClrTx/>
              <a:buSzPct val="120000"/>
              <a:buNone/>
            </a:pP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54" y="4057471"/>
            <a:ext cx="7361590" cy="251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43939"/>
                <a:ext cx="8959042" cy="6226233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Μετασχηματισμός </a:t>
                </a:r>
                <a:r>
                  <a:rPr lang="en-US" b="1" dirty="0" smtClean="0"/>
                  <a:t>Fourier </a:t>
                </a:r>
                <a:r>
                  <a:rPr lang="el-GR" b="1" dirty="0" smtClean="0"/>
                  <a:t>Διακριτού Χρόνου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Παραδείγματα: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n-US" dirty="0"/>
                  <a:t> </a:t>
                </a:r>
                <a:r>
                  <a:rPr lang="el-GR" dirty="0" smtClean="0"/>
                  <a:t>Να </a:t>
                </a:r>
                <a:r>
                  <a:rPr lang="el-GR" dirty="0"/>
                  <a:t>βρεθεί ο </a:t>
                </a:r>
                <a:r>
                  <a:rPr lang="en-US" dirty="0"/>
                  <a:t>DTFT </a:t>
                </a:r>
                <a:r>
                  <a:rPr lang="el-GR" dirty="0"/>
                  <a:t>του σήματος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 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∈(−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  <a:endParaRPr lang="el-GR" dirty="0"/>
              </a:p>
              <a:p>
                <a:pPr marL="201168" lvl="1" indent="0">
                  <a:buClrTx/>
                  <a:buSzPct val="120000"/>
                  <a:buNone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43939"/>
                <a:ext cx="8959042" cy="6226233"/>
              </a:xfrm>
              <a:blipFill rotWithShape="0">
                <a:blip r:embed="rId2"/>
                <a:stretch>
                  <a:fillRect l="-1973" t="-17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23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43939"/>
                <a:ext cx="8959042" cy="6226233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Μετασχηματισμός </a:t>
                </a:r>
                <a:r>
                  <a:rPr lang="en-US" b="1" dirty="0" smtClean="0"/>
                  <a:t>Fourier </a:t>
                </a:r>
                <a:r>
                  <a:rPr lang="el-GR" b="1" dirty="0" smtClean="0"/>
                  <a:t>Διακριτού Χρόνου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Παραδείγματα: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n-US" dirty="0"/>
                  <a:t> </a:t>
                </a:r>
                <a:r>
                  <a:rPr lang="el-GR" dirty="0" smtClean="0"/>
                  <a:t>Να </a:t>
                </a:r>
                <a:r>
                  <a:rPr lang="el-GR" dirty="0"/>
                  <a:t>βρεθεί ο </a:t>
                </a:r>
                <a:r>
                  <a:rPr lang="en-US" dirty="0"/>
                  <a:t>DTFT </a:t>
                </a:r>
                <a:r>
                  <a:rPr lang="el-GR" dirty="0"/>
                  <a:t>του σήματος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∈(−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  <a:endParaRPr lang="el-GR" dirty="0"/>
              </a:p>
              <a:p>
                <a:pPr marL="201168" lvl="1" indent="0">
                  <a:buClrTx/>
                  <a:buSzPct val="120000"/>
                  <a:buNone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43939"/>
                <a:ext cx="8959042" cy="6226233"/>
              </a:xfrm>
              <a:blipFill rotWithShape="0">
                <a:blip r:embed="rId2"/>
                <a:stretch>
                  <a:fillRect l="-1973" t="-17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25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43939"/>
            <a:ext cx="8959042" cy="6226233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Μετασχηματισμός </a:t>
            </a:r>
            <a:r>
              <a:rPr lang="en-US" b="1" dirty="0" smtClean="0"/>
              <a:t>Fourier </a:t>
            </a:r>
            <a:r>
              <a:rPr lang="el-GR" b="1" dirty="0" smtClean="0"/>
              <a:t>Διακριτού Χρόνου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smtClean="0"/>
              <a:t>Παραδείγματα:</a:t>
            </a:r>
          </a:p>
          <a:p>
            <a:pPr marL="201168" lvl="1" indent="0">
              <a:buClrTx/>
              <a:buSzPct val="120000"/>
              <a:buNone/>
            </a:pP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265" y="1442517"/>
            <a:ext cx="5226208" cy="448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43939"/>
                <a:ext cx="8959042" cy="6226233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Μετασχηματισμός </a:t>
                </a:r>
                <a:r>
                  <a:rPr lang="en-US" b="1" dirty="0" smtClean="0"/>
                  <a:t>Fourier </a:t>
                </a:r>
                <a:r>
                  <a:rPr lang="el-GR" b="1" dirty="0" smtClean="0"/>
                  <a:t>Διακριτού Χρόνου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Παραδείγματα: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n-US" dirty="0"/>
                  <a:t> </a:t>
                </a:r>
                <a:r>
                  <a:rPr lang="el-GR" dirty="0" smtClean="0"/>
                  <a:t>Να </a:t>
                </a:r>
                <a:r>
                  <a:rPr lang="el-GR" dirty="0"/>
                  <a:t>βρεθεί ο </a:t>
                </a:r>
                <a:r>
                  <a:rPr lang="en-US" dirty="0"/>
                  <a:t>DTFT </a:t>
                </a:r>
                <a:r>
                  <a:rPr lang="el-GR" dirty="0"/>
                  <a:t>του σήματος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  <a:endParaRPr lang="el-GR" dirty="0"/>
              </a:p>
              <a:p>
                <a:pPr marL="201168" lvl="1" indent="0">
                  <a:buClrTx/>
                  <a:buSzPct val="120000"/>
                  <a:buNone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43939"/>
                <a:ext cx="8959042" cy="6226233"/>
              </a:xfrm>
              <a:blipFill rotWithShape="0">
                <a:blip r:embed="rId2"/>
                <a:stretch>
                  <a:fillRect l="-1973" t="-17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5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43939"/>
            <a:ext cx="8959042" cy="6226233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Μετασχηματισμός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Fourier </a:t>
            </a:r>
            <a:br>
              <a:rPr lang="en-US" b="1" dirty="0" smtClean="0"/>
            </a:br>
            <a:r>
              <a:rPr lang="el-GR" b="1" dirty="0" smtClean="0"/>
              <a:t>Διακριτού Χρόνου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24" y="548638"/>
            <a:ext cx="6715476" cy="58084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96892" y="4763193"/>
            <a:ext cx="45719" cy="66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40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43939"/>
            <a:ext cx="8959042" cy="6226233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Μετασχηματισμός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Fourier </a:t>
            </a:r>
            <a:br>
              <a:rPr lang="en-US" b="1" dirty="0" smtClean="0"/>
            </a:br>
            <a:r>
              <a:rPr lang="el-GR" b="1" dirty="0" smtClean="0"/>
              <a:t>Διακριτού Χρόνου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743" y="487332"/>
            <a:ext cx="6828617" cy="592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0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43939"/>
            <a:ext cx="8959042" cy="6226233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Μετασχηματισμός </a:t>
            </a:r>
            <a:r>
              <a:rPr lang="en-US" b="1" dirty="0" smtClean="0"/>
              <a:t>Fourier </a:t>
            </a:r>
            <a:r>
              <a:rPr lang="el-GR" b="1" dirty="0" smtClean="0"/>
              <a:t>Διακριτού Χρόνου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endParaRPr lang="el-GR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smtClean="0"/>
              <a:t>Ένα πολύ σημαντικό συμπέρασμα που προκύπτει από τις ιδιότητες του </a:t>
            </a:r>
            <a:r>
              <a:rPr lang="en-US" dirty="0" smtClean="0"/>
              <a:t>DTFT </a:t>
            </a:r>
            <a:r>
              <a:rPr lang="el-GR" dirty="0" smtClean="0"/>
              <a:t>είναι:</a:t>
            </a:r>
            <a:endParaRPr lang="en-US" dirty="0" smtClean="0"/>
          </a:p>
          <a:p>
            <a:pPr marL="0">
              <a:buClrTx/>
              <a:buSzPct val="120000"/>
              <a:buNone/>
            </a:pPr>
            <a:endParaRPr lang="en-US" dirty="0" smtClean="0"/>
          </a:p>
          <a:p>
            <a:pPr marL="0">
              <a:buClrTx/>
              <a:buSzPct val="120000"/>
              <a:buNone/>
            </a:pPr>
            <a:endParaRPr lang="en-US" dirty="0" smtClean="0"/>
          </a:p>
          <a:p>
            <a:pPr marL="0">
              <a:buClrTx/>
              <a:buSzPct val="120000"/>
              <a:buNone/>
            </a:pPr>
            <a:endParaRPr lang="en-US" dirty="0" smtClean="0"/>
          </a:p>
          <a:p>
            <a:pPr marL="0">
              <a:buClrTx/>
              <a:buSzPct val="120000"/>
              <a:buNone/>
            </a:pPr>
            <a:endParaRPr lang="en-US" dirty="0" smtClean="0"/>
          </a:p>
          <a:p>
            <a:pPr marL="0">
              <a:buClrTx/>
              <a:buSzPct val="120000"/>
              <a:buNone/>
            </a:pPr>
            <a:endParaRPr lang="en-US" dirty="0" smtClean="0"/>
          </a:p>
          <a:p>
            <a:pPr marL="0">
              <a:buClrTx/>
              <a:buSzPct val="120000"/>
              <a:buNone/>
            </a:pPr>
            <a:endParaRPr lang="en-US" dirty="0" smtClean="0"/>
          </a:p>
          <a:p>
            <a:pPr marL="0">
              <a:buClrTx/>
              <a:buSzPct val="120000"/>
              <a:buNone/>
            </a:pPr>
            <a:endParaRPr lang="en-US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smtClean="0"/>
              <a:t>Αυτή η διαδικασία θα έχει πολύ μεγάλη χρησιμότητα στη μελέτη των συστημάτων που θα ακολουθήσει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359675" y="2309512"/>
                <a:ext cx="6665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l-G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675" y="2309512"/>
                <a:ext cx="666593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7" idx="3"/>
            <a:endCxn id="10" idx="1"/>
          </p:cNvCxnSpPr>
          <p:nvPr/>
        </p:nvCxnSpPr>
        <p:spPr>
          <a:xfrm>
            <a:off x="2026268" y="2494178"/>
            <a:ext cx="2019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045623" y="2309512"/>
                <a:ext cx="66999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l-G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623" y="2309512"/>
                <a:ext cx="669992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endCxn id="13" idx="1"/>
          </p:cNvCxnSpPr>
          <p:nvPr/>
        </p:nvCxnSpPr>
        <p:spPr>
          <a:xfrm flipV="1">
            <a:off x="4712216" y="2494178"/>
            <a:ext cx="1881109" cy="7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593325" y="2309512"/>
                <a:ext cx="6492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l-G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3325" y="2309512"/>
                <a:ext cx="64928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968804" y="2229100"/>
            <a:ext cx="37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*</a:t>
            </a:r>
            <a:endParaRPr lang="el-GR" dirty="0">
              <a:solidFill>
                <a:srgbClr val="0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91357" y="2190188"/>
            <a:ext cx="37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=</a:t>
            </a:r>
            <a:endParaRPr lang="el-GR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/>
          <p:cNvCxnSpPr>
            <a:stCxn id="7" idx="2"/>
          </p:cNvCxnSpPr>
          <p:nvPr/>
        </p:nvCxnSpPr>
        <p:spPr>
          <a:xfrm flipH="1">
            <a:off x="1692971" y="2678844"/>
            <a:ext cx="1" cy="10580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4437532" y="2678843"/>
            <a:ext cx="1" cy="10580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930544" y="2678842"/>
            <a:ext cx="1" cy="10580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387965" y="3736885"/>
                <a:ext cx="936923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el-G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965" y="3736885"/>
                <a:ext cx="936923" cy="378245"/>
              </a:xfrm>
              <a:prstGeom prst="rect">
                <a:avLst/>
              </a:prstGeom>
              <a:blipFill rotWithShape="0">
                <a:blip r:embed="rId5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980084" y="3736884"/>
                <a:ext cx="927305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el-G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084" y="3736884"/>
                <a:ext cx="927305" cy="378245"/>
              </a:xfrm>
              <a:prstGeom prst="rect">
                <a:avLst/>
              </a:prstGeom>
              <a:blipFill rotWithShape="0">
                <a:blip r:embed="rId6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546722" y="3737698"/>
                <a:ext cx="930191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el-G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722" y="3737698"/>
                <a:ext cx="930191" cy="378245"/>
              </a:xfrm>
              <a:prstGeom prst="rect">
                <a:avLst/>
              </a:prstGeom>
              <a:blipFill rotWithShape="0">
                <a:blip r:embed="rId7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2265462" y="3926006"/>
            <a:ext cx="1780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68804" y="3469121"/>
            <a:ext cx="3796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.</a:t>
            </a:r>
            <a:endParaRPr lang="el-GR" sz="2800" b="1" dirty="0">
              <a:solidFill>
                <a:srgbClr val="00000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829442" y="3926005"/>
            <a:ext cx="1780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91357" y="3614719"/>
            <a:ext cx="379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=</a:t>
            </a:r>
            <a:endParaRPr lang="el-GR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387913" y="3005598"/>
                <a:ext cx="2262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l-G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913" y="3005598"/>
                <a:ext cx="226294" cy="369332"/>
              </a:xfrm>
              <a:prstGeom prst="rect">
                <a:avLst/>
              </a:prstGeom>
              <a:blipFill rotWithShape="0">
                <a:blip r:embed="rId8"/>
                <a:stretch>
                  <a:fillRect r="-3783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437532" y="3005598"/>
                <a:ext cx="2262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l-G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532" y="3005598"/>
                <a:ext cx="226294" cy="369332"/>
              </a:xfrm>
              <a:prstGeom prst="rect">
                <a:avLst/>
              </a:prstGeom>
              <a:blipFill rotWithShape="0">
                <a:blip r:embed="rId9"/>
                <a:stretch>
                  <a:fillRect r="-3783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930543" y="3005598"/>
                <a:ext cx="2262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l-G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543" y="3005598"/>
                <a:ext cx="226294" cy="369332"/>
              </a:xfrm>
              <a:prstGeom prst="rect">
                <a:avLst/>
              </a:prstGeom>
              <a:blipFill rotWithShape="0">
                <a:blip r:embed="rId10"/>
                <a:stretch>
                  <a:fillRect r="-3783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33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43939"/>
                <a:ext cx="8959042" cy="6226233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Σχέση </a:t>
                </a:r>
                <a:r>
                  <a:rPr lang="el-GR" b="1" dirty="0" err="1" smtClean="0"/>
                  <a:t>Μετασχ</a:t>
                </a:r>
                <a:r>
                  <a:rPr lang="el-GR" b="1" dirty="0" smtClean="0"/>
                  <a:t>. </a:t>
                </a:r>
                <a:r>
                  <a:rPr lang="en-US" b="1" dirty="0" smtClean="0"/>
                  <a:t>Fourier </a:t>
                </a:r>
                <a:r>
                  <a:rPr lang="el-GR" b="1" dirty="0" smtClean="0"/>
                  <a:t>και Σειράς </a:t>
                </a:r>
                <a:r>
                  <a:rPr lang="en-US" b="1" dirty="0" smtClean="0"/>
                  <a:t>Fourier </a:t>
                </a:r>
                <a:r>
                  <a:rPr lang="el-GR" b="1" dirty="0" smtClean="0"/>
                  <a:t>Διακριτού Χρόνου</a:t>
                </a: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Μπορούμε να εκφράσουμε ένα περιοδικό σήμα ως τη συνέλιξη ενός σήματος βασικής περιόδου,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l-GR" dirty="0" smtClean="0"/>
                  <a:t>με μια σειρά από συναρτήσεις Δέλτα</a:t>
                </a:r>
                <a:r>
                  <a:rPr lang="en-US" dirty="0" smtClean="0"/>
                  <a:t> </a:t>
                </a:r>
                <a:r>
                  <a:rPr lang="el-GR" dirty="0" smtClean="0"/>
                  <a:t>που απέχουν μεταξύ τους όσο είναι η περίοδος του σήματος που θέλουμε να κατασκευάσουμε: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 smtClean="0"/>
                  <a:t>  </a:t>
                </a:r>
                <a:r>
                  <a:rPr lang="el-GR" dirty="0" smtClean="0"/>
                  <a:t>λόγω της ιδιότητας</a:t>
                </a:r>
                <a:br>
                  <a:rPr lang="el-GR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Τ</a:t>
                </a:r>
                <a:r>
                  <a:rPr lang="en-US" dirty="0" smtClean="0"/>
                  <a:t>o</a:t>
                </a:r>
                <a:r>
                  <a:rPr lang="el-GR" dirty="0" smtClean="0"/>
                  <a:t> επόμενο σχήμα δείχνει ακριβώς την κατασκευή του περιοδικού σήματος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43939"/>
                <a:ext cx="8959042" cy="6226233"/>
              </a:xfrm>
              <a:blipFill rotWithShape="0">
                <a:blip r:embed="rId2"/>
                <a:stretch>
                  <a:fillRect l="-1905" t="-17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80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43939"/>
            <a:ext cx="8959042" cy="6226233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Σχέση </a:t>
            </a:r>
            <a:r>
              <a:rPr lang="el-GR" b="1" dirty="0" err="1" smtClean="0"/>
              <a:t>Μετασχ</a:t>
            </a:r>
            <a:r>
              <a:rPr lang="el-GR" b="1" dirty="0" smtClean="0"/>
              <a:t>. </a:t>
            </a:r>
            <a:r>
              <a:rPr lang="en-US" b="1" dirty="0" smtClean="0"/>
              <a:t>Fourier </a:t>
            </a:r>
            <a:r>
              <a:rPr lang="el-GR" b="1" dirty="0" smtClean="0"/>
              <a:t>και Σειράς </a:t>
            </a:r>
            <a:r>
              <a:rPr lang="en-US" b="1" dirty="0" smtClean="0"/>
              <a:t>Fourier </a:t>
            </a:r>
            <a:r>
              <a:rPr lang="el-GR" b="1" dirty="0" smtClean="0"/>
              <a:t>Διακριτού Χρόνου</a:t>
            </a:r>
            <a:endParaRPr lang="el-GR" dirty="0" smtClean="0"/>
          </a:p>
          <a:p>
            <a:pPr marL="0" indent="0">
              <a:buClrTx/>
              <a:buSzPct val="120000"/>
              <a:buNone/>
            </a:pP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38734" y="824090"/>
            <a:ext cx="4914762" cy="5712178"/>
            <a:chOff x="330647" y="1072444"/>
            <a:chExt cx="4529219" cy="546382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t="2131" r="48740" b="604"/>
            <a:stretch/>
          </p:blipFill>
          <p:spPr>
            <a:xfrm>
              <a:off x="330647" y="1072444"/>
              <a:ext cx="4342953" cy="5463823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4402667" y="1433689"/>
              <a:ext cx="372533" cy="214489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487333" y="3186122"/>
              <a:ext cx="372533" cy="214489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410927" y="4968214"/>
              <a:ext cx="372533" cy="214489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683021" y="1648178"/>
                <a:ext cx="7337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021" y="1648178"/>
                <a:ext cx="733778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66042" y="3258082"/>
                <a:ext cx="4131734" cy="9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042" y="3258082"/>
                <a:ext cx="4131734" cy="94622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01872" y="5027659"/>
                <a:ext cx="4131734" cy="9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872" y="5027659"/>
                <a:ext cx="4131734" cy="94622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38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3"/>
            <a:ext cx="8959042" cy="6214800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Προς το </a:t>
            </a:r>
            <a:r>
              <a:rPr lang="el-GR" b="1" dirty="0" err="1" smtClean="0"/>
              <a:t>Μετασχη</a:t>
            </a:r>
            <a:r>
              <a:rPr lang="en-US" b="1" dirty="0" smtClean="0"/>
              <a:t>-</a:t>
            </a:r>
            <a:br>
              <a:rPr lang="en-US" b="1" dirty="0" smtClean="0"/>
            </a:br>
            <a:r>
              <a:rPr lang="el-GR" b="1" dirty="0" err="1" smtClean="0"/>
              <a:t>ματισμό</a:t>
            </a:r>
            <a:r>
              <a:rPr lang="el-GR" b="1" dirty="0" smtClean="0"/>
              <a:t> </a:t>
            </a:r>
            <a:r>
              <a:rPr lang="en-US" b="1" dirty="0" smtClean="0"/>
              <a:t>Fourier </a:t>
            </a:r>
            <a:br>
              <a:rPr lang="en-US" b="1" dirty="0" smtClean="0"/>
            </a:br>
            <a:r>
              <a:rPr lang="el-GR" b="1" dirty="0" smtClean="0"/>
              <a:t>Διακριτού Χρόνου…</a:t>
            </a:r>
            <a:endParaRPr lang="en-US" b="1" dirty="0" smtClean="0"/>
          </a:p>
          <a:p>
            <a:pPr marL="0" indent="0">
              <a:buClrTx/>
              <a:buSzPct val="120000"/>
              <a:buNone/>
            </a:pP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755" y="487334"/>
            <a:ext cx="6827245" cy="603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1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43939"/>
                <a:ext cx="8959042" cy="6226233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Σχέση </a:t>
                </a:r>
                <a:r>
                  <a:rPr lang="el-GR" b="1" dirty="0" err="1" smtClean="0"/>
                  <a:t>Μετασχ</a:t>
                </a:r>
                <a:r>
                  <a:rPr lang="el-GR" b="1" dirty="0" smtClean="0"/>
                  <a:t>. </a:t>
                </a:r>
                <a:r>
                  <a:rPr lang="en-US" b="1" dirty="0" smtClean="0"/>
                  <a:t>Fourier </a:t>
                </a:r>
                <a:r>
                  <a:rPr lang="el-GR" b="1" dirty="0" smtClean="0"/>
                  <a:t>και Σειράς </a:t>
                </a:r>
                <a:r>
                  <a:rPr lang="en-US" b="1" dirty="0" smtClean="0"/>
                  <a:t>Fourier </a:t>
                </a:r>
                <a:r>
                  <a:rPr lang="el-GR" b="1" dirty="0" smtClean="0"/>
                  <a:t>Διακριτού Χρόνου</a:t>
                </a: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Η συνέλιξη στο χρόνο γίνεται γινόμενο στη συχνότητα, οπότε: </a:t>
                </a:r>
                <a:br>
                  <a:rPr lang="el-GR" dirty="0" smtClean="0"/>
                </a:br>
                <a:r>
                  <a:rPr lang="el-GR" dirty="0" smtClean="0"/>
                  <a:t/>
                </a:r>
                <a:br>
                  <a:rPr lang="el-GR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 smtClean="0"/>
                  <a:t>  </a:t>
                </a:r>
                <a:r>
                  <a:rPr lang="el-GR" dirty="0" smtClean="0"/>
                  <a:t>λόγω της ιδιότητας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Τ</a:t>
                </a:r>
                <a:r>
                  <a:rPr lang="en-US" dirty="0" smtClean="0"/>
                  <a:t>o</a:t>
                </a:r>
                <a:r>
                  <a:rPr lang="el-GR" dirty="0" smtClean="0"/>
                  <a:t> επόμενο σχήμα δείχνει ακριβώς τι συμβαίνει στο χώρο της συχνότητας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43939"/>
                <a:ext cx="8959042" cy="6226233"/>
              </a:xfrm>
              <a:blipFill rotWithShape="0">
                <a:blip r:embed="rId2"/>
                <a:stretch>
                  <a:fillRect l="-1905" t="-17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67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43939"/>
            <a:ext cx="8959042" cy="6226233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Σχέση </a:t>
            </a:r>
            <a:r>
              <a:rPr lang="el-GR" b="1" dirty="0" err="1" smtClean="0"/>
              <a:t>Μετασχ</a:t>
            </a:r>
            <a:r>
              <a:rPr lang="el-GR" b="1" dirty="0" smtClean="0"/>
              <a:t>. </a:t>
            </a:r>
            <a:r>
              <a:rPr lang="en-US" b="1" dirty="0" smtClean="0"/>
              <a:t>Fourier </a:t>
            </a:r>
            <a:r>
              <a:rPr lang="el-GR" b="1" dirty="0" smtClean="0"/>
              <a:t>και Σειράς </a:t>
            </a:r>
            <a:r>
              <a:rPr lang="en-US" b="1" dirty="0" smtClean="0"/>
              <a:t>Fourier </a:t>
            </a:r>
            <a:r>
              <a:rPr lang="el-GR" b="1" dirty="0" smtClean="0"/>
              <a:t>Διακριτού Χρόνου</a:t>
            </a:r>
            <a:endParaRPr lang="el-GR" dirty="0" smtClean="0"/>
          </a:p>
          <a:p>
            <a:pPr marL="0" indent="0">
              <a:buClrTx/>
              <a:buSzPct val="120000"/>
              <a:buNone/>
            </a:pP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2485" y="1608383"/>
                <a:ext cx="4131734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l-GR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85" y="1608383"/>
                <a:ext cx="4131734" cy="4397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4768901" y="952660"/>
            <a:ext cx="4341234" cy="5617511"/>
            <a:chOff x="4854222" y="952660"/>
            <a:chExt cx="3874705" cy="5278808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/>
            <a:srcRect l="56990" r="874" b="6029"/>
            <a:stretch/>
          </p:blipFill>
          <p:spPr>
            <a:xfrm>
              <a:off x="5159022" y="952662"/>
              <a:ext cx="3569905" cy="527880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628" r="95775" b="22910"/>
            <a:stretch/>
          </p:blipFill>
          <p:spPr>
            <a:xfrm>
              <a:off x="4854222" y="952660"/>
              <a:ext cx="304800" cy="433053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5612" y="3351062"/>
                <a:ext cx="4436533" cy="958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l-GR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12" y="3351062"/>
                <a:ext cx="4436533" cy="9580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-158046" y="5335556"/>
                <a:ext cx="5678311" cy="958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l-GR" sz="20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8046" y="5335556"/>
                <a:ext cx="5678311" cy="9580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70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43939"/>
                <a:ext cx="8959042" cy="6226233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Σχέση </a:t>
                </a:r>
                <a:r>
                  <a:rPr lang="el-GR" b="1" dirty="0" err="1" smtClean="0"/>
                  <a:t>Μετασχ</a:t>
                </a:r>
                <a:r>
                  <a:rPr lang="el-GR" b="1" dirty="0" smtClean="0"/>
                  <a:t>. </a:t>
                </a:r>
                <a:r>
                  <a:rPr lang="en-US" b="1" dirty="0" smtClean="0"/>
                  <a:t>Fourier </a:t>
                </a:r>
                <a:r>
                  <a:rPr lang="el-GR" b="1" dirty="0" smtClean="0"/>
                  <a:t>και Σειράς </a:t>
                </a:r>
                <a:r>
                  <a:rPr lang="en-US" b="1" dirty="0" smtClean="0"/>
                  <a:t>Fourier </a:t>
                </a:r>
                <a:r>
                  <a:rPr lang="el-GR" b="1" dirty="0" smtClean="0"/>
                  <a:t>Διακριτού Χρόνου</a:t>
                </a: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Αν κάνουμε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διακριτού χρόνου επάνω στο ανάπτυγμα σε Σειρά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του περιοδικού σήματος θα πάρουμε</a:t>
                </a:r>
                <a:br>
                  <a:rPr lang="el-GR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 smtClean="0"/>
                  <a:t>  </a:t>
                </a:r>
                <a:r>
                  <a:rPr lang="el-GR" dirty="0" smtClean="0"/>
                  <a:t>λόγω του ζεύγους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Νωρίτερα βρήκαμε ότι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Συγκρίνοντας τις δυο σχέσεις καταλήγουμε στο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43939"/>
                <a:ext cx="8959042" cy="6226233"/>
              </a:xfrm>
              <a:blipFill rotWithShape="0">
                <a:blip r:embed="rId2"/>
                <a:stretch>
                  <a:fillRect l="-1905" t="-17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52800" y="5362223"/>
            <a:ext cx="2370668" cy="812800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9362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43939"/>
                <a:ext cx="8959042" cy="6226233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Σχέση </a:t>
                </a:r>
                <a:r>
                  <a:rPr lang="el-GR" b="1" dirty="0" err="1" smtClean="0"/>
                  <a:t>Μετασχ</a:t>
                </a:r>
                <a:r>
                  <a:rPr lang="el-GR" b="1" dirty="0" smtClean="0"/>
                  <a:t>. </a:t>
                </a:r>
                <a:r>
                  <a:rPr lang="en-US" b="1" dirty="0" smtClean="0"/>
                  <a:t>Fourier </a:t>
                </a:r>
                <a:r>
                  <a:rPr lang="el-GR" b="1" dirty="0" smtClean="0"/>
                  <a:t>και Σειράς </a:t>
                </a:r>
                <a:r>
                  <a:rPr lang="en-US" b="1" dirty="0" smtClean="0"/>
                  <a:t>Fourier </a:t>
                </a:r>
                <a:r>
                  <a:rPr lang="el-GR" b="1" dirty="0" smtClean="0"/>
                  <a:t>Διακριτού Χρόνου</a:t>
                </a: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Η σχέση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type m:val="li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/>
                  <a:t> </a:t>
                </a:r>
                <a:r>
                  <a:rPr lang="el-GR" dirty="0" smtClean="0"/>
                  <a:t> είναι εξαιρετικά σημαντική!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Μας λέει ότι μπορούμε να υπολογίσουμε τους συντελεστές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ενός περιοδικού σήματος από το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της βασικής περιόδου του!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Πώς?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err="1" smtClean="0"/>
                  <a:t>Δειγματοληπτώντας</a:t>
                </a:r>
                <a:r>
                  <a:rPr lang="el-GR" dirty="0" smtClean="0"/>
                  <a:t> το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διακριτού χρόνου της βασικής περιόδου του σήματος ανά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και πολλαπλασιάζοντας το αποτέλεσμα με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43939"/>
                <a:ext cx="8959042" cy="6226233"/>
              </a:xfrm>
              <a:blipFill rotWithShape="0">
                <a:blip r:embed="rId3"/>
                <a:stretch>
                  <a:fillRect l="-1905" t="-1761" r="-163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175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43939"/>
                <a:ext cx="8959042" cy="6226233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Σχέση </a:t>
                </a:r>
                <a:r>
                  <a:rPr lang="el-GR" b="1" dirty="0" err="1" smtClean="0"/>
                  <a:t>Μετασχ</a:t>
                </a:r>
                <a:r>
                  <a:rPr lang="el-GR" b="1" dirty="0" smtClean="0"/>
                  <a:t>. </a:t>
                </a:r>
                <a:r>
                  <a:rPr lang="en-US" b="1" dirty="0" smtClean="0"/>
                  <a:t>Fourier </a:t>
                </a:r>
                <a:r>
                  <a:rPr lang="el-GR" b="1" dirty="0" smtClean="0"/>
                  <a:t>και Σειράς </a:t>
                </a:r>
                <a:r>
                  <a:rPr lang="en-US" b="1" dirty="0" smtClean="0"/>
                  <a:t>Fourier </a:t>
                </a:r>
                <a:r>
                  <a:rPr lang="el-GR" b="1" dirty="0" smtClean="0"/>
                  <a:t>Διακριτού Χρόνου</a:t>
                </a: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Δείξτε ότι οι συντελεστές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του παρακάτω περιοδικού σήματος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endParaRPr lang="el-GR" dirty="0"/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endParaRPr lang="el-GR" dirty="0" smtClean="0"/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    είναι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43939"/>
                <a:ext cx="8959042" cy="6226233"/>
              </a:xfrm>
              <a:blipFill rotWithShape="0">
                <a:blip r:embed="rId3"/>
                <a:stretch>
                  <a:fillRect l="-1973" t="-17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7919"/>
          <a:stretch/>
        </p:blipFill>
        <p:spPr>
          <a:xfrm>
            <a:off x="736423" y="1636889"/>
            <a:ext cx="7259249" cy="144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0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 marL="0" indent="0" algn="ctr">
              <a:buClrTx/>
              <a:buSzPct val="120000"/>
              <a:buNone/>
            </a:pPr>
            <a:endParaRPr lang="el-GR" sz="5400" b="1" dirty="0"/>
          </a:p>
          <a:p>
            <a:pPr marL="0" indent="0" algn="ctr">
              <a:buClrTx/>
              <a:buSzPct val="120000"/>
              <a:buNone/>
            </a:pPr>
            <a:r>
              <a:rPr lang="el-GR" sz="5400" b="1" dirty="0" smtClean="0">
                <a:ln w="22225">
                  <a:solidFill>
                    <a:srgbClr val="00B0F0"/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</a:rPr>
              <a:t>ΤΕΛΟΣ ΔΙΑΛΕΞΗΣ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63409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705100"/>
            <a:ext cx="5042707" cy="2448997"/>
          </a:xfrm>
          <a:prstGeom prst="ellipse">
            <a:avLst/>
          </a:prstGeom>
          <a:ln w="63500" cap="rnd">
            <a:solidFill>
              <a:srgbClr val="00B0F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8332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Οι διαφάνειες αυτές διατίθενται 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με άδεια </a:t>
            </a:r>
            <a:r>
              <a:rPr lang="el-G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Creative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l-G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Commons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Αναφορά Δημιουργού-Μη Εμπορική Χρήση 4.0 Διεθνές. </a:t>
            </a:r>
            <a:endParaRPr lang="el-GR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ClrTx/>
              <a:buSzPct val="120000"/>
              <a:buNone/>
            </a:pPr>
            <a:endParaRPr lang="en-US" sz="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Οι διαφάνειες αυτές συνοδεύουν το σύγγραμμα «Επεξεργασία Σήματος Συνεχούς και Διακριτού Χρόνου: μια πρώτη εισαγωγή», εκδόσεις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Gutenberg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ISBN: 978-960-01-2042-4</a:t>
            </a:r>
            <a:endParaRPr lang="el-GR" sz="2800" dirty="0">
              <a:ln w="0"/>
              <a:solidFill>
                <a:schemeClr val="tx1"/>
              </a:solidFill>
            </a:endParaRPr>
          </a:p>
          <a:p>
            <a:pPr marL="0" indent="0">
              <a:buClrTx/>
              <a:buSzPct val="120000"/>
              <a:buNone/>
            </a:pPr>
            <a:endParaRPr lang="el-GR" sz="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Για 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να δείτε ένα αντίγραφο αυτής της άδειας, επισκεφθείτε το </a:t>
            </a:r>
            <a:endParaRPr lang="el-GR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ClrTx/>
              <a:buSzPct val="120000"/>
              <a:buNone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://creativecommons.org/licenses/by-nc/4.0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endParaRPr lang="en-US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150" y="5385392"/>
            <a:ext cx="3187305" cy="11151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64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Προς το Μετασχηματισμό </a:t>
                </a:r>
                <a:r>
                  <a:rPr lang="en-US" b="1" dirty="0" smtClean="0"/>
                  <a:t>Fourier</a:t>
                </a:r>
                <a:r>
                  <a:rPr lang="el-GR" b="1" dirty="0" smtClean="0"/>
                  <a:t> Διακριτού Χρόνου</a:t>
                </a:r>
                <a:r>
                  <a:rPr lang="en-US" b="1" dirty="0" smtClean="0"/>
                  <a:t>…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Τυπικά: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𝑗𝑘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Όταν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l-GR" dirty="0" smtClean="0"/>
                  <a:t>τότε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και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sz="9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Οπότε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−∞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+∞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=−∞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+∞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6" name="Right Brace 5"/>
          <p:cNvSpPr/>
          <p:nvPr/>
        </p:nvSpPr>
        <p:spPr>
          <a:xfrm rot="5400000">
            <a:off x="4682409" y="5165604"/>
            <a:ext cx="325927" cy="1807111"/>
          </a:xfrm>
          <a:prstGeom prst="rightBrace">
            <a:avLst>
              <a:gd name="adj1" fmla="val 68989"/>
              <a:gd name="adj2" fmla="val 47183"/>
            </a:avLst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l-GR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52066" y="6226360"/>
                <a:ext cx="936923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066" y="6226360"/>
                <a:ext cx="936923" cy="378245"/>
              </a:xfrm>
              <a:prstGeom prst="rect">
                <a:avLst/>
              </a:prstGeom>
              <a:blipFill rotWithShape="0">
                <a:blip r:embed="rId3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4481690" y="2304350"/>
            <a:ext cx="2596122" cy="648224"/>
            <a:chOff x="4689695" y="2057982"/>
            <a:chExt cx="2364252" cy="648224"/>
          </a:xfrm>
        </p:grpSpPr>
        <p:sp>
          <p:nvSpPr>
            <p:cNvPr id="10" name="Right Brace 9"/>
            <p:cNvSpPr/>
            <p:nvPr/>
          </p:nvSpPr>
          <p:spPr>
            <a:xfrm rot="5400000">
              <a:off x="5708857" y="1038820"/>
              <a:ext cx="325927" cy="2364252"/>
            </a:xfrm>
            <a:prstGeom prst="rightBrace">
              <a:avLst>
                <a:gd name="adj1" fmla="val 68989"/>
                <a:gd name="adj2" fmla="val 47183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srgbClr val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758004" y="2336874"/>
                  <a:ext cx="50693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l-GR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8004" y="2336874"/>
                  <a:ext cx="50693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7742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9056718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Μετασχηματισμός </a:t>
                </a:r>
                <a:r>
                  <a:rPr lang="en-US" b="1" dirty="0" smtClean="0"/>
                  <a:t>Fourier </a:t>
                </a:r>
                <a:r>
                  <a:rPr lang="el-GR" b="1" dirty="0" smtClean="0"/>
                  <a:t>Διακριτού Χρόνου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Ο όρος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/>
                  <a:t>ονομάζεται </a:t>
                </a:r>
                <a:r>
                  <a:rPr lang="el-GR" b="1" dirty="0"/>
                  <a:t>Μετασχηματισμός </a:t>
                </a:r>
                <a:r>
                  <a:rPr lang="en-US" b="1" dirty="0"/>
                  <a:t>Fourier </a:t>
                </a:r>
                <a:r>
                  <a:rPr lang="el-GR" b="1" dirty="0" smtClean="0"/>
                  <a:t>Διακριτού Χρόνου </a:t>
                </a:r>
                <a:r>
                  <a:rPr lang="el-GR" dirty="0" smtClean="0"/>
                  <a:t>και </a:t>
                </a:r>
                <a:r>
                  <a:rPr lang="el-GR" dirty="0"/>
                  <a:t>συμβολίζεται με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Ο όρος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ονομάζεται </a:t>
                </a:r>
                <a:r>
                  <a:rPr lang="el-GR" b="1" dirty="0" smtClean="0"/>
                  <a:t>αντίστροφος </a:t>
                </a:r>
                <a:r>
                  <a:rPr lang="el-GR" b="1" dirty="0" err="1" smtClean="0"/>
                  <a:t>Μετασχ</a:t>
                </a:r>
                <a:r>
                  <a:rPr lang="en-US" b="1" dirty="0" smtClean="0"/>
                  <a:t>.</a:t>
                </a:r>
                <a:r>
                  <a:rPr lang="el-GR" b="1" dirty="0" smtClean="0"/>
                  <a:t> </a:t>
                </a:r>
                <a:r>
                  <a:rPr lang="en-US" b="1" dirty="0" smtClean="0"/>
                  <a:t>Fourier </a:t>
                </a:r>
                <a:r>
                  <a:rPr lang="el-GR" b="1" dirty="0" smtClean="0"/>
                  <a:t>Διακριτού Χρόνου </a:t>
                </a:r>
                <a:r>
                  <a:rPr lang="el-GR" dirty="0" smtClean="0"/>
                  <a:t>και προφανώς συμβολίζεται με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ClrTx/>
                  <a:buSzPct val="120000"/>
                  <a:buNone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είναι μια μιγαδική συνάρτηση (εν γένει)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Έχει μέτρο και φάση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Έχει πραγματικό και φανταστικό μέρος</a:t>
                </a: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9056718" cy="6164927"/>
              </a:xfrm>
              <a:blipFill rotWithShape="0">
                <a:blip r:embed="rId2"/>
                <a:stretch>
                  <a:fillRect l="-1884" t="-1779" r="-26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69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43939"/>
                <a:ext cx="8959042" cy="6226233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Μετασχηματισμός </a:t>
                </a:r>
                <a:r>
                  <a:rPr lang="en-US" b="1" dirty="0" smtClean="0"/>
                  <a:t>Fourier </a:t>
                </a:r>
                <a:r>
                  <a:rPr lang="el-GR" b="1" dirty="0" smtClean="0"/>
                  <a:t>Διακριτού Χρόνου</a:t>
                </a:r>
                <a:endParaRPr lang="el-GR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201168" lvl="1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l-GR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l-G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l-G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l-GR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201168" lvl="1" indent="0">
                  <a:buClrTx/>
                  <a:buSzPct val="120000"/>
                  <a:buNone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Κατ’ αρχάς είναι εμφανές ότι ο </a:t>
                </a:r>
                <a:r>
                  <a:rPr lang="en-US" dirty="0" smtClean="0"/>
                  <a:t>DTFT </a:t>
                </a:r>
                <a:r>
                  <a:rPr lang="el-GR" dirty="0" smtClean="0"/>
                  <a:t>είναι μια μιγαδική, εν γένει, συνάρτηση του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l-GR" dirty="0" smtClean="0"/>
                  <a:t>: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 marL="201168" lvl="1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l-G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l-G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𝛪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r>
                  <a:rPr lang="el-GR" i="1" dirty="0"/>
                  <a:t/>
                </a:r>
                <a:br>
                  <a:rPr lang="el-GR" i="1" dirty="0"/>
                </a:br>
                <a:endParaRPr lang="el-GR" i="1" dirty="0"/>
              </a:p>
              <a:p>
                <a:pPr marL="201168" lvl="1" indent="0">
                  <a:buClrTx/>
                  <a:buSzPct val="120000"/>
                  <a:buNone/>
                </a:pPr>
                <a:endParaRPr lang="el-GR" i="1" dirty="0"/>
              </a:p>
              <a:p>
                <a:pPr marL="201168" lvl="1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l-G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i="1" dirty="0"/>
              </a:p>
              <a:p>
                <a:pPr marL="201168" lvl="1" indent="0">
                  <a:buClrTx/>
                  <a:buSzPct val="120000"/>
                  <a:buNone/>
                </a:pPr>
                <a:endParaRPr lang="en-US" i="1" dirty="0"/>
              </a:p>
              <a:p>
                <a:pPr marL="201168" lvl="1" indent="0">
                  <a:buClrTx/>
                  <a:buSzPct val="120000"/>
                  <a:buNone/>
                </a:pPr>
                <a:r>
                  <a:rPr lang="el-GR" sz="2000" dirty="0"/>
                  <a:t>με</a:t>
                </a:r>
                <a:r>
                  <a:rPr lang="el-GR" dirty="0"/>
                  <a:t> </a:t>
                </a:r>
              </a:p>
              <a:p>
                <a:pPr marL="201168" lvl="1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l-GR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𝛪</m:t>
                              </m:r>
                            </m:sub>
                            <m:sup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el-GR" dirty="0"/>
              </a:p>
              <a:p>
                <a:pPr marL="201168" lvl="1" indent="0">
                  <a:buClrTx/>
                  <a:buSzPct val="120000"/>
                  <a:buNone/>
                </a:pPr>
                <a:r>
                  <a:rPr lang="el-GR" sz="2000" dirty="0"/>
                  <a:t>και</a:t>
                </a:r>
              </a:p>
              <a:p>
                <a:pPr marL="201168" lvl="1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l-GR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𝛪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43939"/>
                <a:ext cx="8959042" cy="6226233"/>
              </a:xfrm>
              <a:blipFill rotWithShape="0">
                <a:blip r:embed="rId2"/>
                <a:stretch>
                  <a:fillRect l="-1905" t="-1761" r="-40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59166" y="4426085"/>
            <a:ext cx="2412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000000"/>
                </a:solidFill>
              </a:rPr>
              <a:t>Φάσμα Πλάτους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(Magnitude Spectrum)</a:t>
            </a:r>
            <a:endParaRPr lang="el-GR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59166" y="5356698"/>
            <a:ext cx="2412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000000"/>
                </a:solidFill>
              </a:rPr>
              <a:t>Φάσμα Φάσης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(Phase Spectrum)</a:t>
            </a:r>
            <a:endParaRPr lang="el-GR" dirty="0">
              <a:solidFill>
                <a:srgbClr val="0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459166" y="4426084"/>
            <a:ext cx="2276272" cy="70763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59166" y="5341967"/>
            <a:ext cx="2276272" cy="707639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88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43939"/>
            <a:ext cx="8959042" cy="6226233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Μετασχηματισμός </a:t>
            </a:r>
            <a:r>
              <a:rPr lang="en-US" b="1" dirty="0" smtClean="0"/>
              <a:t>Fourier </a:t>
            </a:r>
            <a:r>
              <a:rPr lang="el-GR" b="1" dirty="0" smtClean="0"/>
              <a:t>Διακριτού Χρόνου</a:t>
            </a:r>
            <a:endParaRPr lang="el-GR" dirty="0" smtClean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smtClean="0"/>
              <a:t>Είναι πολύ σημαντικό να καταλάβουμε τι εκφράζει ο </a:t>
            </a:r>
            <a:r>
              <a:rPr lang="en-US" dirty="0" smtClean="0"/>
              <a:t>DTFT </a:t>
            </a:r>
            <a:r>
              <a:rPr lang="el-GR" dirty="0" smtClean="0"/>
              <a:t>και τι ο αντίστροφός του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ClrTx/>
              <a:buSzPct val="120000"/>
              <a:buNone/>
            </a:pPr>
            <a:endParaRPr lang="en-US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smtClean="0"/>
              <a:t>Θα σας βοηθήσει αν θυμηθείτε τον </a:t>
            </a:r>
            <a:r>
              <a:rPr lang="el-GR" dirty="0"/>
              <a:t>αντίστοιχο μετασχηματισμό συνεχούς χρόνου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280803" y="1600352"/>
                <a:ext cx="4572000" cy="215591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l-GR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l-GR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l-G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l-GR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l-GR" sz="2000" dirty="0" smtClean="0">
                  <a:solidFill>
                    <a:srgbClr val="000000"/>
                  </a:solidFill>
                </a:endParaRPr>
              </a:p>
              <a:p>
                <a:endParaRPr lang="el-GR" sz="2000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l-G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l-G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l-G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l-GR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l-G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l-GR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803" y="1600352"/>
                <a:ext cx="4572000" cy="21559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237162" y="4518530"/>
                <a:ext cx="4572000" cy="199638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l-GR" sz="2000" dirty="0" smtClean="0">
                  <a:solidFill>
                    <a:srgbClr val="000000"/>
                  </a:solidFill>
                </a:endParaRPr>
              </a:p>
              <a:p>
                <a:endParaRPr lang="el-GR" sz="2000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l-GR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nary>
                    </m:oMath>
                  </m:oMathPara>
                </a14:m>
                <a:endParaRPr lang="el-GR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162" y="4518530"/>
                <a:ext cx="4572000" cy="19963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821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43939"/>
                <a:ext cx="9056718" cy="6226233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Μετασχηματισμός </a:t>
                </a:r>
                <a:r>
                  <a:rPr lang="en-US" b="1" dirty="0" smtClean="0"/>
                  <a:t>Fourier </a:t>
                </a:r>
                <a:r>
                  <a:rPr lang="el-GR" b="1" dirty="0" smtClean="0"/>
                  <a:t>Διακριτού Χρόνου</a:t>
                </a:r>
                <a:endParaRPr lang="en-US" dirty="0"/>
              </a:p>
              <a:p>
                <a:pPr>
                  <a:lnSpc>
                    <a:spcPct val="120000"/>
                  </a:lnSpc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Αν το σήμα που αναλύεται είναι πραγματικό, τότε μπορεί να δείξει κανείς εύκολα ότι</a:t>
                </a:r>
              </a:p>
              <a:p>
                <a:pPr marL="0">
                  <a:lnSpc>
                    <a:spcPct val="120000"/>
                  </a:lnSpc>
                  <a:buClrTx/>
                  <a:buSzPct val="120000"/>
                  <a:buNone/>
                </a:pPr>
                <a:endParaRPr lang="el-GR" sz="800" b="0" i="1" dirty="0" smtClean="0">
                  <a:latin typeface="Cambria Math" panose="02040503050406030204" pitchFamily="18" charset="0"/>
                </a:endParaRPr>
              </a:p>
              <a:p>
                <a:pPr marL="0">
                  <a:lnSpc>
                    <a:spcPct val="120000"/>
                  </a:lnSpc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sz="900" dirty="0" smtClean="0"/>
              </a:p>
              <a:p>
                <a:pPr>
                  <a:lnSpc>
                    <a:spcPct val="120000"/>
                  </a:lnSpc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Η παραπάνω ιδιότητα συνεπάγεται ότι </a:t>
                </a:r>
              </a:p>
              <a:p>
                <a:pPr marL="0">
                  <a:lnSpc>
                    <a:spcPct val="120000"/>
                  </a:lnSpc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l-GR" i="1" dirty="0"/>
              </a:p>
              <a:p>
                <a:pPr marL="0">
                  <a:lnSpc>
                    <a:spcPct val="120000"/>
                  </a:lnSpc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i="1" dirty="0"/>
              </a:p>
              <a:p>
                <a:pPr>
                  <a:lnSpc>
                    <a:spcPct val="120000"/>
                  </a:lnSpc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Τότε μπορούμε να δείξουμε </a:t>
                </a:r>
                <a:r>
                  <a:rPr lang="el-GR" dirty="0" smtClean="0">
                    <a:sym typeface="Wingdings" panose="05000000000000000000" pitchFamily="2" charset="2"/>
                  </a:rPr>
                  <a:t>ότι </a:t>
                </a:r>
                <a:endParaRPr lang="el-GR" sz="900" dirty="0" smtClean="0">
                  <a:sym typeface="Wingdings" panose="05000000000000000000" pitchFamily="2" charset="2"/>
                </a:endParaRPr>
              </a:p>
              <a:p>
                <a:pPr marL="0">
                  <a:lnSpc>
                    <a:spcPct val="120000"/>
                  </a:lnSpc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l-G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l-G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l-GR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l-GR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l-GR" dirty="0"/>
              </a:p>
              <a:p>
                <a:pPr>
                  <a:lnSpc>
                    <a:spcPct val="120000"/>
                  </a:lnSpc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Πράγματι λοιπόν ο </a:t>
                </a:r>
                <a:r>
                  <a:rPr lang="en-US" dirty="0" smtClean="0"/>
                  <a:t>DTFT </a:t>
                </a:r>
                <a:r>
                  <a:rPr lang="el-GR" dirty="0" smtClean="0"/>
                  <a:t>περιέχει πληροφορία </a:t>
                </a:r>
                <a:r>
                  <a:rPr lang="el-GR" dirty="0" smtClean="0">
                    <a:solidFill>
                      <a:srgbClr val="FF0000"/>
                    </a:solidFill>
                  </a:rPr>
                  <a:t>πλάτους</a:t>
                </a:r>
                <a:r>
                  <a:rPr lang="el-GR" dirty="0" smtClean="0"/>
                  <a:t> και </a:t>
                </a:r>
                <a:r>
                  <a:rPr lang="el-GR" dirty="0" smtClean="0">
                    <a:solidFill>
                      <a:srgbClr val="00B050"/>
                    </a:solidFill>
                  </a:rPr>
                  <a:t>φάσης</a:t>
                </a:r>
                <a:r>
                  <a:rPr lang="el-GR" dirty="0" smtClean="0"/>
                  <a:t> με την οποία μπορούμε να συνθέσουμε ένα σήμα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l-GR" dirty="0" smtClean="0"/>
                  <a:t> ως συνεχές άθροισμα (ολοκλήρωμα) ημιτόνων κάθε συχνότητας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dirty="0" smtClean="0"/>
                  <a:t>στο διάστημα [0, π</a:t>
                </a:r>
                <a:r>
                  <a:rPr lang="en-US" dirty="0"/>
                  <a:t>]</a:t>
                </a:r>
                <a:r>
                  <a:rPr lang="el-GR" dirty="0" smtClean="0"/>
                  <a:t> !</a:t>
                </a:r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43939"/>
                <a:ext cx="9056718" cy="6226233"/>
              </a:xfrm>
              <a:blipFill rotWithShape="0">
                <a:blip r:embed="rId2"/>
                <a:stretch>
                  <a:fillRect l="-1884" t="-1761" r="-13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059971" y="2487146"/>
            <a:ext cx="2412460" cy="428587"/>
            <a:chOff x="5992238" y="2810724"/>
            <a:chExt cx="2412460" cy="1123980"/>
          </a:xfrm>
        </p:grpSpPr>
        <p:sp>
          <p:nvSpPr>
            <p:cNvPr id="10" name="TextBox 9"/>
            <p:cNvSpPr txBox="1"/>
            <p:nvPr/>
          </p:nvSpPr>
          <p:spPr>
            <a:xfrm>
              <a:off x="5992238" y="2810724"/>
              <a:ext cx="2412460" cy="9685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l-GR" dirty="0" smtClean="0">
                  <a:solidFill>
                    <a:srgbClr val="000000"/>
                  </a:solidFill>
                </a:rPr>
                <a:t>Άρτιο Φάσμα Πλάτους 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992238" y="2810724"/>
              <a:ext cx="2344366" cy="1123980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59971" y="3139467"/>
            <a:ext cx="2509736" cy="430324"/>
            <a:chOff x="6459166" y="5341967"/>
            <a:chExt cx="2412460" cy="384063"/>
          </a:xfrm>
        </p:grpSpPr>
        <p:sp>
          <p:nvSpPr>
            <p:cNvPr id="11" name="TextBox 10"/>
            <p:cNvSpPr txBox="1"/>
            <p:nvPr/>
          </p:nvSpPr>
          <p:spPr>
            <a:xfrm>
              <a:off x="6459166" y="5356698"/>
              <a:ext cx="24124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 smtClean="0">
                  <a:solidFill>
                    <a:srgbClr val="000000"/>
                  </a:solidFill>
                </a:rPr>
                <a:t>Περιττό Φάσμα Φάσης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459166" y="5341967"/>
              <a:ext cx="2276272" cy="384063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148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43939"/>
                <a:ext cx="9056718" cy="6226233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Μετασχηματισμός </a:t>
                </a:r>
                <a:r>
                  <a:rPr lang="en-US" b="1" dirty="0" smtClean="0"/>
                  <a:t>Fourier </a:t>
                </a:r>
                <a:r>
                  <a:rPr lang="el-GR" b="1" dirty="0" smtClean="0"/>
                  <a:t>Διακριτού Χρόνου - Ύπαρξη</a:t>
                </a: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Για να υπάρχει ο </a:t>
                </a:r>
                <a:r>
                  <a:rPr lang="en-US" dirty="0" smtClean="0"/>
                  <a:t>DTFT </a:t>
                </a:r>
                <a:r>
                  <a:rPr lang="el-GR" dirty="0" smtClean="0"/>
                  <a:t>αρκεί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&lt;+∞</m:t>
                      </m:r>
                    </m:oMath>
                  </m:oMathPara>
                </a14:m>
                <a:endParaRPr lang="en-US" dirty="0" smtClean="0"/>
              </a:p>
              <a:p>
                <a:pPr marL="0">
                  <a:buClrTx/>
                  <a:buSzPct val="120000"/>
                  <a:buNone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Η συνθήκη αυτή δεν είναι αναγκαία, εγγυάται όμως την ομοιόμορφη σύγκλιση του αθροίσματος</a:t>
                </a: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Μια πιο γενική συνθήκη είναι η </a:t>
                </a:r>
                <a:br>
                  <a:rPr lang="el-GR" dirty="0" smtClean="0"/>
                </a:br>
                <a:endParaRPr lang="el-GR" dirty="0" smtClean="0"/>
              </a:p>
              <a:p>
                <a:pPr marL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&lt;+∞</m:t>
                      </m:r>
                    </m:oMath>
                  </m:oMathPara>
                </a14:m>
                <a:endParaRPr lang="el-GR" dirty="0" smtClean="0"/>
              </a:p>
              <a:p>
                <a:pPr marL="0">
                  <a:buClrTx/>
                  <a:buSzPct val="120000"/>
                  <a:buNone/>
                </a:pPr>
                <a:r>
                  <a:rPr lang="el-GR" dirty="0" smtClean="0"/>
                  <a:t/>
                </a:r>
                <a:br>
                  <a:rPr lang="el-GR" dirty="0" smtClean="0"/>
                </a:br>
                <a:r>
                  <a:rPr lang="el-GR" dirty="0" smtClean="0"/>
                  <a:t>αν χαλαρώσουμε λίγο την απαίτηση της ομοιόμορφης σύγκλισης και μας αρκεί η </a:t>
                </a:r>
                <a:r>
                  <a:rPr lang="el-GR" i="1" dirty="0" smtClean="0"/>
                  <a:t>μέση τετραγωνική σύγκλιση</a:t>
                </a:r>
                <a:endParaRPr lang="en-US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43939"/>
                <a:ext cx="9056718" cy="6226233"/>
              </a:xfrm>
              <a:blipFill rotWithShape="0">
                <a:blip r:embed="rId2"/>
                <a:stretch>
                  <a:fillRect l="-1884" t="-1761" r="-100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24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2876</TotalTime>
  <Words>656</Words>
  <Application>Microsoft Office PowerPoint</Application>
  <PresentationFormat>On-screen Show (4:3)</PresentationFormat>
  <Paragraphs>233</Paragraphs>
  <Slides>36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Courier New</vt:lpstr>
      <vt:lpstr>Wingdings</vt:lpstr>
      <vt:lpstr>Retrospect</vt:lpstr>
      <vt:lpstr>Επεξεργασία Σήματος Διακριτού Χρόνου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Ψηφιακή Επεξεργασία Σήματος</dc:title>
  <dc:creator>George Kafentzis</dc:creator>
  <cp:lastModifiedBy>George Kafentzis</cp:lastModifiedBy>
  <cp:revision>244</cp:revision>
  <dcterms:created xsi:type="dcterms:W3CDTF">2018-08-17T16:23:20Z</dcterms:created>
  <dcterms:modified xsi:type="dcterms:W3CDTF">2020-05-31T01:14:45Z</dcterms:modified>
</cp:coreProperties>
</file>