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1" r:id="rId3"/>
    <p:sldId id="292" r:id="rId4"/>
    <p:sldId id="296" r:id="rId5"/>
    <p:sldId id="299" r:id="rId6"/>
    <p:sldId id="293" r:id="rId7"/>
    <p:sldId id="294" r:id="rId8"/>
    <p:sldId id="295" r:id="rId9"/>
    <p:sldId id="297" r:id="rId10"/>
    <p:sldId id="298" r:id="rId11"/>
    <p:sldId id="300" r:id="rId12"/>
    <p:sldId id="301" r:id="rId13"/>
    <p:sldId id="308" r:id="rId14"/>
    <p:sldId id="302" r:id="rId15"/>
    <p:sldId id="303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</p:sldIdLst>
  <p:sldSz cx="9144000" cy="6858000" type="screen4x3"/>
  <p:notesSz cx="6858000" cy="9947275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1" autoAdjust="0"/>
  </p:normalViewPr>
  <p:slideViewPr>
    <p:cSldViewPr snapToGrid="0">
      <p:cViewPr varScale="1">
        <p:scale>
          <a:sx n="64" d="100"/>
          <a:sy n="64" d="100"/>
        </p:scale>
        <p:origin x="7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57A6-639F-4DB8-8F99-7B23596E55C7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63407-19BD-4628-82F1-DAFB0650BDA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4532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</inkml:traceFormat>
        <inkml:channelProperties>
          <inkml:channelProperty channel="X" name="resolution" value="1333.61829" units="1/cm"/>
          <inkml:channelProperty channel="Y" name="resolution" value="1777.91638" units="1/cm"/>
          <inkml:channelProperty channel="F" name="resolution" value="0.00051" units="1/dev"/>
        </inkml:channelProperties>
      </inkml:inkSource>
      <inkml:timestamp xml:id="ts0" timeString="2018-11-22T15:06:11.864"/>
    </inkml:context>
    <inkml:brush xml:id="br0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18499 4894 41,'11'-12'29,"-11"-6"-3,0 18-19,16 0-30,-16 0-5,5 18-2,-5-4 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9062-E051-4BCA-AA8C-6B3C1D6CCA96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0A59-FFED-41A9-BB35-C17ACF6B62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656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90625" y="1243013"/>
            <a:ext cx="4476750" cy="3357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9370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3388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6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02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43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24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79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193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8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54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9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91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922602"/>
            <a:ext cx="7543800" cy="733806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500" dirty="0" smtClean="0"/>
              <a:t>Επεξεργασία Σήματος</a:t>
            </a:r>
            <a:br>
              <a:rPr lang="el-GR" sz="4500" dirty="0" smtClean="0"/>
            </a:br>
            <a:r>
              <a:rPr lang="el-GR" sz="4500" dirty="0" smtClean="0"/>
              <a:t>Διακριτού Χρόνου</a:t>
            </a:r>
            <a:endParaRPr lang="el-G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961804"/>
            <a:ext cx="7543800" cy="33718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79018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6" name="TextBox 5"/>
          <p:cNvSpPr txBox="1"/>
          <p:nvPr/>
        </p:nvSpPr>
        <p:spPr>
          <a:xfrm>
            <a:off x="822960" y="3607725"/>
            <a:ext cx="7107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l-GR" sz="2100" dirty="0" smtClean="0"/>
              <a:t>Συστήματα Γραμμικής Φάσης</a:t>
            </a:r>
            <a:endParaRPr lang="el-GR" sz="2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0949"/>
            <a:ext cx="9144000" cy="1527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52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Συστήματα Γραμμικής Φάσης</a:t>
            </a:r>
            <a:r>
              <a:rPr lang="en-US" b="1" dirty="0" smtClean="0"/>
              <a:t> - </a:t>
            </a:r>
            <a:r>
              <a:rPr lang="el-GR" b="1" dirty="0" smtClean="0"/>
              <a:t>Σύνοψη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16"/>
            <a:ext cx="9144000" cy="47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Συστήματα Γραμμικής Φάσης</a:t>
                </a:r>
                <a:r>
                  <a:rPr lang="en-US" b="1" dirty="0" smtClean="0"/>
                  <a:t> – </a:t>
                </a:r>
                <a:r>
                  <a:rPr lang="el-GR" b="1" dirty="0" smtClean="0"/>
                  <a:t>Σύνοψη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Συνολικά, η απόκριση συχνότητας των συστημάτων που είδαμε γράφεται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l-GR" sz="80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l-GR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Το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l-GR" dirty="0" smtClean="0"/>
                  <a:t> είναι πραγματική συνάρτηση του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l-GR" dirty="0" smtClean="0"/>
                  <a:t> και ονομάζεται «</a:t>
                </a:r>
                <a:r>
                  <a:rPr lang="el-GR" dirty="0" err="1" smtClean="0"/>
                  <a:t>ψευδοπλάτος</a:t>
                </a:r>
                <a:r>
                  <a:rPr lang="el-GR" dirty="0" smtClean="0"/>
                  <a:t>»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Ως πραγματική συνάρτηση, η φάση της θα είναι 0 ή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Για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/>
                  <a:t>η</a:t>
                </a:r>
                <a:r>
                  <a:rPr lang="el-GR" dirty="0" smtClean="0"/>
                  <a:t> απόκριση φάσης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l-GR" dirty="0" smtClean="0"/>
                  <a:t> γράφεται 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b="0" i="0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l-G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τύπου</m:t>
                                </m:r>
                                <m: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Ι</m:t>
                                </m:r>
                                <m: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ΙΙ</m:t>
                                </m:r>
                                <m: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brk m:alnAt="7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l-G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b="0" i="0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num>
                                  <m:den>
                                    <m:r>
                                      <a:rPr lang="el-G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τύπου</m:t>
                                </m:r>
                                <m: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Ι</m:t>
                                </m:r>
                                <m: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ΙΙ</m:t>
                                </m:r>
                                <m: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l-GR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l-GR" b="0" i="0" smtClean="0">
                                              <a:latin typeface="Cambria Math" panose="02040503050406030204" pitchFamily="18" charset="0"/>
                                            </a:rPr>
                                            <m:t>Μ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l-GR" b="0" i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m:rPr>
                                          <m:brk m:alnAt="7"/>
                                        </m:rP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l-GR" b="0" i="0" smtClean="0">
                                              <a:latin typeface="Cambria Math" panose="02040503050406030204" pitchFamily="18" charset="0"/>
                                            </a:rPr>
                                            <m:t>π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l-GR" b="0" i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m:rPr>
                                          <m:brk m:alnAt="7"/>
                                        </m:rP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τύπου</m:t>
                                      </m:r>
                                      <m: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ΙΙΙ</m:t>
                                      </m:r>
                                      <m: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IV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e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l-G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0" smtClean="0">
                                              <a:latin typeface="Cambria Math" panose="02040503050406030204" pitchFamily="18" charset="0"/>
                                            </a:rPr>
                                            <m:t>Μ</m:t>
                                          </m:r>
                                        </m:num>
                                        <m:den>
                                          <m:r>
                                            <a:rPr lang="el-GR" b="0" i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l-G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b="0" i="0" smtClean="0">
                                              <a:latin typeface="Cambria Math" panose="02040503050406030204" pitchFamily="18" charset="0"/>
                                            </a:rPr>
                                            <m:t>π</m:t>
                                          </m:r>
                                        </m:num>
                                        <m:den>
                                          <m:r>
                                            <a:rPr lang="el-GR" b="0" i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  <m: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,    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τύπου</m:t>
                                      </m:r>
                                      <m:r>
                                        <a:rPr lang="el-GR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III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IV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,  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e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l-G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&lt;0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  <a:blipFill rotWithShape="0">
                <a:blip r:embed="rId2"/>
                <a:stretch>
                  <a:fillRect l="-1905" t="-218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6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Συστήματα Γραμμικής Φάσης</a:t>
                </a:r>
                <a:r>
                  <a:rPr lang="en-US" b="1" dirty="0" smtClean="0"/>
                  <a:t> </a:t>
                </a:r>
                <a:r>
                  <a:rPr lang="el-GR" b="1" dirty="0" smtClean="0"/>
                  <a:t>στο χώρο του Ζ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Οι προηγούμενες σχέσεις δε μας δίνουν ιδιαίτερη διαίσθηση για τη συμπεριφορά των συστημάτων γραμμικής φάσης στο χώρο της συχνότητας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Θα πρέπει να περάσουμε στο χώρο του Ζ για να λάβουμε αυτήν την πληροφορία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Προφανώς, για αιτιατά ΓΧΑ συστήματα γραμμικής φάσης, όλοι οι πόλοι θα βρίσκονται στο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l-GR" b="0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Τα μηδενικά μπορούν να βρίσκονται οπουδήποτε στο μιγαδικό επίπεδο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  <a:blipFill rotWithShape="0">
                <a:blip r:embed="rId2"/>
                <a:stretch>
                  <a:fillRect l="-1905" t="-17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9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Συστήματα Γραμμικής Φάσης</a:t>
                </a:r>
                <a:r>
                  <a:rPr lang="en-US" b="1" dirty="0" smtClean="0"/>
                  <a:t> </a:t>
                </a:r>
                <a:r>
                  <a:rPr lang="el-GR" b="1" dirty="0" smtClean="0"/>
                  <a:t>στο χώρο του Ζ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Τύπου Ι, ΙΙ: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Τύπου </a:t>
                </a:r>
                <a:r>
                  <a:rPr lang="en-US" dirty="0" smtClean="0"/>
                  <a:t>III, IV: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:endParaRPr lang="el-GR" sz="7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Μας ενδιαφέρουν μόνο τα μηδενικά των συστημάτων, όπως είπαμε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9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Παρατηρήστε ότι: </a:t>
                </a:r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dirty="0"/>
                  <a:t> </a:t>
                </a:r>
                <a:r>
                  <a:rPr lang="el-GR" dirty="0" smtClean="0"/>
                  <a:t>Αν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ένα μηδενικό του συστήματος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τότε υποχρεωτικά και το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είναι μηδενικό του συστήματος</a:t>
                </a:r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q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dirty="0" smtClean="0"/>
                  <a:t>Το ζεύγος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λέγεται αμοιβαίο</a:t>
                </a:r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q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dirty="0" smtClean="0"/>
                  <a:t>Το ζεύγος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λέγεται συζυγές αμοιβαίο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Αν θέλουμε λοιπόν να σχεδιάσουμε ένα </a:t>
                </a:r>
                <a:r>
                  <a:rPr lang="en-US" dirty="0" smtClean="0"/>
                  <a:t>FIR </a:t>
                </a:r>
                <a:r>
                  <a:rPr lang="el-GR" dirty="0" smtClean="0"/>
                  <a:t>γραμμικής φάσης με ένα μηδενικό στη θέση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, πρέπει </a:t>
                </a:r>
                <a:r>
                  <a:rPr lang="el-GR" b="1" dirty="0" smtClean="0"/>
                  <a:t>υποχρεωτικά</a:t>
                </a:r>
                <a:r>
                  <a:rPr lang="el-GR" dirty="0" smtClean="0"/>
                  <a:t> να βάλουμε κι ένα μηδενικό στη θέση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!!!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  <a:blipFill rotWithShape="0">
                <a:blip r:embed="rId2"/>
                <a:stretch>
                  <a:fillRect l="-1905" t="-17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Συστήματα Γραμμικής Φάσης</a:t>
                </a:r>
                <a:r>
                  <a:rPr lang="en-US" b="1" dirty="0" smtClean="0"/>
                  <a:t> </a:t>
                </a:r>
                <a:r>
                  <a:rPr lang="el-GR" b="1" dirty="0" smtClean="0"/>
                  <a:t>στο χώρο του Ζ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Άρα</a:t>
                </a:r>
                <a:r>
                  <a:rPr lang="en-US" dirty="0" smtClean="0"/>
                  <a:t>, </a:t>
                </a:r>
                <a:r>
                  <a:rPr lang="el-GR" dirty="0" smtClean="0"/>
                  <a:t>με βάση την προηγούμενη παρατήρηση:</a:t>
                </a:r>
                <a:br>
                  <a:rPr lang="el-GR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l-GR" dirty="0"/>
                  <a:t> </a:t>
                </a:r>
                <a:r>
                  <a:rPr lang="el-GR" dirty="0" smtClean="0"/>
                  <a:t>Το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μπορεί να έχει μηδενικά:</a:t>
                </a:r>
              </a:p>
              <a:p>
                <a:pPr marL="201168" lvl="1" indent="0">
                  <a:buClrTx/>
                  <a:buSzPct val="120000"/>
                  <a:buNone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συζυγή, επάνω στο μοναδιαίο κύκλο: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 b="0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αμοιβαία, στον πραγματικό άξονα: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 smtClean="0"/>
              </a:p>
              <a:p>
                <a:pPr lvl="1">
                  <a:buClrTx/>
                  <a:buSzPct val="120000"/>
                  <a:buFont typeface="Courier New" panose="02070309020205020404" pitchFamily="49" charset="0"/>
                  <a:buChar char="o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 </a:t>
                </a:r>
                <a:r>
                  <a:rPr lang="el-GR" dirty="0" smtClean="0"/>
                  <a:t>αμοιβαία, αλλού: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l-GR" dirty="0" smtClean="0"/>
              </a:p>
              <a:p>
                <a:pPr lvl="1">
                  <a:buClrTx/>
                  <a:buSzPct val="120000"/>
                  <a:buFont typeface="Courier New" panose="02070309020205020404" pitchFamily="49" charset="0"/>
                  <a:buChar char="o"/>
                </a:pPr>
                <a:endParaRPr lang="el-GR" dirty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l-GR" dirty="0" smtClean="0"/>
                  <a:t> Αν επιπλέον το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 smtClean="0"/>
                  <a:t>αντιστοιχεί σε πραγματικό</a:t>
                </a:r>
                <a:r>
                  <a:rPr lang="en-US" dirty="0" smtClean="0"/>
                  <a:t> </a:t>
                </a:r>
                <a:r>
                  <a:rPr lang="el-GR" dirty="0" smtClean="0"/>
                  <a:t>σύστημα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 smtClean="0"/>
                  <a:t>, τότε το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 smtClean="0"/>
                  <a:t>μπορεί να έχει ομάδες τεσσάρων μιγαδικών μηδενικών</a:t>
                </a:r>
                <a:r>
                  <a:rPr lang="en-US" dirty="0" smtClean="0"/>
                  <a:t> (</a:t>
                </a:r>
                <a:r>
                  <a:rPr lang="el-GR" dirty="0" smtClean="0"/>
                  <a:t>αφού κάθε μιγαδικό μηδενικό θα «φέρνει» μαζί και το συζυγές του</a:t>
                </a:r>
                <a:r>
                  <a:rPr lang="en-US" dirty="0" smtClean="0"/>
                  <a:t>, </a:t>
                </a:r>
                <a:r>
                  <a:rPr lang="el-GR" dirty="0" smtClean="0"/>
                  <a:t>εκτός από το αμοιβαίο του)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  <a:blipFill rotWithShape="0">
                <a:blip r:embed="rId2"/>
                <a:stretch>
                  <a:fillRect l="-1905" t="-17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Συστήματα Γραμμικής Φάσης</a:t>
            </a:r>
            <a:r>
              <a:rPr lang="en-US" b="1" dirty="0" smtClean="0"/>
              <a:t> </a:t>
            </a:r>
            <a:r>
              <a:rPr lang="el-GR" b="1" dirty="0" smtClean="0"/>
              <a:t>στο χώρο του Ζ</a:t>
            </a:r>
            <a:endParaRPr lang="en-US" b="1" dirty="0" smtClean="0"/>
          </a:p>
          <a:p>
            <a:pPr marL="0" indent="0">
              <a:buClrTx/>
              <a:buSzPct val="120000"/>
              <a:buNone/>
            </a:pP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2846" y="997278"/>
            <a:ext cx="7872352" cy="4994219"/>
            <a:chOff x="452846" y="997278"/>
            <a:chExt cx="7872352" cy="4994219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206240" y="1262743"/>
              <a:ext cx="0" cy="47287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52846" y="3610852"/>
              <a:ext cx="7306491" cy="293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420983" y="1839809"/>
              <a:ext cx="3587931" cy="3542087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683740" y="3286873"/>
                  <a:ext cx="6414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3740" y="3286873"/>
                  <a:ext cx="641458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434" t="-2174" b="-1087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4206240" y="997278"/>
                  <a:ext cx="8827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240" y="997278"/>
                  <a:ext cx="88274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4034665" y="338467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</a:t>
            </a:r>
            <a:endParaRPr lang="el-GR" sz="2000" b="1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963886" y="2569029"/>
            <a:ext cx="163739" cy="15512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Oval 20"/>
          <p:cNvSpPr/>
          <p:nvPr/>
        </p:nvSpPr>
        <p:spPr>
          <a:xfrm>
            <a:off x="6280343" y="6086121"/>
            <a:ext cx="163739" cy="15512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Oval 21"/>
          <p:cNvSpPr/>
          <p:nvPr/>
        </p:nvSpPr>
        <p:spPr>
          <a:xfrm>
            <a:off x="4939847" y="4495193"/>
            <a:ext cx="163739" cy="15512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Oval 22"/>
          <p:cNvSpPr/>
          <p:nvPr/>
        </p:nvSpPr>
        <p:spPr>
          <a:xfrm>
            <a:off x="6280343" y="985328"/>
            <a:ext cx="163739" cy="15512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Oval 27"/>
          <p:cNvSpPr/>
          <p:nvPr/>
        </p:nvSpPr>
        <p:spPr>
          <a:xfrm>
            <a:off x="2724956" y="3547956"/>
            <a:ext cx="163739" cy="15512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9" name="Oval 28"/>
          <p:cNvSpPr/>
          <p:nvPr/>
        </p:nvSpPr>
        <p:spPr>
          <a:xfrm>
            <a:off x="1602390" y="3547956"/>
            <a:ext cx="163739" cy="15512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0" name="Oval 29"/>
          <p:cNvSpPr/>
          <p:nvPr/>
        </p:nvSpPr>
        <p:spPr>
          <a:xfrm>
            <a:off x="3400618" y="1904807"/>
            <a:ext cx="163739" cy="15512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1" name="Oval 30"/>
          <p:cNvSpPr/>
          <p:nvPr/>
        </p:nvSpPr>
        <p:spPr>
          <a:xfrm>
            <a:off x="3400618" y="5152645"/>
            <a:ext cx="163739" cy="15512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2" name="Rounded Rectangle 31"/>
          <p:cNvSpPr/>
          <p:nvPr/>
        </p:nvSpPr>
        <p:spPr>
          <a:xfrm rot="18571260">
            <a:off x="4500876" y="1615794"/>
            <a:ext cx="2425404" cy="49841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3" name="Rounded Rectangle 32"/>
          <p:cNvSpPr/>
          <p:nvPr/>
        </p:nvSpPr>
        <p:spPr>
          <a:xfrm rot="2972230">
            <a:off x="4500875" y="5127156"/>
            <a:ext cx="2425404" cy="49841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4" name="Rounded Rectangle 33"/>
          <p:cNvSpPr/>
          <p:nvPr/>
        </p:nvSpPr>
        <p:spPr>
          <a:xfrm rot="16200000">
            <a:off x="3831401" y="3314666"/>
            <a:ext cx="2425404" cy="4984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5" name="Rounded Rectangle 34"/>
          <p:cNvSpPr/>
          <p:nvPr/>
        </p:nvSpPr>
        <p:spPr>
          <a:xfrm rot="16200000">
            <a:off x="3619939" y="3374598"/>
            <a:ext cx="5501740" cy="4984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Rounded Rectangle 35"/>
          <p:cNvSpPr/>
          <p:nvPr/>
        </p:nvSpPr>
        <p:spPr>
          <a:xfrm>
            <a:off x="1515291" y="3374598"/>
            <a:ext cx="1455650" cy="498412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Rounded Rectangle 36"/>
          <p:cNvSpPr/>
          <p:nvPr/>
        </p:nvSpPr>
        <p:spPr>
          <a:xfrm rot="16200000">
            <a:off x="1699077" y="3328964"/>
            <a:ext cx="3607452" cy="49841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8" name="Rounded Rectangle 37"/>
          <p:cNvSpPr/>
          <p:nvPr/>
        </p:nvSpPr>
        <p:spPr>
          <a:xfrm rot="14971837">
            <a:off x="3600094" y="4230741"/>
            <a:ext cx="4194188" cy="32938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9" name="Rounded Rectangle 38"/>
          <p:cNvSpPr/>
          <p:nvPr/>
        </p:nvSpPr>
        <p:spPr>
          <a:xfrm rot="6591272">
            <a:off x="3567924" y="2659938"/>
            <a:ext cx="4194188" cy="32938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0" name="TextBox 39"/>
          <p:cNvSpPr txBox="1"/>
          <p:nvPr/>
        </p:nvSpPr>
        <p:spPr>
          <a:xfrm>
            <a:off x="7034104" y="377114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rgbClr val="7030A0"/>
                </a:solidFill>
              </a:rPr>
              <a:t>αμοιβαία (</a:t>
            </a:r>
            <a:r>
              <a:rPr lang="el-GR" dirty="0" err="1" smtClean="0">
                <a:solidFill>
                  <a:srgbClr val="7030A0"/>
                </a:solidFill>
              </a:rPr>
              <a:t>πραγμ</a:t>
            </a:r>
            <a:r>
              <a:rPr lang="el-GR" dirty="0" smtClean="0">
                <a:solidFill>
                  <a:srgbClr val="7030A0"/>
                </a:solidFill>
              </a:rPr>
              <a:t>.)</a:t>
            </a:r>
            <a:endParaRPr lang="el-GR" dirty="0">
              <a:solidFill>
                <a:srgbClr val="7030A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71335" y="658787"/>
            <a:ext cx="85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συζυγή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67287" y="968752"/>
            <a:ext cx="186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α</a:t>
            </a:r>
            <a:r>
              <a:rPr lang="el-GR" dirty="0" smtClean="0">
                <a:solidFill>
                  <a:schemeClr val="accent2">
                    <a:lumMod val="75000"/>
                  </a:schemeClr>
                </a:solidFill>
              </a:rPr>
              <a:t>μοιβαία (</a:t>
            </a:r>
            <a:r>
              <a:rPr lang="el-GR" dirty="0" err="1" smtClean="0">
                <a:solidFill>
                  <a:schemeClr val="accent2">
                    <a:lumMod val="75000"/>
                  </a:schemeClr>
                </a:solidFill>
              </a:rPr>
              <a:t>μιγαδ</a:t>
            </a:r>
            <a:r>
              <a:rPr lang="el-GR" dirty="0" smtClean="0">
                <a:solidFill>
                  <a:schemeClr val="accent2">
                    <a:lumMod val="75000"/>
                  </a:schemeClr>
                </a:solidFill>
              </a:rPr>
              <a:t>.)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98481" y="1264373"/>
            <a:ext cx="180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rgbClr val="0070C0"/>
                </a:solidFill>
              </a:rPr>
              <a:t>συζυγή αμοιβαία</a:t>
            </a:r>
            <a:endParaRPr lang="el-GR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64547" y="1572560"/>
            <a:ext cx="127342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l-GR" dirty="0" smtClean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</a:rPr>
              <a:t>συζυγή</a:t>
            </a:r>
            <a:r>
              <a:rPr lang="en-US" dirty="0" smtClean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</a:rPr>
              <a:t> (</a:t>
            </a:r>
            <a:r>
              <a:rPr lang="en-US" dirty="0" err="1" smtClean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</a:rPr>
              <a:t>uc</a:t>
            </a:r>
            <a:r>
              <a:rPr lang="en-US" dirty="0" smtClean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</a:rPr>
              <a:t>)</a:t>
            </a:r>
            <a:endParaRPr lang="el-GR" dirty="0">
              <a:ln>
                <a:solidFill>
                  <a:srgbClr val="FFC0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83" y="4774768"/>
            <a:ext cx="2536520" cy="1736646"/>
          </a:xfrm>
          <a:prstGeom prst="roundRect">
            <a:avLst>
              <a:gd name="adj" fmla="val 4966"/>
            </a:avLst>
          </a:prstGeom>
          <a:ln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sz="1600" dirty="0" smtClean="0"/>
              <a:t>Το σύστημα αυτό είναι: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Πραγματικό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Ευσταθές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Αιτιατό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 smtClean="0"/>
              <a:t>Γραμμικής φάσης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91183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Συστήματα Γραμμικής Φάσης</a:t>
                </a:r>
                <a:r>
                  <a:rPr lang="en-US" b="1" dirty="0" smtClean="0"/>
                  <a:t> </a:t>
                </a:r>
                <a:r>
                  <a:rPr lang="el-GR" b="1" dirty="0" smtClean="0"/>
                  <a:t>στο χώρο του Ζ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Θα επιμείνουμε λίγο περισσότερο στις θέσεις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Τύπου Ι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l-GR" dirty="0" smtClean="0"/>
                  <a:t> άρτιο, για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l-GR" dirty="0" smtClean="0"/>
                  <a:t>: ταυτότητα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Τύπου Ι </a:t>
                </a:r>
                <a:r>
                  <a:rPr lang="el-GR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l-G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l-GR" dirty="0"/>
                  <a:t> </a:t>
                </a:r>
                <a:r>
                  <a:rPr lang="el-GR" dirty="0" smtClean="0"/>
                  <a:t>άρτιο, </a:t>
                </a:r>
                <a:r>
                  <a:rPr lang="el-GR" dirty="0"/>
                  <a:t>για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l-GR" dirty="0" smtClean="0"/>
                  <a:t>:</a:t>
                </a:r>
                <a:r>
                  <a:rPr lang="en-US" dirty="0" smtClean="0"/>
                  <a:t> </a:t>
                </a:r>
                <a:r>
                  <a:rPr lang="el-GR" dirty="0" smtClean="0"/>
                  <a:t>ταυτότητα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154535"/>
              </a:xfrm>
              <a:blipFill rotWithShape="0">
                <a:blip r:embed="rId2"/>
                <a:stretch>
                  <a:fillRect l="-1905" t="-17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020"/>
          <a:stretch/>
        </p:blipFill>
        <p:spPr>
          <a:xfrm>
            <a:off x="4716855" y="3572215"/>
            <a:ext cx="4329469" cy="289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5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Συστήματα Γραμμικής Φάσης</a:t>
                </a:r>
                <a:r>
                  <a:rPr lang="en-US" b="1" dirty="0" smtClean="0"/>
                  <a:t> </a:t>
                </a:r>
                <a:r>
                  <a:rPr lang="el-GR" b="1" dirty="0" smtClean="0"/>
                  <a:t>στο χώρο του Ζ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Θα επιμείνουμε λίγο περισσότερο στις θέσεις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Τύπου ΙΙ </a:t>
                </a:r>
                <a:r>
                  <a:rPr lang="el-GR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l-G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l-GR" dirty="0"/>
                  <a:t> </a:t>
                </a:r>
                <a:r>
                  <a:rPr lang="el-GR" dirty="0" smtClean="0"/>
                  <a:t>περιττό, για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l-GR" dirty="0"/>
                  <a:t>: </a:t>
                </a:r>
                <a:r>
                  <a:rPr lang="el-GR" dirty="0" smtClean="0"/>
                  <a:t>ταυτότητα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Τύπου </a:t>
                </a:r>
                <a:r>
                  <a:rPr lang="el-GR" dirty="0"/>
                  <a:t>ΙΙ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l-G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l-GR" dirty="0"/>
                  <a:t> περιττό, για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l-GR" dirty="0" smtClean="0"/>
                  <a:t>: 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sz="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sz="600" dirty="0" smtClean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 </a:t>
                </a:r>
                <a:r>
                  <a:rPr lang="el-GR" dirty="0" smtClean="0"/>
                  <a:t>Άρα για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𝐼𝐼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!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154535"/>
              </a:xfrm>
              <a:blipFill rotWithShape="0">
                <a:blip r:embed="rId2"/>
                <a:stretch>
                  <a:fillRect l="-1905" t="-17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733" y="3554812"/>
            <a:ext cx="4519591" cy="294574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477691" y="4737463"/>
            <a:ext cx="836023" cy="792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431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693" t="2858" b="3622"/>
          <a:stretch/>
        </p:blipFill>
        <p:spPr>
          <a:xfrm>
            <a:off x="4720121" y="3739247"/>
            <a:ext cx="4326202" cy="2761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Συστήματα Γραμμικής Φάσης</a:t>
                </a:r>
                <a:r>
                  <a:rPr lang="en-US" b="1" dirty="0" smtClean="0"/>
                  <a:t> </a:t>
                </a:r>
                <a:r>
                  <a:rPr lang="el-GR" b="1" dirty="0" smtClean="0"/>
                  <a:t>στο χώρο του Ζ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sz="500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Τύπου Ι</a:t>
                </a:r>
                <a:r>
                  <a:rPr lang="en-US" dirty="0" smtClean="0"/>
                  <a:t>I</a:t>
                </a:r>
                <a:r>
                  <a:rPr lang="el-GR" dirty="0" smtClean="0"/>
                  <a:t>Ι </a:t>
                </a:r>
                <a:r>
                  <a:rPr lang="el-GR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l-G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l-GR" dirty="0"/>
                  <a:t> </a:t>
                </a:r>
                <a:r>
                  <a:rPr lang="el-GR" dirty="0" smtClean="0"/>
                  <a:t>άρτιο, </a:t>
                </a:r>
                <a:r>
                  <a:rPr lang="el-GR" dirty="0"/>
                  <a:t>για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l-GR" dirty="0"/>
                  <a:t>: </a:t>
                </a:r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endParaRPr lang="en-US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endParaRPr lang="en-US" sz="500" dirty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l-GR" dirty="0"/>
                  <a:t>Άρα για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=0⇒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sz="6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Τύπου </a:t>
                </a:r>
                <a:r>
                  <a:rPr lang="el-GR" dirty="0"/>
                  <a:t>Ι</a:t>
                </a:r>
                <a:r>
                  <a:rPr lang="en-US" dirty="0"/>
                  <a:t>I</a:t>
                </a:r>
                <a:r>
                  <a:rPr lang="el-GR" dirty="0"/>
                  <a:t>Ι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l-G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l-GR" dirty="0"/>
                  <a:t> άρτιο, για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l-GR" dirty="0"/>
                  <a:t>: </a:t>
                </a:r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endParaRPr lang="en-US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endParaRPr lang="en-US" sz="600" dirty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l-GR" dirty="0"/>
                  <a:t>Άρα για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𝐼𝐼𝐼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!</a:t>
                </a: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  <a:blipFill rotWithShape="0">
                <a:blip r:embed="rId3"/>
                <a:stretch>
                  <a:fillRect l="-1905" t="-17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573485" y="4885509"/>
            <a:ext cx="836023" cy="792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Oval 9"/>
          <p:cNvSpPr/>
          <p:nvPr/>
        </p:nvSpPr>
        <p:spPr>
          <a:xfrm>
            <a:off x="7585165" y="4885509"/>
            <a:ext cx="836023" cy="792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57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Συστήματα Γραμμικής Φάσης</a:t>
                </a:r>
                <a:r>
                  <a:rPr lang="en-US" b="1" dirty="0" smtClean="0"/>
                  <a:t> </a:t>
                </a:r>
                <a:r>
                  <a:rPr lang="el-GR" b="1" dirty="0" smtClean="0"/>
                  <a:t>στο χώρο του Ζ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sz="700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Τύπου Ι</a:t>
                </a:r>
                <a:r>
                  <a:rPr lang="en-US" dirty="0" smtClean="0"/>
                  <a:t>V</a:t>
                </a:r>
                <a:r>
                  <a:rPr lang="el-GR" dirty="0" smtClean="0"/>
                  <a:t> </a:t>
                </a:r>
                <a:r>
                  <a:rPr lang="el-GR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l-G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l-GR" dirty="0"/>
                  <a:t> </a:t>
                </a:r>
                <a:r>
                  <a:rPr lang="el-GR" dirty="0" smtClean="0"/>
                  <a:t>άρτιο, </a:t>
                </a:r>
                <a:r>
                  <a:rPr lang="el-GR" dirty="0"/>
                  <a:t>για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l-GR" dirty="0"/>
                  <a:t>: </a:t>
                </a:r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endParaRPr lang="en-US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endParaRPr lang="en-US" sz="600" dirty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l-GR" dirty="0"/>
                  <a:t>Άρα για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=0⇒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sz="9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Τύπου Ι</a:t>
                </a:r>
                <a:r>
                  <a:rPr lang="en-US" dirty="0" smtClean="0"/>
                  <a:t>V</a:t>
                </a:r>
                <a:r>
                  <a:rPr lang="el-GR" dirty="0" smtClean="0"/>
                  <a:t> </a:t>
                </a:r>
                <a:r>
                  <a:rPr lang="el-GR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l-G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l-GR" dirty="0"/>
                  <a:t> άρτιο, για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l-GR" dirty="0"/>
                  <a:t>: </a:t>
                </a:r>
                <a:r>
                  <a:rPr lang="el-GR" dirty="0" smtClean="0"/>
                  <a:t>ταυτότητα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  <a:blipFill rotWithShape="0">
                <a:blip r:embed="rId2"/>
                <a:stretch>
                  <a:fillRect l="-1905" t="-17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045" t="3280" r="743" b="4459"/>
          <a:stretch/>
        </p:blipFill>
        <p:spPr>
          <a:xfrm>
            <a:off x="4785226" y="3706206"/>
            <a:ext cx="4261097" cy="281023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663542" y="4850674"/>
            <a:ext cx="836023" cy="792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476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Συστήματα Γραμμικής Φάσης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Ξέρουμε ότι ένα ΓΧΑ σύστημα μπορεί να προκαλέσει σημαντική διαταραχή στη χρονική δομή ενός σήματος που δέχεται στην είσοδό του αν η απόκριση φάσης του δεν είναι σταθερή ή γραμμική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Συστήματα </a:t>
                </a:r>
                <a:r>
                  <a:rPr lang="el-GR" b="1" dirty="0" smtClean="0"/>
                  <a:t>γραμμικής</a:t>
                </a:r>
                <a:r>
                  <a:rPr lang="el-GR" dirty="0" smtClean="0"/>
                  <a:t> φάσης είναι πολύ επιθυμητά και χρήσιμα στην πράξη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Καθυστερούν όλες τις συνιστώσες εισόδου το ίδιο στην έξοδο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Δε διαταράσσουν τη χρονική δομή του σήματος εισόδου</a:t>
                </a:r>
                <a:endParaRPr lang="el-GR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Ένα ΓΧΑ σύστημα έχει γραμμική φάση αν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e>
                        </m:d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Θα μας απασχολήσουν μόνο </a:t>
                </a:r>
                <a:r>
                  <a:rPr lang="en-US" b="1" dirty="0" smtClean="0"/>
                  <a:t>FIR </a:t>
                </a:r>
                <a:r>
                  <a:rPr lang="el-GR" b="1" dirty="0" smtClean="0"/>
                  <a:t>αιτιατά συστήματα γραμμικής φάσης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…τα οποία είναι υποχρεωτικά ευσταθή, ως </a:t>
                </a:r>
                <a:r>
                  <a:rPr lang="en-US" dirty="0" smtClean="0"/>
                  <a:t>FIR 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Μπορεί κανείς να δείξει ότι τέτοια συστήματα ικανοποιούν κάποιες συμμετρίες στην κρουστική τους απόκριση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Υπάρχουν 4 </a:t>
                </a:r>
                <a:r>
                  <a:rPr lang="el-GR" b="1" dirty="0" smtClean="0"/>
                  <a:t>κατηγορίες</a:t>
                </a:r>
                <a:r>
                  <a:rPr lang="el-GR" dirty="0" smtClean="0"/>
                  <a:t> ΓΧΑ </a:t>
                </a:r>
                <a:r>
                  <a:rPr lang="en-US" dirty="0" smtClean="0"/>
                  <a:t>FIR </a:t>
                </a:r>
                <a:r>
                  <a:rPr lang="el-GR" dirty="0" smtClean="0"/>
                  <a:t>συστημάτων γραμμικής φάσης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…</a:t>
                </a:r>
                <a:r>
                  <a:rPr lang="el-GR" dirty="0" smtClean="0"/>
                  <a:t>ανάλογα με το είδος της συμμετρίας της κρουστικής τους απόκρισης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Κατηγορίες : «Τύποι»: Ι, ΙΙ, ΙΙΙ, </a:t>
                </a:r>
                <a:r>
                  <a:rPr lang="en-US" b="1" dirty="0" smtClean="0"/>
                  <a:t>IV</a:t>
                </a:r>
                <a:endParaRPr lang="el-GR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  <a:blipFill rotWithShape="0">
                <a:blip r:embed="rId2"/>
                <a:stretch>
                  <a:fillRect l="-1905" t="-2180" r="-6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67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Συστήματα Γραμμικής Φάσης</a:t>
            </a:r>
            <a:r>
              <a:rPr lang="en-US" b="1" dirty="0" smtClean="0"/>
              <a:t> – </a:t>
            </a:r>
            <a:r>
              <a:rPr lang="el-GR" b="1" dirty="0" smtClean="0"/>
              <a:t>Σύνοψη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283" y="1504302"/>
              <a:ext cx="8959040" cy="272926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479520"/>
                    <a:gridCol w="4479520"/>
                  </a:tblGrid>
                  <a:tr h="401862"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Τύπου Ι</a:t>
                          </a:r>
                          <a:r>
                            <a:rPr lang="en-US" dirty="0" smtClean="0"/>
                            <a:t> – </a:t>
                          </a:r>
                          <a:r>
                            <a:rPr lang="el-GR" dirty="0" smtClean="0"/>
                            <a:t>συμμετρική</a:t>
                          </a:r>
                          <a:r>
                            <a:rPr lang="el-GR" baseline="0" dirty="0" smtClean="0"/>
                            <a:t> </a:t>
                          </a:r>
                          <a:r>
                            <a:rPr lang="en-US" baseline="0" dirty="0" smtClean="0"/>
                            <a:t>h[n] – </a:t>
                          </a:r>
                          <a:r>
                            <a:rPr lang="el-GR" baseline="0" dirty="0" smtClean="0"/>
                            <a:t>άρτιο Μ</a:t>
                          </a:r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Τύπου ΙΙ </a:t>
                          </a:r>
                          <a:r>
                            <a:rPr lang="en-US" dirty="0" smtClean="0"/>
                            <a:t>– </a:t>
                          </a:r>
                          <a:r>
                            <a:rPr lang="el-GR" dirty="0" smtClean="0"/>
                            <a:t>συμμετρική</a:t>
                          </a:r>
                          <a:r>
                            <a:rPr lang="el-GR" baseline="0" dirty="0" smtClean="0"/>
                            <a:t> </a:t>
                          </a:r>
                          <a:r>
                            <a:rPr lang="en-US" baseline="0" dirty="0" smtClean="0"/>
                            <a:t>h[n] – </a:t>
                          </a:r>
                          <a:r>
                            <a:rPr lang="el-GR" baseline="0" dirty="0" smtClean="0"/>
                            <a:t>περιττό Μ</a:t>
                          </a:r>
                          <a:endParaRPr lang="el-GR" dirty="0"/>
                        </a:p>
                      </a:txBody>
                      <a:tcPr/>
                    </a:tc>
                  </a:tr>
                  <a:tr h="1055907">
                    <a:tc>
                      <a:txBody>
                        <a:bodyPr/>
                        <a:lstStyle/>
                        <a:p>
                          <a:pPr marL="0" indent="0" algn="ctr">
                            <a:buClrTx/>
                            <a:buSzPct val="120000"/>
                            <a:buNone/>
                          </a:pPr>
                          <a:endParaRPr lang="el-GR" sz="1700" dirty="0" smtClean="0"/>
                        </a:p>
                        <a:p>
                          <a:pPr marL="0" indent="0" algn="ctr">
                            <a:buClrTx/>
                            <a:buSzPct val="120000"/>
                            <a:buNone/>
                          </a:pPr>
                          <a:r>
                            <a:rPr lang="el-GR" sz="1700" dirty="0" smtClean="0"/>
                            <a:t>Χωρίς</a:t>
                          </a:r>
                          <a:r>
                            <a:rPr lang="el-GR" sz="1700" baseline="0" dirty="0" smtClean="0"/>
                            <a:t> δέσμευση μηδενικών</a:t>
                          </a:r>
                          <a:endParaRPr lang="el-GR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:endParaRPr lang="el-GR" sz="1600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𝐼𝐼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r>
                            <a:rPr lang="en-US" sz="1700" dirty="0"/>
                            <a:t/>
                          </a:r>
                          <a:br>
                            <a:rPr lang="en-US" sz="1700" dirty="0"/>
                          </a:br>
                          <a:endParaRPr lang="en-US" sz="1700" dirty="0"/>
                        </a:p>
                      </a:txBody>
                      <a:tcPr/>
                    </a:tc>
                  </a:tr>
                  <a:tr h="401862">
                    <a:tc>
                      <a:txBody>
                        <a:bodyPr/>
                        <a:lstStyle/>
                        <a:p>
                          <a:r>
                            <a:rPr lang="el-GR" sz="1800" b="1" dirty="0" smtClean="0">
                              <a:solidFill>
                                <a:schemeClr val="bg1"/>
                              </a:solidFill>
                            </a:rPr>
                            <a:t>Τύπου ΙΙΙ </a:t>
                          </a:r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– </a:t>
                          </a:r>
                          <a:r>
                            <a:rPr lang="el-GR" b="1" dirty="0" err="1" smtClean="0">
                              <a:solidFill>
                                <a:schemeClr val="bg1"/>
                              </a:solidFill>
                            </a:rPr>
                            <a:t>αντισυμμετρική</a:t>
                          </a:r>
                          <a:r>
                            <a:rPr lang="el-GR" b="1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="1" baseline="0" dirty="0" smtClean="0">
                              <a:solidFill>
                                <a:schemeClr val="bg1"/>
                              </a:solidFill>
                            </a:rPr>
                            <a:t>h[n] – </a:t>
                          </a:r>
                          <a:r>
                            <a:rPr lang="el-GR" b="1" baseline="0" dirty="0" smtClean="0">
                              <a:solidFill>
                                <a:schemeClr val="bg1"/>
                              </a:solidFill>
                            </a:rPr>
                            <a:t>άρτιο Μ</a:t>
                          </a:r>
                          <a:endParaRPr lang="el-GR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b="1" dirty="0" smtClean="0">
                              <a:solidFill>
                                <a:schemeClr val="bg1"/>
                              </a:solidFill>
                            </a:rPr>
                            <a:t>Τύπου </a:t>
                          </a:r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IV</a:t>
                          </a:r>
                          <a:r>
                            <a:rPr lang="el-GR" b="1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– </a:t>
                          </a:r>
                          <a:r>
                            <a:rPr lang="el-GR" b="1" dirty="0" err="1" smtClean="0">
                              <a:solidFill>
                                <a:schemeClr val="bg1"/>
                              </a:solidFill>
                            </a:rPr>
                            <a:t>αντισυμμετρική</a:t>
                          </a:r>
                          <a:r>
                            <a:rPr lang="el-GR" b="1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="1" baseline="0" dirty="0" smtClean="0">
                              <a:solidFill>
                                <a:schemeClr val="bg1"/>
                              </a:solidFill>
                            </a:rPr>
                            <a:t>h[n] – </a:t>
                          </a:r>
                          <a:r>
                            <a:rPr lang="el-GR" b="1" baseline="0" dirty="0" smtClean="0">
                              <a:solidFill>
                                <a:schemeClr val="bg1"/>
                              </a:solidFill>
                            </a:rPr>
                            <a:t>περιττό Μ</a:t>
                          </a:r>
                          <a:endParaRPr lang="el-GR" sz="18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</a:tr>
                  <a:tr h="733615">
                    <a:tc>
                      <a:txBody>
                        <a:bodyPr/>
                        <a:lstStyle/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:endParaRPr lang="el-GR" sz="160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l-GR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𝐼𝐼𝐼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l-GR" sz="1600" dirty="0" smtClean="0"/>
                        </a:p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:endParaRPr lang="el-GR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:endParaRPr lang="el-GR" sz="160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l-GR" sz="1700" dirty="0" smtClean="0"/>
                        </a:p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:endParaRPr lang="el-GR" sz="17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4693849"/>
                  </p:ext>
                </p:extLst>
              </p:nvPr>
            </p:nvGraphicFramePr>
            <p:xfrm>
              <a:off x="87283" y="1504302"/>
              <a:ext cx="8959040" cy="272926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479520"/>
                    <a:gridCol w="4479520"/>
                  </a:tblGrid>
                  <a:tr h="401862"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Τύπου Ι</a:t>
                          </a:r>
                          <a:r>
                            <a:rPr lang="en-US" dirty="0" smtClean="0"/>
                            <a:t> – </a:t>
                          </a:r>
                          <a:r>
                            <a:rPr lang="el-GR" dirty="0" smtClean="0"/>
                            <a:t>συμμετρική</a:t>
                          </a:r>
                          <a:r>
                            <a:rPr lang="el-GR" baseline="0" dirty="0" smtClean="0"/>
                            <a:t> </a:t>
                          </a:r>
                          <a:r>
                            <a:rPr lang="en-US" baseline="0" dirty="0" smtClean="0"/>
                            <a:t>h[n] – </a:t>
                          </a:r>
                          <a:r>
                            <a:rPr lang="el-GR" baseline="0" dirty="0" smtClean="0"/>
                            <a:t>άρτιο Μ</a:t>
                          </a:r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Τύπου ΙΙ </a:t>
                          </a:r>
                          <a:r>
                            <a:rPr lang="en-US" dirty="0" smtClean="0"/>
                            <a:t>– </a:t>
                          </a:r>
                          <a:r>
                            <a:rPr lang="el-GR" dirty="0" smtClean="0"/>
                            <a:t>συμμετρική</a:t>
                          </a:r>
                          <a:r>
                            <a:rPr lang="el-GR" baseline="0" dirty="0" smtClean="0"/>
                            <a:t> </a:t>
                          </a:r>
                          <a:r>
                            <a:rPr lang="en-US" baseline="0" dirty="0" smtClean="0"/>
                            <a:t>h[n] – </a:t>
                          </a:r>
                          <a:r>
                            <a:rPr lang="el-GR" baseline="0" dirty="0" smtClean="0"/>
                            <a:t>περιττό Μ</a:t>
                          </a:r>
                          <a:endParaRPr lang="el-GR" dirty="0"/>
                        </a:p>
                      </a:txBody>
                      <a:tcPr/>
                    </a:tc>
                  </a:tr>
                  <a:tr h="1055907">
                    <a:tc>
                      <a:txBody>
                        <a:bodyPr/>
                        <a:lstStyle/>
                        <a:p>
                          <a:pPr marL="0" indent="0" algn="ctr">
                            <a:buClrTx/>
                            <a:buSzPct val="120000"/>
                            <a:buNone/>
                          </a:pPr>
                          <a:endParaRPr lang="el-GR" sz="1700" dirty="0" smtClean="0"/>
                        </a:p>
                        <a:p>
                          <a:pPr marL="0" indent="0" algn="ctr">
                            <a:buClrTx/>
                            <a:buSzPct val="120000"/>
                            <a:buNone/>
                          </a:pPr>
                          <a:r>
                            <a:rPr lang="el-GR" sz="1700" dirty="0" smtClean="0"/>
                            <a:t>Χωρίς</a:t>
                          </a:r>
                          <a:r>
                            <a:rPr lang="el-GR" sz="1700" baseline="0" dirty="0" smtClean="0"/>
                            <a:t> δέσμευση μηδενικών</a:t>
                          </a:r>
                          <a:endParaRPr lang="el-GR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36" t="-40805" r="-680" b="-121264"/>
                          </a:stretch>
                        </a:blipFill>
                      </a:tcPr>
                    </a:tc>
                  </a:tr>
                  <a:tr h="401862">
                    <a:tc>
                      <a:txBody>
                        <a:bodyPr/>
                        <a:lstStyle/>
                        <a:p>
                          <a:r>
                            <a:rPr lang="el-GR" sz="1800" b="1" dirty="0" smtClean="0">
                              <a:solidFill>
                                <a:schemeClr val="bg1"/>
                              </a:solidFill>
                            </a:rPr>
                            <a:t>Τύπου ΙΙΙ </a:t>
                          </a:r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– </a:t>
                          </a:r>
                          <a:r>
                            <a:rPr lang="el-GR" b="1" dirty="0" err="1" smtClean="0">
                              <a:solidFill>
                                <a:schemeClr val="bg1"/>
                              </a:solidFill>
                            </a:rPr>
                            <a:t>αντισυμμετρική</a:t>
                          </a:r>
                          <a:r>
                            <a:rPr lang="el-GR" b="1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="1" baseline="0" dirty="0" smtClean="0">
                              <a:solidFill>
                                <a:schemeClr val="bg1"/>
                              </a:solidFill>
                            </a:rPr>
                            <a:t>h[n] – </a:t>
                          </a:r>
                          <a:r>
                            <a:rPr lang="el-GR" b="1" baseline="0" dirty="0" smtClean="0">
                              <a:solidFill>
                                <a:schemeClr val="bg1"/>
                              </a:solidFill>
                            </a:rPr>
                            <a:t>άρτιο Μ</a:t>
                          </a:r>
                          <a:endParaRPr lang="el-GR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b="1" dirty="0" smtClean="0">
                              <a:solidFill>
                                <a:schemeClr val="bg1"/>
                              </a:solidFill>
                            </a:rPr>
                            <a:t>Τύπου </a:t>
                          </a:r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IV</a:t>
                          </a:r>
                          <a:r>
                            <a:rPr lang="el-GR" b="1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– </a:t>
                          </a:r>
                          <a:r>
                            <a:rPr lang="el-GR" b="1" dirty="0" err="1" smtClean="0">
                              <a:solidFill>
                                <a:schemeClr val="bg1"/>
                              </a:solidFill>
                            </a:rPr>
                            <a:t>αντισυμμετρική</a:t>
                          </a:r>
                          <a:r>
                            <a:rPr lang="el-GR" b="1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="1" baseline="0" dirty="0" smtClean="0">
                              <a:solidFill>
                                <a:schemeClr val="bg1"/>
                              </a:solidFill>
                            </a:rPr>
                            <a:t>h[n] – </a:t>
                          </a:r>
                          <a:r>
                            <a:rPr lang="el-GR" b="1" baseline="0" dirty="0" smtClean="0">
                              <a:solidFill>
                                <a:schemeClr val="bg1"/>
                              </a:solidFill>
                            </a:rPr>
                            <a:t>περιττό Μ</a:t>
                          </a:r>
                          <a:endParaRPr lang="el-GR" sz="18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</a:tr>
                  <a:tr h="869633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6" t="-217483" r="-100680" b="-13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36" t="-217483" r="-680" b="-139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09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" y="677332"/>
            <a:ext cx="6601908" cy="45434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 lnSpcReduction="10000"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Συστήματα Γραμμικής Φάσης</a:t>
            </a:r>
            <a:r>
              <a:rPr lang="en-US" b="1" dirty="0" smtClean="0"/>
              <a:t> </a:t>
            </a:r>
            <a:r>
              <a:rPr lang="el-GR" b="1" dirty="0" smtClean="0"/>
              <a:t>στο χώρο του Ζ</a:t>
            </a:r>
            <a:endParaRPr lang="en-US" b="1" dirty="0" smtClean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 marL="0" indent="0">
              <a:buClrTx/>
              <a:buSzPct val="120000"/>
              <a:buNone/>
            </a:pPr>
            <a:endParaRPr lang="el-GR" dirty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 marL="0" indent="0">
              <a:buClrTx/>
              <a:buSzPct val="120000"/>
              <a:buNone/>
            </a:pPr>
            <a:endParaRPr lang="el-GR" dirty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 marL="0" indent="0">
              <a:buClrTx/>
              <a:buSzPct val="120000"/>
              <a:buNone/>
            </a:pPr>
            <a:endParaRPr lang="el-GR" dirty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 marL="0" indent="0">
              <a:buClrTx/>
              <a:buSzPct val="120000"/>
              <a:buNone/>
            </a:pPr>
            <a:endParaRPr lang="el-GR" dirty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 marL="0" indent="0">
              <a:buClrTx/>
              <a:buSzPct val="120000"/>
              <a:buNone/>
            </a:pPr>
            <a:endParaRPr lang="el-GR" dirty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 marL="0" indent="0">
              <a:buClrTx/>
              <a:buSzPct val="120000"/>
              <a:buNone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Αναγνωρίζετε τους τύπους των συστημάτων </a:t>
            </a:r>
            <a:br>
              <a:rPr lang="el-GR" dirty="0" smtClean="0"/>
            </a:br>
            <a:r>
              <a:rPr lang="el-GR" dirty="0" smtClean="0"/>
              <a:t>γραμμικής φάσης;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4024588"/>
                  </p:ext>
                </p:extLst>
              </p:nvPr>
            </p:nvGraphicFramePr>
            <p:xfrm>
              <a:off x="6261463" y="4866850"/>
              <a:ext cx="2871598" cy="164958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35799"/>
                    <a:gridCol w="1435799"/>
                  </a:tblGrid>
                  <a:tr h="298606">
                    <a:tc>
                      <a:txBody>
                        <a:bodyPr/>
                        <a:lstStyle/>
                        <a:p>
                          <a:r>
                            <a:rPr lang="el-GR" sz="1400" dirty="0" smtClean="0"/>
                            <a:t>Τύπου Ι</a:t>
                          </a:r>
                          <a:r>
                            <a:rPr lang="en-US" sz="1400" dirty="0" smtClean="0"/>
                            <a:t> </a:t>
                          </a:r>
                          <a:endParaRPr lang="el-G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400" dirty="0" smtClean="0"/>
                            <a:t>Τύπου ΙΙ </a:t>
                          </a:r>
                          <a:endParaRPr lang="el-GR" sz="1400" dirty="0"/>
                        </a:p>
                      </a:txBody>
                      <a:tcPr/>
                    </a:tc>
                  </a:tr>
                  <a:tr h="491822">
                    <a:tc>
                      <a:txBody>
                        <a:bodyPr/>
                        <a:lstStyle/>
                        <a:p>
                          <a:pPr marL="0" indent="0" algn="ctr">
                            <a:buClrTx/>
                            <a:buSzPct val="120000"/>
                            <a:buNone/>
                          </a:pPr>
                          <a:r>
                            <a:rPr lang="el-GR" sz="1400" dirty="0" smtClean="0"/>
                            <a:t>Χωρίς</a:t>
                          </a:r>
                          <a:r>
                            <a:rPr lang="el-GR" sz="1400" baseline="0" dirty="0" smtClean="0"/>
                            <a:t> δέσμευση μηδενικών</a:t>
                          </a:r>
                          <a:endParaRPr lang="el-G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𝐼𝐼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r>
                            <a:rPr lang="en-US" sz="1400" dirty="0"/>
                            <a:t/>
                          </a:r>
                          <a:br>
                            <a:rPr lang="en-US" sz="1400" dirty="0"/>
                          </a:br>
                          <a:endParaRPr lang="en-US" sz="1400" dirty="0"/>
                        </a:p>
                      </a:txBody>
                      <a:tcPr/>
                    </a:tc>
                  </a:tr>
                  <a:tr h="298606">
                    <a:tc>
                      <a:txBody>
                        <a:bodyPr/>
                        <a:lstStyle/>
                        <a:p>
                          <a:r>
                            <a:rPr lang="el-GR" sz="1400" b="1" dirty="0" smtClean="0">
                              <a:solidFill>
                                <a:schemeClr val="bg1"/>
                              </a:solidFill>
                            </a:rPr>
                            <a:t>Τύπου ΙΙΙ </a:t>
                          </a:r>
                          <a:endParaRPr lang="el-GR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b="1" dirty="0" smtClean="0">
                              <a:solidFill>
                                <a:schemeClr val="bg1"/>
                              </a:solidFill>
                            </a:rPr>
                            <a:t>Τύπου </a:t>
                          </a:r>
                          <a:r>
                            <a:rPr lang="en-US" sz="1400" b="1" dirty="0" smtClean="0">
                              <a:solidFill>
                                <a:schemeClr val="bg1"/>
                              </a:solidFill>
                            </a:rPr>
                            <a:t>IV</a:t>
                          </a:r>
                          <a:r>
                            <a:rPr lang="el-GR" sz="1400" b="1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</a:tr>
                  <a:tr h="521829">
                    <a:tc>
                      <a:txBody>
                        <a:bodyPr/>
                        <a:lstStyle/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  <m:r>
                                  <a:rPr lang="el-G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𝐼𝐼𝐼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l-GR" sz="12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l-GR" sz="14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4024588"/>
                  </p:ext>
                </p:extLst>
              </p:nvPr>
            </p:nvGraphicFramePr>
            <p:xfrm>
              <a:off x="6261463" y="4866850"/>
              <a:ext cx="2871598" cy="164958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435799"/>
                    <a:gridCol w="1435799"/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l-GR" sz="1400" dirty="0" smtClean="0"/>
                            <a:t>Τύπου Ι</a:t>
                          </a:r>
                          <a:r>
                            <a:rPr lang="en-US" sz="1400" dirty="0" smtClean="0"/>
                            <a:t> </a:t>
                          </a:r>
                          <a:endParaRPr lang="el-G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400" dirty="0" smtClean="0"/>
                            <a:t>Τύπου ΙΙ </a:t>
                          </a:r>
                          <a:endParaRPr lang="el-GR" sz="1400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marL="0" indent="0" algn="ctr">
                            <a:buClrTx/>
                            <a:buSzPct val="120000"/>
                            <a:buNone/>
                          </a:pPr>
                          <a:r>
                            <a:rPr lang="el-GR" sz="1400" dirty="0" smtClean="0"/>
                            <a:t>Χωρίς</a:t>
                          </a:r>
                          <a:r>
                            <a:rPr lang="el-GR" sz="1400" baseline="0" dirty="0" smtClean="0"/>
                            <a:t> </a:t>
                          </a:r>
                          <a:r>
                            <a:rPr lang="el-GR" sz="1400" baseline="0" dirty="0" smtClean="0"/>
                            <a:t>δέσμευση μηδενικών</a:t>
                          </a:r>
                          <a:endParaRPr lang="el-G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24" t="-60000" r="-1695" b="-163529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l-GR" sz="1400" b="1" dirty="0" smtClean="0">
                              <a:solidFill>
                                <a:schemeClr val="bg1"/>
                              </a:solidFill>
                            </a:rPr>
                            <a:t>Τύπου ΙΙΙ </a:t>
                          </a:r>
                          <a:endParaRPr lang="el-GR" sz="1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400" b="1" dirty="0" smtClean="0">
                              <a:solidFill>
                                <a:schemeClr val="bg1"/>
                              </a:solidFill>
                            </a:rPr>
                            <a:t>Τύπου </a:t>
                          </a:r>
                          <a:r>
                            <a:rPr lang="en-US" sz="1400" b="1" dirty="0" smtClean="0">
                              <a:solidFill>
                                <a:schemeClr val="bg1"/>
                              </a:solidFill>
                            </a:rPr>
                            <a:t>IV</a:t>
                          </a:r>
                          <a:r>
                            <a:rPr lang="el-GR" sz="1400" b="1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</a:tr>
                  <a:tr h="521829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4" t="-216279" r="-101695" b="-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24" t="-216279" r="-1695" b="-348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6233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Συστήματα Γραμμικής Φάσης</a:t>
            </a:r>
            <a:r>
              <a:rPr lang="en-US" b="1" dirty="0" smtClean="0"/>
              <a:t> </a:t>
            </a:r>
            <a:r>
              <a:rPr lang="el-GR" b="1" dirty="0" smtClean="0"/>
              <a:t>στο χώρο του Ζ</a:t>
            </a:r>
            <a:endParaRPr lang="en-US" b="1" dirty="0" smtClean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 marL="0" indent="0">
              <a:buClrTx/>
              <a:buSzPct val="120000"/>
              <a:buNone/>
            </a:pPr>
            <a:endParaRPr lang="el-GR" dirty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 marL="0" indent="0">
              <a:buClrTx/>
              <a:buSzPct val="120000"/>
              <a:buNone/>
            </a:pPr>
            <a:endParaRPr lang="el-GR" dirty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 marL="0" indent="0">
              <a:buClrTx/>
              <a:buSzPct val="120000"/>
              <a:buNone/>
            </a:pPr>
            <a:endParaRPr lang="el-GR" dirty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 marL="0" indent="0">
              <a:buClrTx/>
              <a:buSzPct val="120000"/>
              <a:buNone/>
            </a:pPr>
            <a:endParaRPr lang="el-GR" dirty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 marL="0" indent="0">
              <a:buClrTx/>
              <a:buSzPct val="120000"/>
              <a:buNone/>
            </a:pPr>
            <a:endParaRPr lang="el-GR" dirty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" y="1061762"/>
            <a:ext cx="8916208" cy="51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9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Συστήματα Γραμμικής Φάσης</a:t>
            </a:r>
            <a:r>
              <a:rPr lang="en-US" b="1" dirty="0" smtClean="0"/>
              <a:t> </a:t>
            </a:r>
            <a:r>
              <a:rPr lang="el-GR" b="1" dirty="0" smtClean="0"/>
              <a:t>στο χώρο του Ζ</a:t>
            </a:r>
            <a:endParaRPr lang="en-US" b="1" dirty="0" smtClean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 marL="0" indent="0">
              <a:buClrTx/>
              <a:buSzPct val="120000"/>
              <a:buNone/>
            </a:pPr>
            <a:endParaRPr lang="el-GR" dirty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 marL="0" indent="0">
              <a:buClrTx/>
              <a:buSzPct val="120000"/>
              <a:buNone/>
            </a:pPr>
            <a:endParaRPr lang="el-GR" dirty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 marL="0" indent="0">
              <a:buClrTx/>
              <a:buSzPct val="120000"/>
              <a:buNone/>
            </a:pPr>
            <a:endParaRPr lang="el-GR" dirty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 marL="0" indent="0">
              <a:buClrTx/>
              <a:buSzPct val="120000"/>
              <a:buNone/>
            </a:pPr>
            <a:endParaRPr lang="el-GR" dirty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 marL="0" indent="0">
              <a:buClrTx/>
              <a:buSzPct val="120000"/>
              <a:buNone/>
            </a:pPr>
            <a:endParaRPr lang="el-GR" dirty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" y="1029620"/>
            <a:ext cx="8994267" cy="518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0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Συστήματα Γραμμικής Φάσης</a:t>
                </a:r>
                <a:r>
                  <a:rPr lang="en-US" b="1" dirty="0" smtClean="0"/>
                  <a:t> </a:t>
                </a:r>
                <a:r>
                  <a:rPr lang="el-GR" b="1" dirty="0" smtClean="0"/>
                  <a:t>στο χώρο του Ζ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Ένα </a:t>
                </a:r>
                <a:r>
                  <a:rPr lang="en-US" dirty="0" smtClean="0"/>
                  <a:t>FIR </a:t>
                </a:r>
                <a:r>
                  <a:rPr lang="el-GR" dirty="0" smtClean="0"/>
                  <a:t>σύστημα γραμμικής φάσης μπορεί να γραφεί ως παράγοντας τριών όρων: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ενός όρου ελάχιστης φάσης </a:t>
                </a:r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)(1−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 </a:t>
                </a:r>
                <a:r>
                  <a:rPr lang="el-GR" dirty="0" smtClean="0"/>
                  <a:t>ενός όρου μέγιστης φάσης </a:t>
                </a:r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/>
                  <a:t> </a:t>
                </a:r>
                <a:r>
                  <a:rPr lang="el-GR" dirty="0" smtClean="0"/>
                  <a:t>ενός όρου με μηδενικά επάνω στο μοναδιαίο κύκλο </a:t>
                </a:r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𝑢𝑐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δηλ.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𝑙𝑖𝑛</m:t>
                          </m:r>
                        </m:sub>
                      </m:sSub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μ</a:t>
                </a:r>
                <a:r>
                  <a:rPr lang="el-GR" dirty="0" smtClean="0"/>
                  <a:t>ε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  <a:blipFill rotWithShape="0">
                <a:blip r:embed="rId2"/>
                <a:stretch>
                  <a:fillRect l="-1837" t="-19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5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Συστήματα Γραμμικής Φάσης</a:t>
                </a:r>
                <a:r>
                  <a:rPr lang="en-US" b="1" dirty="0" smtClean="0"/>
                  <a:t> </a:t>
                </a:r>
                <a:r>
                  <a:rPr lang="el-GR" b="1" dirty="0" smtClean="0"/>
                  <a:t>στο χώρο του Ζ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b="0" dirty="0"/>
                  <a:t> </a:t>
                </a:r>
                <a:r>
                  <a:rPr lang="el-GR" b="0" dirty="0" smtClean="0"/>
                  <a:t>Έστω το αιτιατό και ευσταθές ΓΧΑ σύστημα </a:t>
                </a:r>
                <a:br>
                  <a:rPr lang="el-GR" b="0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(1−0.8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)(1+0.8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&gt;0.8</m:t>
                      </m:r>
                    </m:oMath>
                  </m:oMathPara>
                </a14:m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 </a:t>
                </a:r>
                <a:r>
                  <a:rPr lang="el-GR" dirty="0" smtClean="0"/>
                  <a:t>   Γράψτε το σε μορφή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𝑙𝑖𝑛𝑒𝑎𝑟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  <a:blipFill rotWithShape="0">
                <a:blip r:embed="rId3"/>
                <a:stretch>
                  <a:fillRect l="-1973" t="-17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0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 marL="0" indent="0" algn="ctr">
              <a:buClrTx/>
              <a:buSzPct val="120000"/>
              <a:buNone/>
            </a:pPr>
            <a:endParaRPr lang="el-GR" sz="5400" b="1" dirty="0"/>
          </a:p>
          <a:p>
            <a:pPr marL="0" indent="0" algn="ctr">
              <a:buClrTx/>
              <a:buSzPct val="120000"/>
              <a:buNone/>
            </a:pPr>
            <a:r>
              <a:rPr lang="el-GR" sz="5400" b="1" dirty="0" smtClean="0">
                <a:ln w="22225">
                  <a:solidFill>
                    <a:srgbClr val="00B0F0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</a:rPr>
              <a:t>ΤΕΛΟΣ ΔΙΑΛΕΞΗΣ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3409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05100"/>
            <a:ext cx="5042707" cy="2448997"/>
          </a:xfrm>
          <a:prstGeom prst="ellipse">
            <a:avLst/>
          </a:prstGeom>
          <a:ln w="63500" cap="rnd">
            <a:solidFill>
              <a:srgbClr val="00B0F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993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Οι διαφάνειες αυτές διατίθενται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με άδεια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Creative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Αναφορά Δημιουργού-Μη Εμπορική Χρήση 4.0 Διεθνές.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ClrTx/>
              <a:buSzPct val="120000"/>
              <a:buNone/>
            </a:pPr>
            <a:endParaRPr lang="en-US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Οι διαφάνειες αυτές συνοδεύουν το σύγγραμμα «Επεξεργασία Σήματος Συνεχούς και Διακριτού Χρόνου: μια πρώτη εισαγωγή», εκδόσεις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Gutenberg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ISBN: 978-960-01-2042-4</a:t>
            </a:r>
            <a:endParaRPr lang="el-GR" sz="2800" dirty="0">
              <a:ln w="0"/>
              <a:solidFill>
                <a:schemeClr val="tx1"/>
              </a:solidFill>
            </a:endParaRPr>
          </a:p>
          <a:p>
            <a:pPr marL="0" indent="0">
              <a:buClrTx/>
              <a:buSzPct val="120000"/>
              <a:buNone/>
            </a:pPr>
            <a:endParaRPr lang="el-GR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Για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να δείτε ένα αντίγραφο αυτής της άδειας, επισκεφθείτε το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ClrTx/>
              <a:buSzPct val="120000"/>
              <a:buNone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://creativecommons.org/licenses/by-nc/4.0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0" y="5385392"/>
            <a:ext cx="3187305" cy="1115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290656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sz="2300" b="1" dirty="0" smtClean="0"/>
                  <a:t>Συστήματα Γραμμικής Φάσης</a:t>
                </a:r>
                <a:r>
                  <a:rPr lang="en-US" sz="2300" b="1" dirty="0" smtClean="0"/>
                  <a:t> </a:t>
                </a:r>
                <a:r>
                  <a:rPr lang="el-GR" sz="2300" b="1" dirty="0" smtClean="0"/>
                  <a:t>Τύπου </a:t>
                </a:r>
                <a:r>
                  <a:rPr lang="en-US" sz="2300" b="1" dirty="0" smtClean="0"/>
                  <a:t>I </a:t>
                </a:r>
                <a:endParaRPr lang="el-GR" sz="23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Ένα σύστημα γραμμικής φάσης Τύπου Ι έχει συμμετρική κρουστική απόκριση</a:t>
                </a:r>
                <a:endParaRPr lang="el-GR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:r>
                  <a:rPr lang="el-GR" b="0" i="1" dirty="0" smtClean="0">
                    <a:latin typeface="Cambria Math" panose="020405030504060302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l-GR" b="1" dirty="0" smtClean="0"/>
                  <a:t> άρτιο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Κέντρο συμμετρίας το σημείο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Απόκριση Συχνότητας</a:t>
                </a:r>
                <a:endParaRPr lang="en-US" dirty="0"/>
              </a:p>
              <a:p>
                <a:pPr marL="0" indent="0" algn="ctr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−2)/2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+2)/2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−2)/2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−2)/2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290656"/>
              </a:xfrm>
              <a:blipFill rotWithShape="0">
                <a:blip r:embed="rId2"/>
                <a:stretch>
                  <a:fillRect l="-1497" t="-16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089" t="1029" r="51782" b="55062"/>
          <a:stretch/>
        </p:blipFill>
        <p:spPr>
          <a:xfrm>
            <a:off x="5517029" y="1041148"/>
            <a:ext cx="3529294" cy="17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Συστήματα Γραμμικής Φάσης</a:t>
                </a:r>
                <a:r>
                  <a:rPr lang="en-US" b="1" dirty="0" smtClean="0"/>
                  <a:t> </a:t>
                </a:r>
                <a:r>
                  <a:rPr lang="el-GR" b="1" dirty="0" smtClean="0"/>
                  <a:t>Τύπου Ι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Οπότε συνολικά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με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=1,2,⋯,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  <a:blipFill rotWithShape="0">
                <a:blip r:embed="rId2"/>
                <a:stretch>
                  <a:fillRect l="-1905" t="-17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6659640" y="1751040"/>
              <a:ext cx="11880" cy="11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54960" y="1742760"/>
                <a:ext cx="2160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63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Συστήματα Γραμμικής Φάσης</a:t>
                </a:r>
                <a:r>
                  <a:rPr lang="en-US" b="1" dirty="0" smtClean="0"/>
                  <a:t> </a:t>
                </a:r>
                <a:r>
                  <a:rPr lang="el-GR" b="1" dirty="0" smtClean="0"/>
                  <a:t>Τύπου Ι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dirty="0"/>
                  <a:t>Π</a:t>
                </a:r>
                <a:r>
                  <a:rPr lang="el-GR" dirty="0" smtClean="0"/>
                  <a:t>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b="0" dirty="0"/>
                  <a:t> </a:t>
                </a:r>
                <a:r>
                  <a:rPr lang="el-GR" dirty="0"/>
                  <a:t>Υ</a:t>
                </a:r>
                <a:r>
                  <a:rPr lang="el-GR" dirty="0" smtClean="0"/>
                  <a:t>πολογίστε την απόκριση συχνότητας για το σύστημα με κρουστική απόκριση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l-GR" dirty="0" smtClean="0"/>
                  <a:t>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=[1, 2, 3, 2, 1]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  <a:blipFill rotWithShape="0">
                <a:blip r:embed="rId3"/>
                <a:stretch>
                  <a:fillRect l="-1973" t="-17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519763" y="2118719"/>
            <a:ext cx="0" cy="30757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08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Συστήματα Γραμμικής Φάσης</a:t>
                </a:r>
                <a:r>
                  <a:rPr lang="en-US" b="1" dirty="0" smtClean="0"/>
                  <a:t> </a:t>
                </a:r>
                <a:r>
                  <a:rPr lang="el-GR" b="1" dirty="0" smtClean="0"/>
                  <a:t>Τύπου </a:t>
                </a:r>
                <a:r>
                  <a:rPr lang="en-US" b="1" dirty="0" smtClean="0"/>
                  <a:t>I</a:t>
                </a:r>
                <a:r>
                  <a:rPr lang="el-GR" b="1" dirty="0" smtClean="0"/>
                  <a:t>Ι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Ένα σύστημα γραμμικής φάσης Τύπου ΙΙ έχει συμμετρική κρουστική απόκριση</a:t>
                </a:r>
                <a:endParaRPr lang="el-GR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:r>
                  <a:rPr lang="el-GR" b="0" i="1" dirty="0" smtClean="0">
                    <a:latin typeface="Cambria Math" panose="020405030504060302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l-GR" b="1" dirty="0" smtClean="0"/>
                  <a:t> περιττό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Κέντρο συμμετρίας το σημείο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Απόκριση Συχνότητας 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Όμοια με πριν μπορούμε να δείξουμε ότι 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l-G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  </a:t>
                </a:r>
                <a:r>
                  <a:rPr lang="el-GR" dirty="0"/>
                  <a:t>με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=1,2,⋯,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  <a:blipFill rotWithShape="0">
                <a:blip r:embed="rId2"/>
                <a:stretch>
                  <a:fillRect l="-1905" t="-17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2376" t="1786" r="396" b="55441"/>
          <a:stretch/>
        </p:blipFill>
        <p:spPr>
          <a:xfrm>
            <a:off x="5339289" y="1665838"/>
            <a:ext cx="3707034" cy="17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Συστήματα Γραμμικής Φάσης</a:t>
                </a:r>
                <a:r>
                  <a:rPr lang="en-US" b="1" dirty="0" smtClean="0"/>
                  <a:t> </a:t>
                </a:r>
                <a:r>
                  <a:rPr lang="el-GR" b="1" dirty="0" smtClean="0"/>
                  <a:t>Τύπου </a:t>
                </a:r>
                <a:r>
                  <a:rPr lang="en-US" b="1" dirty="0" smtClean="0"/>
                  <a:t>I</a:t>
                </a:r>
                <a:r>
                  <a:rPr lang="el-GR" b="1" dirty="0" smtClean="0"/>
                  <a:t>Ι</a:t>
                </a:r>
                <a:r>
                  <a:rPr lang="en-US" b="1" dirty="0" smtClean="0"/>
                  <a:t>I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Ένα σύστημα γραμμικής φάσης Τύπου ΙΙ</a:t>
                </a:r>
                <a:r>
                  <a:rPr lang="en-US" dirty="0" smtClean="0"/>
                  <a:t>I</a:t>
                </a:r>
                <a:r>
                  <a:rPr lang="el-GR" dirty="0" smtClean="0"/>
                  <a:t> έχει </a:t>
                </a:r>
                <a:r>
                  <a:rPr lang="el-GR" dirty="0" err="1" smtClean="0"/>
                  <a:t>αντι</a:t>
                </a:r>
                <a:r>
                  <a:rPr lang="el-GR" dirty="0" smtClean="0"/>
                  <a:t>-συμμετρική κρουστική απόκριση</a:t>
                </a:r>
                <a:endParaRPr lang="el-GR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:r>
                  <a:rPr lang="el-GR" b="0" i="1" dirty="0" smtClean="0">
                    <a:latin typeface="Cambria Math" panose="020405030504060302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l-GR" b="1" dirty="0" smtClean="0"/>
                  <a:t> άρτιο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Κέντρο συμμετρίας το σημείο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l-G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Απόκριση Συχνότητας 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Όμοια </a:t>
                </a:r>
                <a:r>
                  <a:rPr lang="el-GR" dirty="0"/>
                  <a:t>με πριν μπορούμε να δείξουμε </a:t>
                </a:r>
                <a:r>
                  <a:rPr lang="el-GR" dirty="0" smtClean="0"/>
                  <a:t>ότι</a:t>
                </a:r>
              </a:p>
              <a:p>
                <a:pPr marL="201168" lvl="1" indent="0">
                  <a:buClrTx/>
                  <a:buSzPct val="120000"/>
                  <a:buNone/>
                </a:pP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l-G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  </a:t>
                </a:r>
                <a:r>
                  <a:rPr lang="el-GR" dirty="0"/>
                  <a:t>με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=1,2,⋯,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  <a:blipFill rotWithShape="0">
                <a:blip r:embed="rId2"/>
                <a:stretch>
                  <a:fillRect l="-1905" t="-1784" r="-40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584" t="47966" r="51485" b="1501"/>
          <a:stretch/>
        </p:blipFill>
        <p:spPr>
          <a:xfrm>
            <a:off x="5687182" y="1621884"/>
            <a:ext cx="3359141" cy="189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Συστήματα Γραμμικής Φάσης</a:t>
                </a:r>
                <a:r>
                  <a:rPr lang="en-US" b="1" dirty="0" smtClean="0"/>
                  <a:t> </a:t>
                </a:r>
                <a:r>
                  <a:rPr lang="el-GR" b="1" dirty="0" smtClean="0"/>
                  <a:t>Τύπου </a:t>
                </a:r>
                <a:r>
                  <a:rPr lang="en-US" b="1" dirty="0" smtClean="0"/>
                  <a:t>IV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Ένα σύστημα γραμμικής φάσης Τύπου Ι</a:t>
                </a:r>
                <a:r>
                  <a:rPr lang="en-US" dirty="0" smtClean="0"/>
                  <a:t>V</a:t>
                </a:r>
                <a:r>
                  <a:rPr lang="el-GR" dirty="0" smtClean="0"/>
                  <a:t> έχει </a:t>
                </a:r>
                <a:r>
                  <a:rPr lang="el-GR" dirty="0" err="1" smtClean="0"/>
                  <a:t>αντι</a:t>
                </a:r>
                <a:r>
                  <a:rPr lang="el-GR" dirty="0" smtClean="0"/>
                  <a:t>-συμμετρική κρουστική απόκριση</a:t>
                </a:r>
                <a:endParaRPr lang="el-GR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:r>
                  <a:rPr lang="el-GR" b="0" i="1" dirty="0" smtClean="0">
                    <a:latin typeface="Cambria Math" panose="020405030504060302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l-GR" b="1" dirty="0" smtClean="0"/>
                  <a:t> περιττό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Κέντρο συμμετρίας το σημείο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l-GR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Απόκριση Συχνότητας 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Όμοια </a:t>
                </a:r>
                <a:r>
                  <a:rPr lang="el-GR" dirty="0"/>
                  <a:t>με πριν μπορούμε να δείξουμε ότι </a:t>
                </a:r>
                <a:r>
                  <a:rPr lang="el-GR" dirty="0" smtClean="0"/>
                  <a:t/>
                </a:r>
                <a:br>
                  <a:rPr lang="el-GR" dirty="0" smtClean="0"/>
                </a:br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l-G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  </a:t>
                </a:r>
                <a:r>
                  <a:rPr lang="el-GR" dirty="0"/>
                  <a:t>με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=1,2,⋯,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  <a:blipFill rotWithShape="0">
                <a:blip r:embed="rId2"/>
                <a:stretch>
                  <a:fillRect l="-1905" t="-1784" r="-5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2178" t="45883"/>
          <a:stretch/>
        </p:blipFill>
        <p:spPr>
          <a:xfrm>
            <a:off x="5807329" y="1609874"/>
            <a:ext cx="3336671" cy="197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4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Συστήματα Γραμμικής Φάσης</a:t>
            </a:r>
            <a:r>
              <a:rPr lang="en-US" b="1" dirty="0" smtClean="0"/>
              <a:t> - </a:t>
            </a:r>
            <a:r>
              <a:rPr lang="el-GR" b="1" dirty="0" smtClean="0"/>
              <a:t>Σύνοψη</a:t>
            </a: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231243"/>
                  </p:ext>
                </p:extLst>
              </p:nvPr>
            </p:nvGraphicFramePr>
            <p:xfrm>
              <a:off x="87283" y="799690"/>
              <a:ext cx="8959040" cy="528411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479520"/>
                    <a:gridCol w="4479520"/>
                  </a:tblGrid>
                  <a:tr h="399705"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Τύπου Ι</a:t>
                          </a:r>
                          <a:r>
                            <a:rPr lang="en-US" dirty="0" smtClean="0"/>
                            <a:t> – </a:t>
                          </a:r>
                          <a:r>
                            <a:rPr lang="el-GR" dirty="0" smtClean="0"/>
                            <a:t>συμμετρική</a:t>
                          </a:r>
                          <a:r>
                            <a:rPr lang="el-GR" baseline="0" dirty="0" smtClean="0"/>
                            <a:t> </a:t>
                          </a:r>
                          <a:r>
                            <a:rPr lang="en-US" baseline="0" dirty="0" smtClean="0"/>
                            <a:t>h[n] – </a:t>
                          </a:r>
                          <a:r>
                            <a:rPr lang="el-GR" baseline="0" dirty="0" smtClean="0"/>
                            <a:t>άρτιο Μ</a:t>
                          </a:r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Τύπου ΙΙ </a:t>
                          </a:r>
                          <a:r>
                            <a:rPr lang="en-US" dirty="0" smtClean="0"/>
                            <a:t>– </a:t>
                          </a:r>
                          <a:r>
                            <a:rPr lang="el-GR" dirty="0" smtClean="0"/>
                            <a:t>συμμετρική</a:t>
                          </a:r>
                          <a:r>
                            <a:rPr lang="el-GR" baseline="0" dirty="0" smtClean="0"/>
                            <a:t> </a:t>
                          </a:r>
                          <a:r>
                            <a:rPr lang="en-US" baseline="0" dirty="0" smtClean="0"/>
                            <a:t>h[n] – </a:t>
                          </a:r>
                          <a:r>
                            <a:rPr lang="el-GR" baseline="0" dirty="0" smtClean="0"/>
                            <a:t>περιττό Μ</a:t>
                          </a:r>
                          <a:endParaRPr lang="el-GR" dirty="0"/>
                        </a:p>
                      </a:txBody>
                      <a:tcPr/>
                    </a:tc>
                  </a:tr>
                  <a:tr h="2646200">
                    <a:tc>
                      <a:txBody>
                        <a:bodyPr/>
                        <a:lstStyle/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l-GR" sz="1700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l-GR" sz="17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70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7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l-GR" sz="1700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nary>
                                  <m:naryPr>
                                    <m:chr m:val="∑"/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7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700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f>
                                      <m:fPr>
                                        <m:ctrlPr>
                                          <a:rPr lang="en-US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l-GR" sz="1700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l-GR" sz="17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nary>
                              </m:oMath>
                            </m:oMathPara>
                          </a14:m>
                          <a:endParaRPr lang="el-GR" sz="1700" dirty="0" smtClean="0"/>
                        </a:p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:r>
                            <a:rPr lang="en-US" sz="1700" dirty="0"/>
                            <a:t> </a:t>
                          </a:r>
                          <a:r>
                            <a:rPr lang="en-US" sz="1700" dirty="0" smtClean="0"/>
                            <a:t>  </a:t>
                          </a:r>
                          <a:r>
                            <a:rPr lang="el-GR" sz="1700" dirty="0" smtClean="0"/>
                            <a:t>με </a:t>
                          </a:r>
                        </a:p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170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7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7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1700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sz="17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700" smtClean="0">
                                    <a:latin typeface="Cambria Math" panose="02040503050406030204" pitchFamily="18" charset="0"/>
                                  </a:rPr>
                                  <m:t>=1,2,⋯,</m:t>
                                </m:r>
                                <m:f>
                                  <m:f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US" sz="17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  <m:oMath xmlns:m="http://schemas.openxmlformats.org/officeDocument/2006/math">
                                <m:r>
                                  <a:rPr lang="en-US" sz="17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700" dirty="0" smtClean="0"/>
                        </a:p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7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70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7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l-GR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l-GR" sz="170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l-GR" sz="17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l-GR" sz="170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nary>
                                  <m:naryPr>
                                    <m:chr m:val="∑"/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f>
                                      <m:f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7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7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sz="17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sz="17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17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sz="17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  <m:r>
                                              <a:rPr lang="el-GR" sz="170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oMath>
                            </m:oMathPara>
                          </a14:m>
                          <a:endParaRPr lang="el-GR" sz="1700" dirty="0"/>
                        </a:p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:r>
                            <a:rPr lang="en-US" sz="1700" dirty="0"/>
                            <a:t>   </a:t>
                          </a:r>
                          <a:r>
                            <a:rPr lang="el-GR" sz="1700" dirty="0"/>
                            <a:t>με </a:t>
                          </a:r>
                        </a:p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70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170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170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sz="17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700">
                                    <a:latin typeface="Cambria Math" panose="02040503050406030204" pitchFamily="18" charset="0"/>
                                  </a:rPr>
                                  <m:t>=1,2,⋯,</m:t>
                                </m:r>
                                <m:f>
                                  <m:f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70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r>
                            <a:rPr lang="en-US" sz="1700" dirty="0"/>
                            <a:t/>
                          </a:r>
                          <a:br>
                            <a:rPr lang="en-US" sz="1700" dirty="0"/>
                          </a:br>
                          <a:endParaRPr lang="en-US" sz="1700" dirty="0"/>
                        </a:p>
                      </a:txBody>
                      <a:tcPr/>
                    </a:tc>
                  </a:tr>
                  <a:tr h="399705">
                    <a:tc>
                      <a:txBody>
                        <a:bodyPr/>
                        <a:lstStyle/>
                        <a:p>
                          <a:r>
                            <a:rPr lang="el-GR" sz="1800" b="1" dirty="0" smtClean="0">
                              <a:solidFill>
                                <a:schemeClr val="bg1"/>
                              </a:solidFill>
                            </a:rPr>
                            <a:t>Τύπου ΙΙΙ </a:t>
                          </a:r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– </a:t>
                          </a:r>
                          <a:r>
                            <a:rPr lang="el-GR" b="1" dirty="0" err="1" smtClean="0">
                              <a:solidFill>
                                <a:schemeClr val="bg1"/>
                              </a:solidFill>
                            </a:rPr>
                            <a:t>αντισυμμετρική</a:t>
                          </a:r>
                          <a:r>
                            <a:rPr lang="el-GR" b="1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="1" baseline="0" dirty="0" smtClean="0">
                              <a:solidFill>
                                <a:schemeClr val="bg1"/>
                              </a:solidFill>
                            </a:rPr>
                            <a:t>h[n] – </a:t>
                          </a:r>
                          <a:r>
                            <a:rPr lang="el-GR" b="1" baseline="0" dirty="0" smtClean="0">
                              <a:solidFill>
                                <a:schemeClr val="bg1"/>
                              </a:solidFill>
                            </a:rPr>
                            <a:t>άρτιο Μ</a:t>
                          </a:r>
                          <a:endParaRPr lang="el-GR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b="1" dirty="0" smtClean="0">
                              <a:solidFill>
                                <a:schemeClr val="bg1"/>
                              </a:solidFill>
                            </a:rPr>
                            <a:t>Τύπου </a:t>
                          </a:r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IV</a:t>
                          </a:r>
                          <a:r>
                            <a:rPr lang="el-GR" b="1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– </a:t>
                          </a:r>
                          <a:r>
                            <a:rPr lang="el-GR" b="1" dirty="0" err="1" smtClean="0">
                              <a:solidFill>
                                <a:schemeClr val="bg1"/>
                              </a:solidFill>
                            </a:rPr>
                            <a:t>αντισυμμετρική</a:t>
                          </a:r>
                          <a:r>
                            <a:rPr lang="el-GR" b="1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="1" baseline="0" dirty="0" smtClean="0">
                              <a:solidFill>
                                <a:schemeClr val="bg1"/>
                              </a:solidFill>
                            </a:rPr>
                            <a:t>h[n] – </a:t>
                          </a:r>
                          <a:r>
                            <a:rPr lang="el-GR" b="1" baseline="0" dirty="0" smtClean="0">
                              <a:solidFill>
                                <a:schemeClr val="bg1"/>
                              </a:solidFill>
                            </a:rPr>
                            <a:t>περιττό Μ</a:t>
                          </a:r>
                          <a:endParaRPr lang="el-GR" sz="18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</a:tr>
                  <a:tr h="1838507">
                    <a:tc>
                      <a:txBody>
                        <a:bodyPr/>
                        <a:lstStyle/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l-GR" sz="170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l-GR" sz="17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70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ctrlPr>
                                          <a:rPr lang="en-US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l-GR" sz="170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n-US" sz="170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7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17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700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70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sup>
                                </m:sSup>
                                <m:nary>
                                  <m:naryPr>
                                    <m:chr m:val="∑"/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f>
                                      <m:f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l-GR" sz="170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l-GR" sz="170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nary>
                              </m:oMath>
                            </m:oMathPara>
                          </a14:m>
                          <a:endParaRPr lang="el-GR" sz="1700" dirty="0"/>
                        </a:p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:r>
                            <a:rPr lang="en-US" sz="1700" dirty="0"/>
                            <a:t>   </a:t>
                          </a:r>
                          <a:r>
                            <a:rPr lang="el-GR" sz="1700" dirty="0"/>
                            <a:t>με </a:t>
                          </a:r>
                        </a:p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70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170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num>
                                      <m:den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170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sz="17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700">
                                    <a:latin typeface="Cambria Math" panose="02040503050406030204" pitchFamily="18" charset="0"/>
                                  </a:rPr>
                                  <m:t>=1,2,⋯,</m:t>
                                </m:r>
                                <m:f>
                                  <m:f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num>
                                  <m:den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l-GR" sz="17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l-GR" sz="170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l-GR" sz="17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l-GR" sz="170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n-US" sz="170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7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70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70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sup>
                                </m:sSup>
                                <m:nary>
                                  <m:naryPr>
                                    <m:chr m:val="∑"/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f>
                                      <m:f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7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70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en-US" sz="17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sz="17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17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sz="17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  <m:r>
                                              <a:rPr lang="el-GR" sz="170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oMath>
                            </m:oMathPara>
                          </a14:m>
                          <a:endParaRPr lang="el-GR" sz="1700" dirty="0"/>
                        </a:p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:r>
                            <a:rPr lang="en-US" sz="1700" dirty="0"/>
                            <a:t>   </a:t>
                          </a:r>
                          <a:r>
                            <a:rPr lang="el-GR" sz="1700" dirty="0"/>
                            <a:t>με </a:t>
                          </a:r>
                        </a:p>
                        <a:p>
                          <a:pPr marL="0" indent="0">
                            <a:buClrTx/>
                            <a:buSzPct val="12000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70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170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1700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en-US" sz="17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170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sz="17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700">
                                    <a:latin typeface="Cambria Math" panose="02040503050406030204" pitchFamily="18" charset="0"/>
                                  </a:rPr>
                                  <m:t>=1,2,⋯,</m:t>
                                </m:r>
                                <m:f>
                                  <m:f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170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sz="17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l-GR" sz="17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231243"/>
                  </p:ext>
                </p:extLst>
              </p:nvPr>
            </p:nvGraphicFramePr>
            <p:xfrm>
              <a:off x="87283" y="799690"/>
              <a:ext cx="8959040" cy="528411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479520"/>
                    <a:gridCol w="4479520"/>
                  </a:tblGrid>
                  <a:tr h="399705"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Τύπου Ι</a:t>
                          </a:r>
                          <a:r>
                            <a:rPr lang="en-US" dirty="0" smtClean="0"/>
                            <a:t> – </a:t>
                          </a:r>
                          <a:r>
                            <a:rPr lang="el-GR" dirty="0" smtClean="0"/>
                            <a:t>συμμετρική</a:t>
                          </a:r>
                          <a:r>
                            <a:rPr lang="el-GR" baseline="0" dirty="0" smtClean="0"/>
                            <a:t> </a:t>
                          </a:r>
                          <a:r>
                            <a:rPr lang="en-US" baseline="0" dirty="0" smtClean="0"/>
                            <a:t>h[n] – </a:t>
                          </a:r>
                          <a:r>
                            <a:rPr lang="el-GR" baseline="0" dirty="0" smtClean="0"/>
                            <a:t>άρτιο Μ</a:t>
                          </a:r>
                          <a:endParaRPr lang="el-G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Τύπου ΙΙ </a:t>
                          </a:r>
                          <a:r>
                            <a:rPr lang="en-US" dirty="0" smtClean="0"/>
                            <a:t>– </a:t>
                          </a:r>
                          <a:r>
                            <a:rPr lang="el-GR" dirty="0" smtClean="0"/>
                            <a:t>συμμετρική</a:t>
                          </a:r>
                          <a:r>
                            <a:rPr lang="el-GR" baseline="0" dirty="0" smtClean="0"/>
                            <a:t> </a:t>
                          </a:r>
                          <a:r>
                            <a:rPr lang="en-US" baseline="0" dirty="0" smtClean="0"/>
                            <a:t>h[n] – </a:t>
                          </a:r>
                          <a:r>
                            <a:rPr lang="el-GR" baseline="0" dirty="0" smtClean="0"/>
                            <a:t>περιττό Μ</a:t>
                          </a:r>
                          <a:endParaRPr lang="el-GR" dirty="0"/>
                        </a:p>
                      </a:txBody>
                      <a:tcPr/>
                    </a:tc>
                  </a:tr>
                  <a:tr h="2646200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6" t="-16359" r="-100680" b="-852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36" t="-16359" r="-680" b="-85253"/>
                          </a:stretch>
                        </a:blipFill>
                      </a:tcPr>
                    </a:tc>
                  </a:tr>
                  <a:tr h="399705">
                    <a:tc>
                      <a:txBody>
                        <a:bodyPr/>
                        <a:lstStyle/>
                        <a:p>
                          <a:r>
                            <a:rPr lang="el-GR" sz="1800" b="1" dirty="0" smtClean="0">
                              <a:solidFill>
                                <a:schemeClr val="bg1"/>
                              </a:solidFill>
                            </a:rPr>
                            <a:t>Τύπου ΙΙΙ </a:t>
                          </a:r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– </a:t>
                          </a:r>
                          <a:r>
                            <a:rPr lang="el-GR" b="1" dirty="0" err="1" smtClean="0">
                              <a:solidFill>
                                <a:schemeClr val="bg1"/>
                              </a:solidFill>
                            </a:rPr>
                            <a:t>αντισυμμετρική</a:t>
                          </a:r>
                          <a:r>
                            <a:rPr lang="el-GR" b="1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="1" baseline="0" dirty="0" smtClean="0">
                              <a:solidFill>
                                <a:schemeClr val="bg1"/>
                              </a:solidFill>
                            </a:rPr>
                            <a:t>h[n] – </a:t>
                          </a:r>
                          <a:r>
                            <a:rPr lang="el-GR" b="1" baseline="0" dirty="0" smtClean="0">
                              <a:solidFill>
                                <a:schemeClr val="bg1"/>
                              </a:solidFill>
                            </a:rPr>
                            <a:t>άρτιο Μ</a:t>
                          </a:r>
                          <a:endParaRPr lang="el-GR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b="1" dirty="0" smtClean="0">
                              <a:solidFill>
                                <a:schemeClr val="bg1"/>
                              </a:solidFill>
                            </a:rPr>
                            <a:t>Τύπου </a:t>
                          </a:r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IV</a:t>
                          </a:r>
                          <a:r>
                            <a:rPr lang="el-GR" b="1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="1" dirty="0" smtClean="0">
                              <a:solidFill>
                                <a:schemeClr val="bg1"/>
                              </a:solidFill>
                            </a:rPr>
                            <a:t>– </a:t>
                          </a:r>
                          <a:r>
                            <a:rPr lang="el-GR" b="1" dirty="0" err="1" smtClean="0">
                              <a:solidFill>
                                <a:schemeClr val="bg1"/>
                              </a:solidFill>
                            </a:rPr>
                            <a:t>αντισυμμετρική</a:t>
                          </a:r>
                          <a:r>
                            <a:rPr lang="el-GR" b="1" baseline="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b="1" baseline="0" dirty="0" smtClean="0">
                              <a:solidFill>
                                <a:schemeClr val="bg1"/>
                              </a:solidFill>
                            </a:rPr>
                            <a:t>h[n] – </a:t>
                          </a:r>
                          <a:r>
                            <a:rPr lang="el-GR" b="1" baseline="0" dirty="0" smtClean="0">
                              <a:solidFill>
                                <a:schemeClr val="bg1"/>
                              </a:solidFill>
                            </a:rPr>
                            <a:t>περιττό Μ</a:t>
                          </a:r>
                          <a:endParaRPr lang="el-GR" sz="18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</a:tr>
                  <a:tr h="1838507"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6" t="-188742" r="-100680" b="-9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l-G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136" t="-188742" r="-680" b="-9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54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5081</TotalTime>
  <Words>661</Words>
  <Application>Microsoft Office PowerPoint</Application>
  <PresentationFormat>On-screen Show (4:3)</PresentationFormat>
  <Paragraphs>286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Επεξεργασία Σήματος Διακριτού Χρόνου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Ψηφιακή Επεξεργασία Σήματος</dc:title>
  <dc:creator>George Kafentzis</dc:creator>
  <cp:lastModifiedBy>George Kafentzis</cp:lastModifiedBy>
  <cp:revision>458</cp:revision>
  <cp:lastPrinted>2019-11-19T13:39:32Z</cp:lastPrinted>
  <dcterms:created xsi:type="dcterms:W3CDTF">2018-08-17T16:23:20Z</dcterms:created>
  <dcterms:modified xsi:type="dcterms:W3CDTF">2020-05-31T01:30:23Z</dcterms:modified>
</cp:coreProperties>
</file>