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ink/ink2.xml" ContentType="application/inkml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20" r:id="rId2"/>
  </p:sldMasterIdLst>
  <p:notesMasterIdLst>
    <p:notesMasterId r:id="rId37"/>
  </p:notesMasterIdLst>
  <p:handoutMasterIdLst>
    <p:handoutMasterId r:id="rId38"/>
  </p:handoutMasterIdLst>
  <p:sldIdLst>
    <p:sldId id="322" r:id="rId3"/>
    <p:sldId id="323" r:id="rId4"/>
    <p:sldId id="324" r:id="rId5"/>
    <p:sldId id="325" r:id="rId6"/>
    <p:sldId id="326" r:id="rId7"/>
    <p:sldId id="327" r:id="rId8"/>
    <p:sldId id="360" r:id="rId9"/>
    <p:sldId id="328" r:id="rId10"/>
    <p:sldId id="329" r:id="rId11"/>
    <p:sldId id="330" r:id="rId12"/>
    <p:sldId id="331" r:id="rId13"/>
    <p:sldId id="332" r:id="rId14"/>
    <p:sldId id="333" r:id="rId15"/>
    <p:sldId id="334" r:id="rId16"/>
    <p:sldId id="335" r:id="rId17"/>
    <p:sldId id="336" r:id="rId18"/>
    <p:sldId id="337" r:id="rId19"/>
    <p:sldId id="338" r:id="rId20"/>
    <p:sldId id="340" r:id="rId21"/>
    <p:sldId id="341" r:id="rId22"/>
    <p:sldId id="342" r:id="rId23"/>
    <p:sldId id="344" r:id="rId24"/>
    <p:sldId id="345" r:id="rId25"/>
    <p:sldId id="361" r:id="rId26"/>
    <p:sldId id="362" r:id="rId27"/>
    <p:sldId id="363" r:id="rId28"/>
    <p:sldId id="364" r:id="rId29"/>
    <p:sldId id="365" r:id="rId30"/>
    <p:sldId id="366" r:id="rId31"/>
    <p:sldId id="367" r:id="rId32"/>
    <p:sldId id="368" r:id="rId33"/>
    <p:sldId id="369" r:id="rId34"/>
    <p:sldId id="370" r:id="rId35"/>
    <p:sldId id="371" r:id="rId36"/>
  </p:sldIdLst>
  <p:sldSz cx="9144000" cy="6858000" type="screen4x3"/>
  <p:notesSz cx="6858000" cy="9947275"/>
  <p:defaultTextStyle>
    <a:defPPr>
      <a:defRPr lang="el-G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501" autoAdjust="0"/>
  </p:normalViewPr>
  <p:slideViewPr>
    <p:cSldViewPr snapToGrid="0">
      <p:cViewPr varScale="1">
        <p:scale>
          <a:sx n="64" d="100"/>
          <a:sy n="64" d="100"/>
        </p:scale>
        <p:origin x="78" y="8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presProps" Target="presProps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tableStyles" Target="tableStyle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notesMaster" Target="notesMasters/notesMaster1.xml"/><Relationship Id="rId40" Type="http://schemas.openxmlformats.org/officeDocument/2006/relationships/viewProps" Target="viewProp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FB57A6-639F-4DB8-8F99-7B23596E55C7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C63407-19BD-4628-82F1-DAFB0650BDA4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23453212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333.61829" units="1/cm"/>
          <inkml:channelProperty channel="Y" name="resolution" value="1777.91638" units="1/cm"/>
          <inkml:channelProperty channel="F" name="resolution" value="0.00051" units="1/dev"/>
          <inkml:channelProperty channel="T" name="resolution" value="1" units="1/dev"/>
        </inkml:channelProperties>
      </inkml:inkSource>
      <inkml:timestamp xml:id="ts0" timeString="2019-11-21T14:46:55.908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12832 16549 16 0,'-25'0'23'0,"10"10"-17"16,2-4-5-16,13-6-10 15,0 0-11-15,7-16 4 0,5 4 16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255" units="dev"/>
          <inkml:channel name="T" type="integer" max="2.14748E9" units="dev"/>
        </inkml:traceFormat>
        <inkml:channelProperties>
          <inkml:channelProperty channel="X" name="resolution" value="1333.61829" units="1/cm"/>
          <inkml:channelProperty channel="Y" name="resolution" value="1777.91638" units="1/cm"/>
          <inkml:channelProperty channel="F" name="resolution" value="0.00051" units="1/dev"/>
          <inkml:channelProperty channel="T" name="resolution" value="1" units="1/dev"/>
        </inkml:channelProperties>
      </inkml:inkSource>
      <inkml:timestamp xml:id="ts0" timeString="2019-11-26T15:46:59.057"/>
    </inkml:context>
    <inkml:brush xml:id="br0">
      <inkml:brushProperty name="width" value="0.05292" units="cm"/>
      <inkml:brushProperty name="height" value="0.05292" units="cm"/>
    </inkml:brush>
  </inkml:definitions>
  <inkml:trace contextRef="#ctx0" brushRef="#br0">23300 8412 27 0,'12'0'19'16,"6"0"-3"-16,8 0-2 15,8 6-4-15,2-3-2 16,9 0-2-16,7 2-3 16,-11-3-5-1,0 3-4-15,-8-5-4 16,-18 7-4-16,-15-7-3 15,0 0 0-15,-28 7-1 16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9909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2289062-E051-4BCA-AA8C-6B3C1D6CCA96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90625" y="1243013"/>
            <a:ext cx="4476750" cy="3357562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l-G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787126"/>
            <a:ext cx="5486400" cy="391674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9448185"/>
            <a:ext cx="2971800" cy="49909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5650A59-FFED-41A9-BB35-C17ACF6B62EB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3965603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1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3383416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19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866427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20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586473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21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096091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22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21317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23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7248066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24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751023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25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34982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26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126676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27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0013581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28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04858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11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8217760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29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1387416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30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6847364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31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274869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32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96513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12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348883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13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2440259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14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96694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15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059888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16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1959358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17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098908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l-G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5650A59-FFED-41A9-BB35-C17ACF6B62EB}" type="slidenum">
              <a:rPr lang="el-GR" smtClean="0">
                <a:solidFill>
                  <a:prstClr val="black"/>
                </a:solidFill>
              </a:rPr>
              <a:pPr/>
              <a:t>18</a:t>
            </a:fld>
            <a:endParaRPr lang="el-GR">
              <a:solidFill>
                <a:prstClr val="black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72196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657776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302430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3432875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pPr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pPr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631886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pPr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403862008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pPr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pPr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6483790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5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pPr/>
              <a:t>31/5/2020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474685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3782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pPr/>
              <a:t>31/5/2020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99823562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pPr/>
              <a:t>31/5/2020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75573721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pPr/>
              <a:t>31/5/2020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95203495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00450" y="731520"/>
            <a:ext cx="486918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941B110-FDA8-42CB-9F35-A5A5965B24FE}" type="datetimeFigureOut">
              <a:rPr lang="el-GR" smtClean="0"/>
              <a:pPr/>
              <a:t>31/5/2020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l-GR">
              <a:solidFill>
                <a:srgbClr val="455F51"/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ACA466-1C90-4190-8E16-75752F0D9C57}" type="slidenum">
              <a:rPr lang="el-GR" smtClean="0">
                <a:solidFill>
                  <a:srgbClr val="455F51"/>
                </a:solidFill>
              </a:rPr>
              <a:pPr/>
              <a:t>‹#›</a:t>
            </a:fld>
            <a:endParaRPr lang="el-GR">
              <a:solidFill>
                <a:srgbClr val="455F5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745900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51244556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5234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60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pPr/>
              <a:t>31/5/2020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3153919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pPr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97693660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2302"/>
            <a:ext cx="1971675" cy="575989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2302"/>
            <a:ext cx="5800725" cy="5759898"/>
          </a:xfrm>
        </p:spPr>
        <p:txBody>
          <a:bodyPr vert="eaVert" lIns="45720" tIns="0" rIns="4572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pPr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pPr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41710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382458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2379186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3881939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25486548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8854331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1199487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l-G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</p:spTree>
    <p:extLst>
      <p:ext uri="{BB962C8B-B14F-4D97-AF65-F5344CB8AC3E}">
        <p14:creationId xmlns:p14="http://schemas.microsoft.com/office/powerpoint/2010/main" val="8491286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41B110-FDA8-42CB-9F35-A5A5965B24FE}" type="datetimeFigureOut">
              <a:rPr lang="el-GR" smtClean="0"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ACA466-1C90-4190-8E16-75752F0D9C57}" type="slidenum">
              <a:rPr lang="el-GR" smtClean="0"/>
              <a:t>‹#›</a:t>
            </a:fld>
            <a:endParaRPr lang="el-G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51438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3941B110-FDA8-42CB-9F35-A5A5965B24FE}" type="datetimeFigureOut">
              <a:rPr lang="el-GR" smtClean="0"/>
              <a:pPr/>
              <a:t>31/5/2020</a:t>
            </a:fld>
            <a:endParaRPr lang="el-G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l-G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97ACA466-1C90-4190-8E16-75752F0D9C57}" type="slidenum">
              <a:rPr lang="el-GR" smtClean="0"/>
              <a:pPr/>
              <a:t>‹#›</a:t>
            </a:fld>
            <a:endParaRPr lang="el-G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62547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0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NUL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emf"/><Relationship Id="rId4" Type="http://schemas.openxmlformats.org/officeDocument/2006/relationships/customXml" Target="../ink/ink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NUL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emf"/><Relationship Id="rId4" Type="http://schemas.openxmlformats.org/officeDocument/2006/relationships/customXml" Target="../ink/ink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922602"/>
            <a:ext cx="7543800" cy="733806"/>
          </a:xfrm>
        </p:spPr>
        <p:txBody>
          <a:bodyPr>
            <a:normAutofit fontScale="90000"/>
          </a:bodyPr>
          <a:lstStyle/>
          <a:p>
            <a:pPr algn="ctr"/>
            <a:r>
              <a:rPr lang="el-GR" sz="4500" dirty="0" smtClean="0"/>
              <a:t>Επεξεργασία Σήματος </a:t>
            </a:r>
            <a:br>
              <a:rPr lang="el-GR" sz="4500" dirty="0" smtClean="0"/>
            </a:br>
            <a:r>
              <a:rPr lang="el-GR" sz="4500" dirty="0" smtClean="0"/>
              <a:t>Διακριτού Χρόνου</a:t>
            </a:r>
            <a:endParaRPr lang="el-GR" sz="45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2960" y="1961804"/>
            <a:ext cx="7543800" cy="3371850"/>
          </a:xfrm>
        </p:spPr>
        <p:txBody>
          <a:bodyPr/>
          <a:lstStyle/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0" y="24418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79018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822960" y="3607725"/>
            <a:ext cx="7107382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14313" indent="-214313">
              <a:buFont typeface="Arial" panose="020B0604020202020204" pitchFamily="34" charset="0"/>
              <a:buChar char="•"/>
            </a:pPr>
            <a:endParaRPr lang="en-US" sz="2100" dirty="0">
              <a:solidFill>
                <a:prstClr val="black"/>
              </a:solidFill>
            </a:endParaRPr>
          </a:p>
          <a:p>
            <a:pPr marL="214313" indent="-214313">
              <a:buFont typeface="Arial" panose="020B0604020202020204" pitchFamily="34" charset="0"/>
              <a:buChar char="•"/>
            </a:pPr>
            <a:r>
              <a:rPr lang="el-GR" sz="2100" dirty="0" smtClean="0">
                <a:solidFill>
                  <a:prstClr val="black"/>
                </a:solidFill>
              </a:rPr>
              <a:t>Υλοποίηση  Συστημάτων Διακριτού Χρόνου</a:t>
            </a:r>
            <a:endParaRPr lang="el-GR" sz="2100" dirty="0">
              <a:solidFill>
                <a:prstClr val="black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390949"/>
            <a:ext cx="9144000" cy="1527463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24837713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8959041" cy="6290656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Υλοποίηση συστημάτων διακριτού χρόνου</a:t>
                </a:r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b="1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b="1" dirty="0"/>
                  <a:t> </a:t>
                </a:r>
                <a:r>
                  <a:rPr lang="el-GR" dirty="0" smtClean="0"/>
                  <a:t>Παρατήρηση: 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Οι μεταβλητές </a:t>
                </a:r>
                <a14:m>
                  <m:oMath xmlns:m="http://schemas.openxmlformats.org/officeDocument/2006/math">
                    <m:r>
                      <a:rPr lang="en-US" b="1" i="1" smtClean="0">
                        <a:latin typeface="Cambria Math" panose="02040503050406030204" pitchFamily="18" charset="0"/>
                      </a:rPr>
                      <m:t>𝒘</m:t>
                    </m:r>
                    <m:d>
                      <m:dPr>
                        <m:begChr m:val="["/>
                        <m:endChr m:val="]"/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𝒌</m:t>
                        </m:r>
                      </m:e>
                    </m:d>
                  </m:oMath>
                </a14:m>
                <a:r>
                  <a:rPr lang="en-US" b="1" dirty="0" smtClean="0"/>
                  <a:t> </a:t>
                </a:r>
                <a:r>
                  <a:rPr lang="el-GR" b="1" dirty="0" smtClean="0"/>
                  <a:t>αποθηκεύονται δυο φορές στη δεύτερη υλοποίηση!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Μπορούμε να «γλιτώσουμε» τις μισές θέσεις μνήμης!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Μπορούμε να μοιράσουμε τις ίδιες θέσεις μνήμης και στους δυο κλάδους</a:t>
                </a:r>
                <a:endParaRPr lang="en-US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8959041" cy="6290656"/>
              </a:xfrm>
              <a:blipFill rotWithShape="0">
                <a:blip r:embed="rId2"/>
                <a:stretch>
                  <a:fillRect l="-1905" t="-174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08495" y="760783"/>
            <a:ext cx="4216049" cy="33173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648" y="760783"/>
            <a:ext cx="4039803" cy="331739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6181344" y="646176"/>
            <a:ext cx="1328928" cy="3608832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668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1" cy="6290656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Υλοποίηση συστημάτων διακριτού χρόνου</a:t>
            </a:r>
            <a:endParaRPr lang="en-US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l-GR" b="1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</a:t>
            </a:r>
            <a:r>
              <a:rPr lang="el-GR" dirty="0" smtClean="0"/>
              <a:t>Η νέα υλοποίηση, που χρησιμοποιεί τον ελάχιστο αριθμό στοιχείων καθυστέρησης (μνήμης) αναφέρεται ως </a:t>
            </a:r>
            <a:r>
              <a:rPr lang="el-GR" b="1" dirty="0" smtClean="0"/>
              <a:t>κανονική μορφή </a:t>
            </a:r>
            <a:r>
              <a:rPr lang="en-US" dirty="0" smtClean="0"/>
              <a:t>(canonical form)</a:t>
            </a:r>
            <a:r>
              <a:rPr lang="el-GR" dirty="0" smtClean="0"/>
              <a:t> ή </a:t>
            </a:r>
            <a:r>
              <a:rPr lang="en-US" b="1" dirty="0" smtClean="0"/>
              <a:t>Direct Form II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l-GR" dirty="0" smtClean="0"/>
              <a:t>Η μη κανονική μορφή στο αριστερό σχήμα ονομάζεται </a:t>
            </a:r>
            <a:r>
              <a:rPr lang="en-US" b="1" dirty="0" smtClean="0"/>
              <a:t>Direct Form I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607" y="858319"/>
            <a:ext cx="4216049" cy="3317390"/>
          </a:xfrm>
          <a:prstGeom prst="rect">
            <a:avLst/>
          </a:prstGeom>
        </p:spPr>
      </p:pic>
      <p:sp>
        <p:nvSpPr>
          <p:cNvPr id="7" name="Rounded Rectangle 6"/>
          <p:cNvSpPr/>
          <p:nvPr/>
        </p:nvSpPr>
        <p:spPr>
          <a:xfrm>
            <a:off x="1704230" y="743712"/>
            <a:ext cx="1328928" cy="3608832"/>
          </a:xfrm>
          <a:prstGeom prst="roundRect">
            <a:avLst/>
          </a:prstGeom>
          <a:solidFill>
            <a:schemeClr val="accent1">
              <a:alpha val="32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prstClr val="white"/>
              </a:solidFill>
            </a:endParaRP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62562" y="833935"/>
            <a:ext cx="3520062" cy="3337824"/>
          </a:xfrm>
          <a:prstGeom prst="rect">
            <a:avLst/>
          </a:prstGeom>
        </p:spPr>
      </p:pic>
      <p:sp>
        <p:nvSpPr>
          <p:cNvPr id="11" name="Right Arrow 10"/>
          <p:cNvSpPr/>
          <p:nvPr/>
        </p:nvSpPr>
        <p:spPr>
          <a:xfrm>
            <a:off x="4340352" y="2316480"/>
            <a:ext cx="1024128" cy="353568"/>
          </a:xfrm>
          <a:prstGeom prst="rightArrow">
            <a:avLst/>
          </a:prstGeom>
          <a:solidFill>
            <a:schemeClr val="accent1">
              <a:alpha val="3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58043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8959041" cy="6290656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Υλοποίηση συστημάτων διακριτού χρόνου</a:t>
                </a:r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Παράδειγμα: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dirty="0"/>
                  <a:t> </a:t>
                </a:r>
                <a:r>
                  <a:rPr lang="el-GR" dirty="0" smtClean="0"/>
                  <a:t>Έστω το ΓΧΑ σύστημα που δίνεται από τη συνάρτηση μεταφοράς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1+3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/>
                  <a:t>  </a:t>
                </a:r>
                <a:r>
                  <a:rPr lang="en-US" dirty="0" smtClean="0"/>
                  <a:t>  </a:t>
                </a:r>
                <a:r>
                  <a:rPr lang="el-GR" dirty="0" smtClean="0"/>
                  <a:t>Σχεδιάστε τις υλοποιήσεις </a:t>
                </a:r>
                <a:r>
                  <a:rPr lang="en-US" dirty="0" smtClean="0"/>
                  <a:t>Direct Form I, II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8959041" cy="6290656"/>
              </a:xfrm>
              <a:blipFill rotWithShape="0">
                <a:blip r:embed="rId3"/>
                <a:stretch>
                  <a:fillRect l="-1973" t="-174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470230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8959041" cy="6290656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Υλοποίηση συστημάτων διακριτού χρόνου</a:t>
                </a:r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Παράδειγμα: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dirty="0"/>
                  <a:t> </a:t>
                </a:r>
                <a:r>
                  <a:rPr lang="el-GR" dirty="0" smtClean="0"/>
                  <a:t>Έστω το ΓΧΑ σύστημα που δίνεται από τη συνάρτηση μεταφοράς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1+3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/>
                  <a:t>  </a:t>
                </a:r>
                <a:r>
                  <a:rPr lang="en-US" dirty="0" smtClean="0"/>
                  <a:t>  </a:t>
                </a:r>
                <a:r>
                  <a:rPr lang="el-GR" dirty="0" smtClean="0"/>
                  <a:t>Σχεδιάστε τις υλοποιήσεις </a:t>
                </a:r>
                <a:r>
                  <a:rPr lang="en-US" dirty="0" smtClean="0"/>
                  <a:t>Direct Form I, II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8959041" cy="6290656"/>
              </a:xfrm>
              <a:blipFill rotWithShape="0">
                <a:blip r:embed="rId3"/>
                <a:stretch>
                  <a:fillRect l="-1973" t="-174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576" y="3491346"/>
            <a:ext cx="9052568" cy="27509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72024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1" cy="6290656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Υλοποίηση συστημάτων διακριτού χρόνου</a:t>
            </a:r>
            <a:endParaRPr lang="en-US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l-GR" dirty="0" smtClean="0"/>
              <a:t>Γνωρίζουμε ότι τα συστήματα χωρίζονται σε δυο βασικές κατηγορίες: </a:t>
            </a:r>
            <a:r>
              <a:rPr lang="en-US" dirty="0" smtClean="0"/>
              <a:t>FIR, IIR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l-GR" dirty="0" smtClean="0"/>
              <a:t>Ας δούμε πόσο διαφέρουν οι υλοποιήσεις ανάλογα με την κατηγορία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/>
              <a:t> </a:t>
            </a:r>
            <a:r>
              <a:rPr lang="el-GR" dirty="0" smtClean="0"/>
              <a:t>Ξεκινάμε με τα </a:t>
            </a:r>
            <a:r>
              <a:rPr lang="en-US" dirty="0" smtClean="0"/>
              <a:t>IIR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l-GR" dirty="0" smtClean="0"/>
              <a:t>Θα δούμε ότι υπάρχουν πολλές διαφορετικές υλοποιήσεις ενός </a:t>
            </a:r>
            <a:r>
              <a:rPr lang="en-US" dirty="0" smtClean="0"/>
              <a:t>IIR </a:t>
            </a:r>
            <a:r>
              <a:rPr lang="el-GR" dirty="0" smtClean="0"/>
              <a:t>συστήματος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/>
              <a:t> </a:t>
            </a:r>
            <a:r>
              <a:rPr lang="el-GR" dirty="0" smtClean="0"/>
              <a:t>Πώς επιλέγουμε την κατάλληλη;</a:t>
            </a:r>
          </a:p>
          <a:p>
            <a:pPr lvl="1">
              <a:buClrTx/>
              <a:buSzPct val="120000"/>
              <a:buFont typeface="Arial" panose="020B0604020202020204" pitchFamily="34" charset="0"/>
              <a:buChar char="•"/>
            </a:pPr>
            <a:endParaRPr lang="el-GR" dirty="0"/>
          </a:p>
          <a:p>
            <a:pPr lvl="1">
              <a:buClrTx/>
              <a:buSzPct val="120000"/>
              <a:buFont typeface="Wingdings" panose="05000000000000000000" pitchFamily="2" charset="2"/>
              <a:buChar char="ü"/>
            </a:pPr>
            <a:r>
              <a:rPr lang="el-GR" dirty="0" smtClean="0"/>
              <a:t> </a:t>
            </a:r>
            <a: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Πλήθος πολλαπλασιασμών </a:t>
            </a:r>
            <a: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 χρονοβόρα πράξη</a:t>
            </a:r>
          </a:p>
          <a:p>
            <a:pPr marL="201168" lvl="1" indent="0">
              <a:buClrTx/>
              <a:buSzPct val="120000"/>
              <a:buNone/>
            </a:pPr>
            <a:endParaRPr lang="el-GR" b="1" dirty="0" smtClean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Wingdings" panose="05000000000000000000" pitchFamily="2" charset="2"/>
            </a:endParaRPr>
          </a:p>
          <a:p>
            <a:pPr lvl="1">
              <a:buClrTx/>
              <a:buSzPct val="120000"/>
              <a:buFont typeface="Wingdings" panose="05000000000000000000" pitchFamily="2" charset="2"/>
              <a:buChar char="ü"/>
            </a:pPr>
            <a:r>
              <a:rPr lang="el-GR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 </a:t>
            </a:r>
            <a:r>
              <a:rPr lang="el-GR" b="1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Wingdings" panose="05000000000000000000" pitchFamily="2" charset="2"/>
              </a:rPr>
              <a:t>Πλήθος καθυστερήσεων  κόστος σε μνήμη</a:t>
            </a:r>
          </a:p>
          <a:p>
            <a:pPr lvl="1">
              <a:buClrTx/>
              <a:buSzPct val="120000"/>
              <a:buFont typeface="Wingdings" panose="05000000000000000000" pitchFamily="2" charset="2"/>
              <a:buChar char="ü"/>
            </a:pPr>
            <a:endParaRPr lang="el-GR" dirty="0" smtClean="0">
              <a:sym typeface="Wingdings" panose="05000000000000000000" pitchFamily="2" charset="2"/>
            </a:endParaRPr>
          </a:p>
          <a:p>
            <a:pPr lvl="1">
              <a:buClrTx/>
              <a:buSzPct val="120000"/>
              <a:buFont typeface="Wingdings" panose="05000000000000000000" pitchFamily="2" charset="2"/>
              <a:buChar char="ü"/>
            </a:pPr>
            <a:r>
              <a:rPr lang="el-GR" dirty="0">
                <a:sym typeface="Wingdings" panose="05000000000000000000" pitchFamily="2" charset="2"/>
              </a:rPr>
              <a:t> </a:t>
            </a:r>
            <a:r>
              <a:rPr lang="el-GR" dirty="0" smtClean="0">
                <a:sym typeface="Wingdings" panose="05000000000000000000" pitchFamily="2" charset="2"/>
              </a:rPr>
              <a:t>Εμβαδό, απλότητα, και αρθρωτή υλοποίηση  σημασία σε </a:t>
            </a:r>
            <a:r>
              <a:rPr lang="en-US" dirty="0" smtClean="0">
                <a:sym typeface="Wingdings" panose="05000000000000000000" pitchFamily="2" charset="2"/>
              </a:rPr>
              <a:t>VLSI </a:t>
            </a:r>
            <a:r>
              <a:rPr lang="el-GR" dirty="0" smtClean="0">
                <a:sym typeface="Wingdings" panose="05000000000000000000" pitchFamily="2" charset="2"/>
              </a:rPr>
              <a:t>υλοποιήσεις</a:t>
            </a:r>
          </a:p>
          <a:p>
            <a:pPr lvl="1">
              <a:buClrTx/>
              <a:buSzPct val="120000"/>
              <a:buFont typeface="Wingdings" panose="05000000000000000000" pitchFamily="2" charset="2"/>
              <a:buChar char="ü"/>
            </a:pPr>
            <a:endParaRPr lang="el-GR" dirty="0" smtClean="0">
              <a:sym typeface="Wingdings" panose="05000000000000000000" pitchFamily="2" charset="2"/>
            </a:endParaRPr>
          </a:p>
          <a:p>
            <a:pPr lvl="1">
              <a:buClrTx/>
              <a:buSzPct val="120000"/>
              <a:buFont typeface="Wingdings" panose="05000000000000000000" pitchFamily="2" charset="2"/>
              <a:buChar char="ü"/>
            </a:pPr>
            <a:r>
              <a:rPr lang="el-GR" dirty="0">
                <a:sym typeface="Wingdings" panose="05000000000000000000" pitchFamily="2" charset="2"/>
              </a:rPr>
              <a:t> </a:t>
            </a:r>
            <a:r>
              <a:rPr lang="el-GR" dirty="0" smtClean="0">
                <a:sym typeface="Wingdings" panose="05000000000000000000" pitchFamily="2" charset="2"/>
              </a:rPr>
              <a:t>Καταμερισμός αλγορίθμου, επικοινωνία επεξεργαστών  </a:t>
            </a:r>
            <a:r>
              <a:rPr lang="el-GR" dirty="0" err="1" smtClean="0">
                <a:sym typeface="Wingdings" panose="05000000000000000000" pitchFamily="2" charset="2"/>
              </a:rPr>
              <a:t>πολυεπεξεργαστικό</a:t>
            </a:r>
            <a:r>
              <a:rPr lang="el-GR" dirty="0" smtClean="0">
                <a:sym typeface="Wingdings" panose="05000000000000000000" pitchFamily="2" charset="2"/>
              </a:rPr>
              <a:t> περιβάλλον</a:t>
            </a:r>
          </a:p>
          <a:p>
            <a:pPr marL="201168" lvl="1" indent="0">
              <a:buClrTx/>
              <a:buSzPct val="120000"/>
              <a:buNone/>
            </a:pPr>
            <a:endParaRPr lang="el-GR" dirty="0" smtClean="0">
              <a:sym typeface="Wingdings" panose="05000000000000000000" pitchFamily="2" charset="2"/>
            </a:endParaRPr>
          </a:p>
          <a:p>
            <a:pPr lvl="1">
              <a:buClrTx/>
              <a:buSzPct val="120000"/>
              <a:buFont typeface="Wingdings" panose="05000000000000000000" pitchFamily="2" charset="2"/>
              <a:buChar char="ü"/>
            </a:pPr>
            <a:r>
              <a:rPr lang="el-GR" dirty="0">
                <a:sym typeface="Wingdings" panose="05000000000000000000" pitchFamily="2" charset="2"/>
              </a:rPr>
              <a:t> </a:t>
            </a:r>
            <a:r>
              <a:rPr lang="el-GR" dirty="0" smtClean="0">
                <a:sym typeface="Wingdings" panose="05000000000000000000" pitchFamily="2" charset="2"/>
              </a:rPr>
              <a:t>Ευρωστία σε πεπερασμένη ακρίβεια  προτίμηση από πιο οικονομικές υλοποιήσεις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6808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8959041" cy="6290656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Υλοποίηση </a:t>
                </a:r>
                <a:r>
                  <a:rPr lang="en-US" b="1" dirty="0" smtClean="0"/>
                  <a:t>IIR </a:t>
                </a:r>
                <a:r>
                  <a:rPr lang="el-GR" b="1" dirty="0" smtClean="0"/>
                  <a:t>συστημάτων διακριτού χρόνου</a:t>
                </a:r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Μορφή σε σειρά (</a:t>
                </a:r>
                <a:r>
                  <a:rPr lang="en-US" dirty="0" smtClean="0"/>
                  <a:t>cascade form)</a:t>
                </a:r>
              </a:p>
              <a:p>
                <a:pPr marL="0" indent="0">
                  <a:buClrTx/>
                  <a:buSzPct val="120000"/>
                  <a:buNone/>
                </a:pP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Συνάρτηση μεταφοράς </a:t>
                </a:r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endParaRPr lang="en-US" sz="5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∏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nary>
                            <m:naryPr>
                              <m:chr m:val="∏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)(1−</m:t>
                              </m:r>
                              <m:sSubSup>
                                <m:sSub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num>
                        <m:den>
                          <m:nary>
                            <m:naryPr>
                              <m:chr m:val="∏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  <m:nary>
                            <m:naryPr>
                              <m:chr m:val="∏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sup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)(1−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nary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:r>
                  <a:rPr lang="el-GR" dirty="0" smtClean="0"/>
                  <a:t>με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Εναλλακτικά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 smtClean="0"/>
                  <a:t>   </a:t>
                </a:r>
                <a:r>
                  <a:rPr lang="el-GR" dirty="0" smtClean="0"/>
                  <a:t>με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8959041" cy="6290656"/>
              </a:xfrm>
              <a:blipFill rotWithShape="0">
                <a:blip r:embed="rId3"/>
                <a:stretch>
                  <a:fillRect l="-1905" t="-174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651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8959041" cy="6290656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Υλοποίηση </a:t>
                </a:r>
                <a:r>
                  <a:rPr lang="en-US" b="1" dirty="0"/>
                  <a:t>IIR </a:t>
                </a:r>
                <a:r>
                  <a:rPr lang="el-GR" b="1" dirty="0" smtClean="0"/>
                  <a:t>συστημάτων διακριτού χρόνου</a:t>
                </a:r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Μορφή σε σειρά (</a:t>
                </a:r>
                <a:r>
                  <a:rPr lang="en-US" dirty="0" smtClean="0"/>
                  <a:t>cascade form)</a:t>
                </a: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Παράδειγμα 6</a:t>
                </a:r>
                <a:r>
                  <a:rPr lang="el-GR" baseline="30000" dirty="0" smtClean="0"/>
                  <a:t>ης</a:t>
                </a:r>
                <a:r>
                  <a:rPr lang="el-GR" dirty="0" smtClean="0"/>
                  <a:t> τάξης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Οργανωμένο σε υποσυστήματα δευτέρας τάξης </a:t>
                </a:r>
                <a:r>
                  <a:rPr lang="en-US" dirty="0" smtClean="0"/>
                  <a:t>Direct Form II</a:t>
                </a:r>
              </a:p>
              <a:p>
                <a:pPr marL="0" indent="0">
                  <a:buClrTx/>
                  <a:buSzPct val="120000"/>
                  <a:buNone/>
                </a:pPr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8959041" cy="6290656"/>
              </a:xfrm>
              <a:blipFill rotWithShape="0">
                <a:blip r:embed="rId3"/>
                <a:stretch>
                  <a:fillRect l="-1905" t="-174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7276" y="1769554"/>
            <a:ext cx="8977886" cy="21928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5823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8959041" cy="6290656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Υλοποίηση </a:t>
                </a:r>
                <a:r>
                  <a:rPr lang="en-US" b="1" dirty="0"/>
                  <a:t>IIR </a:t>
                </a:r>
                <a:r>
                  <a:rPr lang="el-GR" b="1" dirty="0" smtClean="0"/>
                  <a:t>συστημάτων διακριτού χρόνου</a:t>
                </a:r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Παράδειγμα: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dirty="0"/>
                  <a:t> </a:t>
                </a:r>
                <a:r>
                  <a:rPr lang="el-GR" dirty="0" smtClean="0"/>
                  <a:t>Έστω το ΓΧΑ σύστημα που δίνεται από τη συνάρτηση μεταφοράς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1−0.5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1+0.75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−0.25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/>
                  <a:t>  </a:t>
                </a:r>
                <a:r>
                  <a:rPr lang="en-US" dirty="0" smtClean="0"/>
                  <a:t>  </a:t>
                </a:r>
                <a:r>
                  <a:rPr lang="el-GR" dirty="0" smtClean="0"/>
                  <a:t>Σχεδιάστε τις υλοποιήσεις σε σειρά με χρήση </a:t>
                </a:r>
                <a:r>
                  <a:rPr lang="en-US" dirty="0" smtClean="0"/>
                  <a:t>Direct Form I, II </a:t>
                </a:r>
                <a:r>
                  <a:rPr lang="el-GR" dirty="0" smtClean="0"/>
                  <a:t>υποσυστημάτων και</a:t>
                </a:r>
                <a:br>
                  <a:rPr lang="el-GR" dirty="0" smtClean="0"/>
                </a:br>
                <a:r>
                  <a:rPr lang="el-GR" dirty="0" smtClean="0"/>
                  <a:t>    αναφέρετε το κέρδος σε πολλαπλασιασμούς ή/και θέσεις μνήμης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8959041" cy="6290656"/>
              </a:xfrm>
              <a:blipFill rotWithShape="0">
                <a:blip r:embed="rId3"/>
                <a:stretch>
                  <a:fillRect l="-1973" t="-174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98175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8959041" cy="6290656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Υλοποίηση</a:t>
                </a:r>
                <a:r>
                  <a:rPr lang="en-US" b="1" dirty="0"/>
                  <a:t> IIR</a:t>
                </a:r>
                <a:r>
                  <a:rPr lang="el-GR" b="1" dirty="0" smtClean="0"/>
                  <a:t> συστημάτων διακριτού χρόνου</a:t>
                </a:r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Παράδειγμα: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dirty="0"/>
                  <a:t> </a:t>
                </a:r>
                <a:r>
                  <a:rPr lang="el-GR" dirty="0" smtClean="0"/>
                  <a:t>Έστω το ΓΧΑ σύστημα που δίνεται από τη συνάρτηση μεταφοράς </a:t>
                </a:r>
                <a:r>
                  <a:rPr lang="en-US" dirty="0" smtClean="0"/>
                  <a:t/>
                </a:r>
                <a:br>
                  <a:rPr lang="en-US" dirty="0" smtClean="0"/>
                </a:b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1−0.5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1+0.75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−0.25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/>
                  <a:t>  </a:t>
                </a:r>
                <a:r>
                  <a:rPr lang="en-US" dirty="0" smtClean="0"/>
                  <a:t>  </a:t>
                </a:r>
                <a:r>
                  <a:rPr lang="el-GR" dirty="0" smtClean="0"/>
                  <a:t>Σχεδιάστε τις υλοποιήσεις σε σειρά με χρήση </a:t>
                </a:r>
                <a:r>
                  <a:rPr lang="en-US" dirty="0" smtClean="0"/>
                  <a:t>Direct Form I, II </a:t>
                </a:r>
                <a:r>
                  <a:rPr lang="el-GR" dirty="0" smtClean="0"/>
                  <a:t>υποσυστημάτων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8959041" cy="6290656"/>
              </a:xfrm>
              <a:blipFill rotWithShape="0">
                <a:blip r:embed="rId3"/>
                <a:stretch>
                  <a:fillRect l="-1973" t="-174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t="2511"/>
          <a:stretch/>
        </p:blipFill>
        <p:spPr>
          <a:xfrm>
            <a:off x="380565" y="3011424"/>
            <a:ext cx="8372475" cy="35378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112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8959041" cy="6290656"/>
              </a:xfrm>
            </p:spPr>
            <p:txBody>
              <a:bodyPr>
                <a:normAutofit lnSpcReduction="100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</a:t>
                </a:r>
                <a:r>
                  <a:rPr lang="el-GR" b="1" dirty="0" smtClean="0">
                    <a:solidFill>
                      <a:prstClr val="black"/>
                    </a:solidFill>
                  </a:rPr>
                  <a:t>Υλοποίηση</a:t>
                </a:r>
                <a:r>
                  <a:rPr lang="el-GR" b="1" dirty="0" smtClean="0"/>
                  <a:t> </a:t>
                </a:r>
                <a:r>
                  <a:rPr lang="en-US" b="1" dirty="0"/>
                  <a:t>IIR </a:t>
                </a:r>
                <a:r>
                  <a:rPr lang="el-GR" b="1" dirty="0" smtClean="0"/>
                  <a:t>συστημάτων διακριτού χρόνου</a:t>
                </a:r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Παράλληλη Μορφή (</a:t>
                </a:r>
                <a:r>
                  <a:rPr lang="en-US" dirty="0" smtClean="0"/>
                  <a:t>parallel form)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Προκύπτει από το ανάπτυγμα σε μερικά κλάσματα</a:t>
                </a:r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Συνάρτηση μεταφοράς </a:t>
                </a:r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endParaRPr lang="en-US" sz="5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𝑐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𝐵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(1−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)(1−</m:t>
                              </m:r>
                              <m:sSubSup>
                                <m:sSub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∗</m:t>
                                  </m:r>
                                </m:sup>
                              </m:sSubSup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:r>
                  <a:rPr lang="el-GR" dirty="0" smtClean="0"/>
                  <a:t>με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Εναλλακτικά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𝑒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−1</m:t>
                                  </m:r>
                                </m:sup>
                              </m:s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−2</m:t>
                                  </m:r>
                                </m:sup>
                              </m:sSup>
                            </m:den>
                          </m:f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 smtClean="0"/>
                  <a:t>   </a:t>
                </a:r>
                <a:r>
                  <a:rPr lang="el-GR" dirty="0" smtClean="0"/>
                  <a:t>με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8959041" cy="6290656"/>
              </a:xfrm>
              <a:blipFill rotWithShape="0">
                <a:blip r:embed="rId3"/>
                <a:stretch>
                  <a:fillRect l="-1905" t="-2132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23510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0" cy="6154535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Υλοποίηση συστημάτων διακριτού χρόνου</a:t>
            </a:r>
            <a:endParaRPr lang="el-GR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Για να υλοποιήσουμε ένα σύστημα πρέπει να μετατρέψουμε τη συνάρτηση μεταφοράς ή την εξίσωση διαφορών σε μια δομή που πραγματοποιείται από την υπάρχουσα τεχνολογία</a:t>
            </a:r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/>
              <a:t> </a:t>
            </a:r>
            <a:r>
              <a:rPr lang="el-GR" dirty="0" smtClean="0"/>
              <a:t>Βασικοί δομικοί λίθοι: </a:t>
            </a:r>
          </a:p>
          <a:p>
            <a:pPr lvl="1"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dirty="0"/>
              <a:t> </a:t>
            </a:r>
            <a:r>
              <a:rPr lang="el-GR" dirty="0" smtClean="0"/>
              <a:t>Πρόσθεση</a:t>
            </a:r>
          </a:p>
          <a:p>
            <a:pPr lvl="1"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dirty="0"/>
              <a:t> </a:t>
            </a:r>
            <a:r>
              <a:rPr lang="el-GR" dirty="0" smtClean="0"/>
              <a:t>Πολλαπλασιασμός</a:t>
            </a:r>
          </a:p>
          <a:p>
            <a:pPr lvl="1"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dirty="0"/>
              <a:t> </a:t>
            </a:r>
            <a:r>
              <a:rPr lang="el-GR" dirty="0" smtClean="0"/>
              <a:t>Καθυστέρηση (αποθήκευση στη μνήμη)</a:t>
            </a:r>
          </a:p>
          <a:p>
            <a:pPr marL="201168" lvl="1" indent="0">
              <a:buClrTx/>
              <a:buSzPct val="120000"/>
              <a:buNone/>
            </a:pPr>
            <a:endParaRPr lang="el-GR" dirty="0"/>
          </a:p>
        </p:txBody>
      </p:sp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2089" y="3111898"/>
            <a:ext cx="5192840" cy="34193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1232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75262" y="1281862"/>
            <a:ext cx="6819900" cy="5238750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1" cy="6290656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</a:t>
            </a:r>
            <a:r>
              <a:rPr lang="el-GR" b="1" dirty="0"/>
              <a:t>Υλοποίηση </a:t>
            </a:r>
            <a:r>
              <a:rPr lang="en-US" b="1" dirty="0"/>
              <a:t>IIR </a:t>
            </a:r>
            <a:r>
              <a:rPr lang="el-GR" b="1" dirty="0" smtClean="0"/>
              <a:t>συστημάτων διακριτού χρόνου</a:t>
            </a:r>
            <a:endParaRPr lang="en-US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l-GR" dirty="0" smtClean="0"/>
              <a:t>Παράλληλη Μορφή (</a:t>
            </a:r>
            <a:r>
              <a:rPr lang="en-US" dirty="0" smtClean="0"/>
              <a:t>parallel form)</a:t>
            </a:r>
            <a:endParaRPr lang="el-GR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dirty="0" smtClean="0"/>
              <a:t> Παράδειγμα 4</a:t>
            </a:r>
            <a:r>
              <a:rPr lang="el-GR" baseline="30000" dirty="0" smtClean="0"/>
              <a:t>ης</a:t>
            </a:r>
            <a:r>
              <a:rPr lang="el-GR" dirty="0" smtClean="0"/>
              <a:t> τάξης</a:t>
            </a:r>
          </a:p>
          <a:p>
            <a:pPr marL="0" indent="0">
              <a:buClrTx/>
              <a:buSzPct val="120000"/>
              <a:buNone/>
            </a:pP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4021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8959041" cy="6290656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</a:t>
                </a:r>
                <a:r>
                  <a:rPr lang="el-GR" b="1" dirty="0"/>
                  <a:t>Υλοποίηση </a:t>
                </a:r>
                <a:r>
                  <a:rPr lang="en-US" b="1" dirty="0"/>
                  <a:t>IIR </a:t>
                </a:r>
                <a:r>
                  <a:rPr lang="el-GR" b="1" dirty="0" smtClean="0"/>
                  <a:t>συστημάτων διακριτού χρόνου</a:t>
                </a:r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Παράδειγμα: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dirty="0"/>
                  <a:t> </a:t>
                </a:r>
                <a:r>
                  <a:rPr lang="el-GR" dirty="0" smtClean="0"/>
                  <a:t>Έστω το ΓΧΑ σύστημα που δίνεται από τη συνάρτηση μεταφοράς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0.25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/>
                  <a:t>  </a:t>
                </a:r>
                <a:r>
                  <a:rPr lang="en-US" dirty="0" smtClean="0"/>
                  <a:t>  </a:t>
                </a:r>
                <a:r>
                  <a:rPr lang="el-GR" dirty="0" smtClean="0"/>
                  <a:t>Σχεδιάστε την υλοποίηση σε παράλληλη μορφή με υποσυστήματα 1</a:t>
                </a:r>
                <a:r>
                  <a:rPr lang="el-GR" baseline="30000" dirty="0" smtClean="0"/>
                  <a:t>ης</a:t>
                </a:r>
                <a:r>
                  <a:rPr lang="el-GR" dirty="0" smtClean="0"/>
                  <a:t> και 2</a:t>
                </a:r>
                <a:r>
                  <a:rPr lang="el-GR" baseline="30000" dirty="0" smtClean="0"/>
                  <a:t>ης</a:t>
                </a:r>
                <a:r>
                  <a:rPr lang="el-GR" dirty="0" smtClean="0"/>
                  <a:t> τάξης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8959041" cy="6290656"/>
              </a:xfrm>
              <a:blipFill rotWithShape="0">
                <a:blip r:embed="rId3"/>
                <a:stretch>
                  <a:fillRect l="-1973" t="-1744" r="-20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69913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8959041" cy="6290656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</a:t>
                </a:r>
                <a:r>
                  <a:rPr lang="el-GR" b="1" dirty="0"/>
                  <a:t>Υλοποίηση </a:t>
                </a:r>
                <a:r>
                  <a:rPr lang="en-US" b="1" dirty="0"/>
                  <a:t>IIR </a:t>
                </a:r>
                <a:r>
                  <a:rPr lang="el-GR" b="1" dirty="0" smtClean="0"/>
                  <a:t>συστημάτων διακριτού χρόνου</a:t>
                </a:r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Παράδειγμα: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dirty="0"/>
                  <a:t> </a:t>
                </a:r>
                <a:r>
                  <a:rPr lang="el-GR" dirty="0" smtClean="0"/>
                  <a:t>Έστω το ΓΧΑ σύστημα που δίνεται από τη συνάρτηση μεταφοράς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0.25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/>
                  <a:t>  </a:t>
                </a:r>
                <a:r>
                  <a:rPr lang="en-US" dirty="0" smtClean="0"/>
                  <a:t>  </a:t>
                </a:r>
                <a:r>
                  <a:rPr lang="el-GR" dirty="0" smtClean="0"/>
                  <a:t>Σχεδιάστε την υλοποίηση σε παράλληλη μορφή με υποσυστήματα 1</a:t>
                </a:r>
                <a:r>
                  <a:rPr lang="el-GR" baseline="30000" dirty="0" smtClean="0"/>
                  <a:t>ης</a:t>
                </a:r>
                <a:r>
                  <a:rPr lang="el-GR" dirty="0" smtClean="0"/>
                  <a:t> και 2</a:t>
                </a:r>
                <a:r>
                  <a:rPr lang="el-GR" baseline="30000" dirty="0" smtClean="0"/>
                  <a:t>ης</a:t>
                </a:r>
                <a:r>
                  <a:rPr lang="el-GR" dirty="0" smtClean="0"/>
                  <a:t> τάξης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8959041" cy="6290656"/>
              </a:xfrm>
              <a:blipFill rotWithShape="0">
                <a:blip r:embed="rId3"/>
                <a:stretch>
                  <a:fillRect l="-1973" t="-1744" r="-20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2770" y="2678000"/>
            <a:ext cx="7666642" cy="3822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155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8959041" cy="6290656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</a:t>
                </a:r>
                <a:r>
                  <a:rPr lang="el-GR" b="1" dirty="0"/>
                  <a:t>Υλοποίηση </a:t>
                </a:r>
                <a:r>
                  <a:rPr lang="en-US" b="1" dirty="0"/>
                  <a:t>IIR </a:t>
                </a:r>
                <a:r>
                  <a:rPr lang="el-GR" b="1" dirty="0" smtClean="0"/>
                  <a:t>συστημάτων διακριτού χρόνου</a:t>
                </a:r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Παράδειγμα: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dirty="0"/>
                  <a:t> </a:t>
                </a:r>
                <a:r>
                  <a:rPr lang="el-GR" dirty="0" smtClean="0"/>
                  <a:t>Έστω το ΓΧΑ σύστημα που δίνεται από τη συνάρτηση μεταφοράς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+2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0.25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/>
                  <a:t>  </a:t>
                </a:r>
                <a:r>
                  <a:rPr lang="en-US" dirty="0" smtClean="0"/>
                  <a:t>  </a:t>
                </a:r>
                <a:r>
                  <a:rPr lang="el-GR" dirty="0" smtClean="0"/>
                  <a:t>Σχεδιάστε την υλοποίηση σε παράλληλη μορφή με υποσυστήματα 1</a:t>
                </a:r>
                <a:r>
                  <a:rPr lang="el-GR" baseline="30000" dirty="0" smtClean="0"/>
                  <a:t>ης</a:t>
                </a:r>
                <a:r>
                  <a:rPr lang="el-GR" dirty="0" smtClean="0"/>
                  <a:t> και 2</a:t>
                </a:r>
                <a:r>
                  <a:rPr lang="el-GR" baseline="30000" dirty="0" smtClean="0"/>
                  <a:t>ης</a:t>
                </a:r>
                <a:r>
                  <a:rPr lang="el-GR" dirty="0" smtClean="0"/>
                  <a:t> τάξης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8959041" cy="6290656"/>
              </a:xfrm>
              <a:blipFill rotWithShape="0">
                <a:blip r:embed="rId3"/>
                <a:stretch>
                  <a:fillRect l="-1973" t="-1744" r="-20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35791" y="2625964"/>
            <a:ext cx="6143567" cy="3935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7526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8959041" cy="6290656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</a:t>
                </a:r>
                <a:r>
                  <a:rPr lang="el-GR" b="1" dirty="0"/>
                  <a:t>Υλοποίηση </a:t>
                </a:r>
                <a:r>
                  <a:rPr lang="en-US" b="1" dirty="0"/>
                  <a:t>IIR </a:t>
                </a:r>
                <a:r>
                  <a:rPr lang="el-GR" b="1" dirty="0" smtClean="0"/>
                  <a:t>συστημάτων διακριτού χρόνου</a:t>
                </a:r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Ως τώρα υλοποιούμε εξισώσεις διαφορών ή συναρτήσεις μεταφοράς με χρήση διάφορων δομών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Είναι πολύ ενδιαφέρον και το αντίστροφο!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Δηλ. να αναλύουμε μια δεδομένη υλοποίηση και να βρίσκουμε την εξίσωση διαφορών ή τη συνάρτηση μεταφοράς που υλοποιεί</a:t>
                </a:r>
              </a:p>
              <a:p>
                <a:pPr lvl="1"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Προς αυτό υπάρχουν μερικοί απλοί κανόνες που μας διευκολύνουν</a:t>
                </a:r>
              </a:p>
              <a:p>
                <a:pPr marL="514350" indent="-514350">
                  <a:buClrTx/>
                  <a:buSzPct val="120000"/>
                  <a:buFont typeface="+mj-lt"/>
                  <a:buAutoNum type="romanUcPeriod"/>
                </a:pPr>
                <a:r>
                  <a:rPr lang="el-GR" dirty="0" smtClean="0"/>
                  <a:t>Τοποθετούμε ενδιάμεσες μεταβλητές στην έξοδο κάθε αθροιστή (πλην αυτού που σχετίζεται με την έξοδο)</a:t>
                </a:r>
              </a:p>
              <a:p>
                <a:pPr marL="514350" indent="-514350">
                  <a:buClrTx/>
                  <a:buSzPct val="120000"/>
                  <a:buFont typeface="+mj-lt"/>
                  <a:buAutoNum type="romanUcPeriod"/>
                </a:pPr>
                <a:r>
                  <a:rPr lang="el-GR" dirty="0" smtClean="0"/>
                  <a:t>Γράφουμε τις εξισώσεις διαφορών στο πεδίο του χρόνου</a:t>
                </a:r>
              </a:p>
              <a:p>
                <a:pPr marL="514350" indent="-514350">
                  <a:buClrTx/>
                  <a:buSzPct val="120000"/>
                  <a:buFont typeface="+mj-lt"/>
                  <a:buAutoNum type="romanUcPeriod"/>
                </a:pPr>
                <a:r>
                  <a:rPr lang="el-GR" dirty="0" smtClean="0"/>
                  <a:t>Μετατρέπουμε τις εξισώσεις στο χώρο του Ζ</a:t>
                </a:r>
              </a:p>
              <a:p>
                <a:pPr marL="514350" indent="-514350">
                  <a:buClrTx/>
                  <a:buSzPct val="120000"/>
                  <a:buFont typeface="+mj-lt"/>
                  <a:buAutoNum type="romanUcPeriod"/>
                </a:pPr>
                <a:r>
                  <a:rPr lang="el-GR" dirty="0" smtClean="0"/>
                  <a:t>Λύνουμε ως προς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𝑋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𝑧</m:t>
                            </m:r>
                          </m:e>
                        </m:d>
                      </m:den>
                    </m:f>
                  </m:oMath>
                </a14:m>
                <a:r>
                  <a:rPr lang="el-GR" dirty="0" smtClean="0"/>
                  <a:t> </a:t>
                </a:r>
              </a:p>
              <a:p>
                <a:pPr marL="0" indent="0">
                  <a:buClrTx/>
                  <a:buSzPct val="120000"/>
                  <a:buNone/>
                </a:pPr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8959041" cy="6290656"/>
              </a:xfrm>
              <a:blipFill rotWithShape="0">
                <a:blip r:embed="rId3"/>
                <a:stretch>
                  <a:fillRect l="-2109" t="-1744" r="-1905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653620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8959041" cy="6290656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Υλοποίηση </a:t>
                </a:r>
                <a:r>
                  <a:rPr lang="en-US" b="1" dirty="0" smtClean="0"/>
                  <a:t>IIR </a:t>
                </a:r>
                <a:r>
                  <a:rPr lang="el-GR" b="1" dirty="0" smtClean="0"/>
                  <a:t>συστημάτων διακριτού χρόνου</a:t>
                </a:r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Παράδειγμα: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dirty="0"/>
                  <a:t> </a:t>
                </a:r>
                <a:r>
                  <a:rPr lang="el-GR" dirty="0" smtClean="0"/>
                  <a:t>Έστω το ΓΧΑ σύστημα που δίνεται από</a:t>
                </a:r>
                <a:r>
                  <a:rPr lang="en-US" dirty="0" smtClean="0"/>
                  <a:t> </a:t>
                </a:r>
                <a:r>
                  <a:rPr lang="el-GR" dirty="0" smtClean="0"/>
                  <a:t>το διάγραμμα. Βρείτε το σύστημα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𝐻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l-GR" dirty="0" smtClean="0"/>
                  <a:t/>
                </a:r>
                <a:br>
                  <a:rPr lang="el-GR" dirty="0" smtClean="0"/>
                </a:br>
                <a:r>
                  <a:rPr lang="el-GR" dirty="0" smtClean="0"/>
                  <a:t>το οποίο υλοποιεί.</a:t>
                </a:r>
                <a:endParaRPr lang="en-US" sz="100" b="0" i="1" dirty="0" smtClean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8959041" cy="6290656"/>
              </a:xfrm>
              <a:blipFill rotWithShape="0">
                <a:blip r:embed="rId3"/>
                <a:stretch>
                  <a:fillRect l="-1973" t="-174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641" y="1889761"/>
            <a:ext cx="9046324" cy="2178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92520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8959041" cy="6290656"/>
              </a:xfrm>
            </p:spPr>
            <p:txBody>
              <a:bodyPr>
                <a:normAutofit fontScale="925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</a:t>
                </a:r>
                <a:r>
                  <a:rPr lang="el-GR" b="1" dirty="0"/>
                  <a:t>Υλοποίηση</a:t>
                </a:r>
                <a:r>
                  <a:rPr lang="el-GR" b="1" dirty="0" smtClean="0"/>
                  <a:t> </a:t>
                </a:r>
                <a:r>
                  <a:rPr lang="en-US" b="1" dirty="0" smtClean="0"/>
                  <a:t>FIR </a:t>
                </a:r>
                <a:r>
                  <a:rPr lang="el-GR" b="1" dirty="0" smtClean="0"/>
                  <a:t>συστημάτων διακριτού χρόνου</a:t>
                </a:r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Για τα </a:t>
                </a:r>
                <a:r>
                  <a:rPr lang="en-US" dirty="0" smtClean="0"/>
                  <a:t>FIR </a:t>
                </a:r>
                <a:r>
                  <a:rPr lang="el-GR" dirty="0" smtClean="0"/>
                  <a:t>συστήματα, καταλαβαίνετε ότι λόγω της απουσίας πόλων, τα </a:t>
                </a:r>
                <a:r>
                  <a:rPr lang="en-US" dirty="0" smtClean="0"/>
                  <a:t>Direct Form I </a:t>
                </a:r>
                <a:r>
                  <a:rPr lang="el-GR" dirty="0" smtClean="0"/>
                  <a:t>και </a:t>
                </a:r>
                <a:r>
                  <a:rPr lang="en-US" dirty="0" smtClean="0"/>
                  <a:t>II </a:t>
                </a:r>
                <a:r>
                  <a:rPr lang="el-GR" dirty="0" smtClean="0"/>
                  <a:t>που γνωρίσαμε «ενώνονται» σε μια μορφή, </a:t>
                </a:r>
                <a:r>
                  <a:rPr lang="en-US" dirty="0" smtClean="0"/>
                  <a:t>Direct Form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Η γενική εξίσωση διαφορών είναι </a:t>
                </a:r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endParaRPr lang="en-US" sz="9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endParaRPr lang="en-US" sz="60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Η </a:t>
                </a:r>
                <a:r>
                  <a:rPr lang="en-US" dirty="0" smtClean="0"/>
                  <a:t>Direct Form </a:t>
                </a:r>
                <a:r>
                  <a:rPr lang="el-GR" dirty="0" smtClean="0"/>
                  <a:t>υλοποίηση είναι η παρακάτω</a:t>
                </a:r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8959041" cy="6290656"/>
              </a:xfrm>
              <a:blipFill rotWithShape="0">
                <a:blip r:embed="rId3"/>
                <a:stretch>
                  <a:fillRect l="-1837" t="-1647" r="-1088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4"/>
          <a:srcRect l="928" t="4474" r="1276" b="4401"/>
          <a:stretch/>
        </p:blipFill>
        <p:spPr>
          <a:xfrm>
            <a:off x="130373" y="4105276"/>
            <a:ext cx="8915951" cy="1628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09873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8959041" cy="6290656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</a:t>
                </a:r>
                <a:r>
                  <a:rPr lang="el-GR" b="1" dirty="0"/>
                  <a:t>Υλοποίηση </a:t>
                </a:r>
                <a:r>
                  <a:rPr lang="en-US" b="1" dirty="0" smtClean="0"/>
                  <a:t>FIR </a:t>
                </a:r>
                <a:r>
                  <a:rPr lang="el-GR" b="1" dirty="0" smtClean="0"/>
                  <a:t>συστημάτων διακριτού χρόνου</a:t>
                </a:r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Μορφή σε Σειρά (</a:t>
                </a:r>
                <a:r>
                  <a:rPr lang="en-US" dirty="0" smtClean="0"/>
                  <a:t>cascade form)</a:t>
                </a:r>
              </a:p>
              <a:p>
                <a:pPr marL="0" indent="0">
                  <a:buClrTx/>
                  <a:buSzPct val="120000"/>
                  <a:buNone/>
                </a:pPr>
                <a:endParaRPr lang="en-US" sz="9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∏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/>
                  <a:t> </a:t>
                </a:r>
                <a:r>
                  <a:rPr lang="en-US" dirty="0" smtClean="0"/>
                  <a:t>  </a:t>
                </a:r>
                <a:r>
                  <a:rPr lang="el-GR" dirty="0" smtClean="0"/>
                  <a:t>με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⌊"/>
                        <m:endChr m:val="⌋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Μια γενική υλοποίηση σε σειρά φαίνεται παρακάτω</a:t>
                </a:r>
                <a:endParaRPr lang="el-G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8959041" cy="6290656"/>
              </a:xfrm>
              <a:blipFill rotWithShape="0">
                <a:blip r:embed="rId3"/>
                <a:stretch>
                  <a:fillRect l="-1905" t="-174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3410" y="3417383"/>
            <a:ext cx="8959041" cy="28636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2672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8959041" cy="6290656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</a:t>
                </a:r>
                <a:r>
                  <a:rPr lang="el-GR" b="1" dirty="0"/>
                  <a:t>Υλοποίηση </a:t>
                </a:r>
                <a:r>
                  <a:rPr lang="en-US" b="1" dirty="0" smtClean="0"/>
                  <a:t>FIR </a:t>
                </a:r>
                <a:r>
                  <a:rPr lang="el-GR" b="1" dirty="0" smtClean="0"/>
                  <a:t>συστημάτων διακριτού χρόνου</a:t>
                </a:r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Συστήματα Γραμμικής Φάσης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Για να σχεδιάσουμε αποδοτικές δομές για συστήματα γραμμικής φάσης πρέπει να εκμεταλλευτούμε τις συμμετρίες τους</a:t>
                </a:r>
                <a:endParaRPr lang="en-US" dirty="0"/>
              </a:p>
              <a:p>
                <a:pPr marL="0" indent="0">
                  <a:buClrTx/>
                  <a:buSzPct val="120000"/>
                  <a:buNone/>
                </a:pPr>
                <a:endParaRPr lang="en-US" sz="600" dirty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=0,1,⋯,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</m:t>
                      </m:r>
                      <m:r>
                        <m:rPr>
                          <m:sty m:val="p"/>
                        </m:rPr>
                        <a:rPr lang="el-GR" b="0" i="0" smtClean="0">
                          <a:latin typeface="Cambria Math" panose="02040503050406030204" pitchFamily="18" charset="0"/>
                        </a:rPr>
                        <m:t>Τύπου</m:t>
                      </m:r>
                      <m:r>
                        <a:rPr lang="el-G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0" smtClean="0">
                          <a:latin typeface="Cambria Math" panose="02040503050406030204" pitchFamily="18" charset="0"/>
                        </a:rPr>
                        <m:t>Ι</m:t>
                      </m:r>
                      <m:r>
                        <a:rPr lang="el-GR" b="0" i="0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el-GR" b="0" i="0" smtClean="0">
                          <a:latin typeface="Cambria Math" panose="02040503050406030204" pitchFamily="18" charset="0"/>
                        </a:rPr>
                        <m:t>ΙΙ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=0,1,⋯,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   </m:t>
                      </m:r>
                      <m:r>
                        <m:rPr>
                          <m:sty m:val="p"/>
                        </m:rPr>
                        <a:rPr lang="el-GR" b="0" i="0" smtClean="0">
                          <a:latin typeface="Cambria Math" panose="02040503050406030204" pitchFamily="18" charset="0"/>
                        </a:rPr>
                        <m:t>Τύπου</m:t>
                      </m:r>
                      <m:r>
                        <a:rPr lang="el-GR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l-GR" b="0" i="0" smtClean="0">
                          <a:latin typeface="Cambria Math" panose="02040503050406030204" pitchFamily="18" charset="0"/>
                        </a:rPr>
                        <m:t>ΙΙΙ</m:t>
                      </m:r>
                      <m:r>
                        <a:rPr lang="el-GR" b="0" i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IV</m:t>
                      </m:r>
                    </m:oMath>
                  </m:oMathPara>
                </a14:m>
                <a:endParaRPr lang="el-GR" b="0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 smtClean="0"/>
                  <a:t> 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Οποιαδήποτε συμμετρία κι αν ισχύει, μπορούμε να μειώσουμε το πλήθος των </a:t>
                </a:r>
                <a:r>
                  <a:rPr lang="el-GR" b="1" dirty="0" smtClean="0"/>
                  <a:t>πολλαπλασιασμών</a:t>
                </a:r>
                <a:r>
                  <a:rPr lang="el-GR" dirty="0" smtClean="0"/>
                  <a:t> σχεδόν στο μισό!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Ας δούμε πως μπορούμε να τα γράψουμε με κατάλληλο τρόπο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8959041" cy="6290656"/>
              </a:xfrm>
              <a:blipFill rotWithShape="0">
                <a:blip r:embed="rId3"/>
                <a:stretch>
                  <a:fillRect l="-1905" t="-174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10411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8959041" cy="6290656"/>
              </a:xfrm>
            </p:spPr>
            <p:txBody>
              <a:bodyPr>
                <a:normAutofit fontScale="85000" lnSpcReduction="100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</a:t>
                </a:r>
                <a:r>
                  <a:rPr lang="el-GR" b="1" dirty="0"/>
                  <a:t>Υλοποίηση </a:t>
                </a:r>
                <a:r>
                  <a:rPr lang="en-US" b="1" dirty="0" smtClean="0"/>
                  <a:t>FIR </a:t>
                </a:r>
                <a:r>
                  <a:rPr lang="el-GR" b="1" dirty="0" smtClean="0"/>
                  <a:t>συστημάτων διακριτού χρόνου</a:t>
                </a:r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Συστήματα Γραμμικής Φάσης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Έστω Μ άρτιος, οπότε ξεκινάμε με τα τύπου Ι και ΙΙΙ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Τύπου Ι: </a:t>
                </a:r>
                <a:endParaRPr lang="en-US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−(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Τύπου ΙΙΙ: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Έστω Μ περιττός, οπότε μιλάμε για τύπου ΙΙ, </a:t>
                </a:r>
                <a:r>
                  <a:rPr lang="en-US" dirty="0" smtClean="0"/>
                  <a:t>IV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Τύπου </a:t>
                </a:r>
                <a:r>
                  <a:rPr lang="en-US" dirty="0" smtClean="0"/>
                  <a:t>II: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Τύπου </a:t>
                </a:r>
                <a:r>
                  <a:rPr lang="en-US" dirty="0" smtClean="0"/>
                  <a:t>IV: </a:t>
                </a:r>
                <a:endParaRPr lang="en-US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i="1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f>
                            <m:f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num>
                            <m:den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h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  <m:d>
                            <m:d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d>
                                <m:dPr>
                                  <m:begChr m:val="["/>
                                  <m:endChr m:val="]"/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𝑀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e>
                              </m:d>
                            </m:e>
                          </m:d>
                        </m:e>
                      </m:nary>
                    </m:oMath>
                  </m:oMathPara>
                </a14:m>
                <a:endParaRPr lang="el-GR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8959041" cy="6290656"/>
              </a:xfrm>
              <a:blipFill rotWithShape="0">
                <a:blip r:embed="rId3"/>
                <a:stretch>
                  <a:fillRect l="-1633" t="-1647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7" name="Rounded Rectangle 6"/>
          <p:cNvSpPr/>
          <p:nvPr/>
        </p:nvSpPr>
        <p:spPr>
          <a:xfrm>
            <a:off x="3196046" y="2044460"/>
            <a:ext cx="875204" cy="353683"/>
          </a:xfrm>
          <a:prstGeom prst="roundRect">
            <a:avLst/>
          </a:prstGeom>
          <a:solidFill>
            <a:schemeClr val="accent1">
              <a:alpha val="7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4245215" y="2044460"/>
            <a:ext cx="1441210" cy="353683"/>
          </a:xfrm>
          <a:prstGeom prst="roundRect">
            <a:avLst/>
          </a:prstGeom>
          <a:solidFill>
            <a:srgbClr val="00B0F0">
              <a:alpha val="7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prstClr val="white"/>
              </a:solidFill>
            </a:endParaRPr>
          </a:p>
        </p:txBody>
      </p:sp>
      <p:sp>
        <p:nvSpPr>
          <p:cNvPr id="9" name="Rounded Rectangle 8"/>
          <p:cNvSpPr/>
          <p:nvPr/>
        </p:nvSpPr>
        <p:spPr>
          <a:xfrm>
            <a:off x="3125787" y="1949569"/>
            <a:ext cx="2643233" cy="543464"/>
          </a:xfrm>
          <a:prstGeom prst="roundRect">
            <a:avLst/>
          </a:prstGeom>
          <a:solidFill>
            <a:schemeClr val="accent6">
              <a:alpha val="2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705100" y="1888262"/>
            <a:ext cx="3131820" cy="666078"/>
          </a:xfrm>
          <a:prstGeom prst="roundRect">
            <a:avLst/>
          </a:prstGeom>
          <a:solidFill>
            <a:srgbClr val="FF0000">
              <a:alpha val="1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110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8959040" cy="6154535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Υλοποίηση συστημάτων διακριτού χρόνου</a:t>
                </a:r>
                <a:endParaRPr lang="el-GR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 smtClean="0"/>
                  <a:t> Έστω η εξίσωση διαφορών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l-G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l-G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el-GR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l-G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Έχουμε πολλές επιλογές για την υλοποίησή της</a:t>
                </a:r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dirty="0"/>
                  <a:t> </a:t>
                </a:r>
                <a:r>
                  <a:rPr lang="el-GR" dirty="0" smtClean="0"/>
                  <a:t>Κόστος:</a:t>
                </a:r>
              </a:p>
              <a:p>
                <a:pPr lvl="1">
                  <a:buClrTx/>
                  <a:buSzPct val="120000"/>
                  <a:buFont typeface="Wingdings" panose="05000000000000000000" pitchFamily="2" charset="2"/>
                  <a:buChar char="q"/>
                </a:pPr>
                <a:r>
                  <a:rPr lang="el-GR" dirty="0" smtClean="0"/>
                  <a:t> Πλήθος πράξεων</a:t>
                </a:r>
              </a:p>
              <a:p>
                <a:pPr lvl="1">
                  <a:buClrTx/>
                  <a:buSzPct val="120000"/>
                  <a:buFont typeface="Wingdings" panose="05000000000000000000" pitchFamily="2" charset="2"/>
                  <a:buChar char="q"/>
                </a:pPr>
                <a:r>
                  <a:rPr lang="el-GR" dirty="0"/>
                  <a:t> </a:t>
                </a:r>
                <a:r>
                  <a:rPr lang="el-GR" dirty="0" smtClean="0"/>
                  <a:t>Πλήθος θέσεων μνήμης</a:t>
                </a:r>
              </a:p>
              <a:p>
                <a:pPr lvl="1">
                  <a:buClrTx/>
                  <a:buSzPct val="120000"/>
                  <a:buFont typeface="Wingdings" panose="05000000000000000000" pitchFamily="2" charset="2"/>
                  <a:buChar char="q"/>
                </a:pPr>
                <a:r>
                  <a:rPr lang="el-GR" dirty="0"/>
                  <a:t> </a:t>
                </a:r>
                <a:r>
                  <a:rPr lang="el-GR" dirty="0" smtClean="0"/>
                  <a:t>Ευρωστία σε πεπερασμένη αριθμητική ακρίβεια</a:t>
                </a:r>
                <a:endParaRPr lang="en-US" dirty="0" smtClean="0"/>
              </a:p>
              <a:p>
                <a:pPr lvl="1">
                  <a:buClrTx/>
                  <a:buSzPct val="120000"/>
                  <a:buFont typeface="Wingdings" panose="05000000000000000000" pitchFamily="2" charset="2"/>
                  <a:buChar char="q"/>
                </a:pPr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Η συνάρτηση μεταφοράς δίνεται ως </a:t>
                </a:r>
              </a:p>
              <a:p>
                <a:pPr marL="0" indent="0">
                  <a:buClrTx/>
                  <a:buSzPct val="120000"/>
                  <a:buNone/>
                </a:pPr>
                <a:endParaRPr lang="en-US" sz="9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Με βάση την εξίσωση διαφορών, μπορούμε κατασκευάσουμε μια δομή που την υλοποιεί</a:t>
                </a: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endParaRPr lang="el-GR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8959040" cy="6154535"/>
              </a:xfrm>
              <a:blipFill rotWithShape="0">
                <a:blip r:embed="rId2"/>
                <a:stretch>
                  <a:fillRect l="-1905" t="-178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1516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589" y="1022959"/>
            <a:ext cx="8288638" cy="5497653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1" cy="6290656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</a:t>
            </a:r>
            <a:r>
              <a:rPr lang="el-GR" b="1" dirty="0"/>
              <a:t>Υλοποίηση </a:t>
            </a:r>
            <a:r>
              <a:rPr lang="en-US" b="1" dirty="0" smtClean="0"/>
              <a:t>FIR </a:t>
            </a:r>
            <a:r>
              <a:rPr lang="el-GR" b="1" dirty="0" smtClean="0"/>
              <a:t>συστημάτων διακριτού χρόνου</a:t>
            </a:r>
            <a:endParaRPr lang="en-US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l-GR" dirty="0" smtClean="0"/>
              <a:t>Συστήματα Γραμμικής Φάσης</a:t>
            </a:r>
          </a:p>
          <a:p>
            <a:pPr marL="0" indent="0">
              <a:buClrTx/>
              <a:buSzPct val="120000"/>
              <a:buNone/>
            </a:pP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8" name="Rounded Rectangle 7"/>
          <p:cNvSpPr/>
          <p:nvPr/>
        </p:nvSpPr>
        <p:spPr>
          <a:xfrm>
            <a:off x="1934215" y="1209675"/>
            <a:ext cx="5466710" cy="523887"/>
          </a:xfrm>
          <a:prstGeom prst="roundRect">
            <a:avLst/>
          </a:prstGeom>
          <a:solidFill>
            <a:schemeClr val="accent1">
              <a:alpha val="7000"/>
            </a:schemeClr>
          </a:solidFill>
          <a:ln>
            <a:solidFill>
              <a:schemeClr val="accent1">
                <a:shade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prstClr val="white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1948266" y="2602893"/>
            <a:ext cx="5452659" cy="499876"/>
          </a:xfrm>
          <a:prstGeom prst="roundRect">
            <a:avLst/>
          </a:prstGeom>
          <a:solidFill>
            <a:srgbClr val="00B0F0">
              <a:alpha val="7000"/>
            </a:srgbClr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prstClr val="white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1273633" y="1859280"/>
            <a:ext cx="582556" cy="682306"/>
          </a:xfrm>
          <a:prstGeom prst="roundRect">
            <a:avLst/>
          </a:prstGeom>
          <a:solidFill>
            <a:schemeClr val="accent6">
              <a:alpha val="2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prstClr val="white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475543" y="1842359"/>
            <a:ext cx="582556" cy="682306"/>
          </a:xfrm>
          <a:prstGeom prst="roundRect">
            <a:avLst/>
          </a:prstGeom>
          <a:solidFill>
            <a:schemeClr val="accent6">
              <a:alpha val="2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prstClr val="white"/>
              </a:solidFill>
            </a:endParaRPr>
          </a:p>
        </p:txBody>
      </p:sp>
      <p:sp>
        <p:nvSpPr>
          <p:cNvPr id="15" name="Rounded Rectangle 14"/>
          <p:cNvSpPr/>
          <p:nvPr/>
        </p:nvSpPr>
        <p:spPr>
          <a:xfrm>
            <a:off x="3824810" y="1859280"/>
            <a:ext cx="582556" cy="682306"/>
          </a:xfrm>
          <a:prstGeom prst="roundRect">
            <a:avLst/>
          </a:prstGeom>
          <a:solidFill>
            <a:schemeClr val="accent6">
              <a:alpha val="2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prstClr val="white"/>
              </a:solidFill>
            </a:endParaRPr>
          </a:p>
        </p:txBody>
      </p:sp>
      <p:sp>
        <p:nvSpPr>
          <p:cNvPr id="16" name="Rounded Rectangle 15"/>
          <p:cNvSpPr/>
          <p:nvPr/>
        </p:nvSpPr>
        <p:spPr>
          <a:xfrm>
            <a:off x="5788637" y="1859280"/>
            <a:ext cx="582556" cy="682306"/>
          </a:xfrm>
          <a:prstGeom prst="roundRect">
            <a:avLst/>
          </a:prstGeom>
          <a:solidFill>
            <a:schemeClr val="accent6">
              <a:alpha val="2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prstClr val="white"/>
              </a:solidFill>
            </a:endParaRP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7" name="Ink 6"/>
              <p14:cNvContentPartPr/>
              <p14:nvPr/>
            </p14:nvContentPartPr>
            <p14:xfrm>
              <a:off x="8388000" y="3028320"/>
              <a:ext cx="127440" cy="14040"/>
            </p14:xfrm>
          </p:contentPart>
        </mc:Choice>
        <mc:Fallback xmlns="">
          <p:pic>
            <p:nvPicPr>
              <p:cNvPr id="7" name="Ink 6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8384040" y="3021840"/>
                <a:ext cx="137880" cy="2448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Rounded Rectangle 8"/>
          <p:cNvSpPr/>
          <p:nvPr/>
        </p:nvSpPr>
        <p:spPr>
          <a:xfrm>
            <a:off x="1219200" y="1747410"/>
            <a:ext cx="715015" cy="1497318"/>
          </a:xfrm>
          <a:prstGeom prst="roundRect">
            <a:avLst/>
          </a:prstGeom>
          <a:solidFill>
            <a:srgbClr val="FF0000">
              <a:alpha val="1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prstClr val="white"/>
              </a:solidFill>
            </a:endParaRPr>
          </a:p>
        </p:txBody>
      </p:sp>
      <p:sp>
        <p:nvSpPr>
          <p:cNvPr id="17" name="Rounded Rectangle 16"/>
          <p:cNvSpPr/>
          <p:nvPr/>
        </p:nvSpPr>
        <p:spPr>
          <a:xfrm>
            <a:off x="2409313" y="1747410"/>
            <a:ext cx="715015" cy="1497318"/>
          </a:xfrm>
          <a:prstGeom prst="roundRect">
            <a:avLst/>
          </a:prstGeom>
          <a:solidFill>
            <a:srgbClr val="FF0000">
              <a:alpha val="1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prstClr val="white"/>
              </a:solidFill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3726975" y="1747410"/>
            <a:ext cx="715015" cy="1497318"/>
          </a:xfrm>
          <a:prstGeom prst="roundRect">
            <a:avLst/>
          </a:prstGeom>
          <a:solidFill>
            <a:srgbClr val="FF0000">
              <a:alpha val="1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prstClr val="white"/>
              </a:solidFill>
            </a:endParaRPr>
          </a:p>
        </p:txBody>
      </p:sp>
      <p:sp>
        <p:nvSpPr>
          <p:cNvPr id="19" name="Rounded Rectangle 18"/>
          <p:cNvSpPr/>
          <p:nvPr/>
        </p:nvSpPr>
        <p:spPr>
          <a:xfrm>
            <a:off x="5722407" y="1747410"/>
            <a:ext cx="715015" cy="1497318"/>
          </a:xfrm>
          <a:prstGeom prst="roundRect">
            <a:avLst/>
          </a:prstGeom>
          <a:solidFill>
            <a:srgbClr val="FF0000">
              <a:alpha val="17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52033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3" grpId="0" animBg="1"/>
      <p:bldP spid="14" grpId="0" animBg="1"/>
      <p:bldP spid="15" grpId="0" animBg="1"/>
      <p:bldP spid="16" grpId="0" animBg="1"/>
      <p:bldP spid="9" grpId="0" animBg="1"/>
      <p:bldP spid="17" grpId="0" animBg="1"/>
      <p:bldP spid="18" grpId="0" animBg="1"/>
      <p:bldP spid="19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1" cy="6290656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Υλοποίηση </a:t>
            </a:r>
            <a:r>
              <a:rPr lang="en-US" b="1" dirty="0" smtClean="0"/>
              <a:t>FIR </a:t>
            </a:r>
            <a:r>
              <a:rPr lang="el-GR" b="1" dirty="0" smtClean="0"/>
              <a:t>συστημάτων διακριτού χρόνου</a:t>
            </a:r>
            <a:endParaRPr lang="en-US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dirty="0" smtClean="0"/>
              <a:t> </a:t>
            </a:r>
            <a:r>
              <a:rPr lang="el-GR" dirty="0" smtClean="0"/>
              <a:t>Συστήματα Γραμμικής Φάσης</a:t>
            </a:r>
          </a:p>
          <a:p>
            <a:pPr marL="0" indent="0">
              <a:buClrTx/>
              <a:buSzPct val="120000"/>
              <a:buNone/>
            </a:pPr>
            <a:endParaRPr lang="el-GR" dirty="0" smtClean="0"/>
          </a:p>
        </p:txBody>
      </p:sp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625" y="1099966"/>
            <a:ext cx="8202461" cy="5400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95166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8959041" cy="6290656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Υλοποίηση </a:t>
                </a:r>
                <a:r>
                  <a:rPr lang="en-US" b="1" dirty="0" smtClean="0"/>
                  <a:t>FIR </a:t>
                </a:r>
                <a:r>
                  <a:rPr lang="el-GR" b="1" dirty="0" smtClean="0"/>
                  <a:t>συστημάτων διακριτού χρόνου</a:t>
                </a:r>
                <a:endParaRPr lang="en-US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Παράδειγμα:</a:t>
                </a:r>
              </a:p>
              <a:p>
                <a:pPr>
                  <a:buClrTx/>
                  <a:buSzPct val="120000"/>
                  <a:buFont typeface="Courier New" panose="02070309020205020404" pitchFamily="49" charset="0"/>
                  <a:buChar char="o"/>
                </a:pPr>
                <a:r>
                  <a:rPr lang="el-GR" dirty="0"/>
                  <a:t> </a:t>
                </a:r>
                <a:r>
                  <a:rPr lang="el-GR" dirty="0" smtClean="0"/>
                  <a:t>Έστω το ΓΧΑ σύστημα που δίνεται από την κρουστική απόκριση</a:t>
                </a:r>
              </a:p>
              <a:p>
                <a:pPr marL="0" indent="0">
                  <a:buClrTx/>
                  <a:buSzPct val="120000"/>
                  <a:buNone/>
                </a:pPr>
                <a:endParaRPr lang="en-US" sz="1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h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−4]</m:t>
                      </m:r>
                    </m:oMath>
                  </m:oMathPara>
                </a14:m>
                <a:endParaRPr lang="en-US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n-US" dirty="0"/>
                  <a:t>  </a:t>
                </a:r>
                <a:r>
                  <a:rPr lang="en-US" dirty="0" smtClean="0"/>
                  <a:t>  </a:t>
                </a:r>
                <a:r>
                  <a:rPr lang="el-GR" dirty="0" smtClean="0"/>
                  <a:t>Συζητήστε και σχεδιάστε τη</a:t>
                </a:r>
                <a:r>
                  <a:rPr lang="en-US" dirty="0" smtClean="0"/>
                  <a:t> </a:t>
                </a:r>
                <a:r>
                  <a:rPr lang="el-GR" dirty="0" smtClean="0"/>
                  <a:t>βέλτιστη υλοποίηση</a:t>
                </a:r>
                <a:endParaRPr lang="en-US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8959041" cy="6290656"/>
              </a:xfrm>
              <a:blipFill rotWithShape="0">
                <a:blip r:embed="rId3"/>
                <a:stretch>
                  <a:fillRect l="-1973" t="-174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03212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0" cy="6154535"/>
          </a:xfrm>
        </p:spPr>
        <p:txBody>
          <a:bodyPr>
            <a:normAutofit/>
          </a:bodyPr>
          <a:lstStyle/>
          <a:p>
            <a:pPr marL="0" indent="0" algn="ctr">
              <a:buClrTx/>
              <a:buSzPct val="120000"/>
              <a:buNone/>
            </a:pPr>
            <a:endParaRPr lang="el-GR" sz="5400" b="1" dirty="0"/>
          </a:p>
          <a:p>
            <a:pPr marL="0" indent="0" algn="ctr">
              <a:buClrTx/>
              <a:buSzPct val="120000"/>
              <a:buNone/>
            </a:pPr>
            <a:r>
              <a:rPr lang="el-GR" sz="5400" b="1" dirty="0" smtClean="0">
                <a:ln w="22225">
                  <a:solidFill>
                    <a:srgbClr val="00B0F0"/>
                  </a:solidFill>
                  <a:prstDash val="solid"/>
                </a:ln>
                <a:solidFill>
                  <a:schemeClr val="bg2">
                    <a:lumMod val="90000"/>
                  </a:schemeClr>
                </a:solidFill>
              </a:rPr>
              <a:t>ΤΕΛΟΣ ΔΙΑΛΕΞΗΣ</a:t>
            </a:r>
          </a:p>
        </p:txBody>
      </p:sp>
      <p:sp>
        <p:nvSpPr>
          <p:cNvPr id="4" name="Rectangle 3"/>
          <p:cNvSpPr/>
          <p:nvPr/>
        </p:nvSpPr>
        <p:spPr>
          <a:xfrm>
            <a:off x="0" y="263409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600" y="2705100"/>
            <a:ext cx="5042707" cy="2448997"/>
          </a:xfrm>
          <a:prstGeom prst="ellipse">
            <a:avLst/>
          </a:prstGeom>
          <a:ln w="63500" cap="rnd">
            <a:solidFill>
              <a:srgbClr val="00B0F0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6365897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0" cy="6154535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sz="32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Οι διαφάνειες αυτές διατίθενται 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με άδεια </a:t>
            </a:r>
            <a:r>
              <a:rPr lang="el-GR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Creative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</a:t>
            </a:r>
            <a:r>
              <a:rPr lang="el-GR" sz="2800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Commons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Αναφορά Δημιουργού-Μη Εμπορική Χρήση 4.0 Διεθνές. </a:t>
            </a:r>
            <a:endParaRPr lang="el-GR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>
              <a:buClrTx/>
              <a:buSzPct val="120000"/>
              <a:buNone/>
            </a:pPr>
            <a:endParaRPr lang="en-US" sz="5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Οι διαφάνειες αυτές συνοδεύουν το σύγγραμμα «Επεξεργασία Σήματος Συνεχούς και Διακριτού Χρόνου: μια πρώτη εισαγωγή», εκδόσεις 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Gutenberg</a:t>
            </a: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, </a:t>
            </a:r>
            <a:r>
              <a:rPr lang="en-US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ISBN: 978-960-01-2042-4</a:t>
            </a:r>
            <a:endParaRPr lang="el-GR" sz="2800" dirty="0">
              <a:ln w="0"/>
              <a:solidFill>
                <a:schemeClr val="tx1"/>
              </a:solidFill>
            </a:endParaRPr>
          </a:p>
          <a:p>
            <a:pPr marL="0" indent="0">
              <a:buClrTx/>
              <a:buSzPct val="120000"/>
              <a:buNone/>
            </a:pPr>
            <a:endParaRPr lang="el-GR" sz="5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 Για 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να δείτε ένα αντίγραφο αυτής της άδειας, επισκεφθείτε το </a:t>
            </a:r>
            <a:endParaRPr lang="el-GR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marL="0" indent="0" algn="ctr">
              <a:buClrTx/>
              <a:buSzPct val="120000"/>
              <a:buNone/>
            </a:pP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http</a:t>
            </a:r>
            <a:r>
              <a:rPr lang="el-GR" sz="28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://creativecommons.org/licenses/by-nc/4.0</a:t>
            </a:r>
            <a:r>
              <a:rPr lang="el-GR" sz="2800" dirty="0" smtClean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/</a:t>
            </a:r>
            <a:endParaRPr lang="en-US" sz="2800" dirty="0" smtClean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3150" y="5385392"/>
            <a:ext cx="3187305" cy="111516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0" y="24418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6605795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02904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8959040" cy="6154535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Υλοποίηση συστημάτων διακριτού χρόνου</a:t>
                </a:r>
                <a:endParaRPr lang="el-GR" dirty="0"/>
              </a:p>
              <a:p>
                <a:pPr marL="0" indent="0">
                  <a:buClrTx/>
                  <a:buSzPct val="120000"/>
                  <a:buNone/>
                </a:pPr>
                <a:endParaRPr lang="el-GR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l-G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l-G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</m:oMath>
                  </m:oMathPara>
                </a14:m>
                <a:endParaRPr lang="en-US" sz="900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:endParaRPr lang="el-GR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</m:den>
                      </m:f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num>
                        <m:den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𝑧</m:t>
                              </m:r>
                            </m:e>
                            <m:sup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pPr marL="0" indent="0">
                  <a:buClrTx/>
                  <a:buSzPct val="120000"/>
                  <a:buNone/>
                </a:pPr>
                <a:endParaRPr lang="el-GR" b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8959040" cy="6154535"/>
              </a:xfrm>
              <a:blipFill rotWithShape="0">
                <a:blip r:embed="rId2"/>
                <a:stretch>
                  <a:fillRect l="-1905" t="-178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b="2960"/>
          <a:stretch/>
        </p:blipFill>
        <p:spPr>
          <a:xfrm>
            <a:off x="1292887" y="2774672"/>
            <a:ext cx="6429375" cy="3669479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/>
              <p14:cNvContentPartPr/>
              <p14:nvPr/>
            </p14:nvContentPartPr>
            <p14:xfrm>
              <a:off x="4600440" y="5953320"/>
              <a:ext cx="19440" cy="10440"/>
            </p14:xfrm>
          </p:contentPart>
        </mc:Choice>
        <mc:Fallback xmlns="">
          <p:pic>
            <p:nvPicPr>
              <p:cNvPr id="8" name="Ink 7"/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4595400" y="5950800"/>
                <a:ext cx="27720" cy="18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611788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8959040" cy="6154535"/>
              </a:xfrm>
            </p:spPr>
            <p:txBody>
              <a:bodyPr>
                <a:normAutofit lnSpcReduction="10000"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Υλοποίηση συστημάτων διακριτού χρόνου</a:t>
                </a:r>
                <a:endParaRPr lang="en-US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/>
                  <a:t> </a:t>
                </a:r>
                <a:r>
                  <a:rPr lang="el-GR" dirty="0" smtClean="0"/>
                  <a:t>Για μεγαλύτερης τάξης εξίσωσης διαφορών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l-GR" dirty="0" smtClean="0"/>
              </a:p>
              <a:p>
                <a:pPr marL="0" indent="0">
                  <a:buClrTx/>
                  <a:buSzPct val="120000"/>
                  <a:buNone/>
                </a:pPr>
                <a:r>
                  <a:rPr lang="el-GR" dirty="0"/>
                  <a:t> </a:t>
                </a:r>
                <a:r>
                  <a:rPr lang="el-GR" dirty="0" smtClean="0"/>
                  <a:t>  με συνάρτηση μεταφοράς 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nary>
                            <m:naryPr>
                              <m:chr m:val="∑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𝑁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𝑧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b="0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n-US" dirty="0" smtClean="0"/>
                  <a:t> </a:t>
                </a:r>
                <a:r>
                  <a:rPr lang="el-GR" dirty="0" smtClean="0"/>
                  <a:t>Ξαναγράφουμε την εξίσωση διαφορών</a:t>
                </a:r>
                <a:endParaRPr lang="en-US" dirty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l-GR" b="0" i="1" smtClean="0">
                          <a:latin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</m:oMathPara>
                </a14:m>
                <a:endParaRPr lang="el-GR" b="1" dirty="0" smtClean="0"/>
              </a:p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/>
                  <a:t> </a:t>
                </a:r>
                <a:r>
                  <a:rPr lang="el-GR" dirty="0" smtClean="0"/>
                  <a:t>Δυο </a:t>
                </a:r>
                <a:r>
                  <a:rPr lang="el-GR" dirty="0" err="1" smtClean="0"/>
                  <a:t>υπο</a:t>
                </a:r>
                <a:r>
                  <a:rPr lang="el-GR" dirty="0" smtClean="0"/>
                  <a:t>-εξισώσεις:</a:t>
                </a:r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8959040" cy="6154535"/>
              </a:xfrm>
              <a:blipFill rotWithShape="0">
                <a:blip r:embed="rId2"/>
                <a:stretch>
                  <a:fillRect l="-1905" t="-2180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88674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8959041" cy="6154535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Υλοποίηση συστημάτων διακριτού χρόνου</a:t>
                </a:r>
                <a:endParaRPr lang="en-US" dirty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 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8959041" cy="6154535"/>
              </a:xfrm>
              <a:blipFill rotWithShape="0">
                <a:blip r:embed="rId2"/>
                <a:stretch>
                  <a:fillRect l="-1905" t="-178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r="45620"/>
          <a:stretch/>
        </p:blipFill>
        <p:spPr>
          <a:xfrm>
            <a:off x="1511809" y="1511280"/>
            <a:ext cx="3304031" cy="4989274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54380"/>
          <a:stretch/>
        </p:blipFill>
        <p:spPr>
          <a:xfrm>
            <a:off x="4815839" y="1511280"/>
            <a:ext cx="2771733" cy="49892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4048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" name="Group 26"/>
          <p:cNvGrpSpPr/>
          <p:nvPr/>
        </p:nvGrpSpPr>
        <p:grpSpPr>
          <a:xfrm>
            <a:off x="4379410" y="1509164"/>
            <a:ext cx="3208162" cy="4989274"/>
            <a:chOff x="4379410" y="1511280"/>
            <a:chExt cx="3208162" cy="4989274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 rotWithShape="1">
            <a:blip r:embed="rId2"/>
            <a:srcRect l="86229" r="-1"/>
            <a:stretch/>
          </p:blipFill>
          <p:spPr>
            <a:xfrm>
              <a:off x="6750778" y="1511280"/>
              <a:ext cx="836794" cy="4989274"/>
            </a:xfrm>
            <a:prstGeom prst="rect">
              <a:avLst/>
            </a:prstGeom>
          </p:spPr>
        </p:pic>
        <p:sp>
          <p:nvSpPr>
            <p:cNvPr id="26" name="Rounded Rectangle 25"/>
            <p:cNvSpPr/>
            <p:nvPr/>
          </p:nvSpPr>
          <p:spPr>
            <a:xfrm>
              <a:off x="4379410" y="1511280"/>
              <a:ext cx="436428" cy="3088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8959041" cy="6154535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Υλοποίηση συστημάτων διακριτού χρόνου</a:t>
                </a:r>
                <a:endParaRPr lang="en-US" dirty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         ,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8959041" cy="6154535"/>
              </a:xfrm>
              <a:blipFill rotWithShape="0">
                <a:blip r:embed="rId3"/>
                <a:stretch>
                  <a:fillRect l="-1905" t="-178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"/>
          <a:srcRect r="86470"/>
          <a:stretch/>
        </p:blipFill>
        <p:spPr>
          <a:xfrm>
            <a:off x="1511809" y="1511280"/>
            <a:ext cx="822088" cy="4989274"/>
          </a:xfrm>
          <a:prstGeom prst="rect">
            <a:avLst/>
          </a:prstGeom>
        </p:spPr>
      </p:pic>
      <p:sp>
        <p:nvSpPr>
          <p:cNvPr id="19" name="Rounded Rectangle 18"/>
          <p:cNvSpPr/>
          <p:nvPr/>
        </p:nvSpPr>
        <p:spPr>
          <a:xfrm>
            <a:off x="1748016" y="2861840"/>
            <a:ext cx="838430" cy="3570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0" name="Rounded Rectangle 19"/>
          <p:cNvSpPr/>
          <p:nvPr/>
        </p:nvSpPr>
        <p:spPr>
          <a:xfrm>
            <a:off x="1747947" y="3888292"/>
            <a:ext cx="838430" cy="3570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1" name="Rounded Rectangle 20"/>
          <p:cNvSpPr/>
          <p:nvPr/>
        </p:nvSpPr>
        <p:spPr>
          <a:xfrm>
            <a:off x="1784454" y="6148932"/>
            <a:ext cx="897785" cy="3570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2" name="Rounded Rectangle 21"/>
          <p:cNvSpPr/>
          <p:nvPr/>
        </p:nvSpPr>
        <p:spPr>
          <a:xfrm>
            <a:off x="6588286" y="2861840"/>
            <a:ext cx="838430" cy="3570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3" name="Rounded Rectangle 22"/>
          <p:cNvSpPr/>
          <p:nvPr/>
        </p:nvSpPr>
        <p:spPr>
          <a:xfrm>
            <a:off x="6588217" y="3888292"/>
            <a:ext cx="838430" cy="3570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sp>
        <p:nvSpPr>
          <p:cNvPr id="24" name="Rounded Rectangle 23"/>
          <p:cNvSpPr/>
          <p:nvPr/>
        </p:nvSpPr>
        <p:spPr>
          <a:xfrm>
            <a:off x="6588218" y="6148932"/>
            <a:ext cx="934292" cy="357051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/>
          </a:p>
        </p:txBody>
      </p:sp>
      <p:grpSp>
        <p:nvGrpSpPr>
          <p:cNvPr id="18" name="Group 17"/>
          <p:cNvGrpSpPr/>
          <p:nvPr/>
        </p:nvGrpSpPr>
        <p:grpSpPr>
          <a:xfrm>
            <a:off x="4807498" y="1509164"/>
            <a:ext cx="2239307" cy="4989274"/>
            <a:chOff x="8192882" y="1354700"/>
            <a:chExt cx="2239307" cy="4989274"/>
          </a:xfrm>
        </p:grpSpPr>
        <p:pic>
          <p:nvPicPr>
            <p:cNvPr id="10" name="Picture 9"/>
            <p:cNvPicPr>
              <a:picLocks noChangeAspect="1"/>
            </p:cNvPicPr>
            <p:nvPr/>
          </p:nvPicPr>
          <p:blipFill rotWithShape="1">
            <a:blip r:embed="rId2"/>
            <a:srcRect l="54391" r="8745"/>
            <a:stretch/>
          </p:blipFill>
          <p:spPr>
            <a:xfrm>
              <a:off x="8192882" y="1354700"/>
              <a:ext cx="2239307" cy="4989274"/>
            </a:xfrm>
            <a:prstGeom prst="rect">
              <a:avLst/>
            </a:prstGeom>
          </p:spPr>
        </p:pic>
        <p:sp>
          <p:nvSpPr>
            <p:cNvPr id="15" name="Rounded Rectangle 14"/>
            <p:cNvSpPr/>
            <p:nvPr/>
          </p:nvSpPr>
          <p:spPr>
            <a:xfrm>
              <a:off x="9934865" y="2698671"/>
              <a:ext cx="497324" cy="35705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9934796" y="3725123"/>
              <a:ext cx="497324" cy="35705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9971304" y="5985763"/>
              <a:ext cx="460816" cy="35821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2298060" y="1511280"/>
            <a:ext cx="2081350" cy="4989274"/>
            <a:chOff x="-1393440" y="1136812"/>
            <a:chExt cx="2081350" cy="4989274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 rotWithShape="1">
            <a:blip r:embed="rId2"/>
            <a:srcRect l="13315" r="52428"/>
            <a:stretch/>
          </p:blipFill>
          <p:spPr>
            <a:xfrm>
              <a:off x="-1393439" y="1136812"/>
              <a:ext cx="2081349" cy="4989274"/>
            </a:xfrm>
            <a:prstGeom prst="rect">
              <a:avLst/>
            </a:prstGeom>
          </p:spPr>
        </p:pic>
        <p:sp>
          <p:nvSpPr>
            <p:cNvPr id="11" name="Rounded Rectangle 10"/>
            <p:cNvSpPr/>
            <p:nvPr/>
          </p:nvSpPr>
          <p:spPr>
            <a:xfrm>
              <a:off x="-1393371" y="2481943"/>
              <a:ext cx="296091" cy="35705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-1393440" y="3508395"/>
              <a:ext cx="296091" cy="35705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-1356932" y="5769035"/>
              <a:ext cx="296091" cy="357051"/>
            </a:xfrm>
            <a:prstGeom prst="roundRect">
              <a:avLst/>
            </a:prstGeom>
            <a:solidFill>
              <a:schemeClr val="bg1"/>
            </a:solidFill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l-GR"/>
            </a:p>
          </p:txBody>
        </p:sp>
      </p:grpSp>
    </p:spTree>
    <p:extLst>
      <p:ext uri="{BB962C8B-B14F-4D97-AF65-F5344CB8AC3E}">
        <p14:creationId xmlns:p14="http://schemas.microsoft.com/office/powerpoint/2010/main" val="647865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61111E-6 -3.7037E-7 L -0.26406 3.7037E-6 " pathEditMode="relative" rAng="0" ptsTypes="AA">
                                      <p:cBhvr>
                                        <p:cTn id="6" dur="20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12049" y="46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6667E-6 -0.00116 L 0.25868 0.00069 " pathEditMode="relative" rAng="0" ptsTypes="AA">
                                      <p:cBhvr>
                                        <p:cTn id="8" dur="2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2934" y="9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7283" y="346019"/>
                <a:ext cx="8959041" cy="6154535"/>
              </a:xfrm>
            </p:spPr>
            <p:txBody>
              <a:bodyPr>
                <a:normAutofit/>
              </a:bodyPr>
              <a:lstStyle/>
              <a:p>
                <a:pPr>
                  <a:buClrTx/>
                  <a:buSzPct val="120000"/>
                  <a:buFont typeface="Arial" panose="020B0604020202020204" pitchFamily="34" charset="0"/>
                  <a:buChar char="•"/>
                </a:pPr>
                <a:r>
                  <a:rPr lang="el-GR" b="1" dirty="0" smtClean="0"/>
                  <a:t> Υλοποίηση συστημάτων διακριτού χρόνου</a:t>
                </a:r>
                <a:endParaRPr lang="en-US" dirty="0"/>
              </a:p>
              <a:p>
                <a:pPr marL="0" indent="0">
                  <a:buClrTx/>
                  <a:buSzPct val="120000"/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[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]</m:t>
                          </m:r>
                        </m:e>
                      </m:nary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        ,    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𝑢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b="0" dirty="0" smtClean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7283" y="346019"/>
                <a:ext cx="8959041" cy="6154535"/>
              </a:xfrm>
              <a:blipFill rotWithShape="0">
                <a:blip r:embed="rId2"/>
                <a:stretch>
                  <a:fillRect l="-1905" t="-1784"/>
                </a:stretch>
              </a:blipFill>
            </p:spPr>
            <p:txBody>
              <a:bodyPr/>
              <a:lstStyle/>
              <a:p>
                <a:r>
                  <a:rPr lang="el-G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088" y="1541071"/>
            <a:ext cx="6302974" cy="4959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213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7283" y="346019"/>
            <a:ext cx="8959041" cy="6290656"/>
          </a:xfrm>
        </p:spPr>
        <p:txBody>
          <a:bodyPr>
            <a:normAutofit/>
          </a:bodyPr>
          <a:lstStyle/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Υλοποίηση συστημάτων διακριτού χρόνου</a:t>
            </a:r>
            <a:endParaRPr lang="en-US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b="1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endParaRPr lang="en-US" b="1" dirty="0" smtClean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n-US" b="1" dirty="0"/>
              <a:t> </a:t>
            </a:r>
            <a:r>
              <a:rPr lang="el-GR" dirty="0" smtClean="0"/>
              <a:t>Βασικές διαφορές των δυο υλοποιήσεων</a:t>
            </a:r>
          </a:p>
          <a:p>
            <a:pPr lvl="1"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b="1" dirty="0"/>
              <a:t> </a:t>
            </a:r>
            <a:r>
              <a:rPr lang="el-GR" dirty="0" smtClean="0"/>
              <a:t>Στην πρώτη, υλοποιούνται πρώτα τα μηδενικά και μετά οι πόλοι</a:t>
            </a:r>
          </a:p>
          <a:p>
            <a:pPr lvl="1"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b="1" dirty="0"/>
              <a:t> </a:t>
            </a:r>
            <a:r>
              <a:rPr lang="el-GR" dirty="0" smtClean="0"/>
              <a:t>Στη δεύτερη, υλοποιούνται πρώτα οι πόλοι και μετά τα μηδενικά</a:t>
            </a:r>
          </a:p>
          <a:p>
            <a:pPr marL="201168" lvl="1" indent="0">
              <a:buClrTx/>
              <a:buSzPct val="120000"/>
              <a:buNone/>
            </a:pPr>
            <a:endParaRPr lang="el-GR" sz="500" b="1" dirty="0"/>
          </a:p>
          <a:p>
            <a:pPr>
              <a:buClrTx/>
              <a:buSzPct val="120000"/>
              <a:buFont typeface="Arial" panose="020B0604020202020204" pitchFamily="34" charset="0"/>
              <a:buChar char="•"/>
            </a:pPr>
            <a:r>
              <a:rPr lang="el-GR" b="1" dirty="0" smtClean="0"/>
              <a:t> </a:t>
            </a:r>
            <a:r>
              <a:rPr lang="el-GR" dirty="0" smtClean="0"/>
              <a:t>Θεωρητικά, οι δυο υλοποιήσεις είναι ισοδύναμες</a:t>
            </a:r>
          </a:p>
          <a:p>
            <a:pPr lvl="1">
              <a:buClrTx/>
              <a:buSzPct val="120000"/>
              <a:buFont typeface="Wingdings" panose="05000000000000000000" pitchFamily="2" charset="2"/>
              <a:buChar char="q"/>
            </a:pPr>
            <a:r>
              <a:rPr lang="el-GR" b="1" dirty="0"/>
              <a:t> </a:t>
            </a:r>
            <a:r>
              <a:rPr lang="el-GR" dirty="0" smtClean="0"/>
              <a:t>Πρακτικά, μπορεί να υπάρχουν σημαντικές διαφορές! (λόγω υλοποίησης σε πεπερασμένη ακρίβεια)</a:t>
            </a:r>
            <a:endParaRPr lang="en-US" b="1" dirty="0"/>
          </a:p>
        </p:txBody>
      </p:sp>
      <p:sp>
        <p:nvSpPr>
          <p:cNvPr id="4" name="Rectangle 3"/>
          <p:cNvSpPr/>
          <p:nvPr/>
        </p:nvSpPr>
        <p:spPr>
          <a:xfrm>
            <a:off x="0" y="255320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561861"/>
            <a:ext cx="9144000" cy="74814"/>
          </a:xfrm>
          <a:prstGeom prst="rect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l-GR" sz="1350">
              <a:solidFill>
                <a:prstClr val="white"/>
              </a:solidFill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08495" y="760783"/>
            <a:ext cx="4216049" cy="331739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1648" y="760783"/>
            <a:ext cx="4039803" cy="33173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4214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etrospect">
  <a:themeElements>
    <a:clrScheme name="Retrospect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1_Retrospect">
  <a:themeElements>
    <a:clrScheme name="Retrospect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6B9F25"/>
      </a:hlink>
      <a:folHlink>
        <a:srgbClr val="B26B02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D26EA377-59BD-4C9C-9D94-EE8416EE4C79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5137</TotalTime>
  <Words>894</Words>
  <Application>Microsoft Office PowerPoint</Application>
  <PresentationFormat>On-screen Show (4:3)</PresentationFormat>
  <Paragraphs>265</Paragraphs>
  <Slides>34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34</vt:i4>
      </vt:variant>
    </vt:vector>
  </HeadingPairs>
  <TitlesOfParts>
    <vt:vector size="42" baseType="lpstr">
      <vt:lpstr>Arial</vt:lpstr>
      <vt:lpstr>Calibri</vt:lpstr>
      <vt:lpstr>Calibri Light</vt:lpstr>
      <vt:lpstr>Cambria Math</vt:lpstr>
      <vt:lpstr>Courier New</vt:lpstr>
      <vt:lpstr>Wingdings</vt:lpstr>
      <vt:lpstr>Retrospect</vt:lpstr>
      <vt:lpstr>1_Retrospect</vt:lpstr>
      <vt:lpstr>Επεξεργασία Σήματος  Διακριτού Χρόνου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Ψηφιακή Επεξεργασία Σήματος</dc:title>
  <dc:creator>George Kafentzis</dc:creator>
  <cp:lastModifiedBy>George Kafentzis</cp:lastModifiedBy>
  <cp:revision>476</cp:revision>
  <cp:lastPrinted>2019-11-19T13:39:32Z</cp:lastPrinted>
  <dcterms:created xsi:type="dcterms:W3CDTF">2018-08-17T16:23:20Z</dcterms:created>
  <dcterms:modified xsi:type="dcterms:W3CDTF">2020-05-31T01:32:24Z</dcterms:modified>
</cp:coreProperties>
</file>