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31"/>
  </p:notesMasterIdLst>
  <p:sldIdLst>
    <p:sldId id="256" r:id="rId2"/>
    <p:sldId id="360" r:id="rId3"/>
    <p:sldId id="361" r:id="rId4"/>
    <p:sldId id="362" r:id="rId5"/>
    <p:sldId id="363" r:id="rId6"/>
    <p:sldId id="364" r:id="rId7"/>
    <p:sldId id="365" r:id="rId8"/>
    <p:sldId id="366" r:id="rId9"/>
    <p:sldId id="367" r:id="rId10"/>
    <p:sldId id="368" r:id="rId11"/>
    <p:sldId id="369" r:id="rId12"/>
    <p:sldId id="371" r:id="rId13"/>
    <p:sldId id="372" r:id="rId14"/>
    <p:sldId id="375" r:id="rId15"/>
    <p:sldId id="376" r:id="rId16"/>
    <p:sldId id="377" r:id="rId17"/>
    <p:sldId id="378" r:id="rId18"/>
    <p:sldId id="379" r:id="rId19"/>
    <p:sldId id="380" r:id="rId20"/>
    <p:sldId id="383" r:id="rId21"/>
    <p:sldId id="384" r:id="rId22"/>
    <p:sldId id="386" r:id="rId23"/>
    <p:sldId id="387" r:id="rId24"/>
    <p:sldId id="388" r:id="rId25"/>
    <p:sldId id="389" r:id="rId26"/>
    <p:sldId id="390" r:id="rId27"/>
    <p:sldId id="391" r:id="rId28"/>
    <p:sldId id="392" r:id="rId29"/>
    <p:sldId id="393" r:id="rId30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03" autoAdjust="0"/>
    <p:restoredTop sz="93325" autoAdjust="0"/>
  </p:normalViewPr>
  <p:slideViewPr>
    <p:cSldViewPr snapToGrid="0">
      <p:cViewPr varScale="1">
        <p:scale>
          <a:sx n="65" d="100"/>
          <a:sy n="65" d="100"/>
        </p:scale>
        <p:origin x="84" y="8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9514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74078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541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822184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12058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090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67544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21431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03517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26667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54272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25959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14427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28593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796880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538965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59773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90406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32163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01495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085609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6166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7473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3207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08020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675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4039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Συσχετίσεις και Φασματικές Πυκνότητες</a:t>
            </a:r>
            <a:endParaRPr lang="el-GR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</a:t>
                </a:r>
                <a:r>
                  <a:rPr lang="el-GR" b="0" i="1" dirty="0" smtClean="0">
                    <a:latin typeface="Cambria Math" panose="02040503050406030204" pitchFamily="18" charset="0"/>
                  </a:rPr>
                  <a:t/>
                </a:r>
                <a:br>
                  <a:rPr lang="el-GR" b="0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0,   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            </m:t>
                              </m:r>
                              <m: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𝛼𝜆𝜆𝜊</m:t>
                              </m:r>
                              <m:r>
                                <m:rPr>
                                  <m:sty m:val="p"/>
                                </m:rPr>
                                <a:rPr lang="el-GR" sz="1800" b="0" i="1" smtClean="0">
                                  <a:latin typeface="Cambria Math" panose="02040503050406030204" pitchFamily="18" charset="0"/>
                                </a:rPr>
                                <m:t>ύ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βρείτε την </a:t>
                </a:r>
                <a:r>
                  <a:rPr lang="el-GR" dirty="0" err="1" smtClean="0"/>
                  <a:t>αυτοσυ</a:t>
                </a:r>
                <a:r>
                  <a:rPr lang="el-GR" dirty="0" smtClean="0"/>
                  <a:t>-</a:t>
                </a:r>
                <a:br>
                  <a:rPr lang="el-GR" dirty="0" smtClean="0"/>
                </a:br>
                <a:r>
                  <a:rPr lang="el-GR" dirty="0" err="1" smtClean="0"/>
                  <a:t>σχέτιση</a:t>
                </a:r>
                <a:r>
                  <a:rPr lang="el-GR" dirty="0" smtClean="0"/>
                  <a:t> του σήματος </a:t>
                </a:r>
                <a:br>
                  <a:rPr lang="el-GR" dirty="0" smtClean="0"/>
                </a:br>
                <a:r>
                  <a:rPr lang="el-GR" dirty="0" smtClean="0"/>
                  <a:t>αυτού.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l="1837" r="1439"/>
          <a:stretch/>
        </p:blipFill>
        <p:spPr>
          <a:xfrm>
            <a:off x="2787889" y="649268"/>
            <a:ext cx="6345717" cy="5648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958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1837" r="1439" b="74438"/>
          <a:stretch/>
        </p:blipFill>
        <p:spPr>
          <a:xfrm>
            <a:off x="87281" y="1152980"/>
            <a:ext cx="5079080" cy="115572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Συσχετίσεις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Παράδειγμα</a:t>
            </a:r>
            <a:r>
              <a:rPr lang="el-GR" b="1" smtClean="0"/>
              <a:t>: </a:t>
            </a:r>
            <a:endParaRPr lang="el-GR" b="1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1837" t="25366" r="1439" b="50060"/>
          <a:stretch/>
        </p:blipFill>
        <p:spPr>
          <a:xfrm>
            <a:off x="87280" y="2597208"/>
            <a:ext cx="5079082" cy="11110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3"/>
          <a:srcRect l="1837" t="50915" r="1439" b="23731"/>
          <a:stretch/>
        </p:blipFill>
        <p:spPr>
          <a:xfrm>
            <a:off x="87280" y="4005561"/>
            <a:ext cx="5079082" cy="114632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3"/>
          <a:srcRect l="1837" t="76464" r="1439"/>
          <a:stretch/>
        </p:blipFill>
        <p:spPr>
          <a:xfrm>
            <a:off x="87280" y="5417335"/>
            <a:ext cx="5079082" cy="106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30520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Σήματα Ισχύος (απεριοδικά)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Αυτοσυσχέτιση: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Ετεροσυσχέτιση</a:t>
                </a:r>
                <a:r>
                  <a:rPr lang="el-GR" dirty="0"/>
                  <a:t>: 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limLow>
                        <m:limLow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Προφανώς το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dirty="0" smtClean="0"/>
                  <a:t> εδώ είναι μια οποιαδήποτε διάρκεια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Ξανά η συζυγία παραλείπεται όταν έχουμε να κάνουμε με πραγματικά σήματα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248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βρείτε την </a:t>
                </a:r>
                <a:r>
                  <a:rPr lang="el-GR" dirty="0" err="1" smtClean="0"/>
                  <a:t>αυτοσυσχέτιση</a:t>
                </a:r>
                <a:r>
                  <a:rPr lang="el-GR" dirty="0" smtClean="0"/>
                  <a:t> του σήματος αυτού.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282" y="2170035"/>
            <a:ext cx="5828772" cy="3371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8210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2"/>
                <a:ext cx="8959042" cy="6120242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sz="1800" b="1" dirty="0" smtClean="0"/>
                  <a:t> </a:t>
                </a:r>
                <a:r>
                  <a:rPr lang="el-GR" sz="1800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sz="1800" b="1" dirty="0" smtClean="0"/>
                  <a:t> Ιδιότητες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arenR"/>
                </a:pPr>
                <a:r>
                  <a:rPr lang="el-GR" sz="1800" dirty="0" smtClean="0"/>
                  <a:t>Ισχύει ότι </a:t>
                </a:r>
                <a:endParaRPr lang="el-GR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arenR" startAt="2"/>
                </a:pPr>
                <a:r>
                  <a:rPr lang="el-GR" sz="1800" dirty="0" smtClean="0"/>
                  <a:t>Ισχύει ότι </a:t>
                </a:r>
                <a:endParaRPr lang="el-GR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1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[0]=</m:t>
                      </m:r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l-GR" sz="18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1800" dirty="0" smtClean="0"/>
                  <a:t>για σήματα ενέργειας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arenR" startAt="3"/>
                </a:pPr>
                <a:r>
                  <a:rPr lang="el-GR" sz="1800" dirty="0"/>
                  <a:t>Ισχύει ότι </a:t>
                </a:r>
                <a:endParaRPr lang="el-GR" sz="18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sz="1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1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sz="1800" i="1"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[0]</m:t>
                      </m:r>
                      <m:r>
                        <a:rPr lang="en-US" sz="18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1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l-GR" sz="180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sz="1800" dirty="0" smtClean="0"/>
                  <a:t>για </a:t>
                </a:r>
                <a:r>
                  <a:rPr lang="el-GR" sz="1800" dirty="0"/>
                  <a:t>σήματα </a:t>
                </a:r>
                <a:r>
                  <a:rPr lang="el-GR" sz="1800" dirty="0" smtClean="0"/>
                  <a:t>ισχύος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arenR" startAt="4"/>
                </a:pPr>
                <a:r>
                  <a:rPr lang="el-GR" sz="1800" dirty="0" smtClean="0"/>
                  <a:t>Αν το σήμα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1800" dirty="0" smtClean="0"/>
                  <a:t> </a:t>
                </a:r>
                <a:r>
                  <a:rPr lang="el-GR" sz="1800" dirty="0" smtClean="0"/>
                  <a:t>είναι περιοδικό, το ίδιο είναι και η </a:t>
                </a:r>
                <a:r>
                  <a:rPr lang="el-GR" sz="1800" dirty="0" err="1" smtClean="0"/>
                  <a:t>αυτοσυσχέτισή</a:t>
                </a:r>
                <a:r>
                  <a:rPr lang="el-GR" sz="1800" dirty="0" smtClean="0"/>
                  <a:t> του (με την ίδια περίοδο)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arenR" startAt="4"/>
                </a:pPr>
                <a:r>
                  <a:rPr lang="el-GR" sz="1800" dirty="0" smtClean="0"/>
                  <a:t>Η συνάρτηση </a:t>
                </a:r>
                <a:r>
                  <a:rPr lang="el-GR" sz="1800" dirty="0" err="1" smtClean="0"/>
                  <a:t>αυτοσυσχέτισης</a:t>
                </a:r>
                <a:r>
                  <a:rPr lang="el-GR" sz="1800" dirty="0" smtClean="0"/>
                  <a:t> δεν περιέχει πληροφορία για τη φάση του σήματος</a:t>
                </a:r>
              </a:p>
              <a:p>
                <a:pPr marL="457200" indent="-457200">
                  <a:buClrTx/>
                  <a:buSzPct val="120000"/>
                  <a:buFont typeface="+mj-lt"/>
                  <a:buAutoNum type="arabicParenR" startAt="4"/>
                </a:pPr>
                <a:r>
                  <a:rPr lang="el-GR" sz="1800" dirty="0" smtClean="0"/>
                  <a:t>Ισχύει ότι </a:t>
                </a:r>
                <a:endParaRPr lang="el-GR" sz="18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]=</m:t>
                      </m:r>
                      <m:sSubSup>
                        <m:sSubSupPr>
                          <m:ctrlPr>
                            <a:rPr lang="el-GR" sz="1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l-GR" sz="1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800" dirty="0" smtClean="0"/>
              </a:p>
              <a:p>
                <a:pPr marL="457200" indent="-457200">
                  <a:buClrTx/>
                  <a:buSzPct val="120000"/>
                  <a:buFont typeface="+mj-lt"/>
                  <a:buAutoNum type="arabicParenR" startAt="7"/>
                </a:pPr>
                <a:r>
                  <a:rPr lang="el-GR" sz="1800" dirty="0" smtClean="0"/>
                  <a:t>Αν η </a:t>
                </a:r>
                <a:r>
                  <a:rPr lang="el-GR" sz="1800" dirty="0" err="1" smtClean="0"/>
                  <a:t>ετεροσυσχέτιση</a:t>
                </a:r>
                <a:r>
                  <a:rPr lang="el-GR" sz="1800" dirty="0" smtClean="0"/>
                  <a:t> είναι μηδενική για κάθε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ℤ</m:t>
                    </m:r>
                  </m:oMath>
                </a14:m>
                <a:r>
                  <a:rPr lang="en-US" sz="1800" dirty="0" smtClean="0"/>
                  <a:t>, </a:t>
                </a:r>
                <a:r>
                  <a:rPr lang="el-GR" sz="1800" dirty="0" smtClean="0"/>
                  <a:t>τα σήματα λέγονται ασυσχέτιστα</a:t>
                </a:r>
                <a:endParaRPr lang="el-GR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2"/>
                <a:ext cx="8959042" cy="6120242"/>
              </a:xfrm>
              <a:blipFill rotWithShape="0">
                <a:blip r:embed="rId3"/>
                <a:stretch>
                  <a:fillRect l="-1905" t="-14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89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 lnSpcReduction="10000"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Φασματικές Πυκνότητες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Αποτελούν τους μετασχηματισμούς </a:t>
            </a:r>
            <a:r>
              <a:rPr lang="en-US" dirty="0" smtClean="0"/>
              <a:t>Fourier </a:t>
            </a:r>
            <a:r>
              <a:rPr lang="el-GR" dirty="0" smtClean="0"/>
              <a:t>των συσχετίσεων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Θα λάβουμε ιδιαίτερη βοήθεια σχετικά με τα σήματα ισχύος που δεν έχουν μετασχηματισμ</a:t>
            </a:r>
            <a:r>
              <a:rPr lang="el-GR" dirty="0"/>
              <a:t>ό</a:t>
            </a:r>
            <a:r>
              <a:rPr lang="el-GR" dirty="0" smtClean="0"/>
              <a:t> </a:t>
            </a:r>
            <a:r>
              <a:rPr lang="en-US" dirty="0" smtClean="0"/>
              <a:t>Fourier</a:t>
            </a:r>
            <a:endParaRPr lang="el-GR" dirty="0" smtClean="0"/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Εξίσου σημαντικές είναι όμως και για τα σήματα ενέργειας</a:t>
            </a:r>
            <a:endParaRPr lang="en-US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Ας προσπαθήσουμε να δούμε αν οι φασματικές πυκνότητες σχετίζονται με τους </a:t>
            </a:r>
            <a:r>
              <a:rPr lang="el-GR" i="1" dirty="0" smtClean="0"/>
              <a:t>μετασχηματισμούς </a:t>
            </a:r>
            <a:r>
              <a:rPr lang="en-US" i="1" dirty="0" smtClean="0"/>
              <a:t>Fourier </a:t>
            </a:r>
            <a:r>
              <a:rPr lang="el-GR" dirty="0" smtClean="0"/>
              <a:t>των σημάτων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Ας ξεκινήσουμε με τα τελευταία (σήματα ενέργειας)</a:t>
            </a:r>
            <a:r>
              <a:rPr lang="en-US" dirty="0" smtClean="0"/>
              <a:t/>
            </a:r>
            <a:br>
              <a:rPr lang="en-US" dirty="0" smtClean="0"/>
            </a:br>
            <a:endParaRPr lang="el-GR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Ο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Fourier </a:t>
            </a:r>
            <a:r>
              <a:rPr lang="el-GR" dirty="0" smtClean="0"/>
              <a:t>της </a:t>
            </a:r>
            <a:r>
              <a:rPr lang="el-GR" dirty="0" err="1" smtClean="0"/>
              <a:t>αυτοσυσχέτισης</a:t>
            </a:r>
            <a:r>
              <a:rPr lang="el-GR" dirty="0" smtClean="0"/>
              <a:t> ενός σήματος ενέργειας ονομάζεται </a:t>
            </a:r>
            <a:r>
              <a:rPr lang="el-GR" b="1" dirty="0" smtClean="0"/>
              <a:t>Φασματική Πυκνότητα Ενέργειας </a:t>
            </a:r>
            <a:r>
              <a:rPr lang="el-GR" dirty="0" smtClean="0"/>
              <a:t>(</a:t>
            </a:r>
            <a:r>
              <a:rPr lang="en-US" dirty="0" smtClean="0"/>
              <a:t>Energy Spectral Density – ESD)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110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Ο </a:t>
            </a:r>
            <a:r>
              <a:rPr lang="el-GR" dirty="0" err="1" smtClean="0"/>
              <a:t>μετασχ</a:t>
            </a:r>
            <a:r>
              <a:rPr lang="el-GR" dirty="0" smtClean="0"/>
              <a:t>. </a:t>
            </a:r>
            <a:r>
              <a:rPr lang="en-US" dirty="0" smtClean="0"/>
              <a:t>Fourier </a:t>
            </a:r>
            <a:r>
              <a:rPr lang="el-GR" dirty="0" smtClean="0"/>
              <a:t>της </a:t>
            </a:r>
            <a:r>
              <a:rPr lang="el-GR" dirty="0" err="1" smtClean="0"/>
              <a:t>ετεροσυσχέτισης</a:t>
            </a:r>
            <a:r>
              <a:rPr lang="el-GR" dirty="0" smtClean="0"/>
              <a:t> δυο σημάτων ενέργειας ονομάζεται </a:t>
            </a:r>
            <a:r>
              <a:rPr lang="el-GR" b="1" dirty="0" err="1" smtClean="0"/>
              <a:t>Διαφασματική</a:t>
            </a:r>
            <a:r>
              <a:rPr lang="el-GR" b="1" dirty="0" smtClean="0"/>
              <a:t> Πυκνότητα Ενέργειας</a:t>
            </a:r>
            <a:r>
              <a:rPr lang="el-GR" dirty="0" smtClean="0"/>
              <a:t> (</a:t>
            </a:r>
            <a:r>
              <a:rPr lang="en-US" dirty="0" smtClean="0"/>
              <a:t>Energy </a:t>
            </a:r>
            <a:r>
              <a:rPr lang="en-US" dirty="0" err="1" smtClean="0"/>
              <a:t>Interspectral</a:t>
            </a:r>
            <a:r>
              <a:rPr lang="en-US" dirty="0" smtClean="0"/>
              <a:t> Density – EID)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sz="1100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Μας πληροφορούν για την </a:t>
            </a:r>
            <a:r>
              <a:rPr lang="el-GR" b="1" i="1" dirty="0" smtClean="0"/>
              <a:t>κατανομή</a:t>
            </a:r>
            <a:r>
              <a:rPr lang="el-GR" dirty="0" smtClean="0"/>
              <a:t> της ενέργειας σημάτων στο χώρο της συχνότητας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5808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2"/>
                <a:ext cx="8959042" cy="6214802"/>
              </a:xfrm>
            </p:spPr>
            <p:txBody>
              <a:bodyPr>
                <a:normAutofit fontScale="850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Φασματική Πυκνότητα Ενέργειας 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Είναι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nary>
                            <m:naryPr>
                              <m:chr m:val="∑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sub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+∞</m:t>
                              </m:r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]</m:t>
                              </m:r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      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2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Άρα ο μετ.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</a:t>
                </a:r>
                <a:r>
                  <a:rPr lang="el-GR" dirty="0" err="1" smtClean="0"/>
                  <a:t>αυτοσυσχέτισης</a:t>
                </a:r>
                <a:r>
                  <a:rPr lang="en-US" dirty="0" smtClean="0"/>
                  <a:t> </a:t>
                </a:r>
                <a:r>
                  <a:rPr lang="el-GR" dirty="0" smtClean="0"/>
                  <a:t>ενός σήματος ενέργειας ισούται με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105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Παρατηρήστε ότι πρόκειται για πραγματική, θετική συνάρτηση της συχνότητας, και ανεξάρτητη της αρχικής φάσης του σήματος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Ιδιότητες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]∈</m:t>
                      </m:r>
                      <m:r>
                        <a:rPr lang="en-US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≥0,   ∀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𝜔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2"/>
                <a:ext cx="8959042" cy="6214802"/>
              </a:xfrm>
              <a:blipFill rotWithShape="0">
                <a:blip r:embed="rId3"/>
                <a:stretch>
                  <a:fillRect l="-1633" t="-1961" r="-136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31846" y="4415340"/>
            <a:ext cx="2869913" cy="410048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9455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Φασματική Πυκνότητα Ενέργειας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sz="105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αντίστροφη σχέση είναι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sup>
                              </m:sSup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 θέσουμε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παίρνουμε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</m:sSub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Άρα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den>
                      </m:f>
                      <m:nary>
                        <m:nary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𝜋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nary>
                      <m:r>
                        <a:rPr lang="el-G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n-US" b="1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b="1" dirty="0" smtClean="0"/>
                  <a:t>Βλέπουμε ότι η φασματική πυκνότητα ενέργειας μας περιγράφει πράγματι πως κατανέμεται η ενέργεια του σήματος στο χώρο της συχνότητας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2151" b="-3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18104" y="5093208"/>
            <a:ext cx="2871216" cy="761326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5438186" y="4233108"/>
            <a:ext cx="3372592" cy="408623"/>
            <a:chOff x="5332021" y="4142057"/>
            <a:chExt cx="3372592" cy="408623"/>
          </a:xfrm>
        </p:grpSpPr>
        <p:sp>
          <p:nvSpPr>
            <p:cNvPr id="10" name="TextBox 9"/>
            <p:cNvSpPr txBox="1"/>
            <p:nvPr/>
          </p:nvSpPr>
          <p:spPr>
            <a:xfrm>
              <a:off x="7540831" y="4142057"/>
              <a:ext cx="1163782" cy="408623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dirty="0" err="1" smtClean="0">
                  <a:solidFill>
                    <a:srgbClr val="000000"/>
                  </a:solidFill>
                </a:rPr>
                <a:t>Parseval</a:t>
              </a:r>
              <a:endParaRPr lang="el-GR" dirty="0">
                <a:solidFill>
                  <a:srgbClr val="000000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 flipH="1">
              <a:off x="5332021" y="4346369"/>
              <a:ext cx="2208810" cy="0"/>
            </a:xfrm>
            <a:prstGeom prst="straightConnector1">
              <a:avLst/>
            </a:prstGeom>
            <a:ln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1998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err="1" smtClean="0"/>
                  <a:t>Διαφασματική</a:t>
                </a:r>
                <a:r>
                  <a:rPr lang="el-GR" dirty="0" smtClean="0"/>
                  <a:t> Πυκνότητα Ενέργειας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Οι </a:t>
                </a:r>
                <a:r>
                  <a:rPr lang="el-GR" dirty="0" err="1" smtClean="0"/>
                  <a:t>ετεροσυσχετίσεις</a:t>
                </a:r>
                <a:r>
                  <a:rPr lang="el-GR" dirty="0" smtClean="0"/>
                  <a:t> σημάτων ενέργειας έχουν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τις περίφημες </a:t>
                </a:r>
                <a:r>
                  <a:rPr lang="el-GR" b="1" dirty="0" err="1" smtClean="0"/>
                  <a:t>Διαφασματικές</a:t>
                </a:r>
                <a:r>
                  <a:rPr lang="el-GR" b="1" dirty="0" smtClean="0"/>
                  <a:t> Πυκνότητες Ενέργειας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Μπορούμε εύκολα να αποδείξουμε ότι</a:t>
                </a:r>
                <a:br>
                  <a:rPr lang="el-GR" dirty="0" smtClean="0"/>
                </a:br>
                <a:r>
                  <a:rPr lang="el-GR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]↔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𝑋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Παρατηρήστε ότι αφού </a:t>
                </a:r>
              </a:p>
              <a:p>
                <a:pPr marL="0" indent="0" algn="ctr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ισχύει ότι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όπως προβλέπεται από τις ιδιότητες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br>
                  <a:rPr lang="en-US" dirty="0" smtClean="0"/>
                </a:br>
                <a:endParaRPr lang="en-US" sz="105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9342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την </a:t>
                </a:r>
                <a:r>
                  <a:rPr lang="el-GR" dirty="0" err="1" smtClean="0"/>
                  <a:t>ετεροσυσχέτιση</a:t>
                </a:r>
                <a:r>
                  <a:rPr lang="el-GR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των σημάτων</a:t>
                </a:r>
                <a:r>
                  <a:rPr lang="en-US" dirty="0" smtClean="0"/>
                  <a:t> </a:t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0&lt;</m:t>
                      </m:r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&lt;1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(α) </a:t>
                </a:r>
                <a:r>
                  <a:rPr lang="el-GR" dirty="0" err="1" smtClean="0"/>
                  <a:t>απ’ευθείας</a:t>
                </a:r>
                <a:r>
                  <a:rPr lang="el-GR" dirty="0" smtClean="0"/>
                  <a:t> και (β) μέσω της </a:t>
                </a:r>
                <a:r>
                  <a:rPr lang="el-GR" dirty="0" err="1" smtClean="0"/>
                  <a:t>διαφασματικής</a:t>
                </a:r>
                <a:r>
                  <a:rPr lang="el-GR" dirty="0" smtClean="0"/>
                  <a:t> πυκνότητας ενέργειας τους,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sz="105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 r="-6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00007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40898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Συσχετίσεις και Φασματικές Πυκνότητες</a:t>
            </a:r>
            <a:endParaRPr lang="en-US" b="0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0" dirty="0" smtClean="0"/>
              <a:t> </a:t>
            </a:r>
            <a:r>
              <a:rPr lang="el-GR" dirty="0" smtClean="0"/>
              <a:t>Ως τώρα μελετήσαμε σήματα και την επίδραση των συστημάτων επάνω τους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Μελετήσαμε </a:t>
            </a:r>
            <a:r>
              <a:rPr lang="el-GR" i="1" dirty="0" smtClean="0"/>
              <a:t>μεμονωμένα</a:t>
            </a:r>
            <a:r>
              <a:rPr lang="el-GR" dirty="0" smtClean="0"/>
              <a:t> σήματα και συστήματα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Θα ήταν ενδιαφέρον να μελετήσουμε </a:t>
            </a:r>
            <a:br>
              <a:rPr lang="el-GR" dirty="0" smtClean="0"/>
            </a:br>
            <a:r>
              <a:rPr lang="el-GR" dirty="0" smtClean="0"/>
              <a:t> και τις </a:t>
            </a:r>
            <a:r>
              <a:rPr lang="el-GR" i="1" dirty="0" smtClean="0"/>
              <a:t>ομοιότητες</a:t>
            </a:r>
            <a:r>
              <a:rPr lang="el-GR" dirty="0" smtClean="0"/>
              <a:t> μεταξύ σημάτων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Παράδειγμα εφαρμογής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Τμηματική σύνθεση φωνής 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 Έννοια της </a:t>
            </a:r>
            <a:r>
              <a:rPr lang="el-GR" b="1" i="1" dirty="0" smtClean="0"/>
              <a:t>συσχέτισης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Οι μονάδες φωνής πρέπει να συσχετιστούν </a:t>
            </a:r>
            <a:br>
              <a:rPr lang="el-GR" dirty="0" smtClean="0"/>
            </a:br>
            <a:r>
              <a:rPr lang="el-GR" dirty="0" smtClean="0"/>
              <a:t>μεταξύ τους για βρεθεί η βέλτιστη θέση </a:t>
            </a:r>
            <a:br>
              <a:rPr lang="el-GR" dirty="0" smtClean="0"/>
            </a:br>
            <a:r>
              <a:rPr lang="el-GR" dirty="0" smtClean="0"/>
              <a:t>«συγκόλλησης»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Βρίσκει την </a:t>
            </a:r>
            <a:r>
              <a:rPr lang="el-GR" b="1" i="1" dirty="0" smtClean="0"/>
              <a:t>ομοιότητα</a:t>
            </a:r>
            <a:r>
              <a:rPr lang="el-GR" dirty="0" smtClean="0"/>
              <a:t> δυο σημάτων στο </a:t>
            </a:r>
            <a:br>
              <a:rPr lang="el-GR" dirty="0" smtClean="0"/>
            </a:br>
            <a:r>
              <a:rPr lang="el-GR" dirty="0" smtClean="0"/>
              <a:t>πεδίο του χρόνου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Έννοια της </a:t>
            </a:r>
            <a:r>
              <a:rPr lang="el-GR" b="1" i="1" dirty="0" smtClean="0"/>
              <a:t>φασματικής πυκνότητας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Αποτελεί την εικόνα των συσχετίσεων </a:t>
            </a:r>
            <a:br>
              <a:rPr lang="el-GR" dirty="0" smtClean="0"/>
            </a:br>
            <a:r>
              <a:rPr lang="el-GR" dirty="0" smtClean="0"/>
              <a:t>στο χώρο του </a:t>
            </a:r>
            <a:r>
              <a:rPr lang="en-US" dirty="0" smtClean="0"/>
              <a:t>Fourier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Δείχνει την </a:t>
            </a:r>
            <a:r>
              <a:rPr lang="el-GR" b="1" i="1" dirty="0" smtClean="0"/>
              <a:t>κατανομή της ενέργειας ή </a:t>
            </a:r>
            <a:br>
              <a:rPr lang="el-GR" b="1" i="1" dirty="0" smtClean="0"/>
            </a:br>
            <a:r>
              <a:rPr lang="el-GR" b="1" i="1" dirty="0" smtClean="0"/>
              <a:t>ισχύος ενός σήματος ή την από κοινού </a:t>
            </a:r>
            <a:br>
              <a:rPr lang="el-GR" b="1" i="1" dirty="0" smtClean="0"/>
            </a:br>
            <a:r>
              <a:rPr lang="el-GR" b="1" i="1" dirty="0" smtClean="0"/>
              <a:t>κατανομή δυο σημάτων </a:t>
            </a:r>
            <a:r>
              <a:rPr lang="el-GR" dirty="0" smtClean="0"/>
              <a:t>ανά συχνότητα</a:t>
            </a:r>
          </a:p>
          <a:p>
            <a:pPr marL="0" indent="0">
              <a:buClrTx/>
              <a:buSzPct val="120000"/>
              <a:buNone/>
            </a:pPr>
            <a:endParaRPr lang="en-US" b="0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3"/>
          <a:srcRect l="1707" r="1" b="1328"/>
          <a:stretch/>
        </p:blipFill>
        <p:spPr>
          <a:xfrm>
            <a:off x="4594033" y="3637007"/>
            <a:ext cx="4512145" cy="291803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94033" y="1499616"/>
            <a:ext cx="4452291" cy="2062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4818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Φασματική Πυκνότητα Ισχύος - 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τα περιοδικά σήματα, μπορούμε να δουλέψουμε όμοια με τη διαδικασία υπολογισμού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των περιοδικών σημάτων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Ας ξεκινήσουμε με την περιοδική </a:t>
                </a:r>
                <a:r>
                  <a:rPr lang="el-GR" dirty="0" err="1" smtClean="0"/>
                  <a:t>αυτοσυσχέτιση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Δείξαμε ότι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κ</a:t>
                </a:r>
                <a:r>
                  <a:rPr lang="el-GR" dirty="0" smtClean="0"/>
                  <a:t>αι σύμφωνα με όσα ξέρουμε, 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θα είναι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Μπορεί κανείς να δείξει ότι οι συντελεστές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μπορούν να προκύψουν </a:t>
                </a:r>
                <a:r>
                  <a:rPr lang="el-GR" dirty="0" err="1" smtClean="0"/>
                  <a:t>δειγματοληπτώντας</a:t>
                </a:r>
                <a:r>
                  <a:rPr lang="el-GR" dirty="0" smtClean="0"/>
                  <a:t> τη φασματική πυκνότητα </a:t>
                </a:r>
                <a:r>
                  <a:rPr lang="el-GR" i="1" dirty="0" smtClean="0"/>
                  <a:t>ενέργειας</a:t>
                </a:r>
                <a:r>
                  <a:rPr lang="el-GR" dirty="0" smtClean="0"/>
                  <a:t> </a:t>
                </a:r>
                <a:r>
                  <a:rPr lang="el-GR" b="1" dirty="0" smtClean="0"/>
                  <a:t>μιας περιόδου </a:t>
                </a:r>
                <a:r>
                  <a:rPr lang="el-GR" dirty="0" smtClean="0"/>
                  <a:t>του περιοδικού σήματος, δηλ.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𝐷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r>
                  <a:rPr lang="en-US" dirty="0"/>
                  <a:t/>
                </a:r>
                <a:br>
                  <a:rPr lang="en-US" dirty="0"/>
                </a:br>
                <a:endParaRPr lang="en-US" sz="105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215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6155162" y="1839725"/>
                <a:ext cx="2988838" cy="1459450"/>
              </a:xfrm>
              <a:prstGeom prst="snip2DiagRect">
                <a:avLst>
                  <a:gd name="adj1" fmla="val 0"/>
                  <a:gd name="adj2" fmla="val 22047"/>
                </a:avLst>
              </a:prstGeom>
              <a:noFill/>
              <a:ln w="28575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rgbClr val="000000"/>
                    </a:solidFill>
                  </a:rPr>
                  <a:t>Parseval </a:t>
                </a:r>
                <a:r>
                  <a:rPr lang="el-GR" dirty="0" smtClean="0">
                    <a:solidFill>
                      <a:srgbClr val="000000"/>
                    </a:solidFill>
                  </a:rPr>
                  <a:t>ξανά!: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l-GR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[0]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 smtClean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el-GR" dirty="0" smtClean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5162" y="1839725"/>
                <a:ext cx="2988838" cy="1459450"/>
              </a:xfrm>
              <a:prstGeom prst="snip2DiagRect">
                <a:avLst>
                  <a:gd name="adj1" fmla="val 0"/>
                  <a:gd name="adj2" fmla="val 22047"/>
                </a:avLst>
              </a:prstGeom>
              <a:blipFill rotWithShape="0">
                <a:blip r:embed="rId4"/>
                <a:stretch>
                  <a:fillRect/>
                </a:stretch>
              </a:blipFill>
              <a:ln w="28575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7640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Υπολογίστε τη Φασματική Πυκνότητα Ισχύος του περιοδικού σήματος που εκφράζεται σε μια περίοδο ως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           0≤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0,  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≤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1718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err="1" smtClean="0"/>
                  <a:t>Διαφασματική</a:t>
                </a:r>
                <a:r>
                  <a:rPr lang="el-GR" dirty="0" smtClean="0"/>
                  <a:t> Πυκνότητα Ισχύος – 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Ευθέως ανάλογα, μπορούμε να δείξουμε ότι η φασματική πυκνότητα ισχύος αποτελεί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</a:t>
                </a:r>
                <a:r>
                  <a:rPr lang="el-GR" dirty="0" err="1" smtClean="0"/>
                  <a:t>ετεροσυσχέτισης</a:t>
                </a:r>
                <a:r>
                  <a:rPr lang="el-GR" dirty="0" smtClean="0"/>
                  <a:t> δυο περιοδικών σημάτων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</m:sSub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όπως ήδη γνωρίζουμε </a:t>
                </a:r>
                <a:r>
                  <a:rPr lang="en-US" dirty="0"/>
                  <a:t/>
                </a:r>
                <a:br>
                  <a:rPr lang="en-US" dirty="0"/>
                </a:br>
                <a:endParaRPr lang="en-US" sz="105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5070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err="1" smtClean="0"/>
                  <a:t>Διαφασματική</a:t>
                </a:r>
                <a:r>
                  <a:rPr lang="el-GR" dirty="0" smtClean="0"/>
                  <a:t> Πυκνότητα Ισχύος – Απεριοδικά Σήματα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Ως τώρα δείξαμε ότι οι φασματικές πυκνότητες μπορούν να υπολογιστούν από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των σημάτων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απεριοδικά σήματα ισχύος, κάτι τέτοιο δεν ισχύει!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Μπορεί κανείς να δείξει ότι για σήματα ισχύος ισχύει</a:t>
                </a:r>
                <a:r>
                  <a:rPr lang="en-US" dirty="0" smtClean="0">
                    <a:sym typeface="Wingdings" panose="05000000000000000000" pitchFamily="2" charset="2"/>
                  </a:rPr>
                  <a:t> </a:t>
                </a:r>
                <a:r>
                  <a:rPr lang="el-GR" dirty="0" smtClean="0">
                    <a:sym typeface="Wingdings" panose="05000000000000000000" pitchFamily="2" charset="2"/>
                  </a:rPr>
                  <a:t>η σχέση</a:t>
                </a:r>
                <a:r>
                  <a:rPr lang="en-US" dirty="0" smtClean="0">
                    <a:sym typeface="Wingdings" panose="05000000000000000000" pitchFamily="2" charset="2"/>
                  </a:rPr>
                  <a:t/>
                </a:r>
                <a:br>
                  <a:rPr lang="en-US" dirty="0" smtClean="0">
                    <a:sym typeface="Wingdings" panose="05000000000000000000" pitchFamily="2" charset="2"/>
                  </a:rPr>
                </a:br>
                <a:endParaRPr lang="el-GR" dirty="0" smtClean="0">
                  <a:sym typeface="Wingdings" panose="05000000000000000000" pitchFamily="2" charset="2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→+∞</m:t>
                          </m:r>
                        </m:lim>
                      </m:limLow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sup>
                                  </m:s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</m:d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δηλ.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ενός τμήματος του σήματος ισχύος, διάρκειας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Το κακό είναι ότι το παραπάνω όριο μπορεί να μην υπάρχει!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Αναγκαστικά λοιπόν η μελέτη των σημάτων ισχύος στο χώρο της συχνότητας θα γίνεται μέσω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της συσχέτισής τους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…και όχι μέσω του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των ίδιων των σημάτων ισχύος</a:t>
                </a:r>
                <a:endParaRPr lang="en-US" sz="85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3749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Φασματικές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l-GR" dirty="0" smtClean="0"/>
                  <a:t>Υπολογίστε τη Φασματική Πυκνότητα Ισχύος 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649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Συσχετίσεις, Πυκνότητες, και ΓΧΑ συστήματα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Έστω ένα ΓΧΑ σύστημα που περιγράφεται από την κρουστική απόκριση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την απόκριση συχνότητας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b="0" dirty="0" smtClean="0"/>
                  <a:t>, </a:t>
                </a:r>
                <a:r>
                  <a:rPr lang="el-GR" b="0" dirty="0" smtClean="0"/>
                  <a:t>με είσοδο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b="0" dirty="0" smtClean="0"/>
                  <a:t> </a:t>
                </a:r>
                <a:r>
                  <a:rPr lang="el-GR" b="0" dirty="0" smtClean="0"/>
                  <a:t>και έξοδο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l-GR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i="1" dirty="0">
                    <a:latin typeface="Cambria Math" panose="02040503050406030204" pitchFamily="18" charset="0"/>
                  </a:rPr>
                  <a:t> </a:t>
                </a:r>
                <a:r>
                  <a:rPr lang="el-GR" dirty="0" smtClean="0"/>
                  <a:t>Θα συμβολίζουμε 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l-GR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l-GR" dirty="0" smtClean="0"/>
                  <a:t>τις </a:t>
                </a:r>
                <a:r>
                  <a:rPr lang="el-GR" dirty="0" err="1" smtClean="0"/>
                  <a:t>αυτοσυσχετίσεις</a:t>
                </a:r>
                <a:r>
                  <a:rPr lang="el-GR" dirty="0" smtClean="0"/>
                  <a:t> εισόδου και εξόδου και 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τις αντίστοιχες πυκνότητες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Ξέρουμε ότι</a:t>
                </a:r>
                <a:r>
                  <a:rPr lang="en-US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</m:oMath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   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m:rPr>
                              <m:lit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  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]∗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Στο χώρο του </a:t>
                </a:r>
                <a:r>
                  <a:rPr lang="en-US" dirty="0" smtClean="0"/>
                  <a:t>Fourier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 r="-149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orizontal Scroll 8"/>
              <p:cNvSpPr/>
              <p:nvPr/>
            </p:nvSpPr>
            <p:spPr>
              <a:xfrm>
                <a:off x="5943600" y="1872761"/>
                <a:ext cx="3102724" cy="1186962"/>
              </a:xfrm>
              <a:prstGeom prst="horizontalScroll">
                <a:avLst/>
              </a:prstGeom>
              <a:noFill/>
              <a:ln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den>
                      </m:f>
                      <m:sSub>
                        <m:sSub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𝑎𝑛</m:t>
                      </m:r>
                      <m:r>
                        <a:rPr lang="en-US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l-GR" dirty="0">
                  <a:solidFill>
                    <a:srgbClr val="000000"/>
                  </a:solidFill>
                </a:endParaRPr>
              </a:p>
            </p:txBody>
          </p:sp>
        </mc:Choice>
        <mc:Fallback xmlns="">
          <p:sp>
            <p:nvSpPr>
              <p:cNvPr id="9" name="Horizontal Scroll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3600" y="1872761"/>
                <a:ext cx="3102724" cy="1186962"/>
              </a:xfrm>
              <a:prstGeom prst="horizontalScroll">
                <a:avLst/>
              </a:prstGeom>
              <a:blipFill rotWithShape="0">
                <a:blip r:embed="rId4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554451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375935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Συσχετίσεις, Πυκνότητες, και ΓΧΑ συστήματα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Στο χώρο του </a:t>
                </a:r>
                <a:r>
                  <a:rPr lang="en-US" dirty="0" smtClean="0"/>
                  <a:t>Fourier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σήματα ενέργειας: </a:t>
                </a: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όπως αναμενόταν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περιοδικά σήματα: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 smtClean="0"/>
              </a:p>
              <a:p>
                <a:pPr marL="0" indent="0" algn="ctr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𝐹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με 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sup>
                          </m:sSup>
                        </m:e>
                      </m:d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Οπότε </a:t>
                </a:r>
                <a:r>
                  <a:rPr lang="en-US" dirty="0" smtClean="0"/>
                  <a:t>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𝜋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𝐻</m:t>
                                  </m:r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𝑒</m:t>
                                          </m:r>
                                        </m:e>
                                        <m:sup>
                                          <m:r>
                                            <a:rPr lang="en-US" b="0" i="1" smtClean="0">
                                              <a:latin typeface="Cambria Math" panose="02040503050406030204" pitchFamily="18" charset="0"/>
                                            </a:rPr>
                                            <m:t>𝑗𝑘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𝜔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</m:sup>
                                      </m:s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375935"/>
              </a:xfrm>
              <a:blipFill rotWithShape="0">
                <a:blip r:embed="rId3"/>
                <a:stretch>
                  <a:fillRect l="-1837" t="-229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3822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Συσχετίσεις, Πυκνότητες, και ΓΧΑ συστήματα</a:t>
                </a: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Στο χώρο του </a:t>
                </a:r>
                <a:r>
                  <a:rPr lang="en-US" dirty="0" smtClean="0"/>
                  <a:t>Fourier 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σήματα ισχύος: </a:t>
                </a: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sz="500" dirty="0" smtClean="0"/>
                  <a:t/>
                </a:r>
                <a:br>
                  <a:rPr lang="en-US" sz="500" dirty="0" smtClean="0"/>
                </a:br>
                <a:r>
                  <a:rPr lang="en-US" i="1" dirty="0" smtClean="0">
                    <a:latin typeface="Cambria Math" panose="02040503050406030204" pitchFamily="18" charset="0"/>
                  </a:rPr>
                  <a:t/>
                </a:r>
                <a:br>
                  <a:rPr lang="en-US" i="1" dirty="0" smtClean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</m:sup>
                                </m:sSup>
                              </m:e>
                            </m:d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μια και δεν υπάρχει πάντα σχέση των </a:t>
                </a:r>
                <a:r>
                  <a:rPr lang="el-GR" dirty="0" err="1" smtClean="0"/>
                  <a:t>αυτοσυσχετίσεων</a:t>
                </a:r>
                <a:r>
                  <a:rPr lang="el-GR" dirty="0" smtClean="0"/>
                  <a:t> των σημάτων ισχύος με το </a:t>
                </a:r>
                <a:r>
                  <a:rPr lang="el-GR" dirty="0" err="1" smtClean="0"/>
                  <a:t>μετασχ</a:t>
                </a:r>
                <a:r>
                  <a:rPr lang="el-GR" dirty="0" smtClean="0"/>
                  <a:t>. </a:t>
                </a:r>
                <a:r>
                  <a:rPr lang="en-US" dirty="0" smtClean="0"/>
                  <a:t>Fourier</a:t>
                </a:r>
                <a:r>
                  <a:rPr lang="el-GR" dirty="0" smtClean="0"/>
                  <a:t> τους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Αντίστοιχες σχέσεις μπορούν να προκύψουν και για τις </a:t>
                </a:r>
                <a:r>
                  <a:rPr lang="el-GR" dirty="0" err="1" smtClean="0"/>
                  <a:t>ετεροσυσχετίσεις</a:t>
                </a:r>
                <a:r>
                  <a:rPr lang="el-GR" dirty="0" smtClean="0"/>
                  <a:t> και τις </a:t>
                </a:r>
                <a:r>
                  <a:rPr lang="el-GR" dirty="0" err="1" smtClean="0"/>
                  <a:t>διαφασματικές</a:t>
                </a:r>
                <a:r>
                  <a:rPr lang="el-GR" dirty="0" smtClean="0"/>
                  <a:t> πυκνότητες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9683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4255014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428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Συσχετίσεις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/>
              <a:t> </a:t>
            </a:r>
            <a:r>
              <a:rPr lang="el-GR" b="1" dirty="0" smtClean="0"/>
              <a:t>Αυτοσυσχέτιση και Ετεροσυσχέτιση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</a:t>
            </a:r>
            <a:r>
              <a:rPr lang="el-GR" dirty="0" err="1" smtClean="0"/>
              <a:t>αυτοσυσχέτιση</a:t>
            </a:r>
            <a:r>
              <a:rPr lang="el-GR" dirty="0" smtClean="0"/>
              <a:t> συσχετίζει ένα σήμα (περιοδικό ή μη, ενέργειας ή ισχύος) </a:t>
            </a:r>
            <a:r>
              <a:rPr lang="el-GR" i="1" dirty="0" smtClean="0"/>
              <a:t>με τον εαυτό του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Συνάρτηση του χρόνου (μετατόπισης) που εκφράζει την ομοιότητα του σήματος σε σχέση με μετατοπισμένες «εκδόσεις» </a:t>
            </a:r>
            <a:r>
              <a:rPr lang="en-US" dirty="0" smtClean="0"/>
              <a:t>(</a:t>
            </a:r>
            <a:r>
              <a:rPr lang="el-GR" dirty="0" smtClean="0"/>
              <a:t>καθυστερήσεις) του εαυτού του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Η συνάρτηση παίρνει μέγιστη τιμή εκεί που η ομοιότητα είναι «μέγιστη»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Η </a:t>
            </a:r>
            <a:r>
              <a:rPr lang="el-GR" dirty="0" err="1" smtClean="0"/>
              <a:t>ετεροσυσχέτιση</a:t>
            </a:r>
            <a:r>
              <a:rPr lang="el-GR" dirty="0" smtClean="0"/>
              <a:t> συσχετίζει δυο σήματα (περιοδικά ή μη, ενέργειας ή ισχύος) </a:t>
            </a:r>
            <a:r>
              <a:rPr lang="el-GR" i="1" dirty="0" smtClean="0"/>
              <a:t>μεταξύ τους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Συνάρτηση του χρόνου </a:t>
            </a:r>
            <a:r>
              <a:rPr lang="el-GR" dirty="0"/>
              <a:t>(μετατόπισης) </a:t>
            </a:r>
            <a:r>
              <a:rPr lang="el-GR" dirty="0" smtClean="0"/>
              <a:t>που εκφράζει την ομοιότητα ενός σήματος σε σχέση με μετατοπισμένες «εκδόσεις» ενός άλλου σήματος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Η συνάρτηση παίρνει μέγιστη τιμή εκεί που η ομοιότητα είναι «μέγιστη»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Είναι βολικό να μελετήσουμε τις συσχετίσεις ανάλογα με το είδος του σήματος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Περιοδικά σήματα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 smtClean="0"/>
              <a:t> Σήματα ισχύος</a:t>
            </a: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Σήματα ενέργειας</a:t>
            </a:r>
          </a:p>
          <a:p>
            <a:pPr marL="0" indent="0">
              <a:buClrTx/>
              <a:buSzPct val="12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376374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Περιοδική Αυτοσυσχέτιση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Ορισμός: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Γνωρίζουμε το ανάπτυγμα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Διακριτού Χρόνου ενός σήματος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Αντικαθιστώντας και κάνοντας πράξεις καταλήγουμε στη σχέση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𝐷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Περιοδική συνάρτηση με την ίδια περίοδο!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«Τυφλή» ως προς την αρχική φάση του περιοδικού σήματος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41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Βρείτε την </a:t>
                </a:r>
                <a:r>
                  <a:rPr lang="el-GR" dirty="0" err="1" smtClean="0"/>
                  <a:t>αυτοσυσχέτιση</a:t>
                </a:r>
                <a:r>
                  <a:rPr lang="el-GR" dirty="0" smtClean="0"/>
                  <a:t> του σήματος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73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9549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Συσχετίσεις</a:t>
            </a:r>
          </a:p>
          <a:p>
            <a:pPr marL="0" indent="0">
              <a:buClrTx/>
              <a:buSzPct val="12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-11752" y="817763"/>
                <a:ext cx="1709923" cy="507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l-GR" sz="12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2" y="817763"/>
                <a:ext cx="1709923" cy="507318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1698171" y="355371"/>
            <a:ext cx="3621175" cy="2057323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5"/>
          <a:srcRect l="10040" t="4479" r="8490" b="5717"/>
          <a:stretch/>
        </p:blipFill>
        <p:spPr>
          <a:xfrm>
            <a:off x="1698171" y="355370"/>
            <a:ext cx="7367425" cy="6214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60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5.55556E-7 2.96296E-6 L 0.42014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4 0.00023 L -0.00295 0.308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3081 L 0.41736 0.308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0.3081 L 0.00087 0.6208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62083 L 0.41736 0.621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2" y="355371"/>
            <a:ext cx="8959042" cy="6236617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 smtClean="0"/>
              <a:t> </a:t>
            </a:r>
            <a:r>
              <a:rPr lang="el-GR" b="1" dirty="0" smtClean="0"/>
              <a:t>Συσχετίσεις</a:t>
            </a:r>
          </a:p>
          <a:p>
            <a:pPr marL="0" indent="0">
              <a:buClrTx/>
              <a:buSzPct val="12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-11752" y="817763"/>
                <a:ext cx="1709923" cy="507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]=</m:t>
                      </m:r>
                      <m:func>
                        <m:func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den>
                              </m:f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</m:num>
                                <m:den>
                                  <m:r>
                                    <a:rPr lang="en-US" sz="12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l-GR" sz="12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1752" y="817763"/>
                <a:ext cx="1709923" cy="50731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ounded Rectangle 16"/>
          <p:cNvSpPr/>
          <p:nvPr/>
        </p:nvSpPr>
        <p:spPr>
          <a:xfrm>
            <a:off x="1710832" y="302372"/>
            <a:ext cx="3621175" cy="2099305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9941" t="4869" r="8051" b="5966"/>
          <a:stretch/>
        </p:blipFill>
        <p:spPr>
          <a:xfrm>
            <a:off x="1698171" y="343939"/>
            <a:ext cx="7383020" cy="62262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2549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556E-7 -7.40741E-7 L 0.42014 0.00023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2014 0.00023 L -0.00295 0.3081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163" y="1539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95 0.3081 L 0.41736 0.3081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0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1736 0.3081 L 0.00087 0.62083 " pathEditMode="relative" rAng="0" ptsTypes="AA">
                                      <p:cBhvr>
                                        <p:cTn id="23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833" y="156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87 0.62083 L 0.41736 0.62199 " pathEditMode="relative" rAng="0" ptsTypes="AA">
                                      <p:cBhvr>
                                        <p:cTn id="2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816" y="4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7" grpId="2" animBg="1"/>
      <p:bldP spid="17" grpId="3" animBg="1"/>
      <p:bldP spid="17" grpId="4" animBg="1"/>
      <p:bldP spid="17" grpId="5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Περιοδική Ετεροσυσχέτιση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Ορισμός: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,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Γνωρίζουμε το ανάπτυγμα σε Σειρά </a:t>
                </a:r>
                <a:r>
                  <a:rPr lang="en-US" dirty="0" smtClean="0"/>
                  <a:t>Fourier </a:t>
                </a:r>
                <a:r>
                  <a:rPr lang="el-GR" dirty="0" smtClean="0"/>
                  <a:t>ενός σήματος</a:t>
                </a:r>
                <a:r>
                  <a:rPr lang="en-US" dirty="0" smtClean="0"/>
                  <a:t> </a:t>
                </a:r>
                <a:r>
                  <a:rPr lang="el-GR" dirty="0" smtClean="0"/>
                  <a:t>διακριτού χρόνου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  <m:r>
                        <a:rPr lang="en-US" i="1">
                          <a:latin typeface="Cambria Math" panose="02040503050406030204" pitchFamily="18" charset="0"/>
                        </a:rPr>
                        <m:t>   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Αντικαθιστώντας και κάνοντας πράξεις καταλήγουμε στις σχέσεις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   ,  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𝐷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bSup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b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𝜔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Περιοδική συνάρτηση με την ίδια περίοδο!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Προφανώς αν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παίρνουμε τις σχέσεις της </a:t>
                </a:r>
                <a:r>
                  <a:rPr lang="el-GR" dirty="0" err="1" smtClean="0"/>
                  <a:t>αυτοσυσχέτισης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36617"/>
              </a:xfrm>
              <a:blipFill rotWithShape="0">
                <a:blip r:embed="rId3"/>
                <a:stretch>
                  <a:fillRect l="-1905" t="-176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23758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</p:spPr>
            <p:txBody>
              <a:bodyPr>
                <a:normAutofit fontScale="92500" lnSpcReduction="2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 smtClean="0"/>
                  <a:t> </a:t>
                </a:r>
                <a:r>
                  <a:rPr lang="el-GR" b="1" dirty="0" smtClean="0"/>
                  <a:t>Συσχετίσεις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Σήματα Ενέργειας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Αυτοσυσχέτιση: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Ετεροσυσχέτιση: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Είναι εμφανές ότι ο ορισμός της συσχέτισης για σήματα ενέργειας μοιάζει πολύ με τον ορισμό της συνέλιξης: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=−∞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Μπορούμε να δείξουμε ότι: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  <m:oMath xmlns:m="http://schemas.openxmlformats.org/officeDocument/2006/math">
                      <m:r>
                        <a:rPr lang="en-US" sz="11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0" dirty="0" smtClean="0"/>
                  <a:t> </a:t>
                </a:r>
                <a:r>
                  <a:rPr lang="el-GR" b="0" dirty="0" smtClean="0"/>
                  <a:t>Προφανώς αν τα σήματα είναι πραγματικά,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8959042" cy="6214802"/>
              </a:xfrm>
              <a:blipFill rotWithShape="0">
                <a:blip r:embed="rId3"/>
                <a:stretch>
                  <a:fillRect l="-1837" t="-2353" b="-127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5870448" y="4913523"/>
            <a:ext cx="3175876" cy="1204108"/>
            <a:chOff x="5870448" y="4720170"/>
            <a:chExt cx="3175876" cy="1397166"/>
          </a:xfrm>
        </p:grpSpPr>
        <p:sp>
          <p:nvSpPr>
            <p:cNvPr id="9" name="TextBox 8"/>
            <p:cNvSpPr txBox="1"/>
            <p:nvPr/>
          </p:nvSpPr>
          <p:spPr>
            <a:xfrm>
              <a:off x="6266548" y="4720170"/>
              <a:ext cx="2779776" cy="1382903"/>
            </a:xfrm>
            <a:prstGeom prst="roundRect">
              <a:avLst/>
            </a:prstGeom>
            <a:ln>
              <a:solidFill>
                <a:srgbClr val="00B0F0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el-GR" sz="1600" dirty="0" smtClean="0"/>
                <a:t>Η συσχέτιση είναι μια συνέλιξη </a:t>
              </a:r>
              <a:r>
                <a:rPr lang="el-GR" sz="1600" b="1" dirty="0" smtClean="0"/>
                <a:t>χωρίς</a:t>
              </a:r>
              <a:r>
                <a:rPr lang="el-GR" sz="1600" dirty="0" smtClean="0"/>
                <a:t> τη χρονική αντιστροφή στην προεργασία των πράξεων</a:t>
              </a:r>
              <a:endParaRPr lang="el-GR" sz="1600" dirty="0"/>
            </a:p>
          </p:txBody>
        </p:sp>
        <p:sp>
          <p:nvSpPr>
            <p:cNvPr id="10" name="Right Brace 9"/>
            <p:cNvSpPr/>
            <p:nvPr/>
          </p:nvSpPr>
          <p:spPr>
            <a:xfrm>
              <a:off x="5870448" y="4745736"/>
              <a:ext cx="256032" cy="1371600"/>
            </a:xfrm>
            <a:prstGeom prst="rightBrace">
              <a:avLst/>
            </a:prstGeom>
            <a:ln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l-GR" sz="1600"/>
            </a:p>
          </p:txBody>
        </p:sp>
      </p:grpSp>
    </p:spTree>
    <p:extLst>
      <p:ext uri="{BB962C8B-B14F-4D97-AF65-F5344CB8AC3E}">
        <p14:creationId xmlns:p14="http://schemas.microsoft.com/office/powerpoint/2010/main" val="246787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14428</TotalTime>
  <Words>663</Words>
  <Application>Microsoft Office PowerPoint</Application>
  <PresentationFormat>On-screen Show (4:3)</PresentationFormat>
  <Paragraphs>252</Paragraphs>
  <Slides>29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700</cp:revision>
  <dcterms:created xsi:type="dcterms:W3CDTF">2018-08-17T16:23:20Z</dcterms:created>
  <dcterms:modified xsi:type="dcterms:W3CDTF">2020-05-31T01:33:33Z</dcterms:modified>
</cp:coreProperties>
</file>