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5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56" r:id="rId11"/>
    <p:sldId id="257" r:id="rId12"/>
    <p:sldId id="258" r:id="rId13"/>
    <p:sldId id="259" r:id="rId14"/>
    <p:sldId id="260" r:id="rId15"/>
    <p:sldId id="261" r:id="rId16"/>
    <p:sldId id="26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5664-CB1F-450F-A441-48F0F2D53653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EDBCB-B4EE-4B5A-AE6F-5F166E01C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895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5664-CB1F-450F-A441-48F0F2D53653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EDBCB-B4EE-4B5A-AE6F-5F166E01C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090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5664-CB1F-450F-A441-48F0F2D53653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EDBCB-B4EE-4B5A-AE6F-5F166E01C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360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5664-CB1F-450F-A441-48F0F2D53653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EDBCB-B4EE-4B5A-AE6F-5F166E01C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81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5664-CB1F-450F-A441-48F0F2D53653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EDBCB-B4EE-4B5A-AE6F-5F166E01C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47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5664-CB1F-450F-A441-48F0F2D53653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EDBCB-B4EE-4B5A-AE6F-5F166E01C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306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5664-CB1F-450F-A441-48F0F2D53653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EDBCB-B4EE-4B5A-AE6F-5F166E01C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668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5664-CB1F-450F-A441-48F0F2D53653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EDBCB-B4EE-4B5A-AE6F-5F166E01C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853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5664-CB1F-450F-A441-48F0F2D53653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EDBCB-B4EE-4B5A-AE6F-5F166E01C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402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5664-CB1F-450F-A441-48F0F2D53653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EDBCB-B4EE-4B5A-AE6F-5F166E01C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893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5664-CB1F-450F-A441-48F0F2D53653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EDBCB-B4EE-4B5A-AE6F-5F166E01C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099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D85664-CB1F-450F-A441-48F0F2D53653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FEDBCB-B4EE-4B5A-AE6F-5F166E01C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694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</a:t>
            </a:r>
          </a:p>
        </p:txBody>
      </p:sp>
    </p:spTree>
    <p:extLst>
      <p:ext uri="{BB962C8B-B14F-4D97-AF65-F5344CB8AC3E}">
        <p14:creationId xmlns:p14="http://schemas.microsoft.com/office/powerpoint/2010/main" val="18287528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S.V.M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Baskerville Old Face" panose="02020602080505020303" pitchFamily="18" charset="0"/>
              </a:rPr>
              <a:t>Support Vector Machine</a:t>
            </a:r>
          </a:p>
        </p:txBody>
      </p:sp>
    </p:spTree>
    <p:extLst>
      <p:ext uri="{BB962C8B-B14F-4D97-AF65-F5344CB8AC3E}">
        <p14:creationId xmlns:p14="http://schemas.microsoft.com/office/powerpoint/2010/main" val="10876035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SVM is one of the powerful technique for Classification, Regression  &amp; Outlier detection</a:t>
            </a:r>
          </a:p>
          <a:p>
            <a:pPr marL="457200" lvl="1" indent="0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SVM uses a technique called the 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kernel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trick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to transform your data and then based on these transformations it finds an optimal boundary between the possible outputs.</a:t>
            </a:r>
          </a:p>
          <a:p>
            <a:pPr lvl="1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comes under Supervised Learning Algorithm.</a:t>
            </a:r>
          </a:p>
          <a:p>
            <a:pPr lvl="1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a data having p-dimensions the hyperplane(boundary) is built by using (p-1) dimensions.</a:t>
            </a:r>
          </a:p>
          <a:p>
            <a:pPr marL="457200" lvl="1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86107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Continued…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primary focus while drawing the hyperplane is on maximizing the distance from hyperplane to the nearest data point of either class.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Points  which are influencing the hyperplane are called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 Vectors</a:t>
            </a:r>
          </a:p>
        </p:txBody>
      </p:sp>
    </p:spTree>
    <p:extLst>
      <p:ext uri="{BB962C8B-B14F-4D97-AF65-F5344CB8AC3E}">
        <p14:creationId xmlns:p14="http://schemas.microsoft.com/office/powerpoint/2010/main" val="6241012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Classication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Regression problems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Works very well for large no. of features and also when features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no. of samples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Non-Linear data can also be classified using customized hyperplanes built by using kernel trick.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6048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choice of kernel leading to more errors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 size and accuracy are inversely proportional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time and memory are needed to implement with complex calculations involved</a:t>
            </a:r>
          </a:p>
        </p:txBody>
      </p:sp>
    </p:spTree>
    <p:extLst>
      <p:ext uri="{BB962C8B-B14F-4D97-AF65-F5344CB8AC3E}">
        <p14:creationId xmlns:p14="http://schemas.microsoft.com/office/powerpoint/2010/main" val="3951744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Time Usage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Facial Expression Classification</a:t>
            </a:r>
          </a:p>
          <a:p>
            <a:endParaRPr lang="en-US" dirty="0"/>
          </a:p>
          <a:p>
            <a:r>
              <a:rPr lang="en-US" dirty="0"/>
              <a:t>Speech Recognition</a:t>
            </a:r>
          </a:p>
          <a:p>
            <a:endParaRPr lang="en-US" dirty="0"/>
          </a:p>
          <a:p>
            <a:r>
              <a:rPr lang="en-US" dirty="0"/>
              <a:t>Handwritten Digit Recognition &amp; Text Classification </a:t>
            </a:r>
          </a:p>
        </p:txBody>
      </p:sp>
    </p:spTree>
    <p:extLst>
      <p:ext uri="{BB962C8B-B14F-4D97-AF65-F5344CB8AC3E}">
        <p14:creationId xmlns:p14="http://schemas.microsoft.com/office/powerpoint/2010/main" val="26431867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9098460"/>
              </p:ext>
            </p:extLst>
          </p:nvPr>
        </p:nvGraphicFramePr>
        <p:xfrm>
          <a:off x="1060167" y="467875"/>
          <a:ext cx="8375381" cy="6138335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676401">
                  <a:extLst>
                    <a:ext uri="{9D8B030D-6E8A-4147-A177-3AD203B41FA5}">
                      <a16:colId xmlns:a16="http://schemas.microsoft.com/office/drawing/2014/main" val="2145858628"/>
                    </a:ext>
                  </a:extLst>
                </a:gridCol>
                <a:gridCol w="1676401">
                  <a:extLst>
                    <a:ext uri="{9D8B030D-6E8A-4147-A177-3AD203B41FA5}">
                      <a16:colId xmlns:a16="http://schemas.microsoft.com/office/drawing/2014/main" val="126184460"/>
                    </a:ext>
                  </a:extLst>
                </a:gridCol>
                <a:gridCol w="1676401">
                  <a:extLst>
                    <a:ext uri="{9D8B030D-6E8A-4147-A177-3AD203B41FA5}">
                      <a16:colId xmlns:a16="http://schemas.microsoft.com/office/drawing/2014/main" val="233522837"/>
                    </a:ext>
                  </a:extLst>
                </a:gridCol>
                <a:gridCol w="1676401">
                  <a:extLst>
                    <a:ext uri="{9D8B030D-6E8A-4147-A177-3AD203B41FA5}">
                      <a16:colId xmlns:a16="http://schemas.microsoft.com/office/drawing/2014/main" val="2962278591"/>
                    </a:ext>
                  </a:extLst>
                </a:gridCol>
                <a:gridCol w="1669777">
                  <a:extLst>
                    <a:ext uri="{9D8B030D-6E8A-4147-A177-3AD203B41FA5}">
                      <a16:colId xmlns:a16="http://schemas.microsoft.com/office/drawing/2014/main" val="3367884734"/>
                    </a:ext>
                  </a:extLst>
                </a:gridCol>
              </a:tblGrid>
              <a:tr h="876905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Baskerville Old Face" panose="02020602080505020303" pitchFamily="18" charset="0"/>
                        </a:rPr>
                        <a:t>Classifier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Handling</a:t>
                      </a:r>
                      <a:r>
                        <a:rPr lang="en-US" baseline="0" dirty="0"/>
                        <a:t> Large 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Handling More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Processing</a:t>
                      </a:r>
                      <a:r>
                        <a:rPr lang="en-US" baseline="0" dirty="0"/>
                        <a:t>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Complexity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9455637"/>
                  </a:ext>
                </a:extLst>
              </a:tr>
              <a:tr h="876905">
                <a:tc>
                  <a:txBody>
                    <a:bodyPr/>
                    <a:lstStyle/>
                    <a:p>
                      <a:r>
                        <a:rPr lang="en-US" sz="2400" b="1" dirty="0">
                          <a:latin typeface="Baskerville Old Face" panose="02020602080505020303" pitchFamily="18" charset="0"/>
                        </a:rPr>
                        <a:t>Linear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692915"/>
                  </a:ext>
                </a:extLst>
              </a:tr>
              <a:tr h="876905">
                <a:tc>
                  <a:txBody>
                    <a:bodyPr/>
                    <a:lstStyle/>
                    <a:p>
                      <a:r>
                        <a:rPr lang="en-US" sz="2400" b="1" dirty="0">
                          <a:latin typeface="Baskerville Old Face" panose="02020602080505020303" pitchFamily="18" charset="0"/>
                        </a:rPr>
                        <a:t>Logistic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4084493"/>
                  </a:ext>
                </a:extLst>
              </a:tr>
              <a:tr h="876905">
                <a:tc>
                  <a:txBody>
                    <a:bodyPr/>
                    <a:lstStyle/>
                    <a:p>
                      <a:r>
                        <a:rPr lang="en-US" sz="2400" b="1" dirty="0">
                          <a:latin typeface="Baskerville Old Face" panose="02020602080505020303" pitchFamily="18" charset="0"/>
                        </a:rPr>
                        <a:t>Naïve Bayes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1129279"/>
                  </a:ext>
                </a:extLst>
              </a:tr>
              <a:tr h="876905">
                <a:tc>
                  <a:txBody>
                    <a:bodyPr/>
                    <a:lstStyle/>
                    <a:p>
                      <a:r>
                        <a:rPr lang="en-US" sz="2400" b="1" dirty="0">
                          <a:latin typeface="Baskerville Old Face" panose="02020602080505020303" pitchFamily="18" charset="0"/>
                        </a:rPr>
                        <a:t>K-Means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156985"/>
                  </a:ext>
                </a:extLst>
              </a:tr>
              <a:tr h="876905">
                <a:tc>
                  <a:txBody>
                    <a:bodyPr/>
                    <a:lstStyle/>
                    <a:p>
                      <a:r>
                        <a:rPr lang="en-US" sz="2400" b="1" dirty="0">
                          <a:latin typeface="Baskerville Old Face" panose="02020602080505020303" pitchFamily="18" charset="0"/>
                        </a:rPr>
                        <a:t>SVM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478363"/>
                  </a:ext>
                </a:extLst>
              </a:tr>
              <a:tr h="876905">
                <a:tc>
                  <a:txBody>
                    <a:bodyPr/>
                    <a:lstStyle/>
                    <a:p>
                      <a:r>
                        <a:rPr lang="en-US" sz="2400" b="1" dirty="0">
                          <a:latin typeface="Baskerville Old Face" panose="02020602080505020303" pitchFamily="18" charset="0"/>
                        </a:rPr>
                        <a:t>Decision</a:t>
                      </a:r>
                      <a:r>
                        <a:rPr lang="en-US" sz="2400" b="1" baseline="0" dirty="0">
                          <a:latin typeface="Baskerville Old Face" panose="02020602080505020303" pitchFamily="18" charset="0"/>
                        </a:rPr>
                        <a:t> Tree</a:t>
                      </a:r>
                      <a:endParaRPr lang="en-US" sz="2400" b="1" dirty="0">
                        <a:latin typeface="Baskerville Old Face" panose="020206020805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96562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9169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67828"/>
            <a:ext cx="10515600" cy="4351338"/>
          </a:xfrm>
        </p:spPr>
        <p:txBody>
          <a:bodyPr>
            <a:normAutofit fontScale="92500"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 measures the relationship between the categorical dependent variable and one or more independent variables by estimating probabilities using a logistic function.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It's a classification technique used to predict the likelihood occurrence of an event, resulting in yes or no.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Boundary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predict which class a data belongs, a threshold can be set. Based upon this threshold, the obtained estimated probability is classified into classes.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Say, if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predicted_value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≥ 0.5, then classify email as spam else as not spam.</a:t>
            </a:r>
          </a:p>
        </p:txBody>
      </p:sp>
    </p:spTree>
    <p:extLst>
      <p:ext uri="{BB962C8B-B14F-4D97-AF65-F5344CB8AC3E}">
        <p14:creationId xmlns:p14="http://schemas.microsoft.com/office/powerpoint/2010/main" val="1428656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Logistic Regression: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Binary Logistic Regression: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categorical response has only two 2 possible outcomes. Example: Spam or Not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Multinomial Logistic Regression: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Three or more categories without ordering. Example: Predicting which food is preferred more (Veg, Non-Veg, Vegan)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Ordinal Logistic Regression: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Three or more categories with ordering. Example: Movie rating from 1 to 5</a:t>
            </a:r>
          </a:p>
        </p:txBody>
      </p:sp>
    </p:spTree>
    <p:extLst>
      <p:ext uri="{BB962C8B-B14F-4D97-AF65-F5344CB8AC3E}">
        <p14:creationId xmlns:p14="http://schemas.microsoft.com/office/powerpoint/2010/main" val="2846344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Pros and Cons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Probabilistic approach, gives information about statistical significance of features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 and linear, reliable, no parameters to tune.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Logistic Regression Assumptions.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Cannot handle non-linearity in the data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0541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– Means Clustering</a:t>
            </a:r>
          </a:p>
        </p:txBody>
      </p:sp>
    </p:spTree>
    <p:extLst>
      <p:ext uri="{BB962C8B-B14F-4D97-AF65-F5344CB8AC3E}">
        <p14:creationId xmlns:p14="http://schemas.microsoft.com/office/powerpoint/2010/main" val="718616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 supervised learning method.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K-means clustering algorithm is used to find groups which have not been explicitly labeled in the data.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results of the K-means clustering algorithm are: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centroids of the K clusters, which can be used to label new data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Labels for the training data (each data point is assigned to a single cluster)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3113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 of use cases are: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Behavioral segmentation: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Segment by purchase history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Segment by activities on application, website, or platform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 personas based on interests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profiles based on activity monitoring.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Inventory categorization: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inventory by sales activity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inventory by manufacturing metrics</a:t>
            </a:r>
          </a:p>
        </p:txBody>
      </p:sp>
    </p:spTree>
    <p:extLst>
      <p:ext uri="{BB962C8B-B14F-4D97-AF65-F5344CB8AC3E}">
        <p14:creationId xmlns:p14="http://schemas.microsoft.com/office/powerpoint/2010/main" val="15104003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Pros and Cons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 to understand, easily adaptable.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Works well on small or large datasets.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Fast, efficient and performant.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 to choose the number of clusters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56617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136" y="478303"/>
            <a:ext cx="10544621" cy="5922498"/>
          </a:xfrm>
        </p:spPr>
      </p:pic>
    </p:spTree>
    <p:extLst>
      <p:ext uri="{BB962C8B-B14F-4D97-AF65-F5344CB8AC3E}">
        <p14:creationId xmlns:p14="http://schemas.microsoft.com/office/powerpoint/2010/main" val="38952702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518</Words>
  <Application>Microsoft Office PowerPoint</Application>
  <PresentationFormat>Widescreen</PresentationFormat>
  <Paragraphs>95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Baskerville Old Face</vt:lpstr>
      <vt:lpstr>Calibri</vt:lpstr>
      <vt:lpstr>Calibri Light</vt:lpstr>
      <vt:lpstr>Times New Roman</vt:lpstr>
      <vt:lpstr>Office Theme</vt:lpstr>
      <vt:lpstr>Logistic Regression</vt:lpstr>
      <vt:lpstr>Introduction</vt:lpstr>
      <vt:lpstr>Types of Logistic Regression:</vt:lpstr>
      <vt:lpstr>Pros and Cons</vt:lpstr>
      <vt:lpstr>K – Means Clustering</vt:lpstr>
      <vt:lpstr>Introduction</vt:lpstr>
      <vt:lpstr>Examples of use cases are:</vt:lpstr>
      <vt:lpstr>Pros and Cons</vt:lpstr>
      <vt:lpstr>PowerPoint Presentation</vt:lpstr>
      <vt:lpstr>S.V.M</vt:lpstr>
      <vt:lpstr>Working</vt:lpstr>
      <vt:lpstr>Working Continued… </vt:lpstr>
      <vt:lpstr>Advantages</vt:lpstr>
      <vt:lpstr>Disadvantages</vt:lpstr>
      <vt:lpstr>Real Time Usage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S.V.M</dc:title>
  <dc:creator>Debin Rejini (UST, IND)</dc:creator>
  <cp:lastModifiedBy>user</cp:lastModifiedBy>
  <cp:revision>7</cp:revision>
  <dcterms:created xsi:type="dcterms:W3CDTF">2018-04-23T04:14:32Z</dcterms:created>
  <dcterms:modified xsi:type="dcterms:W3CDTF">2018-04-23T05:53:59Z</dcterms:modified>
</cp:coreProperties>
</file>