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292" r:id="rId35"/>
    <p:sldId id="293" r:id="rId36"/>
  </p:sldIdLst>
  <p:sldSz cx="18288000" cy="10287000"/>
  <p:notesSz cx="6858000" cy="9144000"/>
  <p:embeddedFontLst>
    <p:embeddedFont>
      <p:font typeface="Etna Sans Serif" panose="020B0604020202020204" charset="0"/>
      <p:regular r:id="rId37"/>
    </p:embeddedFont>
    <p:embeddedFont>
      <p:font typeface="Glacial Indifference" panose="020B0604020202020204" charset="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9" d="100"/>
          <a:sy n="69" d="100"/>
        </p:scale>
        <p:origin x="83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3D20CB">
                <a:alpha val="100000"/>
              </a:srgbClr>
            </a:gs>
            <a:gs pos="66667">
              <a:srgbClr val="050E5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6011467" y="9170287"/>
            <a:ext cx="5940040" cy="864006"/>
          </a:xfrm>
          <a:custGeom>
            <a:avLst/>
            <a:gdLst/>
            <a:ahLst/>
            <a:cxnLst/>
            <a:rect l="l" t="t" r="r" b="b"/>
            <a:pathLst>
              <a:path w="5940040" h="864006">
                <a:moveTo>
                  <a:pt x="0" y="0"/>
                </a:moveTo>
                <a:lnTo>
                  <a:pt x="5940040" y="0"/>
                </a:lnTo>
                <a:lnTo>
                  <a:pt x="5940040" y="864006"/>
                </a:lnTo>
                <a:lnTo>
                  <a:pt x="0" y="8640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3" name="Freeform 3"/>
          <p:cNvSpPr/>
          <p:nvPr/>
        </p:nvSpPr>
        <p:spPr>
          <a:xfrm>
            <a:off x="-4442642" y="496685"/>
            <a:ext cx="7315200" cy="1064029"/>
          </a:xfrm>
          <a:custGeom>
            <a:avLst/>
            <a:gdLst/>
            <a:ahLst/>
            <a:cxnLst/>
            <a:rect l="l" t="t" r="r" b="b"/>
            <a:pathLst>
              <a:path w="7315200" h="1064029">
                <a:moveTo>
                  <a:pt x="0" y="0"/>
                </a:moveTo>
                <a:lnTo>
                  <a:pt x="7315200" y="0"/>
                </a:lnTo>
                <a:lnTo>
                  <a:pt x="7315200" y="1064030"/>
                </a:lnTo>
                <a:lnTo>
                  <a:pt x="0" y="10640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UY"/>
          </a:p>
        </p:txBody>
      </p:sp>
      <p:sp>
        <p:nvSpPr>
          <p:cNvPr id="4" name="TextBox 4"/>
          <p:cNvSpPr txBox="1"/>
          <p:nvPr/>
        </p:nvSpPr>
        <p:spPr>
          <a:xfrm>
            <a:off x="713653" y="3139870"/>
            <a:ext cx="16860695" cy="1362232"/>
          </a:xfrm>
          <a:prstGeom prst="rect">
            <a:avLst/>
          </a:prstGeom>
        </p:spPr>
        <p:txBody>
          <a:bodyPr lIns="0" tIns="0" rIns="0" bIns="0" rtlCol="0" anchor="t">
            <a:spAutoFit/>
          </a:bodyPr>
          <a:lstStyle/>
          <a:p>
            <a:pPr marL="0" lvl="0" indent="0" algn="ctr">
              <a:lnSpc>
                <a:spcPts val="11750"/>
              </a:lnSpc>
            </a:pPr>
            <a:r>
              <a:rPr lang="en-US" sz="7000" spc="243" dirty="0">
                <a:solidFill>
                  <a:srgbClr val="FFFFFF"/>
                </a:solidFill>
                <a:latin typeface="Etna Sans Serif"/>
              </a:rPr>
              <a:t>HERRAMIENTAS DE SOFTWARE PARA</a:t>
            </a:r>
          </a:p>
        </p:txBody>
      </p:sp>
      <p:sp>
        <p:nvSpPr>
          <p:cNvPr id="5" name="TextBox 5"/>
          <p:cNvSpPr txBox="1"/>
          <p:nvPr/>
        </p:nvSpPr>
        <p:spPr>
          <a:xfrm>
            <a:off x="4385023" y="4310312"/>
            <a:ext cx="9517954" cy="2227148"/>
          </a:xfrm>
          <a:prstGeom prst="rect">
            <a:avLst/>
          </a:prstGeom>
        </p:spPr>
        <p:txBody>
          <a:bodyPr lIns="0" tIns="0" rIns="0" bIns="0" rtlCol="0" anchor="t">
            <a:spAutoFit/>
          </a:bodyPr>
          <a:lstStyle/>
          <a:p>
            <a:pPr marL="0" lvl="0" indent="0" algn="ctr">
              <a:lnSpc>
                <a:spcPts val="18188"/>
              </a:lnSpc>
            </a:pPr>
            <a:r>
              <a:rPr lang="en-US" sz="12991" spc="376">
                <a:solidFill>
                  <a:srgbClr val="FFFFFF"/>
                </a:solidFill>
                <a:latin typeface="Etna Sans Serif"/>
              </a:rPr>
              <a:t>BIG DATA</a:t>
            </a:r>
          </a:p>
        </p:txBody>
      </p:sp>
      <p:sp>
        <p:nvSpPr>
          <p:cNvPr id="6" name="TextBox 6"/>
          <p:cNvSpPr txBox="1"/>
          <p:nvPr/>
        </p:nvSpPr>
        <p:spPr>
          <a:xfrm>
            <a:off x="4385023" y="6594610"/>
            <a:ext cx="9517954" cy="497478"/>
          </a:xfrm>
          <a:prstGeom prst="rect">
            <a:avLst/>
          </a:prstGeom>
        </p:spPr>
        <p:txBody>
          <a:bodyPr lIns="0" tIns="0" rIns="0" bIns="0" rtlCol="0" anchor="t">
            <a:spAutoFit/>
          </a:bodyPr>
          <a:lstStyle/>
          <a:p>
            <a:pPr marL="0" lvl="0" indent="0" algn="ctr">
              <a:lnSpc>
                <a:spcPts val="4079"/>
              </a:lnSpc>
              <a:spcBef>
                <a:spcPct val="0"/>
              </a:spcBef>
            </a:pPr>
            <a:r>
              <a:rPr lang="en-US" sz="2914" spc="151">
                <a:solidFill>
                  <a:srgbClr val="FFFFFF"/>
                </a:solidFill>
                <a:latin typeface="Glacial Indifference"/>
              </a:rPr>
              <a:t>09 - Modelado de Datos</a:t>
            </a:r>
          </a:p>
        </p:txBody>
      </p:sp>
      <p:sp>
        <p:nvSpPr>
          <p:cNvPr id="7" name="Freeform 7"/>
          <p:cNvSpPr/>
          <p:nvPr/>
        </p:nvSpPr>
        <p:spPr>
          <a:xfrm flipH="1">
            <a:off x="13341347" y="-107671"/>
            <a:ext cx="7315200" cy="505414"/>
          </a:xfrm>
          <a:custGeom>
            <a:avLst/>
            <a:gdLst/>
            <a:ahLst/>
            <a:cxnLst/>
            <a:rect l="l" t="t" r="r" b="b"/>
            <a:pathLst>
              <a:path w="7315200" h="505414">
                <a:moveTo>
                  <a:pt x="7315200" y="0"/>
                </a:moveTo>
                <a:lnTo>
                  <a:pt x="0" y="0"/>
                </a:lnTo>
                <a:lnTo>
                  <a:pt x="0" y="505414"/>
                </a:lnTo>
                <a:lnTo>
                  <a:pt x="7315200" y="505414"/>
                </a:lnTo>
                <a:lnTo>
                  <a:pt x="731520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UY"/>
          </a:p>
        </p:txBody>
      </p:sp>
      <p:sp>
        <p:nvSpPr>
          <p:cNvPr id="8" name="Freeform 8"/>
          <p:cNvSpPr/>
          <p:nvPr/>
        </p:nvSpPr>
        <p:spPr>
          <a:xfrm>
            <a:off x="-1683450" y="9781586"/>
            <a:ext cx="7315200" cy="505414"/>
          </a:xfrm>
          <a:custGeom>
            <a:avLst/>
            <a:gdLst/>
            <a:ahLst/>
            <a:cxnLst/>
            <a:rect l="l" t="t" r="r" b="b"/>
            <a:pathLst>
              <a:path w="7315200" h="505414">
                <a:moveTo>
                  <a:pt x="0" y="0"/>
                </a:moveTo>
                <a:lnTo>
                  <a:pt x="7315200" y="0"/>
                </a:lnTo>
                <a:lnTo>
                  <a:pt x="7315200" y="505414"/>
                </a:lnTo>
                <a:lnTo>
                  <a:pt x="0" y="50541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UY"/>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UN DATAMART ES ES UNA SUBSECCIÓN DE UN DATA WAREHOUSE QUE SE ENFOCA EN UN ÁREA ESPECÍFICA DE UNA ORGANIZACIÓN, COMO LAS VENTAS, EL MARKETING O LAS FINANZAS. TAMBIÉN PUEDE ENFOCARSE EN UNA FUNCIÓN DENTRO DE LA ORGNZIACIÓN. SE UTILIZA PARA ALMACENAR DATOS QUE SE HAN EXTRAÍDO, TRANSFORMADO Y CARGADO (ETL) DE DIFERENTES FUENTES, Y SE HA ORGANIZADO DE TAL MANERA QUE LOS USUARIOS PUEDAN ACCEDER A ELLOS DE MANERA FÁCIL Y RÁPIDA.</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DATAMART</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LOS DATAMARTS SUELEN ESTAR DISEÑADOS PARA SER UTILIZADOS POR UN GRUPO ESPECÍFICO DE USUARIOS, COMO EL EQUIPO DE VENTAS, EL EQUIPO DE MARKETING O EL EQUIPO DE FINANZAS. ESTO SIGNIFICA QUE LOS DATOS SE PUEDEN PRESENTAR DE MANERA ESPECÍFICA PARA SATISFACER LAS NECESIDADES DE LOS USUARIOS, LO QUE AUMENTA LA EFICACIA DE LOS ANÁLISIS Y LOS INFORMES. SE PUEDEN UTILIZAR CON TODOS LOS MODELOS DE DATOS QUE VAMOS A REPASAR.</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DATAMART</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ALGUNAS VENTAJAS SON QUE LOS USUARIOS FUERA DEL DATALAKE YA CONOCEN EL MODELO DE DATOS DE LA FUENTE ORIGINAL Y AHORA LO TIENEN DISPONIBLE EN EL DATALAKE JUNTO A OTRAS FUENTES DE DATOS QUE LE PERMITEN ENRIQUECERLO. LOS DATOS SON UNA ÚNICA FUENTE DE VERDAD, YA QUE ESTÁN IGUAL QUE LA FUENTE. LA REDUNDANCIA ES BAJA PORQUE SE MANTIENE LA NORMALIZACIÓN.</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MODELO NORMALIZADO</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1" name="Freeform 11"/>
          <p:cNvSpPr/>
          <p:nvPr/>
        </p:nvSpPr>
        <p:spPr>
          <a:xfrm>
            <a:off x="7838596" y="7248916"/>
            <a:ext cx="2610808" cy="2912055"/>
          </a:xfrm>
          <a:custGeom>
            <a:avLst/>
            <a:gdLst/>
            <a:ahLst/>
            <a:cxnLst/>
            <a:rect l="l" t="t" r="r" b="b"/>
            <a:pathLst>
              <a:path w="2610808" h="2912055">
                <a:moveTo>
                  <a:pt x="0" y="0"/>
                </a:moveTo>
                <a:lnTo>
                  <a:pt x="2610808" y="0"/>
                </a:lnTo>
                <a:lnTo>
                  <a:pt x="2610808" y="2912055"/>
                </a:lnTo>
                <a:lnTo>
                  <a:pt x="0" y="2912055"/>
                </a:lnTo>
                <a:lnTo>
                  <a:pt x="0" y="0"/>
                </a:lnTo>
                <a:close/>
              </a:path>
            </a:pathLst>
          </a:custGeom>
          <a:blipFill>
            <a:blip r:embed="rId4"/>
            <a:stretch>
              <a:fillRect/>
            </a:stretch>
          </a:blipFill>
        </p:spPr>
        <p:txBody>
          <a:bodyPr/>
          <a:lstStyle/>
          <a:p>
            <a:endParaRPr lang="es-UY"/>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ENTRE SUS DESVENTAJAS SE ENCUENTRA QUE ES DIFÍCIL LLEGAR A HACER CONSULTAS SIN TENER QUE REALIZAR UNA GRAN CANTIDAD DE JOINS. Y DIFÍCIL DE MANEJAR PARA QUIEN NO CONOCE LAS FUENTES ORIGINALES DE DATOS.</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MODELO NORMALIZADO</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1" name="Freeform 11"/>
          <p:cNvSpPr/>
          <p:nvPr/>
        </p:nvSpPr>
        <p:spPr>
          <a:xfrm>
            <a:off x="7838596" y="7248916"/>
            <a:ext cx="2610808" cy="2912055"/>
          </a:xfrm>
          <a:custGeom>
            <a:avLst/>
            <a:gdLst/>
            <a:ahLst/>
            <a:cxnLst/>
            <a:rect l="l" t="t" r="r" b="b"/>
            <a:pathLst>
              <a:path w="2610808" h="2912055">
                <a:moveTo>
                  <a:pt x="0" y="0"/>
                </a:moveTo>
                <a:lnTo>
                  <a:pt x="2610808" y="0"/>
                </a:lnTo>
                <a:lnTo>
                  <a:pt x="2610808" y="2912055"/>
                </a:lnTo>
                <a:lnTo>
                  <a:pt x="0" y="2912055"/>
                </a:lnTo>
                <a:lnTo>
                  <a:pt x="0" y="0"/>
                </a:lnTo>
                <a:close/>
              </a:path>
            </a:pathLst>
          </a:custGeom>
          <a:blipFill>
            <a:blip r:embed="rId4"/>
            <a:stretch>
              <a:fillRect/>
            </a:stretch>
          </a:blipFill>
        </p:spPr>
        <p:txBody>
          <a:bodyPr/>
          <a:lstStyle/>
          <a:p>
            <a:endParaRPr lang="es-UY"/>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POR MÁS QUE MANTENGAMOS LA NORMALIZACIÓN DE LOS DATOS. EL DATALAKE NO ES UNA BASE DE DATOS TRANSACCIONAL. TIENE FINES ANALÍTICOS. NO CUMPLE CON LAS PROPIEDADES ACID, QUE SON UNA SERIE DE CARACTERÍSTICAS DE LAS TRANSACCIONES EN BASES DE DATOS RELACIONALES TRADICIONALES.</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MODELO NORMALIZADO</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1" name="Freeform 11"/>
          <p:cNvSpPr/>
          <p:nvPr/>
        </p:nvSpPr>
        <p:spPr>
          <a:xfrm>
            <a:off x="7838596" y="7248916"/>
            <a:ext cx="2610808" cy="2912055"/>
          </a:xfrm>
          <a:custGeom>
            <a:avLst/>
            <a:gdLst/>
            <a:ahLst/>
            <a:cxnLst/>
            <a:rect l="l" t="t" r="r" b="b"/>
            <a:pathLst>
              <a:path w="2610808" h="2912055">
                <a:moveTo>
                  <a:pt x="0" y="0"/>
                </a:moveTo>
                <a:lnTo>
                  <a:pt x="2610808" y="0"/>
                </a:lnTo>
                <a:lnTo>
                  <a:pt x="2610808" y="2912055"/>
                </a:lnTo>
                <a:lnTo>
                  <a:pt x="0" y="2912055"/>
                </a:lnTo>
                <a:lnTo>
                  <a:pt x="0" y="0"/>
                </a:lnTo>
                <a:close/>
              </a:path>
            </a:pathLst>
          </a:custGeom>
          <a:blipFill>
            <a:blip r:embed="rId4"/>
            <a:stretch>
              <a:fillRect/>
            </a:stretch>
          </a:blipFill>
        </p:spPr>
        <p:txBody>
          <a:bodyPr/>
          <a:lstStyle/>
          <a:p>
            <a:endParaRPr lang="es-UY"/>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ACID SIGNIFICA ATOMICIDAD, CONSISTENCIA, AISLAMIENTO Y DURABILIDAD, Y ESTAS PROPIEDADES GARANTIZAN QUE LAS TRANSACCIONES SEAN CONFIABLES Y SE COMPLETEN CORRECTAMENTE, INCLUSO EN PRESENCIA DE FALLAS O CONFLICTOS.</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ACID</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algn="just">
                <a:lnSpc>
                  <a:spcPts val="4199"/>
                </a:lnSpc>
                <a:spcBef>
                  <a:spcPct val="0"/>
                </a:spcBef>
              </a:pPr>
              <a:r>
                <a:rPr lang="en-US" sz="2999" spc="155">
                  <a:solidFill>
                    <a:srgbClr val="FFFFFF"/>
                  </a:solidFill>
                  <a:latin typeface="Glacial Indifference"/>
                </a:rPr>
                <a:t>ATOMICIDAD (ATOMICITY): ESTO SIGNIFICA QUE UNA TRANSACCIÓN SE CONSIDERA UNA OPERACIÓN ÚNICA E INDIVISIBLE. EN OTRAS PALABRAS, UNA TRANSACCIÓN SE EJECUTA POR COMPLETO O NO SE EJECUTA EN ABSOLUTO. SI UNA PARTE DE LA TRANSACCIÓN FALLA, TODAS LAS OPERACIONES REALIZADAS HASTA ESE PUNTO SE DESHACEN (SE REVIERTEN) PARA MANTENER LA CONSISTENCIA DE LOS DATOS.</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ACID</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algn="just">
                <a:lnSpc>
                  <a:spcPts val="4199"/>
                </a:lnSpc>
                <a:spcBef>
                  <a:spcPct val="0"/>
                </a:spcBef>
              </a:pPr>
              <a:r>
                <a:rPr lang="en-US" sz="2999" spc="155">
                  <a:solidFill>
                    <a:srgbClr val="FFFFFF"/>
                  </a:solidFill>
                  <a:latin typeface="Glacial Indifference"/>
                </a:rPr>
                <a:t>CONSISTENCIA (CONSISTENCY): LA CONSISTENCIA GARANTIZA QUE UNA TRANSACCIÓN LLEVE LA BASE DE DATOS DESDE UN ESTADO VÁLIDO A OTRO ESTADO VÁLIDO. EN OTRAS PALABRAS, LAS TRANSACCIONES DEBEN MANTENER LA INTEGRIDAD DE LA BASE DE DATOS Y CUMPLIR CON TODAS LAS RESTRICCIONES Y REGLAS DE NEGOCIO. SI UNA TRANSACCIÓN VIOLA ALGUNA REGLA DE CONSISTENCIA, SE RECHAZA.</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ACID</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algn="just">
                <a:lnSpc>
                  <a:spcPts val="4199"/>
                </a:lnSpc>
                <a:spcBef>
                  <a:spcPct val="0"/>
                </a:spcBef>
              </a:pPr>
              <a:r>
                <a:rPr lang="en-US" sz="2999" spc="155">
                  <a:solidFill>
                    <a:srgbClr val="FFFFFF"/>
                  </a:solidFill>
                  <a:latin typeface="Glacial Indifference"/>
                </a:rPr>
                <a:t>AISLAMIENTO (ISOLATION): LA PROPIEDAD DE AISLAMIENTO ASEGURA QUE LAS TRANSACCIONES EN EJECUCIÓN SEAN INVISIBLES ENTRE SÍ HASTA QUE SE COMPLETEN. ESTO EVITA QUE LAS TRANSACCIONES INTERFIERAN ENTRE SÍ Y GARANTIZA QUE CADA TRANSACCIÓN VEA UNA VERSIÓN COHERENTE DE LA BASE DE DATOS, COMO SI FUERA LA ÚNICA TRANSACCIÓN EN EJECUCIÓN.</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ACID</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algn="just">
                <a:lnSpc>
                  <a:spcPts val="4199"/>
                </a:lnSpc>
                <a:spcBef>
                  <a:spcPct val="0"/>
                </a:spcBef>
              </a:pPr>
              <a:r>
                <a:rPr lang="en-US" sz="2999" spc="155">
                  <a:solidFill>
                    <a:srgbClr val="FFFFFF"/>
                  </a:solidFill>
                  <a:latin typeface="Glacial Indifference"/>
                </a:rPr>
                <a:t>DURABILIDAD (DURABILITY): LA DURABILIDAD SE REFIERE A LA CAPACIDAD DE LA BASE DE DATOS PARA MANTENER LOS EFECTOS DE UNA TRANSACCIÓN UNA VEZ QUE ESTA SE HA COMPLETADO CON ÉXITO. INCLUSO EN CASO DE FALLAS EN EL SISTEMA, APAGONES DE ENERGÍA U OTROS PROBLEMAS, LOS CAMBIOS REALIZADOS POR UNA TRANSACCIÓN EXITOSA DEBEN PERSISTIR Y NO PERDERSE.</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ACID</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HASTA AHORA INGESTAMOS DATOS DE DISTINTAS FUENTES AL DATALAKE. TANTO DATOS ESTRUCTURADOS COMO NO ESTRUCTURADOS. LOS DATOS ESTRUCTURADOS, POR EJEMPLO LOS QUE PROVIENEN DE BASES DE DATOS, TRATAMOS CADA TABLA COMO UN ARCHIVO. LUEGO DE LA INGESTA HACEMOS CON SPARK LAS TRANSFORMACIONES NECESARIAS PARA PODER TENER UNA VERSIÓN REFINADA DE ESOS ARCHIVOS.</a:t>
              </a:r>
            </a:p>
          </p:txBody>
        </p:sp>
      </p:grpSp>
      <p:sp>
        <p:nvSpPr>
          <p:cNvPr id="8" name="TextBox 8"/>
          <p:cNvSpPr txBox="1"/>
          <p:nvPr/>
        </p:nvSpPr>
        <p:spPr>
          <a:xfrm>
            <a:off x="1028700" y="1442172"/>
            <a:ext cx="16230600" cy="1435281"/>
          </a:xfrm>
          <a:prstGeom prst="rect">
            <a:avLst/>
          </a:prstGeom>
        </p:spPr>
        <p:txBody>
          <a:bodyPr lIns="0" tIns="0" rIns="0" bIns="0" rtlCol="0" anchor="t">
            <a:spAutoFit/>
          </a:bodyPr>
          <a:lstStyle/>
          <a:p>
            <a:pPr marL="0" lvl="0" indent="0" algn="ctr">
              <a:lnSpc>
                <a:spcPts val="11750"/>
              </a:lnSpc>
              <a:spcBef>
                <a:spcPct val="0"/>
              </a:spcBef>
            </a:pPr>
            <a:r>
              <a:rPr lang="en-US" sz="8393" spc="243">
                <a:solidFill>
                  <a:srgbClr val="FFFFFF"/>
                </a:solidFill>
                <a:latin typeface="Etna Sans Serif"/>
              </a:rPr>
              <a:t>¿DONDE ESTAMOS?</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EN LUGAR DE UTILIZAR TRANSACCIONES ACID, LOS DATALAKES UTILIZAN MODELOS DE CONSISTENCIA EVENTUAL O TRANSACCIONES DE BAJA COHESIÓN PARA MANEJAR LOS DATOS.</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CONSISTENCIA EVENTUAL</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LA CONSISTENCIA EVENTUAL SIGNIFICA QUE LOS DATOS PUEDEN TARDAR UN TIEMPO EN PROPAGARSE A TRAVÉS DEL SISTEMA Y NO HAY GARANTÍA DE QUE LOS USUARIOS VERÁN LOS MISMOS DATOS EN EL MISMO MOMENTO. LAS TRANSACCIONES DE BAJA COHESIÓN PERMITEN QUE LAS OPERACIONES DE ESCRITURA Y LECTURA SE REALICEN DE MANERA ASINCRÓNICA, LO QUE PUEDE GENERAR UNA MAYOR LATENCIA PERO TAMBIÉN AUMENTA LA ESCALABILIDAD DEL SISTEMA.</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CONSISTENCIA EVENTUAL</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ESTE MODELO FUE DESARROLLADO POR RALPH KIMBALL. LOS DATOS EXTRAÍDOS DE LA FUENTE DE DATOS, SON REFINADOS DE FORMA QUE CREAMOS NUEVAS TABLAS CON LOS MISMOS. CREAMOS TABLAS DE HECHOS CON AGREGACIONES Y TABLAS DIMENSIONALES, LO QUE CONOCEMOS COMO DIAGRAMA ESTRELLA.</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MODELO DESNORMALIZADO</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1" name="Freeform 11"/>
          <p:cNvSpPr/>
          <p:nvPr/>
        </p:nvSpPr>
        <p:spPr>
          <a:xfrm>
            <a:off x="8080580" y="7550268"/>
            <a:ext cx="2126840" cy="2618459"/>
          </a:xfrm>
          <a:custGeom>
            <a:avLst/>
            <a:gdLst/>
            <a:ahLst/>
            <a:cxnLst/>
            <a:rect l="l" t="t" r="r" b="b"/>
            <a:pathLst>
              <a:path w="2126840" h="2618459">
                <a:moveTo>
                  <a:pt x="0" y="0"/>
                </a:moveTo>
                <a:lnTo>
                  <a:pt x="2126840" y="0"/>
                </a:lnTo>
                <a:lnTo>
                  <a:pt x="2126840" y="2618458"/>
                </a:lnTo>
                <a:lnTo>
                  <a:pt x="0" y="2618458"/>
                </a:lnTo>
                <a:lnTo>
                  <a:pt x="0" y="0"/>
                </a:lnTo>
                <a:close/>
              </a:path>
            </a:pathLst>
          </a:custGeom>
          <a:blipFill>
            <a:blip r:embed="rId4"/>
            <a:stretch>
              <a:fillRect b="-13754"/>
            </a:stretch>
          </a:blipFill>
        </p:spPr>
        <p:txBody>
          <a:bodyPr/>
          <a:lstStyle/>
          <a:p>
            <a:endParaRPr lang="es-UY"/>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LAS TABLAS DE DIMENSIONES PUEDEN SER DE DOS TIPOS. QUE CONSERVEN VALORES HISTÓRICOS, O QUE NO LOS CONSERVEN. AL ARMAR UNA TABLA DE DIMENSIONES ASÍ NORMALMENTE UTILIZAMOS EL RANGO DE FECHA EN EL QUE EL REGISTRO SE MANTUVO EN UN ESTADO Y LA FECHA DE CAMBIO HASTA UNA FECHA INFINITA PARA EL NUEVO ESTADO. PODEMOS TAMBIÉN USAR UN NÚMERO U OTRA REFERENCIA.</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MODELO DESNORMALIZADO</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1" name="Freeform 11"/>
          <p:cNvSpPr/>
          <p:nvPr/>
        </p:nvSpPr>
        <p:spPr>
          <a:xfrm>
            <a:off x="8080580" y="7550268"/>
            <a:ext cx="2126840" cy="2618459"/>
          </a:xfrm>
          <a:custGeom>
            <a:avLst/>
            <a:gdLst/>
            <a:ahLst/>
            <a:cxnLst/>
            <a:rect l="l" t="t" r="r" b="b"/>
            <a:pathLst>
              <a:path w="2126840" h="2618459">
                <a:moveTo>
                  <a:pt x="0" y="0"/>
                </a:moveTo>
                <a:lnTo>
                  <a:pt x="2126840" y="0"/>
                </a:lnTo>
                <a:lnTo>
                  <a:pt x="2126840" y="2618458"/>
                </a:lnTo>
                <a:lnTo>
                  <a:pt x="0" y="2618458"/>
                </a:lnTo>
                <a:lnTo>
                  <a:pt x="0" y="0"/>
                </a:lnTo>
                <a:close/>
              </a:path>
            </a:pathLst>
          </a:custGeom>
          <a:blipFill>
            <a:blip r:embed="rId4"/>
            <a:stretch>
              <a:fillRect b="-13754"/>
            </a:stretch>
          </a:blipFill>
        </p:spPr>
        <p:txBody>
          <a:bodyPr/>
          <a:lstStyle/>
          <a:p>
            <a:endParaRPr lang="es-UY"/>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UNA DE SUS VENTAJAS ES QUE SIRVE PARA ANALISTAS DE DATOS QUE ESTÉN ACOSTUMBRADOS A TRABAJAR CON ESQUEMAS MULTIDIMENSIONALES. SE REQUIEREN MENOS JOINS PARA OBTENER LA INFORMACIÓN DESEADA POR LO QUE LAS CONSULTAS SON MÁS RÁPIDAS QUE EL MODELO NORMALIZADO.</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MODELO DESNORMALIZADO</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1" name="Freeform 11"/>
          <p:cNvSpPr/>
          <p:nvPr/>
        </p:nvSpPr>
        <p:spPr>
          <a:xfrm>
            <a:off x="8080580" y="7550268"/>
            <a:ext cx="2126840" cy="2618459"/>
          </a:xfrm>
          <a:custGeom>
            <a:avLst/>
            <a:gdLst/>
            <a:ahLst/>
            <a:cxnLst/>
            <a:rect l="l" t="t" r="r" b="b"/>
            <a:pathLst>
              <a:path w="2126840" h="2618459">
                <a:moveTo>
                  <a:pt x="0" y="0"/>
                </a:moveTo>
                <a:lnTo>
                  <a:pt x="2126840" y="0"/>
                </a:lnTo>
                <a:lnTo>
                  <a:pt x="2126840" y="2618458"/>
                </a:lnTo>
                <a:lnTo>
                  <a:pt x="0" y="2618458"/>
                </a:lnTo>
                <a:lnTo>
                  <a:pt x="0" y="0"/>
                </a:lnTo>
                <a:close/>
              </a:path>
            </a:pathLst>
          </a:custGeom>
          <a:blipFill>
            <a:blip r:embed="rId4"/>
            <a:stretch>
              <a:fillRect b="-13754"/>
            </a:stretch>
          </a:blipFill>
        </p:spPr>
        <p:txBody>
          <a:bodyPr/>
          <a:lstStyle/>
          <a:p>
            <a:endParaRPr lang="es-UY"/>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COMO DESVENTAJA PODEMOS SEÑALAR QUE HAY REDUNDANCIA EN LOS DATOS Y ES MÁS COMPLEJO DE ARMAR Y MANTENER.</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MODELO DESNORMALIZADO</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1" name="Freeform 11"/>
          <p:cNvSpPr/>
          <p:nvPr/>
        </p:nvSpPr>
        <p:spPr>
          <a:xfrm>
            <a:off x="8080580" y="7550268"/>
            <a:ext cx="2126840" cy="2618459"/>
          </a:xfrm>
          <a:custGeom>
            <a:avLst/>
            <a:gdLst/>
            <a:ahLst/>
            <a:cxnLst/>
            <a:rect l="l" t="t" r="r" b="b"/>
            <a:pathLst>
              <a:path w="2126840" h="2618459">
                <a:moveTo>
                  <a:pt x="0" y="0"/>
                </a:moveTo>
                <a:lnTo>
                  <a:pt x="2126840" y="0"/>
                </a:lnTo>
                <a:lnTo>
                  <a:pt x="2126840" y="2618458"/>
                </a:lnTo>
                <a:lnTo>
                  <a:pt x="0" y="2618458"/>
                </a:lnTo>
                <a:lnTo>
                  <a:pt x="0" y="0"/>
                </a:lnTo>
                <a:close/>
              </a:path>
            </a:pathLst>
          </a:custGeom>
          <a:blipFill>
            <a:blip r:embed="rId4"/>
            <a:stretch>
              <a:fillRect b="-13754"/>
            </a:stretch>
          </a:blipFill>
        </p:spPr>
        <p:txBody>
          <a:bodyPr/>
          <a:lstStyle/>
          <a:p>
            <a:endParaRPr lang="es-UY"/>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FUE PROPUESTO POR DAN LINSTEDT. ES UNA METODOLOGÍA DE MODELADO DE DATOS QUE SE ENFOCA EN LA ESCALABILIDAD, LA FLEXIBILIDAD Y LA AGILIDAD EN LA GESTIÓN DE GRANDES VOLÚMENES DE DATOS.</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DATA VAULT</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1" name="Freeform 11"/>
          <p:cNvSpPr/>
          <p:nvPr/>
        </p:nvSpPr>
        <p:spPr>
          <a:xfrm>
            <a:off x="7779944" y="7754503"/>
            <a:ext cx="2728112" cy="2378086"/>
          </a:xfrm>
          <a:custGeom>
            <a:avLst/>
            <a:gdLst/>
            <a:ahLst/>
            <a:cxnLst/>
            <a:rect l="l" t="t" r="r" b="b"/>
            <a:pathLst>
              <a:path w="2728112" h="2378086">
                <a:moveTo>
                  <a:pt x="0" y="0"/>
                </a:moveTo>
                <a:lnTo>
                  <a:pt x="2728112" y="0"/>
                </a:lnTo>
                <a:lnTo>
                  <a:pt x="2728112" y="2378085"/>
                </a:lnTo>
                <a:lnTo>
                  <a:pt x="0" y="2378085"/>
                </a:lnTo>
                <a:lnTo>
                  <a:pt x="0" y="0"/>
                </a:lnTo>
                <a:close/>
              </a:path>
            </a:pathLst>
          </a:custGeom>
          <a:blipFill>
            <a:blip r:embed="rId4"/>
            <a:stretch>
              <a:fillRect l="-6411" r="-6411" b="-26153"/>
            </a:stretch>
          </a:blipFill>
        </p:spPr>
        <p:txBody>
          <a:bodyPr/>
          <a:lstStyle/>
          <a:p>
            <a:endParaRPr lang="es-UY"/>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LOS DATOS SE ALMACENAN EN TABLAS BÁSICAS LLAMADAS "ENTIDADES" QUE CONTIENEN INFORMACIÓN SOBRE LOS OBJETOS DEL MUNDO REAL, COMO CLIENTES, PRODUCTOS O TRANSACCIONES. LUEGO, SE CREAN TABLAS ADICIONALES LLAMADAS "RELACIONES" QUE SE UTILIZAN PARA VINCULAR LAS ENTIDADES Y ALMACENAR INFORMACIÓN SOBRE LAS RELACIONES ENTRE ELLAS.</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DATA VAULT</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1" name="Freeform 11"/>
          <p:cNvSpPr/>
          <p:nvPr/>
        </p:nvSpPr>
        <p:spPr>
          <a:xfrm>
            <a:off x="7779944" y="7754503"/>
            <a:ext cx="2728112" cy="2378086"/>
          </a:xfrm>
          <a:custGeom>
            <a:avLst/>
            <a:gdLst/>
            <a:ahLst/>
            <a:cxnLst/>
            <a:rect l="l" t="t" r="r" b="b"/>
            <a:pathLst>
              <a:path w="2728112" h="2378086">
                <a:moveTo>
                  <a:pt x="0" y="0"/>
                </a:moveTo>
                <a:lnTo>
                  <a:pt x="2728112" y="0"/>
                </a:lnTo>
                <a:lnTo>
                  <a:pt x="2728112" y="2378085"/>
                </a:lnTo>
                <a:lnTo>
                  <a:pt x="0" y="2378085"/>
                </a:lnTo>
                <a:lnTo>
                  <a:pt x="0" y="0"/>
                </a:lnTo>
                <a:close/>
              </a:path>
            </a:pathLst>
          </a:custGeom>
          <a:blipFill>
            <a:blip r:embed="rId4"/>
            <a:stretch>
              <a:fillRect l="-6411" r="-6411" b="-26153"/>
            </a:stretch>
          </a:blipFill>
        </p:spPr>
        <p:txBody>
          <a:bodyPr/>
          <a:lstStyle/>
          <a:p>
            <a:endParaRPr lang="es-UY"/>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LA ESTRUCTURA DEL DATA VAULT ESTÁ DISEÑADA PARA SER MODULAR Y ESCALABLE, LO QUE PERMITE LA INCORPORACIÓN DE NUEVAS ENTIDADES Y RELACIONES DE MANERA SENCILLA Y SIN AFECTAR LA ESTRUCTURA GENERAL DEL MODELO. ADEMÁS, LA METODOLOGÍA DE DATA VAULT TAMBIÉN INCORPORA TÉCNICAS PARA ASEGURAR LA INTEGRIDAD Y LA CALIDAD DE LOS DATOS ALMACENADOS, ASÍ COMO LA CAPACIDAD DE RASTREAR EL ORIGEN Y EL HISTORIAL DE LOS DATOS.</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DATA VAULT</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1" name="Freeform 11"/>
          <p:cNvSpPr/>
          <p:nvPr/>
        </p:nvSpPr>
        <p:spPr>
          <a:xfrm>
            <a:off x="7779944" y="7754503"/>
            <a:ext cx="2728112" cy="2378086"/>
          </a:xfrm>
          <a:custGeom>
            <a:avLst/>
            <a:gdLst/>
            <a:ahLst/>
            <a:cxnLst/>
            <a:rect l="l" t="t" r="r" b="b"/>
            <a:pathLst>
              <a:path w="2728112" h="2378086">
                <a:moveTo>
                  <a:pt x="0" y="0"/>
                </a:moveTo>
                <a:lnTo>
                  <a:pt x="2728112" y="0"/>
                </a:lnTo>
                <a:lnTo>
                  <a:pt x="2728112" y="2378085"/>
                </a:lnTo>
                <a:lnTo>
                  <a:pt x="0" y="2378085"/>
                </a:lnTo>
                <a:lnTo>
                  <a:pt x="0" y="0"/>
                </a:lnTo>
                <a:close/>
              </a:path>
            </a:pathLst>
          </a:custGeom>
          <a:blipFill>
            <a:blip r:embed="rId4"/>
            <a:stretch>
              <a:fillRect l="-6411" r="-6411" b="-26153"/>
            </a:stretch>
          </a:blipFill>
        </p:spPr>
        <p:txBody>
          <a:bodyPr/>
          <a:lstStyle/>
          <a:p>
            <a:endParaRPr lang="es-UY"/>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UNA DE LAS PRINCIPALES VENTAJAS DEL ENFOQUE DE DATA VAULT ES SU CAPACIDAD PARA ADAPTARSE A LOS CAMBIOS EN LOS REQUISITOS DE DATOS DE LA ORGANIZACIÓN, LO QUE LO HACE ESPECIALMENTE ADECUADO PARA EMPRESAS CON DATOS COMPLEJOS Y EN CONSTANTE CAMBIO.</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DATA VAULT</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1" name="Freeform 11"/>
          <p:cNvSpPr/>
          <p:nvPr/>
        </p:nvSpPr>
        <p:spPr>
          <a:xfrm>
            <a:off x="7779944" y="7754503"/>
            <a:ext cx="2728112" cy="2378086"/>
          </a:xfrm>
          <a:custGeom>
            <a:avLst/>
            <a:gdLst/>
            <a:ahLst/>
            <a:cxnLst/>
            <a:rect l="l" t="t" r="r" b="b"/>
            <a:pathLst>
              <a:path w="2728112" h="2378086">
                <a:moveTo>
                  <a:pt x="0" y="0"/>
                </a:moveTo>
                <a:lnTo>
                  <a:pt x="2728112" y="0"/>
                </a:lnTo>
                <a:lnTo>
                  <a:pt x="2728112" y="2378085"/>
                </a:lnTo>
                <a:lnTo>
                  <a:pt x="0" y="2378085"/>
                </a:lnTo>
                <a:lnTo>
                  <a:pt x="0" y="0"/>
                </a:lnTo>
                <a:close/>
              </a:path>
            </a:pathLst>
          </a:custGeom>
          <a:blipFill>
            <a:blip r:embed="rId4"/>
            <a:stretch>
              <a:fillRect l="-6411" r="-6411" b="-26153"/>
            </a:stretch>
          </a:blipFill>
        </p:spPr>
        <p:txBody>
          <a:bodyPr/>
          <a:lstStyle/>
          <a:p>
            <a:endParaRPr lang="es-UY"/>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NECESITAMOS ELEGIR PARA ESTOS ARCHIVOS UNA FORMA PARA PODER CONSUMIRLOS. ARMAR UN MODELO PARA GUARDAR LOS DATOS QUE NOS PERMITA CONSULTARLOS. ESTE MODELO DEBE SER ADECUADO PARA LOS DATOS QUE TENEMOS Y PARA LAS NECESIDADES DE NUESTRA ORGANZIACIÓN. PARA ESTO PODEMOS USAR LOS ARCHIVOS ACTUALES O PODEMOS GENERAR NUEVOS ARCHIVOS, DEPENDIENDO DEL MODELO QUE VAYAMOS A ELEGIR.</a:t>
              </a:r>
            </a:p>
          </p:txBody>
        </p:sp>
      </p:grpSp>
      <p:sp>
        <p:nvSpPr>
          <p:cNvPr id="8" name="TextBox 8"/>
          <p:cNvSpPr txBox="1"/>
          <p:nvPr/>
        </p:nvSpPr>
        <p:spPr>
          <a:xfrm>
            <a:off x="1028700" y="1442172"/>
            <a:ext cx="16230600" cy="1435281"/>
          </a:xfrm>
          <a:prstGeom prst="rect">
            <a:avLst/>
          </a:prstGeom>
        </p:spPr>
        <p:txBody>
          <a:bodyPr lIns="0" tIns="0" rIns="0" bIns="0" rtlCol="0" anchor="t">
            <a:spAutoFit/>
          </a:bodyPr>
          <a:lstStyle/>
          <a:p>
            <a:pPr marL="0" lvl="0" indent="0" algn="ctr">
              <a:lnSpc>
                <a:spcPts val="11750"/>
              </a:lnSpc>
              <a:spcBef>
                <a:spcPct val="0"/>
              </a:spcBef>
            </a:pPr>
            <a:r>
              <a:rPr lang="en-US" sz="8393" spc="243">
                <a:solidFill>
                  <a:srgbClr val="FFFFFF"/>
                </a:solidFill>
                <a:latin typeface="Etna Sans Serif"/>
              </a:rPr>
              <a:t>¿A DÓNDE VAMOS?</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TAMBIÉN SE CONSIDERA UNA METODOLOGÍA DE ALMACÉN DE DATOS ÁGIL, LO QUE SIGNIFICA QUE SE ENFOCA EN LA ENTREGA RÁPIDA DE INFORMACIÓN DE ALTA CALIDAD A TRAVÉS DE ITERACIONES Y RETROALIMENTACIÓN CONTINUA.</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DATA VAULT</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1" name="Freeform 11"/>
          <p:cNvSpPr/>
          <p:nvPr/>
        </p:nvSpPr>
        <p:spPr>
          <a:xfrm>
            <a:off x="7779944" y="7754503"/>
            <a:ext cx="2728112" cy="2378086"/>
          </a:xfrm>
          <a:custGeom>
            <a:avLst/>
            <a:gdLst/>
            <a:ahLst/>
            <a:cxnLst/>
            <a:rect l="l" t="t" r="r" b="b"/>
            <a:pathLst>
              <a:path w="2728112" h="2378086">
                <a:moveTo>
                  <a:pt x="0" y="0"/>
                </a:moveTo>
                <a:lnTo>
                  <a:pt x="2728112" y="0"/>
                </a:lnTo>
                <a:lnTo>
                  <a:pt x="2728112" y="2378085"/>
                </a:lnTo>
                <a:lnTo>
                  <a:pt x="0" y="2378085"/>
                </a:lnTo>
                <a:lnTo>
                  <a:pt x="0" y="0"/>
                </a:lnTo>
                <a:close/>
              </a:path>
            </a:pathLst>
          </a:custGeom>
          <a:blipFill>
            <a:blip r:embed="rId4"/>
            <a:stretch>
              <a:fillRect l="-6411" r="-6411" b="-26153"/>
            </a:stretch>
          </a:blipFill>
        </p:spPr>
        <p:txBody>
          <a:bodyPr/>
          <a:lstStyle/>
          <a:p>
            <a:endParaRPr lang="es-UY"/>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ES EL MODELO MÁS COMPLEJO, MÁS DIFÍCIL DE IMPLEMENTAR Y MANTENER, Y QUE MAYOR CAPACIDAD DE ALMACENAMIENTO REQUIERE, HACIÉNDOLO UNO DE LOS MÁS COSTOSOS EN RECURSOS DE ESPACIO. TAMBIÉN SE REQUIERE DE PERSONAL ALTAMENTE CAPACITADO PARA TRABAJAR CON ÉL.</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DATA VAULT</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1" name="Freeform 11"/>
          <p:cNvSpPr/>
          <p:nvPr/>
        </p:nvSpPr>
        <p:spPr>
          <a:xfrm>
            <a:off x="7779944" y="7754503"/>
            <a:ext cx="2728112" cy="2378086"/>
          </a:xfrm>
          <a:custGeom>
            <a:avLst/>
            <a:gdLst/>
            <a:ahLst/>
            <a:cxnLst/>
            <a:rect l="l" t="t" r="r" b="b"/>
            <a:pathLst>
              <a:path w="2728112" h="2378086">
                <a:moveTo>
                  <a:pt x="0" y="0"/>
                </a:moveTo>
                <a:lnTo>
                  <a:pt x="2728112" y="0"/>
                </a:lnTo>
                <a:lnTo>
                  <a:pt x="2728112" y="2378085"/>
                </a:lnTo>
                <a:lnTo>
                  <a:pt x="0" y="2378085"/>
                </a:lnTo>
                <a:lnTo>
                  <a:pt x="0" y="0"/>
                </a:lnTo>
                <a:close/>
              </a:path>
            </a:pathLst>
          </a:custGeom>
          <a:blipFill>
            <a:blip r:embed="rId4"/>
            <a:stretch>
              <a:fillRect l="-6411" r="-6411" b="-26153"/>
            </a:stretch>
          </a:blipFill>
        </p:spPr>
        <p:txBody>
          <a:bodyPr/>
          <a:lstStyle/>
          <a:p>
            <a:endParaRPr lang="es-UY"/>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ES DE LOS MODELOS MÁS SIMPLES. CONSISTE EN TOMAR TODOS LOS DATOS DE UN ORIGEN Y ARMAR CON ELLOS UNA GRAN TABLA, HACIENDO JOIN CON TODAS LAS TABLAS, PARA CONSTRUIR UNA SÁBANA DE DATOS. ESTO DESNORMALIZA TOTALMENTE LA BASE DE DATOS, Y SE OBTIENE UNA ALTA REDUNDANCIA DE DATOS.</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ONE BIG TABLE</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ES MUY SIMPLE DE CONSTRUIR Y PERMITE REALIZAR DATAMARTS RÁPIDAMENTE CON UNOS POCOS JOINS. EL EQUIPO PUEDE ENFOCARSE MUCHO MÁS EN LA LÓGICA DEL NEGOCIO Y DAR RESPUESTAS AL MISMO, QUE ENFOCARSE EN EL MANTENIMIENTO DE LOS MODELOS.</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ONE BIG TABLE</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LA GRAN DESVENTAJA ES QUE A PESAR DE QUE EL ALMACENAMIENTO DE TABLAS QUE SEAN MÁS AMPLIAS, CON VARIAS COLUMNAS ES BARATO Y LA CAPACIDAD PARA CONSULTARLAS EXISTE. A MEDIDA QUE AUMENTEN LOS DATOS SE HACE MÁS DIFÍCIL CONSULTARLOS, POR LO QUE A FUTURO ES UN MODELO QUE VA A TENER PROBLEMAS PARA ESCALAR SI AUMENTA MASIVAMENTE EL VOLÚMEN DE DATOS.</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ONE BIG TABLE</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25000">
              <a:srgbClr val="091689">
                <a:alpha val="100000"/>
              </a:srgbClr>
            </a:gs>
            <a:gs pos="50000">
              <a:srgbClr val="3820AD">
                <a:alpha val="100000"/>
              </a:srgbClr>
            </a:gs>
            <a:gs pos="75000">
              <a:srgbClr val="3820AD">
                <a:alpha val="100000"/>
              </a:srgbClr>
            </a:gs>
            <a:gs pos="100000">
              <a:srgbClr val="200D7B">
                <a:alpha val="100000"/>
              </a:srgbClr>
            </a:gs>
          </a:gsLst>
          <a:lin ang="2100000"/>
        </a:gradFill>
        <a:effectLst/>
      </p:bgPr>
    </p:bg>
    <p:spTree>
      <p:nvGrpSpPr>
        <p:cNvPr id="1" name=""/>
        <p:cNvGrpSpPr/>
        <p:nvPr/>
      </p:nvGrpSpPr>
      <p:grpSpPr>
        <a:xfrm>
          <a:off x="0" y="0"/>
          <a:ext cx="0" cy="0"/>
          <a:chOff x="0" y="0"/>
          <a:chExt cx="0" cy="0"/>
        </a:xfrm>
      </p:grpSpPr>
      <p:sp>
        <p:nvSpPr>
          <p:cNvPr id="2" name="Freeform 2"/>
          <p:cNvSpPr/>
          <p:nvPr/>
        </p:nvSpPr>
        <p:spPr>
          <a:xfrm>
            <a:off x="1028700" y="1028700"/>
            <a:ext cx="5524119" cy="8229600"/>
          </a:xfrm>
          <a:custGeom>
            <a:avLst/>
            <a:gdLst/>
            <a:ahLst/>
            <a:cxnLst/>
            <a:rect l="l" t="t" r="r" b="b"/>
            <a:pathLst>
              <a:path w="5524119" h="8229600">
                <a:moveTo>
                  <a:pt x="0" y="0"/>
                </a:moveTo>
                <a:lnTo>
                  <a:pt x="5524119" y="0"/>
                </a:lnTo>
                <a:lnTo>
                  <a:pt x="5524119" y="8229600"/>
                </a:lnTo>
                <a:lnTo>
                  <a:pt x="0" y="8229600"/>
                </a:lnTo>
                <a:lnTo>
                  <a:pt x="0" y="0"/>
                </a:lnTo>
                <a:close/>
              </a:path>
            </a:pathLst>
          </a:custGeom>
          <a:blipFill>
            <a:blip r:embed="rId2"/>
            <a:stretch>
              <a:fillRect/>
            </a:stretch>
          </a:blipFill>
        </p:spPr>
        <p:txBody>
          <a:bodyPr/>
          <a:lstStyle/>
          <a:p>
            <a:endParaRPr lang="es-UY"/>
          </a:p>
        </p:txBody>
      </p:sp>
      <p:sp>
        <p:nvSpPr>
          <p:cNvPr id="3" name="TextBox 3"/>
          <p:cNvSpPr txBox="1"/>
          <p:nvPr/>
        </p:nvSpPr>
        <p:spPr>
          <a:xfrm>
            <a:off x="5410307" y="914400"/>
            <a:ext cx="12877693" cy="2165194"/>
          </a:xfrm>
          <a:prstGeom prst="rect">
            <a:avLst/>
          </a:prstGeom>
        </p:spPr>
        <p:txBody>
          <a:bodyPr lIns="0" tIns="0" rIns="0" bIns="0" rtlCol="0" anchor="t">
            <a:spAutoFit/>
          </a:bodyPr>
          <a:lstStyle/>
          <a:p>
            <a:pPr marL="0" lvl="0" indent="0" algn="ctr">
              <a:lnSpc>
                <a:spcPts val="8758"/>
              </a:lnSpc>
              <a:spcBef>
                <a:spcPct val="0"/>
              </a:spcBef>
            </a:pPr>
            <a:r>
              <a:rPr lang="en-US" sz="6256" u="none" strike="noStrike" spc="181">
                <a:solidFill>
                  <a:srgbClr val="FFFFFF"/>
                </a:solidFill>
                <a:latin typeface="Etna Sans Serif"/>
              </a:rPr>
              <a:t> ¿ALGÚN PUNTO QUE DESEEN REPASAR O PROFUNDIZAR?</a:t>
            </a:r>
          </a:p>
        </p:txBody>
      </p:sp>
      <p:sp>
        <p:nvSpPr>
          <p:cNvPr id="4" name="TextBox 4"/>
          <p:cNvSpPr txBox="1"/>
          <p:nvPr/>
        </p:nvSpPr>
        <p:spPr>
          <a:xfrm>
            <a:off x="5410307" y="8198006"/>
            <a:ext cx="12877693" cy="1060294"/>
          </a:xfrm>
          <a:prstGeom prst="rect">
            <a:avLst/>
          </a:prstGeom>
        </p:spPr>
        <p:txBody>
          <a:bodyPr lIns="0" tIns="0" rIns="0" bIns="0" rtlCol="0" anchor="t">
            <a:spAutoFit/>
          </a:bodyPr>
          <a:lstStyle/>
          <a:p>
            <a:pPr marL="0" lvl="0" indent="0" algn="ctr">
              <a:lnSpc>
                <a:spcPts val="8758"/>
              </a:lnSpc>
              <a:spcBef>
                <a:spcPct val="0"/>
              </a:spcBef>
            </a:pPr>
            <a:r>
              <a:rPr lang="en-US" sz="6256" spc="181">
                <a:solidFill>
                  <a:srgbClr val="FFFFFF"/>
                </a:solidFill>
                <a:latin typeface="Etna Sans Serif"/>
              </a:rPr>
              <a:t>GRACIAS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algn="just">
                <a:lnSpc>
                  <a:spcPts val="4199"/>
                </a:lnSpc>
              </a:pPr>
              <a:r>
                <a:rPr lang="en-US" sz="2999" spc="155">
                  <a:solidFill>
                    <a:srgbClr val="FFFFFF"/>
                  </a:solidFill>
                  <a:latin typeface="Glacial Indifference"/>
                </a:rPr>
                <a:t>PORQUE AYUDA A ORGANIZAR Y ESTRUCTURAR LOS DATOS ALMACENADOS PARA QUE SEAN MÁS FÁCILES DE ENTENDER, ANALIZAR Y UTILIZAR.</a:t>
              </a:r>
            </a:p>
            <a:p>
              <a:pPr algn="just">
                <a:lnSpc>
                  <a:spcPts val="4199"/>
                </a:lnSpc>
              </a:pPr>
              <a:endParaRPr lang="en-US" sz="2999" spc="155">
                <a:solidFill>
                  <a:srgbClr val="FFFFFF"/>
                </a:solidFill>
                <a:latin typeface="Glacial Indifference"/>
              </a:endParaRPr>
            </a:p>
            <a:p>
              <a:pPr marL="0" lvl="1" indent="0" algn="just">
                <a:lnSpc>
                  <a:spcPts val="4199"/>
                </a:lnSpc>
                <a:spcBef>
                  <a:spcPct val="0"/>
                </a:spcBef>
              </a:pPr>
              <a:r>
                <a:rPr lang="en-US" sz="2999" spc="155">
                  <a:solidFill>
                    <a:srgbClr val="FFFFFF"/>
                  </a:solidFill>
                  <a:latin typeface="Glacial Indifference"/>
                </a:rPr>
                <a:t>UN DATALAKE ES UN REPOSITORIO CENTRALIZADO DE DATOS, QUE PUEDE CONTENER UNA GRAN CANTIDAD DE INFORMACIÓN EN DIFERENTES FORMATOS Y DE DIFERENTES ORÍGENES. LA VARIEDAD Y CANTIDAD DE DATOS ALMACENADOS EN UN DATALAKE PUEDE SER ABRUMADORA, LO QUE HACE QUE SEA DIFÍCIL PARA LOS USUARIOS ENCONTRAR LOS DATOS QUE NECESITAN Y COMPRENDER SU SIGNIFICADO.</a:t>
              </a:r>
            </a:p>
          </p:txBody>
        </p:sp>
      </p:grpSp>
      <p:sp>
        <p:nvSpPr>
          <p:cNvPr id="8" name="TextBox 8"/>
          <p:cNvSpPr txBox="1"/>
          <p:nvPr/>
        </p:nvSpPr>
        <p:spPr>
          <a:xfrm>
            <a:off x="1028700" y="2136001"/>
            <a:ext cx="16230600" cy="903600"/>
          </a:xfrm>
          <a:prstGeom prst="rect">
            <a:avLst/>
          </a:prstGeom>
        </p:spPr>
        <p:txBody>
          <a:bodyPr lIns="0" tIns="0" rIns="0" bIns="0" rtlCol="0" anchor="t">
            <a:spAutoFit/>
          </a:bodyPr>
          <a:lstStyle/>
          <a:p>
            <a:pPr marL="0" lvl="0" indent="0" algn="ctr">
              <a:lnSpc>
                <a:spcPts val="7420"/>
              </a:lnSpc>
              <a:spcBef>
                <a:spcPct val="0"/>
              </a:spcBef>
            </a:pPr>
            <a:r>
              <a:rPr lang="en-US" sz="5300" spc="153">
                <a:solidFill>
                  <a:srgbClr val="FFFFFF"/>
                </a:solidFill>
                <a:latin typeface="Etna Sans Serif"/>
              </a:rPr>
              <a:t>¿POR QUÉ ES IMPORTANTE MODELAR LOS DATOS?</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EL MODELADO DE DATOS RESUELVE ESTE PROBLEMA AL DEFINIR UNA ESTRUCTURA LÓGICA Y COHERENTE PARA LOS DATOS ALMACENADOS EN EL DATALAKE. AL CREAR UN MODELO DE DATOS, LOS DATOS SE ORGANIZAN EN TABLAS, LO QUE HACE QUE SEA MÁS FÁCIL PARA LOS USUARIOS BUSCAR, ENTENDER Y UTILIZAR LOS DATOS.</a:t>
              </a:r>
            </a:p>
          </p:txBody>
        </p:sp>
      </p:grpSp>
      <p:sp>
        <p:nvSpPr>
          <p:cNvPr id="8" name="TextBox 8"/>
          <p:cNvSpPr txBox="1"/>
          <p:nvPr/>
        </p:nvSpPr>
        <p:spPr>
          <a:xfrm>
            <a:off x="1028700" y="2136001"/>
            <a:ext cx="16230600" cy="903600"/>
          </a:xfrm>
          <a:prstGeom prst="rect">
            <a:avLst/>
          </a:prstGeom>
        </p:spPr>
        <p:txBody>
          <a:bodyPr lIns="0" tIns="0" rIns="0" bIns="0" rtlCol="0" anchor="t">
            <a:spAutoFit/>
          </a:bodyPr>
          <a:lstStyle/>
          <a:p>
            <a:pPr marL="0" lvl="0" indent="0" algn="ctr">
              <a:lnSpc>
                <a:spcPts val="7420"/>
              </a:lnSpc>
              <a:spcBef>
                <a:spcPct val="0"/>
              </a:spcBef>
            </a:pPr>
            <a:r>
              <a:rPr lang="en-US" sz="5300" spc="153">
                <a:solidFill>
                  <a:srgbClr val="FFFFFF"/>
                </a:solidFill>
                <a:latin typeface="Etna Sans Serif"/>
              </a:rPr>
              <a:t>¿POR QUÉ ES IMPORTANTE MODELAR LOS DATOS?</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ADEMÁS, EL MODELADO DE DATOS TAMBIÉN AYUDA A GARANTIZAR LA CALIDAD Y CONSISTENCIA DE LOS DATOS ALMACENADOS EN EL DATALAKE. AL DEFINIR REGLAS Y RESTRICCIONES DE INTEGRIDAD DE DATOS, SE PUEDEN EVITAR ERRORES Y DUPLICACIONES EN LOS DATOS ALMACENADOS.</a:t>
              </a:r>
            </a:p>
          </p:txBody>
        </p:sp>
      </p:grpSp>
      <p:sp>
        <p:nvSpPr>
          <p:cNvPr id="8" name="TextBox 8"/>
          <p:cNvSpPr txBox="1"/>
          <p:nvPr/>
        </p:nvSpPr>
        <p:spPr>
          <a:xfrm>
            <a:off x="1028700" y="2136001"/>
            <a:ext cx="16230600" cy="903600"/>
          </a:xfrm>
          <a:prstGeom prst="rect">
            <a:avLst/>
          </a:prstGeom>
        </p:spPr>
        <p:txBody>
          <a:bodyPr lIns="0" tIns="0" rIns="0" bIns="0" rtlCol="0" anchor="t">
            <a:spAutoFit/>
          </a:bodyPr>
          <a:lstStyle/>
          <a:p>
            <a:pPr marL="0" lvl="0" indent="0" algn="ctr">
              <a:lnSpc>
                <a:spcPts val="7420"/>
              </a:lnSpc>
              <a:spcBef>
                <a:spcPct val="0"/>
              </a:spcBef>
            </a:pPr>
            <a:r>
              <a:rPr lang="en-US" sz="5300" spc="153">
                <a:solidFill>
                  <a:srgbClr val="FFFFFF"/>
                </a:solidFill>
                <a:latin typeface="Etna Sans Serif"/>
              </a:rPr>
              <a:t>¿POR QUÉ ES IMPORTANTE MODELAR LOS DATOS?</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POR LO TANTO, EL MODELADO DE DATOS ES IMPORTANTE DENTRO DE UN DATALAKE PORQUE AYUDA A ORGANIZAR, ESTRUCTURAR Y COMPRENDER LOS DATOS ALMACENADOS, LO QUE A SU VEZ FACILITA SU USO Y MEJORA SU CALIDAD Y CONSISTENCIA.</a:t>
              </a:r>
            </a:p>
          </p:txBody>
        </p:sp>
      </p:grpSp>
      <p:sp>
        <p:nvSpPr>
          <p:cNvPr id="8" name="TextBox 8"/>
          <p:cNvSpPr txBox="1"/>
          <p:nvPr/>
        </p:nvSpPr>
        <p:spPr>
          <a:xfrm>
            <a:off x="1028700" y="2136001"/>
            <a:ext cx="16230600" cy="903600"/>
          </a:xfrm>
          <a:prstGeom prst="rect">
            <a:avLst/>
          </a:prstGeom>
        </p:spPr>
        <p:txBody>
          <a:bodyPr lIns="0" tIns="0" rIns="0" bIns="0" rtlCol="0" anchor="t">
            <a:spAutoFit/>
          </a:bodyPr>
          <a:lstStyle/>
          <a:p>
            <a:pPr marL="0" lvl="0" indent="0" algn="ctr">
              <a:lnSpc>
                <a:spcPts val="7420"/>
              </a:lnSpc>
              <a:spcBef>
                <a:spcPct val="0"/>
              </a:spcBef>
            </a:pPr>
            <a:r>
              <a:rPr lang="en-US" sz="5300" spc="153">
                <a:solidFill>
                  <a:srgbClr val="FFFFFF"/>
                </a:solidFill>
                <a:latin typeface="Etna Sans Serif"/>
              </a:rPr>
              <a:t>¿POR QUÉ ES IMPORTANTE MODELAR LOS DATOS?</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DE LAS TÉCNICAS QUE VAMOS A MENCIONAR, SON LAS REGLAS DEL NEGOCIO LAS QUE EN ÚLTIMA INSTANCIA VAN A DEFINIR CUÁL VAMOS A UTILIZAR. PODEMOS USAR UNA, TODAS O ALGÚN HÍBRIDO. LO IMPORTANTE ES TENER CLARO CUALES SON LAS NECESIDADES DE LA ORGANIZACIÓN, Y COMO LOS DATOS AYUDAN A QUE ESTAS SE CUMPLAN.</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¿CÓMO MODELAMOS LOS DATOS?</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33333">
              <a:srgbClr val="091689">
                <a:alpha val="100000"/>
              </a:srgbClr>
            </a:gs>
            <a:gs pos="66667">
              <a:srgbClr val="3820AD">
                <a:alpha val="100000"/>
              </a:srgbClr>
            </a:gs>
            <a:gs pos="100000">
              <a:srgbClr val="000000">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062234" y="3349837"/>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983CB"/>
            </a:solidFill>
          </p:spPr>
          <p:txBody>
            <a:bodyPr/>
            <a:lstStyle/>
            <a:p>
              <a:endParaRPr lang="es-UY"/>
            </a:p>
          </p:txBody>
        </p:sp>
        <p:sp>
          <p:nvSpPr>
            <p:cNvPr id="4" name="TextBox 4"/>
            <p:cNvSpPr txBox="1"/>
            <p:nvPr/>
          </p:nvSpPr>
          <p:spPr>
            <a:xfrm>
              <a:off x="0" y="-104775"/>
              <a:ext cx="812800" cy="917575"/>
            </a:xfrm>
            <a:prstGeom prst="rect">
              <a:avLst/>
            </a:prstGeom>
          </p:spPr>
          <p:txBody>
            <a:bodyPr lIns="50800" tIns="50800" rIns="50800" bIns="50800" rtlCol="0" anchor="ctr"/>
            <a:lstStyle/>
            <a:p>
              <a:pPr algn="ctr">
                <a:lnSpc>
                  <a:spcPts val="3706"/>
                </a:lnSpc>
              </a:pPr>
              <a:endParaRPr/>
            </a:p>
          </p:txBody>
        </p:sp>
      </p:grpSp>
      <p:grpSp>
        <p:nvGrpSpPr>
          <p:cNvPr id="5" name="Group 5"/>
          <p:cNvGrpSpPr/>
          <p:nvPr/>
        </p:nvGrpSpPr>
        <p:grpSpPr>
          <a:xfrm>
            <a:off x="1028700" y="3349837"/>
            <a:ext cx="16230600" cy="4959569"/>
            <a:chOff x="0" y="0"/>
            <a:chExt cx="5076112" cy="1551103"/>
          </a:xfrm>
        </p:grpSpPr>
        <p:sp>
          <p:nvSpPr>
            <p:cNvPr id="6" name="Freeform 6"/>
            <p:cNvSpPr/>
            <p:nvPr/>
          </p:nvSpPr>
          <p:spPr>
            <a:xfrm>
              <a:off x="0" y="0"/>
              <a:ext cx="5076112" cy="1551103"/>
            </a:xfrm>
            <a:custGeom>
              <a:avLst/>
              <a:gdLst/>
              <a:ahLst/>
              <a:cxnLst/>
              <a:rect l="l" t="t" r="r" b="b"/>
              <a:pathLst>
                <a:path w="5076112" h="1551103">
                  <a:moveTo>
                    <a:pt x="3339" y="0"/>
                  </a:moveTo>
                  <a:lnTo>
                    <a:pt x="5072773" y="0"/>
                  </a:lnTo>
                  <a:cubicBezTo>
                    <a:pt x="5073659" y="0"/>
                    <a:pt x="5074508" y="352"/>
                    <a:pt x="5075134" y="978"/>
                  </a:cubicBezTo>
                  <a:cubicBezTo>
                    <a:pt x="5075760" y="1604"/>
                    <a:pt x="5076112" y="2453"/>
                    <a:pt x="5076112" y="3339"/>
                  </a:cubicBezTo>
                  <a:lnTo>
                    <a:pt x="5076112" y="1547764"/>
                  </a:lnTo>
                  <a:cubicBezTo>
                    <a:pt x="5076112" y="1549608"/>
                    <a:pt x="5074617" y="1551103"/>
                    <a:pt x="5072773" y="1551103"/>
                  </a:cubicBezTo>
                  <a:lnTo>
                    <a:pt x="3339" y="1551103"/>
                  </a:lnTo>
                  <a:cubicBezTo>
                    <a:pt x="1495" y="1551103"/>
                    <a:pt x="0" y="1549608"/>
                    <a:pt x="0" y="1547764"/>
                  </a:cubicBezTo>
                  <a:lnTo>
                    <a:pt x="0" y="3339"/>
                  </a:lnTo>
                  <a:cubicBezTo>
                    <a:pt x="0" y="1495"/>
                    <a:pt x="1495" y="0"/>
                    <a:pt x="3339" y="0"/>
                  </a:cubicBezTo>
                  <a:close/>
                </a:path>
              </a:pathLst>
            </a:custGeom>
            <a:solidFill>
              <a:srgbClr val="000000">
                <a:alpha val="0"/>
              </a:srgbClr>
            </a:solidFill>
            <a:ln w="38100" cap="sq">
              <a:solidFill>
                <a:srgbClr val="FFFFFF"/>
              </a:solidFill>
              <a:prstDash val="solid"/>
              <a:miter/>
            </a:ln>
          </p:spPr>
          <p:txBody>
            <a:bodyPr/>
            <a:lstStyle/>
            <a:p>
              <a:endParaRPr lang="es-UY"/>
            </a:p>
          </p:txBody>
        </p:sp>
        <p:sp>
          <p:nvSpPr>
            <p:cNvPr id="7" name="TextBox 7"/>
            <p:cNvSpPr txBox="1"/>
            <p:nvPr/>
          </p:nvSpPr>
          <p:spPr>
            <a:xfrm>
              <a:off x="0" y="-57150"/>
              <a:ext cx="5076112" cy="1608253"/>
            </a:xfrm>
            <a:prstGeom prst="rect">
              <a:avLst/>
            </a:prstGeom>
          </p:spPr>
          <p:txBody>
            <a:bodyPr lIns="50800" tIns="50800" rIns="50800" bIns="50800" rtlCol="0" anchor="ctr"/>
            <a:lstStyle/>
            <a:p>
              <a:pPr marL="0" lvl="1" indent="0" algn="just">
                <a:lnSpc>
                  <a:spcPts val="4199"/>
                </a:lnSpc>
                <a:spcBef>
                  <a:spcPct val="0"/>
                </a:spcBef>
              </a:pPr>
              <a:r>
                <a:rPr lang="en-US" sz="2999" spc="155">
                  <a:solidFill>
                    <a:srgbClr val="FFFFFF"/>
                  </a:solidFill>
                  <a:latin typeface="Glacial Indifference"/>
                </a:rPr>
                <a:t>ESTE MODELO PROPUESTO POR BILL INMON, EL PADRE DEL DATAWAREHOUSE TRATA DE REPLICAR LA FUENTE DE DATOS ORIGINAL DENTRO DEL DATALAKE, MANTENIENDO LA NORMALIZACIÓN DE LOS DATOS. A PARTIR DE LA RÉPLICA DE LAS FUENTES DE DATOS, SE CONSTRUYEN DATAMARTS QUE SON LUEGO CONSULTADOS POR LA CAPA ANALÍTICA.</a:t>
              </a:r>
            </a:p>
          </p:txBody>
        </p:sp>
      </p:grpSp>
      <p:sp>
        <p:nvSpPr>
          <p:cNvPr id="8" name="TextBox 8"/>
          <p:cNvSpPr txBox="1"/>
          <p:nvPr/>
        </p:nvSpPr>
        <p:spPr>
          <a:xfrm>
            <a:off x="1028700" y="1926806"/>
            <a:ext cx="16230600" cy="1127756"/>
          </a:xfrm>
          <a:prstGeom prst="rect">
            <a:avLst/>
          </a:prstGeom>
        </p:spPr>
        <p:txBody>
          <a:bodyPr lIns="0" tIns="0" rIns="0" bIns="0" rtlCol="0" anchor="t">
            <a:spAutoFit/>
          </a:bodyPr>
          <a:lstStyle/>
          <a:p>
            <a:pPr marL="0" lvl="0" indent="0" algn="ctr">
              <a:lnSpc>
                <a:spcPts val="9240"/>
              </a:lnSpc>
              <a:spcBef>
                <a:spcPct val="0"/>
              </a:spcBef>
            </a:pPr>
            <a:r>
              <a:rPr lang="en-US" sz="6600" spc="191">
                <a:solidFill>
                  <a:srgbClr val="FFFFFF"/>
                </a:solidFill>
                <a:latin typeface="Etna Sans Serif"/>
              </a:rPr>
              <a:t>MODELO NORMALIZADO</a:t>
            </a:r>
          </a:p>
        </p:txBody>
      </p:sp>
      <p:sp>
        <p:nvSpPr>
          <p:cNvPr id="9" name="Freeform 9"/>
          <p:cNvSpPr/>
          <p:nvPr/>
        </p:nvSpPr>
        <p:spPr>
          <a:xfrm>
            <a:off x="-1994461" y="924040"/>
            <a:ext cx="7315200" cy="1316736"/>
          </a:xfrm>
          <a:custGeom>
            <a:avLst/>
            <a:gdLst/>
            <a:ahLst/>
            <a:cxnLst/>
            <a:rect l="l" t="t" r="r" b="b"/>
            <a:pathLst>
              <a:path w="7315200" h="1316736">
                <a:moveTo>
                  <a:pt x="0" y="0"/>
                </a:moveTo>
                <a:lnTo>
                  <a:pt x="7315200" y="0"/>
                </a:lnTo>
                <a:lnTo>
                  <a:pt x="7315200" y="1316736"/>
                </a:lnTo>
                <a:lnTo>
                  <a:pt x="0" y="1316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0" name="Freeform 10"/>
          <p:cNvSpPr/>
          <p:nvPr/>
        </p:nvSpPr>
        <p:spPr>
          <a:xfrm flipH="1">
            <a:off x="12967261" y="8599932"/>
            <a:ext cx="7315200" cy="1316736"/>
          </a:xfrm>
          <a:custGeom>
            <a:avLst/>
            <a:gdLst/>
            <a:ahLst/>
            <a:cxnLst/>
            <a:rect l="l" t="t" r="r" b="b"/>
            <a:pathLst>
              <a:path w="7315200" h="1316736">
                <a:moveTo>
                  <a:pt x="7315200" y="0"/>
                </a:moveTo>
                <a:lnTo>
                  <a:pt x="0" y="0"/>
                </a:lnTo>
                <a:lnTo>
                  <a:pt x="0" y="1316736"/>
                </a:lnTo>
                <a:lnTo>
                  <a:pt x="7315200" y="1316736"/>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UY"/>
          </a:p>
        </p:txBody>
      </p:sp>
      <p:sp>
        <p:nvSpPr>
          <p:cNvPr id="11" name="Freeform 11"/>
          <p:cNvSpPr/>
          <p:nvPr/>
        </p:nvSpPr>
        <p:spPr>
          <a:xfrm>
            <a:off x="7838596" y="7248916"/>
            <a:ext cx="2610808" cy="2912055"/>
          </a:xfrm>
          <a:custGeom>
            <a:avLst/>
            <a:gdLst/>
            <a:ahLst/>
            <a:cxnLst/>
            <a:rect l="l" t="t" r="r" b="b"/>
            <a:pathLst>
              <a:path w="2610808" h="2912055">
                <a:moveTo>
                  <a:pt x="0" y="0"/>
                </a:moveTo>
                <a:lnTo>
                  <a:pt x="2610808" y="0"/>
                </a:lnTo>
                <a:lnTo>
                  <a:pt x="2610808" y="2912055"/>
                </a:lnTo>
                <a:lnTo>
                  <a:pt x="0" y="2912055"/>
                </a:lnTo>
                <a:lnTo>
                  <a:pt x="0" y="0"/>
                </a:lnTo>
                <a:close/>
              </a:path>
            </a:pathLst>
          </a:custGeom>
          <a:blipFill>
            <a:blip r:embed="rId4"/>
            <a:stretch>
              <a:fillRect/>
            </a:stretch>
          </a:blipFill>
        </p:spPr>
        <p:txBody>
          <a:bodyPr/>
          <a:lstStyle/>
          <a:p>
            <a:endParaRPr lang="es-UY"/>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1858</Words>
  <Application>Microsoft Office PowerPoint</Application>
  <PresentationFormat>Custom</PresentationFormat>
  <Paragraphs>73</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Glacial Indifference</vt:lpstr>
      <vt:lpstr>Etna Sans Serif</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09 - Modelado de Datos</dc:title>
  <cp:lastModifiedBy>Alexis Arriola</cp:lastModifiedBy>
  <cp:revision>3</cp:revision>
  <dcterms:created xsi:type="dcterms:W3CDTF">2006-08-16T00:00:00Z</dcterms:created>
  <dcterms:modified xsi:type="dcterms:W3CDTF">2024-10-14T21:50:17Z</dcterms:modified>
  <dc:identifier>DAFxYLVqeqU</dc:identifier>
</cp:coreProperties>
</file>