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A2w1hWxO7PiR4Hv6Qj9hXjYWB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En esta presentación, vamos a hablar sobre Orderflow, una aplicación dedicada a la Automatización de pedidos.</a:t>
            </a:r>
            <a:endParaRPr/>
          </a:p>
        </p:txBody>
      </p:sp>
      <p:sp>
        <p:nvSpPr>
          <p:cNvPr id="87" name="Google Shape;87;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La gestión manual de pedidos puede ser tediosa y propensa a errores, lo que puede resultar en costos adicionales y una disminución de la satisfacción del cliente. La solución es la automatización del proceso de pedido, lo que permitirá una gestión más eficiente y un proceso más rápido. Al automatizar el proceso de pedido, se reducirán los errores y se mejorará la precisión, lo que se traducirá en una mayor satisfacción del cliente. Además, la automatización permitirá una gestión más rápida de los pedidos, lo que mejorará la eficiencia general del proceso.</a:t>
            </a:r>
            <a:endParaRPr/>
          </a:p>
        </p:txBody>
      </p:sp>
      <p:sp>
        <p:nvSpPr>
          <p:cNvPr id="169" name="Google Shape;169;p1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La planificación del proyecto se divide en varias fases. Primero, se deben definir los objetivos clave del proyecto, identificar los recursos necesarios y establecer la planificación del tiempo para garantizar que el proyecto se complete en el plazo establecido. A continuación, se asignarán los recursos adecuados y se desarrollará el sistema de automatización de pedidos. Una vez que se haya desarrollado el sistema, se llevarán a cabo las pruebas unitarias, pruebas de integración y pruebas de interfaz de usuario. El progreso del proyecto se monitoreará y controlará para asegurar que se alcancen los objetivos planificados. Finalmente, se entregará el sistema de automatización de pedidos, se capacitará a los usuarios finales para que lo utilicen y se brindará soporte técnico después de la entrega.</a:t>
            </a:r>
            <a:endParaRPr/>
          </a:p>
        </p:txBody>
      </p:sp>
      <p:sp>
        <p:nvSpPr>
          <p:cNvPr id="182" name="Google Shape;182;p1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200"/>
              <a:buNone/>
            </a:pPr>
            <a:r>
              <a:rPr lang="en-US" sz="1200"/>
              <a:t>El estado de avance de nuestro proyecto se analiza mediante la Curva S, una herramienta que nos permite visualizar el progreso acumulado respecto a los tiempos planificados en nuestra carta Gantt. Hasta la fecha, hemos cumplido con los hitos establecidos y mantenido una ejecución alineada con los plazos proyectados, evidenciando un desarrollo controlado y eficiente de las actividades. La Curva S refleja el ritmo de trabajo planificado y el real, permitiéndonos identificar posibles desviaciones y ajustar recursos o tiempos si es necesario para garantizar el cumplimiento de los objetivos del proyecto en el plazo establecido.</a:t>
            </a:r>
            <a:endParaRPr/>
          </a:p>
        </p:txBody>
      </p:sp>
      <p:sp>
        <p:nvSpPr>
          <p:cNvPr id="197" name="Google Shape;197;p1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En esta sección, se explicará cómo se desarrolló el sistema de automatización de pedidos. Se hablará sobre las herramientas, tecnologías y metodologías utilizadas.</a:t>
            </a:r>
            <a:endParaRPr/>
          </a:p>
        </p:txBody>
      </p:sp>
      <p:sp>
        <p:nvSpPr>
          <p:cNvPr id="206" name="Google Shape;206;p1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Testing is an essential part of any software project, ensuring that the code functions correctly, meets requirements, and is free of bugs. By including testing in the project plan, we can ensure that we deliver a high-quality product that meets user needs. The different types of testing, including unit testing, integration testing, and user interface testing, help us to identify and fix issues early in the development process, reducing the risk of costly errors later on.</a:t>
            </a:r>
            <a:endParaRPr/>
          </a:p>
        </p:txBody>
      </p:sp>
      <p:sp>
        <p:nvSpPr>
          <p:cNvPr id="215" name="Google Shape;215;p1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Testing is an essential part of any software project, ensuring that the code functions correctly, meets requirements, and is free of bugs. By including testing in the project plan, we can ensure that we deliver a high-quality product that meets user needs. The different types of testing, including unit testing, integration testing, and user interface testing, help us to identify and fix issues early in the development process, reducing the risk of costly errors later on.</a:t>
            </a:r>
            <a:endParaRPr/>
          </a:p>
        </p:txBody>
      </p:sp>
      <p:sp>
        <p:nvSpPr>
          <p:cNvPr id="224" name="Google Shape;224;p1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En esta diapositiva se describirá el contexto en el que se sitúa el proyecto, el problema que se busca solucionar, los objetivos que se persiguen y la solución propuesta para ello. También se incluirá el plan de trabajo, los requisitos funcionales y no funcionales del proyecto, la arquitectura del proyecto y los posibles riesgos del proyecto.</a:t>
            </a:r>
            <a:endParaRPr/>
          </a:p>
        </p:txBody>
      </p:sp>
      <p:sp>
        <p:nvSpPr>
          <p:cNvPr id="96" name="Google Shape;96;p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Orden De Compra Fallabella</a:t>
            </a:r>
            <a:endParaRPr/>
          </a:p>
        </p:txBody>
      </p:sp>
      <p:sp>
        <p:nvSpPr>
          <p:cNvPr id="292" name="Google Shape;292;p2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Orden De Compra Paris</a:t>
            </a:r>
            <a:endParaRPr/>
          </a:p>
        </p:txBody>
      </p:sp>
      <p:sp>
        <p:nvSpPr>
          <p:cNvPr id="301" name="Google Shape;301;p2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Orden De Compra Ripley</a:t>
            </a:r>
            <a:endParaRPr/>
          </a:p>
        </p:txBody>
      </p:sp>
      <p:sp>
        <p:nvSpPr>
          <p:cNvPr id="310" name="Google Shape;310;p2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6350" lvl="0" marL="0" rtl="0" algn="l">
              <a:spcBef>
                <a:spcPts val="0"/>
              </a:spcBef>
              <a:spcAft>
                <a:spcPts val="0"/>
              </a:spcAft>
              <a:buSzPts val="100"/>
              <a:buFont typeface="Arial"/>
              <a:buChar char="●"/>
            </a:pPr>
            <a:r>
              <a:rPr lang="en-US" sz="1100"/>
              <a:t>El plan de pruebas de </a:t>
            </a:r>
            <a:r>
              <a:rPr i="1" lang="en-US" sz="1100"/>
              <a:t>Orderflow</a:t>
            </a:r>
            <a:r>
              <a:rPr lang="en-US" sz="1100"/>
              <a:t> garantiza la calidad y funcionalidad del sistema mediante la identificación y corrección de posibles errores. </a:t>
            </a:r>
            <a:endParaRPr/>
          </a:p>
          <a:p>
            <a:pPr indent="0" lvl="0" marL="0" rtl="0" algn="l">
              <a:spcBef>
                <a:spcPts val="0"/>
              </a:spcBef>
              <a:spcAft>
                <a:spcPts val="0"/>
              </a:spcAft>
              <a:buSzPts val="1100"/>
              <a:buNone/>
            </a:pPr>
            <a:r>
              <a:t/>
            </a:r>
            <a:endParaRPr sz="1100"/>
          </a:p>
          <a:p>
            <a:pPr indent="-6350" lvl="0" marL="0" rtl="0" algn="l">
              <a:spcBef>
                <a:spcPts val="0"/>
              </a:spcBef>
              <a:spcAft>
                <a:spcPts val="0"/>
              </a:spcAft>
              <a:buSzPts val="100"/>
              <a:buFont typeface="Arial"/>
              <a:buChar char="●"/>
            </a:pPr>
            <a:r>
              <a:rPr lang="en-US" sz="1100"/>
              <a:t>Para lograrlo, se han diseñado y documentado casos de prueba que abarcan los aspectos críticos del flujo de pedidos, integridad de datos, y usabilidad en distintas plataformas. </a:t>
            </a:r>
            <a:endParaRPr/>
          </a:p>
          <a:p>
            <a:pPr indent="0" lvl="0" marL="0" rtl="0" algn="l">
              <a:spcBef>
                <a:spcPts val="0"/>
              </a:spcBef>
              <a:spcAft>
                <a:spcPts val="0"/>
              </a:spcAft>
              <a:buSzPts val="1100"/>
              <a:buNone/>
            </a:pPr>
            <a:r>
              <a:t/>
            </a:r>
            <a:endParaRPr sz="1100"/>
          </a:p>
          <a:p>
            <a:pPr indent="-6350" lvl="0" marL="0" rtl="0" algn="l">
              <a:spcBef>
                <a:spcPts val="0"/>
              </a:spcBef>
              <a:spcAft>
                <a:spcPts val="0"/>
              </a:spcAft>
              <a:buSzPts val="100"/>
              <a:buFont typeface="Arial"/>
              <a:buChar char="●"/>
            </a:pPr>
            <a:r>
              <a:rPr lang="en-US" sz="1100"/>
              <a:t>Cada prueba está alineada con los objetivos de calidad según la norma ISO 25010, asegurando que el sistema cumpla con los estándares de confiabilidad y eficiencia.</a:t>
            </a:r>
            <a:endParaRPr/>
          </a:p>
        </p:txBody>
      </p:sp>
      <p:sp>
        <p:nvSpPr>
          <p:cNvPr id="319" name="Google Shape;319;p2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La planificación del proyecto se divide en varias fases. Primero, se deben definir los objetivos clave del proyecto, identificar los recursos necesarios y establecer la planificación del tiempo para garantizar que el proyecto se complete en el plazo establecido. A continuación, se asignarán los recursos adecuados y se desarrollará el sistema de automatización de pedidos. Una vez que se haya desarrollado el sistema, se llevarán a cabo las pruebas unitarias, pruebas de integración y pruebas de interfaz de usuario. El progreso del proyecto se monitoreará y controlará para asegurar que se alcancen los objetivos planificados. Finalmente, se entregará el sistema de automatización de pedidos, se capacitará a los usuarios finales para que lo utilicen y se brindará soporte técnico después de la entrega.</a:t>
            </a:r>
            <a:endParaRPr/>
          </a:p>
        </p:txBody>
      </p:sp>
      <p:sp>
        <p:nvSpPr>
          <p:cNvPr id="327" name="Google Shape;327;p2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6350" lvl="0" marL="0" rtl="0" algn="just">
              <a:lnSpc>
                <a:spcPct val="150000"/>
              </a:lnSpc>
              <a:spcBef>
                <a:spcPts val="0"/>
              </a:spcBef>
              <a:spcAft>
                <a:spcPts val="0"/>
              </a:spcAft>
              <a:buClr>
                <a:srgbClr val="2C3E50"/>
              </a:buClr>
              <a:buSzPts val="100"/>
              <a:buFont typeface="Arial"/>
              <a:buChar char="●"/>
            </a:pPr>
            <a:r>
              <a:rPr lang="en-US" sz="1100">
                <a:solidFill>
                  <a:srgbClr val="2C3E50"/>
                </a:solidFill>
              </a:rPr>
              <a:t>La implementación de un Sistema Integrado de Gestión de Pedidos (OrderFlow) representa una solución estratégica para optimizar el futuro de la empresa en cuanto a la gestión de grandes clientes como Falabella, Ripley y Paris. Este sistema permitirá automatizar el proceso de recepción, gestión y seguimiento de pedidos, eliminando la necesidad de manejar múltiples formatos manuales, lo que reducirá significativamente los errores humanos y los tiempos de procesamiento.</a:t>
            </a:r>
            <a:endParaRPr sz="1700">
              <a:solidFill>
                <a:srgbClr val="2C3E50"/>
              </a:solidFill>
            </a:endParaRPr>
          </a:p>
          <a:p>
            <a:pPr indent="0" lvl="0" marL="0" rtl="0" algn="just">
              <a:lnSpc>
                <a:spcPct val="150000"/>
              </a:lnSpc>
              <a:spcBef>
                <a:spcPts val="0"/>
              </a:spcBef>
              <a:spcAft>
                <a:spcPts val="0"/>
              </a:spcAft>
              <a:buSzPts val="1100"/>
              <a:buNone/>
            </a:pPr>
            <a:r>
              <a:t/>
            </a:r>
            <a:endParaRPr sz="1100">
              <a:solidFill>
                <a:srgbClr val="2C3E50"/>
              </a:solidFill>
            </a:endParaRPr>
          </a:p>
          <a:p>
            <a:pPr indent="-6350" lvl="0" marL="0" rtl="0" algn="just">
              <a:lnSpc>
                <a:spcPct val="150000"/>
              </a:lnSpc>
              <a:spcBef>
                <a:spcPts val="0"/>
              </a:spcBef>
              <a:spcAft>
                <a:spcPts val="0"/>
              </a:spcAft>
              <a:buClr>
                <a:srgbClr val="2C3E50"/>
              </a:buClr>
              <a:buSzPts val="100"/>
              <a:buFont typeface="Arial"/>
              <a:buChar char="●"/>
            </a:pPr>
            <a:r>
              <a:rPr lang="en-US" sz="1100">
                <a:solidFill>
                  <a:srgbClr val="2C3E50"/>
                </a:solidFill>
              </a:rPr>
              <a:t>En lugar de los actuales 20 días que puede tomar gestionar un pedido, con la automatización se espera reducir este tiempo a la mitad, logrando ciclos de entrega de 10 días o menos. Esta mejora no solo optimizará la eficiencia operativa, sino que fortalecerá la relación con los clientes al proporcionar un servicio más rápido, preciso y confiable.</a:t>
            </a:r>
            <a:endParaRPr/>
          </a:p>
        </p:txBody>
      </p:sp>
      <p:sp>
        <p:nvSpPr>
          <p:cNvPr id="336" name="Google Shape;336;p2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1200"/>
              <a:t>How much is your time worth?</a:t>
            </a:r>
            <a:r>
              <a:rPr lang="en-US" sz="1200"/>
              <a:t> Nowadays, time is extremely valuable. Nowadays, many people and companies today strive to save time in their daily life.</a:t>
            </a:r>
            <a:endParaRPr sz="1200"/>
          </a:p>
          <a:p>
            <a:pPr indent="0" lvl="0" marL="0" rtl="0" algn="l">
              <a:spcBef>
                <a:spcPts val="0"/>
              </a:spcBef>
              <a:spcAft>
                <a:spcPts val="0"/>
              </a:spcAft>
              <a:buSzPts val="1200"/>
              <a:buNone/>
            </a:pPr>
            <a:r>
              <a:t/>
            </a:r>
            <a:endParaRPr sz="1200"/>
          </a:p>
          <a:p>
            <a:pPr indent="0" lvl="0" marL="0" rtl="0" algn="l">
              <a:spcBef>
                <a:spcPts val="0"/>
              </a:spcBef>
              <a:spcAft>
                <a:spcPts val="0"/>
              </a:spcAft>
              <a:buSzPts val="1800"/>
              <a:buNone/>
            </a:pPr>
            <a:r>
              <a:rPr b="1" lang="en-US" sz="1200"/>
              <a:t>Why?</a:t>
            </a:r>
            <a:r>
              <a:rPr lang="en-US" sz="1200"/>
              <a:t>: Time is golden, and significant changes can occur in just seconds.</a:t>
            </a:r>
            <a:endParaRPr sz="1200"/>
          </a:p>
          <a:p>
            <a:pPr indent="0" lvl="0" marL="0" rtl="0" algn="l">
              <a:spcBef>
                <a:spcPts val="0"/>
              </a:spcBef>
              <a:spcAft>
                <a:spcPts val="0"/>
              </a:spcAft>
              <a:buSzPts val="1800"/>
              <a:buNone/>
            </a:pPr>
            <a:r>
              <a:rPr lang="en-US" sz="1200"/>
              <a:t>Orderflow to help Monarch reduce time and manual errors in order handling, we developed an automize platform. This was a challenge because the ordering was a manual process and involved multiple formats.</a:t>
            </a:r>
            <a:endParaRPr sz="1200"/>
          </a:p>
          <a:p>
            <a:pPr indent="0" lvl="0" marL="0" rtl="0" algn="l">
              <a:spcBef>
                <a:spcPts val="0"/>
              </a:spcBef>
              <a:spcAft>
                <a:spcPts val="0"/>
              </a:spcAft>
              <a:buSzPts val="1800"/>
              <a:buNone/>
            </a:pPr>
            <a:r>
              <a:rPr lang="en-US" sz="1200"/>
              <a:t>The purpose of this project was to automize the system to increase efficiency and reduce human error.</a:t>
            </a:r>
            <a:endParaRPr sz="1200"/>
          </a:p>
        </p:txBody>
      </p:sp>
      <p:sp>
        <p:nvSpPr>
          <p:cNvPr id="105" name="Google Shape;105;p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Font typeface="Arial"/>
              <a:buNone/>
            </a:pPr>
            <a:r>
              <a:rPr lang="en-US" sz="1100"/>
              <a:t>Hoy en día, Monarch enfrenta una gestión de pedidos manual que es lenta y genera errores costosos para la empresa. Con nuestra solución, automatizamos el proceso de carga y validación de datos, lo que reducirá el tiempo de procesamiento en un 50% y disminuirá los errores de digitacion en un 90%. Con la integración de sistemas ERP (Enterprise Resource Planning) y WMS (Warehouse Management System), Además su diseño adaptable permitirá usarla cómodamente en celulares y computadores, facilitando la colaboración en equipo y mejorando la gestión de clientes.</a:t>
            </a:r>
            <a:endParaRPr/>
          </a:p>
          <a:p>
            <a:pPr indent="-6350" lvl="0" marL="0" rtl="0" algn="just">
              <a:lnSpc>
                <a:spcPct val="150000"/>
              </a:lnSpc>
              <a:spcBef>
                <a:spcPts val="0"/>
              </a:spcBef>
              <a:spcAft>
                <a:spcPts val="0"/>
              </a:spcAft>
              <a:buSzPts val="100"/>
              <a:buFont typeface="Arial"/>
              <a:buChar char="●"/>
            </a:pPr>
            <a:r>
              <a:rPr b="1" lang="en-US" sz="1100" u="sng"/>
              <a:t>ERP:</a:t>
            </a:r>
            <a:r>
              <a:rPr lang="en-US" sz="1100"/>
              <a:t> abarca todos los aspectos operativos de una empresa, incluyendo el almacenamiento, pero también las finanzas, ventas, recursos humanos, y más.</a:t>
            </a:r>
            <a:endParaRPr/>
          </a:p>
          <a:p>
            <a:pPr indent="-6350" lvl="0" marL="0" rtl="0" algn="just">
              <a:lnSpc>
                <a:spcPct val="150000"/>
              </a:lnSpc>
              <a:spcBef>
                <a:spcPts val="0"/>
              </a:spcBef>
              <a:spcAft>
                <a:spcPts val="0"/>
              </a:spcAft>
              <a:buSzPts val="100"/>
              <a:buFont typeface="Arial"/>
              <a:buChar char="●"/>
            </a:pPr>
            <a:r>
              <a:rPr b="1" lang="en-US" sz="1100" u="sng"/>
              <a:t>WMS:</a:t>
            </a:r>
            <a:r>
              <a:rPr lang="en-US" sz="1100"/>
              <a:t> se centra específicamente en la gestión del almacén y la logística interna.</a:t>
            </a:r>
            <a:endParaRPr/>
          </a:p>
        </p:txBody>
      </p:sp>
      <p:sp>
        <p:nvSpPr>
          <p:cNvPr id="124" name="Google Shape;124;p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Esta diapositiva se centra en los objetivos de la presentación. Los objetivos del proyecto incluyen mejorar la eficiencia y reducir errores en la gestión de pedidos. Al automatizar el proceso de pedido, se espera que haya una mayor velocidad, precisión y satisfacción del cliente. La visualización de imágenes como mejoras de la productividad y los procesos de negocio pueden ayudar a los espectadores a entender mejor los objetivos del proyecto.</a:t>
            </a:r>
            <a:endParaRPr/>
          </a:p>
        </p:txBody>
      </p:sp>
      <p:sp>
        <p:nvSpPr>
          <p:cNvPr id="133" name="Google Shape;133;p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La gestión manual de pedidos puede ser tediosa y propensa a errores, lo que puede resultar en costos adicionales y una disminución de la satisfacción del cliente. La solución es la automatización del proceso de pedido, lo que permitirá una gestión más eficiente y un proceso más rápido. Al automatizar el proceso de pedido, se reducirán los errores y se mejorará la precisión, lo que se traducirá en una mayor satisfacción del cliente. Además, la automatización permitirá una gestión más rápida de los pedidos, lo que mejorará la eficiencia general del proceso.</a:t>
            </a:r>
            <a:endParaRPr/>
          </a:p>
        </p:txBody>
      </p:sp>
      <p:sp>
        <p:nvSpPr>
          <p:cNvPr id="142" name="Google Shape;142;p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La gestión manual de pedidos puede ser tediosa y propensa a errores, lo que puede resultar en costos adicionales y una disminución de la satisfacción del cliente. La solución es la automatización del proceso de pedido, lo que permitirá una gestión más eficiente y un proceso más rápido. Al automatizar el proceso de pedido, se reducirán los errores y se mejorará la precisión, lo que se traducirá en una mayor satisfacción del cliente. Además, la automatización permitirá una gestión más rápida de los pedidos, lo que mejorará la eficiencia general del proceso.</a:t>
            </a:r>
            <a:endParaRPr/>
          </a:p>
        </p:txBody>
      </p:sp>
      <p:sp>
        <p:nvSpPr>
          <p:cNvPr id="151" name="Google Shape;151;p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Orderflow es un sistema que automatiza la gestión de pedidos, integrándose con ERP y WMS para facilitar el seguimiento en tiempo real, la validación de datos y la generación de reportes.</a:t>
            </a:r>
            <a:endParaRPr/>
          </a:p>
          <a:p>
            <a:pPr indent="0" lvl="0" marL="0" rtl="0" algn="l">
              <a:spcBef>
                <a:spcPts val="0"/>
              </a:spcBef>
              <a:spcAft>
                <a:spcPts val="0"/>
              </a:spcAft>
              <a:buSzPts val="1200"/>
              <a:buNone/>
            </a:pPr>
            <a:r>
              <a:t/>
            </a:r>
            <a:endParaRPr sz="1200"/>
          </a:p>
          <a:p>
            <a:pPr indent="0" lvl="0" marL="0" rtl="0" algn="l">
              <a:spcBef>
                <a:spcPts val="0"/>
              </a:spcBef>
              <a:spcAft>
                <a:spcPts val="0"/>
              </a:spcAft>
              <a:buSzPts val="1200"/>
              <a:buNone/>
            </a:pPr>
            <a:r>
              <a:rPr lang="en-US" sz="1200"/>
              <a:t>Asegura acceso seguro, notificaciones automáticas y es adaptable a grandes volúmenes de datos. Además, ofrece alta usabilidad, rendimiento, escalabilidad y cumplimiento de normativas, garantizando seguridad, disponibilidad y compatibilidad en múltiples dispositivos e idiomas.</a:t>
            </a:r>
            <a:endParaRPr/>
          </a:p>
        </p:txBody>
      </p:sp>
      <p:sp>
        <p:nvSpPr>
          <p:cNvPr id="160" name="Google Shape;160;p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2301923" y="1122363"/>
            <a:ext cx="7588155" cy="26211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3"/>
          <p:cNvSpPr txBox="1"/>
          <p:nvPr>
            <p:ph idx="1" type="subTitle"/>
          </p:nvPr>
        </p:nvSpPr>
        <p:spPr>
          <a:xfrm>
            <a:off x="2301923" y="3843708"/>
            <a:ext cx="7588155" cy="1414091"/>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3"/>
          <p:cNvSpPr txBox="1"/>
          <p:nvPr>
            <p:ph idx="10" type="dt"/>
          </p:nvPr>
        </p:nvSpPr>
        <p:spPr>
          <a:xfrm>
            <a:off x="136525" y="6453187"/>
            <a:ext cx="34956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3"/>
          <p:cNvSpPr txBox="1"/>
          <p:nvPr>
            <p:ph idx="11" type="ftr"/>
          </p:nvPr>
        </p:nvSpPr>
        <p:spPr>
          <a:xfrm>
            <a:off x="8877300" y="6453187"/>
            <a:ext cx="28051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3"/>
          <p:cNvSpPr txBox="1"/>
          <p:nvPr>
            <p:ph idx="12" type="sldNum"/>
          </p:nvPr>
        </p:nvSpPr>
        <p:spPr>
          <a:xfrm>
            <a:off x="11631612" y="6453187"/>
            <a:ext cx="430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1pPr>
            <a:lvl2pPr indent="0" lvl="1" marL="0" marR="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2pPr>
            <a:lvl3pPr indent="0" lvl="2" marL="0" marR="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3pPr>
            <a:lvl4pPr indent="0" lvl="3" marL="0" marR="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4pPr>
            <a:lvl5pPr indent="0" lvl="4" marL="0" marR="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5pPr>
            <a:lvl6pPr indent="0" lvl="5" marL="0" marR="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6pPr>
            <a:lvl7pPr indent="0" lvl="6" marL="0" marR="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7pPr>
            <a:lvl8pPr indent="0" lvl="7" marL="0" marR="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8pPr>
            <a:lvl9pPr indent="0" lvl="8" marL="0" marR="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42"/>
          <p:cNvSpPr txBox="1"/>
          <p:nvPr>
            <p:ph type="title"/>
          </p:nvPr>
        </p:nvSpPr>
        <p:spPr>
          <a:xfrm>
            <a:off x="609600" y="547396"/>
            <a:ext cx="10745788" cy="114329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2"/>
          <p:cNvSpPr txBox="1"/>
          <p:nvPr>
            <p:ph idx="1" type="body"/>
          </p:nvPr>
        </p:nvSpPr>
        <p:spPr>
          <a:xfrm>
            <a:off x="609600" y="1685735"/>
            <a:ext cx="5157787"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42"/>
          <p:cNvSpPr txBox="1"/>
          <p:nvPr>
            <p:ph idx="2" type="body"/>
          </p:nvPr>
        </p:nvSpPr>
        <p:spPr>
          <a:xfrm>
            <a:off x="609600" y="2386894"/>
            <a:ext cx="5157787" cy="376508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2"/>
          <p:cNvSpPr txBox="1"/>
          <p:nvPr>
            <p:ph idx="3" type="body"/>
          </p:nvPr>
        </p:nvSpPr>
        <p:spPr>
          <a:xfrm>
            <a:off x="6172200" y="1685735"/>
            <a:ext cx="5183188"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4" name="Google Shape;74;p42"/>
          <p:cNvSpPr txBox="1"/>
          <p:nvPr>
            <p:ph idx="4" type="body"/>
          </p:nvPr>
        </p:nvSpPr>
        <p:spPr>
          <a:xfrm>
            <a:off x="6172199" y="2386894"/>
            <a:ext cx="5183189" cy="376508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10" type="dt"/>
          </p:nvPr>
        </p:nvSpPr>
        <p:spPr>
          <a:xfrm>
            <a:off x="136525" y="6453187"/>
            <a:ext cx="34956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1" type="ftr"/>
          </p:nvPr>
        </p:nvSpPr>
        <p:spPr>
          <a:xfrm>
            <a:off x="8877300" y="6453187"/>
            <a:ext cx="28051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2" type="sldNum"/>
          </p:nvPr>
        </p:nvSpPr>
        <p:spPr>
          <a:xfrm>
            <a:off x="11631612" y="6453187"/>
            <a:ext cx="430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1pPr>
            <a:lvl2pPr indent="0" lvl="1"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2pPr>
            <a:lvl3pPr indent="0" lvl="2"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3pPr>
            <a:lvl4pPr indent="0" lvl="3"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4pPr>
            <a:lvl5pPr indent="0" lvl="4"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5pPr>
            <a:lvl6pPr indent="0" lvl="5"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6pPr>
            <a:lvl7pPr indent="0" lvl="6"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7pPr>
            <a:lvl8pPr indent="0" lvl="7"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8pPr>
            <a:lvl9pPr indent="0" lvl="8"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43"/>
          <p:cNvSpPr txBox="1"/>
          <p:nvPr>
            <p:ph type="title"/>
          </p:nvPr>
        </p:nvSpPr>
        <p:spPr>
          <a:xfrm>
            <a:off x="603381" y="553616"/>
            <a:ext cx="8273140" cy="400885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 type="body"/>
          </p:nvPr>
        </p:nvSpPr>
        <p:spPr>
          <a:xfrm>
            <a:off x="603380" y="4589463"/>
            <a:ext cx="8273140" cy="1384617"/>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solidFill>
                  <a:schemeClr val="dk1"/>
                </a:solidFill>
              </a:defRPr>
            </a:lvl1pPr>
            <a:lvl2pPr indent="-228600" lvl="1" marL="914400" algn="l">
              <a:lnSpc>
                <a:spcPct val="120000"/>
              </a:lnSpc>
              <a:spcBef>
                <a:spcPts val="500"/>
              </a:spcBef>
              <a:spcAft>
                <a:spcPts val="0"/>
              </a:spcAft>
              <a:buClr>
                <a:srgbClr val="8C9095"/>
              </a:buClr>
              <a:buSzPts val="2000"/>
              <a:buNone/>
              <a:defRPr sz="2000">
                <a:solidFill>
                  <a:srgbClr val="8C9095"/>
                </a:solidFill>
              </a:defRPr>
            </a:lvl2pPr>
            <a:lvl3pPr indent="-228600" lvl="2" marL="1371600" algn="l">
              <a:lnSpc>
                <a:spcPct val="120000"/>
              </a:lnSpc>
              <a:spcBef>
                <a:spcPts val="500"/>
              </a:spcBef>
              <a:spcAft>
                <a:spcPts val="0"/>
              </a:spcAft>
              <a:buClr>
                <a:srgbClr val="8C9095"/>
              </a:buClr>
              <a:buSzPts val="1800"/>
              <a:buNone/>
              <a:defRPr sz="1800">
                <a:solidFill>
                  <a:srgbClr val="8C9095"/>
                </a:solidFill>
              </a:defRPr>
            </a:lvl3pPr>
            <a:lvl4pPr indent="-228600" lvl="3" marL="1828800" algn="l">
              <a:lnSpc>
                <a:spcPct val="120000"/>
              </a:lnSpc>
              <a:spcBef>
                <a:spcPts val="500"/>
              </a:spcBef>
              <a:spcAft>
                <a:spcPts val="0"/>
              </a:spcAft>
              <a:buClr>
                <a:srgbClr val="8C9095"/>
              </a:buClr>
              <a:buSzPts val="1600"/>
              <a:buNone/>
              <a:defRPr sz="1600">
                <a:solidFill>
                  <a:srgbClr val="8C9095"/>
                </a:solidFill>
              </a:defRPr>
            </a:lvl4pPr>
            <a:lvl5pPr indent="-228600" lvl="4" marL="2286000" algn="l">
              <a:lnSpc>
                <a:spcPct val="120000"/>
              </a:lnSpc>
              <a:spcBef>
                <a:spcPts val="500"/>
              </a:spcBef>
              <a:spcAft>
                <a:spcPts val="0"/>
              </a:spcAft>
              <a:buClr>
                <a:srgbClr val="8C9095"/>
              </a:buClr>
              <a:buSzPts val="1600"/>
              <a:buNone/>
              <a:defRPr sz="1600">
                <a:solidFill>
                  <a:srgbClr val="8C9095"/>
                </a:solidFill>
              </a:defRPr>
            </a:lvl5pPr>
            <a:lvl6pPr indent="-228600" lvl="5" marL="2743200" algn="l">
              <a:lnSpc>
                <a:spcPct val="90000"/>
              </a:lnSpc>
              <a:spcBef>
                <a:spcPts val="500"/>
              </a:spcBef>
              <a:spcAft>
                <a:spcPts val="0"/>
              </a:spcAft>
              <a:buClr>
                <a:srgbClr val="8C9095"/>
              </a:buClr>
              <a:buSzPts val="1600"/>
              <a:buNone/>
              <a:defRPr sz="1600">
                <a:solidFill>
                  <a:srgbClr val="8C9095"/>
                </a:solidFill>
              </a:defRPr>
            </a:lvl6pPr>
            <a:lvl7pPr indent="-228600" lvl="6" marL="3200400" algn="l">
              <a:lnSpc>
                <a:spcPct val="90000"/>
              </a:lnSpc>
              <a:spcBef>
                <a:spcPts val="500"/>
              </a:spcBef>
              <a:spcAft>
                <a:spcPts val="0"/>
              </a:spcAft>
              <a:buClr>
                <a:srgbClr val="8C9095"/>
              </a:buClr>
              <a:buSzPts val="1600"/>
              <a:buNone/>
              <a:defRPr sz="1600">
                <a:solidFill>
                  <a:srgbClr val="8C9095"/>
                </a:solidFill>
              </a:defRPr>
            </a:lvl7pPr>
            <a:lvl8pPr indent="-228600" lvl="7" marL="3657600" algn="l">
              <a:lnSpc>
                <a:spcPct val="90000"/>
              </a:lnSpc>
              <a:spcBef>
                <a:spcPts val="500"/>
              </a:spcBef>
              <a:spcAft>
                <a:spcPts val="0"/>
              </a:spcAft>
              <a:buClr>
                <a:srgbClr val="8C9095"/>
              </a:buClr>
              <a:buSzPts val="1600"/>
              <a:buNone/>
              <a:defRPr sz="1600">
                <a:solidFill>
                  <a:srgbClr val="8C9095"/>
                </a:solidFill>
              </a:defRPr>
            </a:lvl8pPr>
            <a:lvl9pPr indent="-228600" lvl="8" marL="4114800" algn="l">
              <a:lnSpc>
                <a:spcPct val="90000"/>
              </a:lnSpc>
              <a:spcBef>
                <a:spcPts val="500"/>
              </a:spcBef>
              <a:spcAft>
                <a:spcPts val="0"/>
              </a:spcAft>
              <a:buClr>
                <a:srgbClr val="8C9095"/>
              </a:buClr>
              <a:buSzPts val="1600"/>
              <a:buNone/>
              <a:defRPr sz="1600">
                <a:solidFill>
                  <a:srgbClr val="8C9095"/>
                </a:solidFill>
              </a:defRPr>
            </a:lvl9pPr>
          </a:lstStyle>
          <a:p/>
        </p:txBody>
      </p:sp>
      <p:sp>
        <p:nvSpPr>
          <p:cNvPr id="81" name="Google Shape;81;p43"/>
          <p:cNvSpPr txBox="1"/>
          <p:nvPr>
            <p:ph idx="10" type="dt"/>
          </p:nvPr>
        </p:nvSpPr>
        <p:spPr>
          <a:xfrm>
            <a:off x="136525" y="6453187"/>
            <a:ext cx="34956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3"/>
          <p:cNvSpPr txBox="1"/>
          <p:nvPr>
            <p:ph idx="11" type="ftr"/>
          </p:nvPr>
        </p:nvSpPr>
        <p:spPr>
          <a:xfrm>
            <a:off x="8877300" y="6453187"/>
            <a:ext cx="28051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2" type="sldNum"/>
          </p:nvPr>
        </p:nvSpPr>
        <p:spPr>
          <a:xfrm>
            <a:off x="11631612" y="6453187"/>
            <a:ext cx="430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1pPr>
            <a:lvl2pPr indent="0" lvl="1"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2pPr>
            <a:lvl3pPr indent="0" lvl="2"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3pPr>
            <a:lvl4pPr indent="0" lvl="3"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4pPr>
            <a:lvl5pPr indent="0" lvl="4"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5pPr>
            <a:lvl6pPr indent="0" lvl="5"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6pPr>
            <a:lvl7pPr indent="0" lvl="6"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7pPr>
            <a:lvl8pPr indent="0" lvl="7"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8pPr>
            <a:lvl9pPr indent="0" lvl="8"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4"/>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4"/>
          <p:cNvSpPr txBox="1"/>
          <p:nvPr>
            <p:ph idx="10" type="dt"/>
          </p:nvPr>
        </p:nvSpPr>
        <p:spPr>
          <a:xfrm>
            <a:off x="136525" y="6453187"/>
            <a:ext cx="34956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4"/>
          <p:cNvSpPr txBox="1"/>
          <p:nvPr>
            <p:ph idx="11" type="ftr"/>
          </p:nvPr>
        </p:nvSpPr>
        <p:spPr>
          <a:xfrm>
            <a:off x="8877300" y="6453187"/>
            <a:ext cx="28051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4"/>
          <p:cNvSpPr txBox="1"/>
          <p:nvPr>
            <p:ph idx="12" type="sldNum"/>
          </p:nvPr>
        </p:nvSpPr>
        <p:spPr>
          <a:xfrm>
            <a:off x="11631612" y="6453187"/>
            <a:ext cx="430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1pPr>
            <a:lvl2pPr indent="0" lvl="1"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2pPr>
            <a:lvl3pPr indent="0" lvl="2"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3pPr>
            <a:lvl4pPr indent="0" lvl="3"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4pPr>
            <a:lvl5pPr indent="0" lvl="4"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5pPr>
            <a:lvl6pPr indent="0" lvl="5"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6pPr>
            <a:lvl7pPr indent="0" lvl="6"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7pPr>
            <a:lvl8pPr indent="0" lvl="7"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8pPr>
            <a:lvl9pPr indent="0" lvl="8"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35"/>
          <p:cNvSpPr txBox="1"/>
          <p:nvPr>
            <p:ph type="title"/>
          </p:nvPr>
        </p:nvSpPr>
        <p:spPr>
          <a:xfrm>
            <a:off x="612648" y="548640"/>
            <a:ext cx="10741152"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5"/>
          <p:cNvSpPr txBox="1"/>
          <p:nvPr>
            <p:ph idx="1" type="body"/>
          </p:nvPr>
        </p:nvSpPr>
        <p:spPr>
          <a:xfrm>
            <a:off x="612648"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5"/>
          <p:cNvSpPr txBox="1"/>
          <p:nvPr>
            <p:ph idx="10" type="dt"/>
          </p:nvPr>
        </p:nvSpPr>
        <p:spPr>
          <a:xfrm>
            <a:off x="136525" y="6453187"/>
            <a:ext cx="34956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5"/>
          <p:cNvSpPr txBox="1"/>
          <p:nvPr>
            <p:ph idx="11" type="ftr"/>
          </p:nvPr>
        </p:nvSpPr>
        <p:spPr>
          <a:xfrm>
            <a:off x="8877300" y="6453187"/>
            <a:ext cx="28051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5"/>
          <p:cNvSpPr txBox="1"/>
          <p:nvPr>
            <p:ph idx="12" type="sldNum"/>
          </p:nvPr>
        </p:nvSpPr>
        <p:spPr>
          <a:xfrm>
            <a:off x="11631612" y="6453187"/>
            <a:ext cx="430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1pPr>
            <a:lvl2pPr indent="0" lvl="1"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2pPr>
            <a:lvl3pPr indent="0" lvl="2"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3pPr>
            <a:lvl4pPr indent="0" lvl="3"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4pPr>
            <a:lvl5pPr indent="0" lvl="4"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5pPr>
            <a:lvl6pPr indent="0" lvl="5"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6pPr>
            <a:lvl7pPr indent="0" lvl="6"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7pPr>
            <a:lvl8pPr indent="0" lvl="7"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8pPr>
            <a:lvl9pPr indent="0" lvl="8"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 name="Shape 34"/>
        <p:cNvGrpSpPr/>
        <p:nvPr/>
      </p:nvGrpSpPr>
      <p:grpSpPr>
        <a:xfrm>
          <a:off x="0" y="0"/>
          <a:ext cx="0" cy="0"/>
          <a:chOff x="0" y="0"/>
          <a:chExt cx="0" cy="0"/>
        </a:xfrm>
      </p:grpSpPr>
      <p:sp>
        <p:nvSpPr>
          <p:cNvPr id="35" name="Google Shape;35;p36"/>
          <p:cNvSpPr txBox="1"/>
          <p:nvPr>
            <p:ph type="title"/>
          </p:nvPr>
        </p:nvSpPr>
        <p:spPr>
          <a:xfrm rot="5400000">
            <a:off x="7859174" y="2354212"/>
            <a:ext cx="5598466" cy="20470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6"/>
          <p:cNvSpPr txBox="1"/>
          <p:nvPr>
            <p:ph idx="1" type="body"/>
          </p:nvPr>
        </p:nvSpPr>
        <p:spPr>
          <a:xfrm rot="5400000">
            <a:off x="2437312" y="-1020615"/>
            <a:ext cx="5598465" cy="87966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10" type="dt"/>
          </p:nvPr>
        </p:nvSpPr>
        <p:spPr>
          <a:xfrm>
            <a:off x="136525" y="6453187"/>
            <a:ext cx="34956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1" type="ftr"/>
          </p:nvPr>
        </p:nvSpPr>
        <p:spPr>
          <a:xfrm>
            <a:off x="8877300" y="6453187"/>
            <a:ext cx="28051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6"/>
          <p:cNvSpPr txBox="1"/>
          <p:nvPr>
            <p:ph idx="12" type="sldNum"/>
          </p:nvPr>
        </p:nvSpPr>
        <p:spPr>
          <a:xfrm>
            <a:off x="11631612" y="6453187"/>
            <a:ext cx="430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1pPr>
            <a:lvl2pPr indent="0" lvl="1"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2pPr>
            <a:lvl3pPr indent="0" lvl="2"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3pPr>
            <a:lvl4pPr indent="0" lvl="3"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4pPr>
            <a:lvl5pPr indent="0" lvl="4"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5pPr>
            <a:lvl6pPr indent="0" lvl="5"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6pPr>
            <a:lvl7pPr indent="0" lvl="6"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7pPr>
            <a:lvl8pPr indent="0" lvl="7"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8pPr>
            <a:lvl9pPr indent="0" lvl="8"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37"/>
          <p:cNvSpPr txBox="1"/>
          <p:nvPr>
            <p:ph type="title"/>
          </p:nvPr>
        </p:nvSpPr>
        <p:spPr>
          <a:xfrm>
            <a:off x="612648" y="548640"/>
            <a:ext cx="10515600"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idx="1" type="body"/>
          </p:nvPr>
        </p:nvSpPr>
        <p:spPr>
          <a:xfrm rot="5400000">
            <a:off x="3622415" y="-1328869"/>
            <a:ext cx="4496065"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7"/>
          <p:cNvSpPr txBox="1"/>
          <p:nvPr>
            <p:ph idx="10" type="dt"/>
          </p:nvPr>
        </p:nvSpPr>
        <p:spPr>
          <a:xfrm>
            <a:off x="136525" y="6453187"/>
            <a:ext cx="34956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7"/>
          <p:cNvSpPr txBox="1"/>
          <p:nvPr>
            <p:ph idx="11" type="ftr"/>
          </p:nvPr>
        </p:nvSpPr>
        <p:spPr>
          <a:xfrm>
            <a:off x="8877300" y="6453187"/>
            <a:ext cx="28051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7"/>
          <p:cNvSpPr txBox="1"/>
          <p:nvPr>
            <p:ph idx="12" type="sldNum"/>
          </p:nvPr>
        </p:nvSpPr>
        <p:spPr>
          <a:xfrm>
            <a:off x="11631612" y="6453187"/>
            <a:ext cx="430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1pPr>
            <a:lvl2pPr indent="0" lvl="1"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2pPr>
            <a:lvl3pPr indent="0" lvl="2"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3pPr>
            <a:lvl4pPr indent="0" lvl="3"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4pPr>
            <a:lvl5pPr indent="0" lvl="4"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5pPr>
            <a:lvl6pPr indent="0" lvl="5"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6pPr>
            <a:lvl7pPr indent="0" lvl="6"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7pPr>
            <a:lvl8pPr indent="0" lvl="7"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8pPr>
            <a:lvl9pPr indent="0" lvl="8"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38"/>
          <p:cNvSpPr txBox="1"/>
          <p:nvPr>
            <p:ph type="title"/>
          </p:nvPr>
        </p:nvSpPr>
        <p:spPr>
          <a:xfrm>
            <a:off x="594360" y="557784"/>
            <a:ext cx="3595634" cy="221231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p:nvPr>
            <p:ph idx="2" type="pic"/>
          </p:nvPr>
        </p:nvSpPr>
        <p:spPr>
          <a:xfrm>
            <a:off x="5063319" y="657103"/>
            <a:ext cx="6483687" cy="5555904"/>
          </a:xfrm>
          <a:prstGeom prst="rect">
            <a:avLst/>
          </a:prstGeom>
          <a:noFill/>
          <a:ln>
            <a:noFill/>
          </a:ln>
        </p:spPr>
      </p:sp>
      <p:sp>
        <p:nvSpPr>
          <p:cNvPr id="49" name="Google Shape;49;p38"/>
          <p:cNvSpPr txBox="1"/>
          <p:nvPr>
            <p:ph idx="1" type="body"/>
          </p:nvPr>
        </p:nvSpPr>
        <p:spPr>
          <a:xfrm>
            <a:off x="609601" y="2826137"/>
            <a:ext cx="3585586" cy="3434638"/>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38"/>
          <p:cNvSpPr txBox="1"/>
          <p:nvPr>
            <p:ph idx="10" type="dt"/>
          </p:nvPr>
        </p:nvSpPr>
        <p:spPr>
          <a:xfrm>
            <a:off x="136525" y="6453187"/>
            <a:ext cx="34956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1" type="ftr"/>
          </p:nvPr>
        </p:nvSpPr>
        <p:spPr>
          <a:xfrm>
            <a:off x="8877300" y="6453187"/>
            <a:ext cx="28051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8"/>
          <p:cNvSpPr txBox="1"/>
          <p:nvPr>
            <p:ph idx="12" type="sldNum"/>
          </p:nvPr>
        </p:nvSpPr>
        <p:spPr>
          <a:xfrm>
            <a:off x="11631612" y="6453187"/>
            <a:ext cx="430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1pPr>
            <a:lvl2pPr indent="0" lvl="1"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2pPr>
            <a:lvl3pPr indent="0" lvl="2"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3pPr>
            <a:lvl4pPr indent="0" lvl="3"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4pPr>
            <a:lvl5pPr indent="0" lvl="4"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5pPr>
            <a:lvl6pPr indent="0" lvl="5"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6pPr>
            <a:lvl7pPr indent="0" lvl="6"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7pPr>
            <a:lvl8pPr indent="0" lvl="7"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8pPr>
            <a:lvl9pPr indent="0" lvl="8"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39"/>
          <p:cNvSpPr txBox="1"/>
          <p:nvPr>
            <p:ph type="title"/>
          </p:nvPr>
        </p:nvSpPr>
        <p:spPr>
          <a:xfrm>
            <a:off x="597160" y="553616"/>
            <a:ext cx="3595634" cy="17575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 type="body"/>
          </p:nvPr>
        </p:nvSpPr>
        <p:spPr>
          <a:xfrm>
            <a:off x="5134708" y="553616"/>
            <a:ext cx="6279741" cy="5486400"/>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dk1"/>
              </a:buClr>
              <a:buSzPts val="2800"/>
              <a:buChar char="•"/>
              <a:defRPr sz="2800"/>
            </a:lvl1pPr>
            <a:lvl2pPr indent="-381000" lvl="1" marL="914400" algn="l">
              <a:lnSpc>
                <a:spcPct val="120000"/>
              </a:lnSpc>
              <a:spcBef>
                <a:spcPts val="500"/>
              </a:spcBef>
              <a:spcAft>
                <a:spcPts val="0"/>
              </a:spcAft>
              <a:buClr>
                <a:schemeClr val="dk1"/>
              </a:buClr>
              <a:buSzPts val="2400"/>
              <a:buChar char="•"/>
              <a:defRPr sz="2400"/>
            </a:lvl2pPr>
            <a:lvl3pPr indent="-355600" lvl="2" marL="1371600" algn="l">
              <a:lnSpc>
                <a:spcPct val="120000"/>
              </a:lnSpc>
              <a:spcBef>
                <a:spcPts val="500"/>
              </a:spcBef>
              <a:spcAft>
                <a:spcPts val="0"/>
              </a:spcAft>
              <a:buClr>
                <a:schemeClr val="dk1"/>
              </a:buClr>
              <a:buSzPts val="2000"/>
              <a:buChar char="•"/>
              <a:defRPr sz="2000"/>
            </a:lvl3pPr>
            <a:lvl4pPr indent="-342900" lvl="3" marL="1828800" algn="l">
              <a:lnSpc>
                <a:spcPct val="120000"/>
              </a:lnSpc>
              <a:spcBef>
                <a:spcPts val="500"/>
              </a:spcBef>
              <a:spcAft>
                <a:spcPts val="0"/>
              </a:spcAft>
              <a:buClr>
                <a:schemeClr val="dk1"/>
              </a:buClr>
              <a:buSzPts val="1800"/>
              <a:buChar char="•"/>
              <a:defRPr sz="1800"/>
            </a:lvl4pPr>
            <a:lvl5pPr indent="-342900" lvl="4" marL="2286000" algn="l">
              <a:lnSpc>
                <a:spcPct val="12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39"/>
          <p:cNvSpPr txBox="1"/>
          <p:nvPr>
            <p:ph idx="2" type="body"/>
          </p:nvPr>
        </p:nvSpPr>
        <p:spPr>
          <a:xfrm>
            <a:off x="597160" y="2311121"/>
            <a:ext cx="3595634" cy="372889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39"/>
          <p:cNvSpPr txBox="1"/>
          <p:nvPr>
            <p:ph idx="10" type="dt"/>
          </p:nvPr>
        </p:nvSpPr>
        <p:spPr>
          <a:xfrm>
            <a:off x="136525" y="6453187"/>
            <a:ext cx="34956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9"/>
          <p:cNvSpPr txBox="1"/>
          <p:nvPr>
            <p:ph idx="11" type="ftr"/>
          </p:nvPr>
        </p:nvSpPr>
        <p:spPr>
          <a:xfrm>
            <a:off x="8877300" y="6453187"/>
            <a:ext cx="28051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9"/>
          <p:cNvSpPr txBox="1"/>
          <p:nvPr>
            <p:ph idx="12" type="sldNum"/>
          </p:nvPr>
        </p:nvSpPr>
        <p:spPr>
          <a:xfrm>
            <a:off x="11631612" y="6453187"/>
            <a:ext cx="430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1pPr>
            <a:lvl2pPr indent="0" lvl="1"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2pPr>
            <a:lvl3pPr indent="0" lvl="2"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3pPr>
            <a:lvl4pPr indent="0" lvl="3"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4pPr>
            <a:lvl5pPr indent="0" lvl="4"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5pPr>
            <a:lvl6pPr indent="0" lvl="5"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6pPr>
            <a:lvl7pPr indent="0" lvl="6"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7pPr>
            <a:lvl8pPr indent="0" lvl="7"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8pPr>
            <a:lvl9pPr indent="0" lvl="8"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0"/>
          <p:cNvSpPr txBox="1"/>
          <p:nvPr>
            <p:ph idx="10" type="dt"/>
          </p:nvPr>
        </p:nvSpPr>
        <p:spPr>
          <a:xfrm>
            <a:off x="136525" y="6453187"/>
            <a:ext cx="34956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0"/>
          <p:cNvSpPr txBox="1"/>
          <p:nvPr>
            <p:ph idx="11" type="ftr"/>
          </p:nvPr>
        </p:nvSpPr>
        <p:spPr>
          <a:xfrm>
            <a:off x="8877300" y="6453187"/>
            <a:ext cx="28051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0"/>
          <p:cNvSpPr txBox="1"/>
          <p:nvPr>
            <p:ph idx="12" type="sldNum"/>
          </p:nvPr>
        </p:nvSpPr>
        <p:spPr>
          <a:xfrm>
            <a:off x="11631612" y="6453187"/>
            <a:ext cx="430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1pPr>
            <a:lvl2pPr indent="0" lvl="1"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2pPr>
            <a:lvl3pPr indent="0" lvl="2"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3pPr>
            <a:lvl4pPr indent="0" lvl="3"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4pPr>
            <a:lvl5pPr indent="0" lvl="4"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5pPr>
            <a:lvl6pPr indent="0" lvl="5"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6pPr>
            <a:lvl7pPr indent="0" lvl="6"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7pPr>
            <a:lvl8pPr indent="0" lvl="7"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8pPr>
            <a:lvl9pPr indent="0" lvl="8"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41"/>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0" type="dt"/>
          </p:nvPr>
        </p:nvSpPr>
        <p:spPr>
          <a:xfrm>
            <a:off x="136525" y="6453187"/>
            <a:ext cx="34956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1" type="ftr"/>
          </p:nvPr>
        </p:nvSpPr>
        <p:spPr>
          <a:xfrm>
            <a:off x="8877300" y="6453187"/>
            <a:ext cx="28051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1"/>
          <p:cNvSpPr txBox="1"/>
          <p:nvPr>
            <p:ph idx="12" type="sldNum"/>
          </p:nvPr>
        </p:nvSpPr>
        <p:spPr>
          <a:xfrm>
            <a:off x="11631612" y="6453187"/>
            <a:ext cx="430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1pPr>
            <a:lvl2pPr indent="0" lvl="1"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2pPr>
            <a:lvl3pPr indent="0" lvl="2"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3pPr>
            <a:lvl4pPr indent="0" lvl="3"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4pPr>
            <a:lvl5pPr indent="0" lvl="4"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5pPr>
            <a:lvl6pPr indent="0" lvl="5"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6pPr>
            <a:lvl7pPr indent="0" lvl="6"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7pPr>
            <a:lvl8pPr indent="0" lvl="7"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8pPr>
            <a:lvl9pPr indent="0" lvl="8" marL="0" marR="0" algn="r">
              <a:lnSpc>
                <a:spcPct val="100000"/>
              </a:lnSpc>
              <a:spcBef>
                <a:spcPts val="0"/>
              </a:spcBef>
              <a:spcAft>
                <a:spcPts val="0"/>
              </a:spcAft>
              <a:buClr>
                <a:srgbClr val="2C3E50"/>
              </a:buClr>
              <a:buSzPts val="900"/>
              <a:buFont typeface="Arial"/>
              <a:buNone/>
              <a:defRPr b="0" i="0" sz="900" u="none">
                <a:solidFill>
                  <a:srgbClr val="2C3E5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612775" y="549275"/>
            <a:ext cx="10653712" cy="1131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 name="Google Shape;11;p32"/>
          <p:cNvSpPr txBox="1"/>
          <p:nvPr>
            <p:ph idx="1" type="body"/>
          </p:nvPr>
        </p:nvSpPr>
        <p:spPr>
          <a:xfrm>
            <a:off x="612775" y="1716087"/>
            <a:ext cx="10653712" cy="45926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 name="Google Shape;12;p32"/>
          <p:cNvSpPr txBox="1"/>
          <p:nvPr>
            <p:ph idx="10" type="dt"/>
          </p:nvPr>
        </p:nvSpPr>
        <p:spPr>
          <a:xfrm>
            <a:off x="136525" y="6453187"/>
            <a:ext cx="349567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3" name="Google Shape;13;p32"/>
          <p:cNvSpPr txBox="1"/>
          <p:nvPr>
            <p:ph idx="11" type="ftr"/>
          </p:nvPr>
        </p:nvSpPr>
        <p:spPr>
          <a:xfrm>
            <a:off x="8877300" y="6453187"/>
            <a:ext cx="28051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 name="Google Shape;14;p32"/>
          <p:cNvSpPr txBox="1"/>
          <p:nvPr>
            <p:ph idx="12" type="sldNum"/>
          </p:nvPr>
        </p:nvSpPr>
        <p:spPr>
          <a:xfrm>
            <a:off x="11631612" y="6453187"/>
            <a:ext cx="4302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1pPr>
            <a:lvl2pPr indent="0" lvl="1" marL="0" marR="0" rtl="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2pPr>
            <a:lvl3pPr indent="0" lvl="2" marL="0" marR="0" rtl="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3pPr>
            <a:lvl4pPr indent="0" lvl="3" marL="0" marR="0" rtl="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4pPr>
            <a:lvl5pPr indent="0" lvl="4" marL="0" marR="0" rtl="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5pPr>
            <a:lvl6pPr indent="0" lvl="5" marL="0" marR="0" rtl="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6pPr>
            <a:lvl7pPr indent="0" lvl="6" marL="0" marR="0" rtl="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7pPr>
            <a:lvl8pPr indent="0" lvl="7" marL="0" marR="0" rtl="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8pPr>
            <a:lvl9pPr indent="0" lvl="8" marL="0" marR="0" rtl="0" algn="r">
              <a:lnSpc>
                <a:spcPct val="100000"/>
              </a:lnSpc>
              <a:spcBef>
                <a:spcPts val="0"/>
              </a:spcBef>
              <a:spcAft>
                <a:spcPts val="0"/>
              </a:spcAft>
              <a:buClr>
                <a:srgbClr val="2C3E50"/>
              </a:buClr>
              <a:buSzPts val="900"/>
              <a:buFont typeface="Arial"/>
              <a:buNone/>
              <a:defRPr b="0" i="0" sz="900" u="none" cap="none" strike="noStrike">
                <a:solidFill>
                  <a:srgbClr val="2C3E5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jpg"/><Relationship Id="rId4" Type="http://schemas.openxmlformats.org/officeDocument/2006/relationships/image" Target="../media/image4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jpg"/><Relationship Id="rId4" Type="http://schemas.openxmlformats.org/officeDocument/2006/relationships/image" Target="../media/image23.jpg"/><Relationship Id="rId5"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jpg"/><Relationship Id="rId4" Type="http://schemas.openxmlformats.org/officeDocument/2006/relationships/image" Target="../media/image4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drive.google.com/file/d/14aX5eosyArnKDH6kYSZqVHbI2h_uII9Z/view" TargetMode="External"/><Relationship Id="rId4" Type="http://schemas.openxmlformats.org/officeDocument/2006/relationships/image" Target="../media/image3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txBox="1"/>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descr="Concepto de red de servidores" id="90" name="Google Shape;90;p1"/>
          <p:cNvPicPr preferRelativeResize="0"/>
          <p:nvPr/>
        </p:nvPicPr>
        <p:blipFill rotWithShape="1">
          <a:blip r:embed="rId3">
            <a:alphaModFix/>
          </a:blip>
          <a:srcRect b="0" l="16700" r="11385" t="0"/>
          <a:stretch/>
        </p:blipFill>
        <p:spPr>
          <a:xfrm>
            <a:off x="0" y="0"/>
            <a:ext cx="6575425" cy="6858000"/>
          </a:xfrm>
          <a:prstGeom prst="rect">
            <a:avLst/>
          </a:prstGeom>
          <a:noFill/>
          <a:ln>
            <a:noFill/>
          </a:ln>
        </p:spPr>
      </p:pic>
      <p:sp>
        <p:nvSpPr>
          <p:cNvPr id="91" name="Google Shape;91;p1"/>
          <p:cNvSpPr txBox="1"/>
          <p:nvPr>
            <p:ph type="ctrTitle"/>
          </p:nvPr>
        </p:nvSpPr>
        <p:spPr>
          <a:xfrm>
            <a:off x="7169150" y="3744912"/>
            <a:ext cx="4360862" cy="86042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000"/>
              <a:buNone/>
            </a:pPr>
            <a:r>
              <a:rPr b="1" i="0" lang="en-US" sz="4200" u="none">
                <a:solidFill>
                  <a:srgbClr val="2C3E50"/>
                </a:solidFill>
                <a:latin typeface="Arial"/>
                <a:ea typeface="Arial"/>
                <a:cs typeface="Arial"/>
                <a:sym typeface="Arial"/>
              </a:rPr>
              <a:t>Orderflow</a:t>
            </a:r>
            <a:endParaRPr/>
          </a:p>
        </p:txBody>
      </p:sp>
      <p:sp>
        <p:nvSpPr>
          <p:cNvPr id="92" name="Google Shape;92;p1"/>
          <p:cNvSpPr txBox="1"/>
          <p:nvPr>
            <p:ph idx="1" type="subTitle"/>
          </p:nvPr>
        </p:nvSpPr>
        <p:spPr>
          <a:xfrm>
            <a:off x="7169150" y="4730750"/>
            <a:ext cx="4205287" cy="118586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800"/>
              <a:buNone/>
            </a:pPr>
            <a:r>
              <a:rPr b="0" i="1" lang="en-US" sz="1600" u="none">
                <a:solidFill>
                  <a:srgbClr val="AFABAB"/>
                </a:solidFill>
                <a:latin typeface="Arial"/>
                <a:ea typeface="Arial"/>
                <a:cs typeface="Arial"/>
                <a:sym typeface="Arial"/>
              </a:rPr>
              <a:t>Automatiza y optimiza tú tiempo.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1"/>
                                        </p:tgtEl>
                                        <p:attrNameLst>
                                          <p:attrName>style.visibility</p:attrName>
                                        </p:attrNameLst>
                                      </p:cBhvr>
                                      <p:to>
                                        <p:strVal val="visible"/>
                                      </p:to>
                                    </p:set>
                                    <p:animEffect filter="fade" transition="in">
                                      <p:cBhvr>
                                        <p:cTn dur="700"/>
                                        <p:tgtEl>
                                          <p:spTgt spid="91"/>
                                        </p:tgtEl>
                                      </p:cBhvr>
                                    </p:animEffect>
                                  </p:childTnLst>
                                </p:cTn>
                              </p:par>
                              <p:par>
                                <p:cTn fill="hold" nodeType="withEffect" presetClass="entr" presetID="10" presetSubtype="0">
                                  <p:stCondLst>
                                    <p:cond delay="150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700"/>
                                        <p:tgtEl>
                                          <p:spTgt spid="92">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92"/>
                                        </p:tgtEl>
                                        <p:attrNameLst>
                                          <p:attrName>style.visibility</p:attrName>
                                        </p:attrNameLst>
                                      </p:cBhvr>
                                      <p:to>
                                        <p:strVal val="visible"/>
                                      </p:to>
                                    </p:set>
                                    <p:animEffect filter="fade" transition="in">
                                      <p:cBhvr>
                                        <p:cTn dur="25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10"/>
          <p:cNvSpPr txBox="1"/>
          <p:nvPr/>
        </p:nvSpPr>
        <p:spPr>
          <a:xfrm>
            <a:off x="-581025"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72" name="Google Shape;172;p10"/>
          <p:cNvSpPr/>
          <p:nvPr/>
        </p:nvSpPr>
        <p:spPr>
          <a:xfrm>
            <a:off x="2031700" y="1295650"/>
            <a:ext cx="2781300" cy="9606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Frontend Interfaz de usuario (UI) └──&gt; Solicitudes Web Services [HTML y JS]</a:t>
            </a:r>
            <a:endParaRPr b="0" i="0" sz="1400" u="none" cap="none" strike="noStrike">
              <a:solidFill>
                <a:srgbClr val="000000"/>
              </a:solidFill>
              <a:highlight>
                <a:srgbClr val="D5A6BD"/>
              </a:highlight>
              <a:latin typeface="Arial"/>
              <a:ea typeface="Arial"/>
              <a:cs typeface="Arial"/>
              <a:sym typeface="Arial"/>
            </a:endParaRPr>
          </a:p>
        </p:txBody>
      </p:sp>
      <p:sp>
        <p:nvSpPr>
          <p:cNvPr id="173" name="Google Shape;173;p10"/>
          <p:cNvSpPr txBox="1"/>
          <p:nvPr/>
        </p:nvSpPr>
        <p:spPr>
          <a:xfrm>
            <a:off x="6197600" y="1295400"/>
            <a:ext cx="2781300" cy="960437"/>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                 Backend </a:t>
            </a:r>
            <a:endParaRPr/>
          </a:p>
          <a:p>
            <a:pPr indent="0" lvl="0" marL="0" marR="0" rtl="0" algn="ctr">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Controladores └──&gt; Servicios └──&gt; Repositorios [PHP] </a:t>
            </a:r>
            <a:endParaRPr/>
          </a:p>
        </p:txBody>
      </p:sp>
      <p:sp>
        <p:nvSpPr>
          <p:cNvPr id="174" name="Google Shape;174;p10"/>
          <p:cNvSpPr txBox="1"/>
          <p:nvPr/>
        </p:nvSpPr>
        <p:spPr>
          <a:xfrm>
            <a:off x="2032000" y="3003550"/>
            <a:ext cx="2781300" cy="962025"/>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                       DAL  </a:t>
            </a:r>
            <a:endParaRPr/>
          </a:p>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    ORM   └──&gt; Base de Datos                   [ORACLE] </a:t>
            </a:r>
            <a:endParaRPr/>
          </a:p>
        </p:txBody>
      </p:sp>
      <p:sp>
        <p:nvSpPr>
          <p:cNvPr id="175" name="Google Shape;175;p10"/>
          <p:cNvSpPr txBox="1"/>
          <p:nvPr/>
        </p:nvSpPr>
        <p:spPr>
          <a:xfrm>
            <a:off x="6311900" y="2978150"/>
            <a:ext cx="2781300" cy="960437"/>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           Servicios de Integración  Conectores de ERP/WMS  └──&gt; WS </a:t>
            </a:r>
            <a:endParaRPr/>
          </a:p>
          <a:p>
            <a:pPr indent="0" lvl="0" marL="0" marR="0" rtl="0" algn="ctr">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[SOAP/REST, XML/JSON]  </a:t>
            </a:r>
            <a:endParaRPr/>
          </a:p>
        </p:txBody>
      </p:sp>
      <p:sp>
        <p:nvSpPr>
          <p:cNvPr id="176" name="Google Shape;176;p10"/>
          <p:cNvSpPr txBox="1"/>
          <p:nvPr/>
        </p:nvSpPr>
        <p:spPr>
          <a:xfrm>
            <a:off x="2076450" y="4660900"/>
            <a:ext cx="2781300" cy="960437"/>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                 Seguridad </a:t>
            </a:r>
            <a:endParaRPr/>
          </a:p>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Control de acceso y autenticación  └──&gt; Cifrado de datos  [PHP, HTTPS/SSL]</a:t>
            </a:r>
            <a:endParaRPr/>
          </a:p>
        </p:txBody>
      </p:sp>
      <p:sp>
        <p:nvSpPr>
          <p:cNvPr id="177" name="Google Shape;177;p10"/>
          <p:cNvSpPr txBox="1"/>
          <p:nvPr/>
        </p:nvSpPr>
        <p:spPr>
          <a:xfrm>
            <a:off x="6267450" y="4660900"/>
            <a:ext cx="2868612" cy="1065212"/>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                  Infraestructura  Servidores  └──&gt; Contenedores └──&gt; Redes└──&gt;Almacenamiento  [Servidores Oracle]</a:t>
            </a:r>
            <a:endParaRPr/>
          </a:p>
        </p:txBody>
      </p:sp>
      <p:sp>
        <p:nvSpPr>
          <p:cNvPr id="178" name="Google Shape;178;p10"/>
          <p:cNvSpPr txBox="1"/>
          <p:nvPr/>
        </p:nvSpPr>
        <p:spPr>
          <a:xfrm>
            <a:off x="3382962" y="396875"/>
            <a:ext cx="4591050" cy="41433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Arquitectura del Sistema</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11"/>
          <p:cNvSpPr txBox="1"/>
          <p:nvPr/>
        </p:nvSpPr>
        <p:spPr>
          <a:xfrm>
            <a:off x="0" y="0"/>
            <a:ext cx="12192000" cy="67643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85" name="Google Shape;185;p11"/>
          <p:cNvSpPr txBox="1"/>
          <p:nvPr>
            <p:ph type="title"/>
          </p:nvPr>
        </p:nvSpPr>
        <p:spPr>
          <a:xfrm>
            <a:off x="547687" y="338137"/>
            <a:ext cx="11096625" cy="6889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Carta Gant</a:t>
            </a:r>
            <a:endParaRPr/>
          </a:p>
        </p:txBody>
      </p:sp>
      <p:pic>
        <p:nvPicPr>
          <p:cNvPr id="186" name="Google Shape;186;p11"/>
          <p:cNvPicPr preferRelativeResize="0"/>
          <p:nvPr/>
        </p:nvPicPr>
        <p:blipFill rotWithShape="1">
          <a:blip r:embed="rId3">
            <a:alphaModFix/>
          </a:blip>
          <a:srcRect b="0" l="0" r="0" t="0"/>
          <a:stretch/>
        </p:blipFill>
        <p:spPr>
          <a:xfrm>
            <a:off x="0" y="1241425"/>
            <a:ext cx="12192000" cy="5600700"/>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612775" y="549275"/>
            <a:ext cx="10741025" cy="1131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t/>
            </a:r>
            <a:endParaRPr/>
          </a:p>
        </p:txBody>
      </p:sp>
      <p:pic>
        <p:nvPicPr>
          <p:cNvPr id="193" name="Google Shape;193;p12"/>
          <p:cNvPicPr preferRelativeResize="0"/>
          <p:nvPr/>
        </p:nvPicPr>
        <p:blipFill rotWithShape="1">
          <a:blip r:embed="rId3">
            <a:alphaModFix/>
          </a:blip>
          <a:srcRect b="0" l="0" r="0" t="0"/>
          <a:stretch/>
        </p:blipFill>
        <p:spPr>
          <a:xfrm>
            <a:off x="0" y="1681162"/>
            <a:ext cx="12192000" cy="3716337"/>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3"/>
          <p:cNvSpPr txBox="1"/>
          <p:nvPr/>
        </p:nvSpPr>
        <p:spPr>
          <a:xfrm>
            <a:off x="0" y="0"/>
            <a:ext cx="12192000" cy="67643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00" name="Google Shape;200;p13"/>
          <p:cNvSpPr txBox="1"/>
          <p:nvPr>
            <p:ph type="title"/>
          </p:nvPr>
        </p:nvSpPr>
        <p:spPr>
          <a:xfrm>
            <a:off x="547687" y="414337"/>
            <a:ext cx="11096625" cy="6127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Curva S</a:t>
            </a:r>
            <a:endParaRPr/>
          </a:p>
        </p:txBody>
      </p:sp>
      <p:pic>
        <p:nvPicPr>
          <p:cNvPr id="201" name="Google Shape;201;p13"/>
          <p:cNvPicPr preferRelativeResize="0"/>
          <p:nvPr/>
        </p:nvPicPr>
        <p:blipFill rotWithShape="1">
          <a:blip r:embed="rId3">
            <a:alphaModFix/>
          </a:blip>
          <a:srcRect b="0" l="0" r="0" t="0"/>
          <a:stretch/>
        </p:blipFill>
        <p:spPr>
          <a:xfrm>
            <a:off x="0" y="1301750"/>
            <a:ext cx="12192000" cy="4559300"/>
          </a:xfrm>
          <a:prstGeom prst="rect">
            <a:avLst/>
          </a:prstGeom>
          <a:noFill/>
          <a:ln>
            <a:noFill/>
          </a:ln>
        </p:spPr>
      </p:pic>
      <p:pic>
        <p:nvPicPr>
          <p:cNvPr id="202" name="Google Shape;202;p13"/>
          <p:cNvPicPr preferRelativeResize="0"/>
          <p:nvPr/>
        </p:nvPicPr>
        <p:blipFill rotWithShape="1">
          <a:blip r:embed="rId4">
            <a:alphaModFix/>
          </a:blip>
          <a:srcRect b="0" l="0" r="0" t="0"/>
          <a:stretch/>
        </p:blipFill>
        <p:spPr>
          <a:xfrm>
            <a:off x="0" y="1295400"/>
            <a:ext cx="12192000" cy="4572000"/>
          </a:xfrm>
          <a:prstGeom prst="rect">
            <a:avLst/>
          </a:prstGeom>
          <a:noFill/>
          <a:ln>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14"/>
          <p:cNvSpPr txBox="1"/>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09" name="Google Shape;209;p14"/>
          <p:cNvSpPr txBox="1"/>
          <p:nvPr>
            <p:ph type="title"/>
          </p:nvPr>
        </p:nvSpPr>
        <p:spPr>
          <a:xfrm>
            <a:off x="614362" y="549275"/>
            <a:ext cx="10256837" cy="13620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Casos de uso </a:t>
            </a:r>
            <a:br>
              <a:rPr b="1" i="0" lang="en-US" sz="3600" u="none">
                <a:solidFill>
                  <a:srgbClr val="2C3E50"/>
                </a:solidFill>
                <a:latin typeface="Arial"/>
                <a:ea typeface="Arial"/>
                <a:cs typeface="Arial"/>
                <a:sym typeface="Arial"/>
              </a:rPr>
            </a:br>
            <a:br>
              <a:rPr b="1" i="0" lang="en-US" sz="3600" u="none">
                <a:solidFill>
                  <a:srgbClr val="2C3E50"/>
                </a:solidFill>
                <a:latin typeface="Arial"/>
                <a:ea typeface="Arial"/>
                <a:cs typeface="Arial"/>
                <a:sym typeface="Arial"/>
              </a:rPr>
            </a:br>
            <a:r>
              <a:rPr b="0" i="0" lang="en-US" sz="1700" u="none">
                <a:solidFill>
                  <a:srgbClr val="2C3E50"/>
                </a:solidFill>
                <a:latin typeface="Arial"/>
                <a:ea typeface="Arial"/>
                <a:cs typeface="Arial"/>
                <a:sym typeface="Arial"/>
              </a:rPr>
              <a:t>Inicio de Sesión                                                                                   Registro de Usuario</a:t>
            </a:r>
            <a:endParaRPr/>
          </a:p>
        </p:txBody>
      </p:sp>
      <p:pic>
        <p:nvPicPr>
          <p:cNvPr descr="Diagrama&#10;&#10;Descripción generada automáticamente" id="210" name="Google Shape;210;p14"/>
          <p:cNvPicPr preferRelativeResize="0"/>
          <p:nvPr/>
        </p:nvPicPr>
        <p:blipFill rotWithShape="1">
          <a:blip r:embed="rId3">
            <a:alphaModFix/>
          </a:blip>
          <a:srcRect b="0" l="0" r="0" t="0"/>
          <a:stretch/>
        </p:blipFill>
        <p:spPr>
          <a:xfrm>
            <a:off x="311150" y="2876550"/>
            <a:ext cx="4095750" cy="1838325"/>
          </a:xfrm>
          <a:prstGeom prst="rect">
            <a:avLst/>
          </a:prstGeom>
          <a:noFill/>
          <a:ln>
            <a:noFill/>
          </a:ln>
        </p:spPr>
      </p:pic>
      <p:pic>
        <p:nvPicPr>
          <p:cNvPr descr="Diagrama&#10;&#10;Descripción generada automáticamente" id="211" name="Google Shape;211;p14"/>
          <p:cNvPicPr preferRelativeResize="0"/>
          <p:nvPr/>
        </p:nvPicPr>
        <p:blipFill rotWithShape="1">
          <a:blip r:embed="rId4">
            <a:alphaModFix/>
          </a:blip>
          <a:srcRect b="0" l="0" r="0" t="0"/>
          <a:stretch/>
        </p:blipFill>
        <p:spPr>
          <a:xfrm>
            <a:off x="5381625" y="2019300"/>
            <a:ext cx="5610225" cy="3695700"/>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15"/>
          <p:cNvSpPr txBox="1"/>
          <p:nvPr/>
        </p:nvSpPr>
        <p:spPr>
          <a:xfrm>
            <a:off x="0" y="-793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18" name="Google Shape;218;p15"/>
          <p:cNvSpPr txBox="1"/>
          <p:nvPr>
            <p:ph idx="1" type="body"/>
          </p:nvPr>
        </p:nvSpPr>
        <p:spPr>
          <a:xfrm>
            <a:off x="612775" y="0"/>
            <a:ext cx="10936287" cy="6299200"/>
          </a:xfrm>
          <a:prstGeom prst="rect">
            <a:avLst/>
          </a:prstGeom>
          <a:noFill/>
          <a:ln>
            <a:noFill/>
          </a:ln>
        </p:spPr>
        <p:txBody>
          <a:bodyPr anchorCtr="0" anchor="t" bIns="45700" lIns="91425" spcFirstLastPara="1" rIns="91425" wrap="square" tIns="45700">
            <a:normAutofit/>
          </a:bodyPr>
          <a:lstStyle/>
          <a:p>
            <a:pPr indent="0" lvl="0" marL="457200" rtl="0" algn="just">
              <a:lnSpc>
                <a:spcPct val="150000"/>
              </a:lnSpc>
              <a:spcBef>
                <a:spcPts val="1000"/>
              </a:spcBef>
              <a:spcAft>
                <a:spcPts val="0"/>
              </a:spcAft>
              <a:buSzPts val="1800"/>
              <a:buNone/>
            </a:pPr>
            <a:r>
              <a:t/>
            </a:r>
            <a:endParaRPr b="0" i="0" sz="1800" u="none">
              <a:solidFill>
                <a:srgbClr val="2C3E50"/>
              </a:solidFill>
              <a:latin typeface="Arial"/>
              <a:ea typeface="Arial"/>
              <a:cs typeface="Arial"/>
              <a:sym typeface="Arial"/>
            </a:endParaRPr>
          </a:p>
          <a:p>
            <a:pPr indent="0" lvl="0" marL="457200" rtl="0" algn="just">
              <a:lnSpc>
                <a:spcPct val="150000"/>
              </a:lnSpc>
              <a:spcBef>
                <a:spcPts val="1000"/>
              </a:spcBef>
              <a:spcAft>
                <a:spcPts val="0"/>
              </a:spcAft>
              <a:buSzPts val="1800"/>
              <a:buNone/>
            </a:pPr>
            <a:r>
              <a:rPr b="0" i="0" lang="en-US" sz="1800" u="none">
                <a:solidFill>
                  <a:srgbClr val="2C3E50"/>
                </a:solidFill>
                <a:latin typeface="Arial"/>
                <a:ea typeface="Arial"/>
                <a:cs typeface="Arial"/>
                <a:sym typeface="Arial"/>
              </a:rPr>
              <a:t>Gestión de Usuario                                                           Carga de Planilla</a:t>
            </a:r>
            <a:endParaRPr/>
          </a:p>
        </p:txBody>
      </p:sp>
      <p:pic>
        <p:nvPicPr>
          <p:cNvPr descr="Diagrama&#10;&#10;Descripción generada automáticamente" id="219" name="Google Shape;219;p15"/>
          <p:cNvPicPr preferRelativeResize="0"/>
          <p:nvPr/>
        </p:nvPicPr>
        <p:blipFill rotWithShape="1">
          <a:blip r:embed="rId3">
            <a:alphaModFix/>
          </a:blip>
          <a:srcRect b="0" l="0" r="0" t="0"/>
          <a:stretch/>
        </p:blipFill>
        <p:spPr>
          <a:xfrm>
            <a:off x="498475" y="1020762"/>
            <a:ext cx="5314950" cy="4257675"/>
          </a:xfrm>
          <a:prstGeom prst="rect">
            <a:avLst/>
          </a:prstGeom>
          <a:noFill/>
          <a:ln>
            <a:noFill/>
          </a:ln>
        </p:spPr>
      </p:pic>
      <p:pic>
        <p:nvPicPr>
          <p:cNvPr descr="Diagrama&#10;&#10;Descripción generada automáticamente" id="220" name="Google Shape;220;p15"/>
          <p:cNvPicPr preferRelativeResize="0"/>
          <p:nvPr/>
        </p:nvPicPr>
        <p:blipFill rotWithShape="1">
          <a:blip r:embed="rId4">
            <a:alphaModFix/>
          </a:blip>
          <a:srcRect b="0" l="0" r="0" t="0"/>
          <a:stretch/>
        </p:blipFill>
        <p:spPr>
          <a:xfrm>
            <a:off x="6564312" y="1368425"/>
            <a:ext cx="4124325" cy="3086100"/>
          </a:xfrm>
          <a:prstGeom prst="rect">
            <a:avLst/>
          </a:prstGeom>
          <a:noFill/>
          <a:ln>
            <a:noFill/>
          </a:ln>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16"/>
          <p:cNvSpPr txBox="1"/>
          <p:nvPr/>
        </p:nvSpPr>
        <p:spPr>
          <a:xfrm>
            <a:off x="0" y="-793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27" name="Google Shape;227;p16"/>
          <p:cNvSpPr txBox="1"/>
          <p:nvPr>
            <p:ph idx="1" type="body"/>
          </p:nvPr>
        </p:nvSpPr>
        <p:spPr>
          <a:xfrm>
            <a:off x="612775" y="0"/>
            <a:ext cx="10936287" cy="6299200"/>
          </a:xfrm>
          <a:prstGeom prst="rect">
            <a:avLst/>
          </a:prstGeom>
          <a:noFill/>
          <a:ln>
            <a:noFill/>
          </a:ln>
        </p:spPr>
        <p:txBody>
          <a:bodyPr anchorCtr="0" anchor="t" bIns="45700" lIns="91425" spcFirstLastPara="1" rIns="91425" wrap="square" tIns="45700">
            <a:normAutofit/>
          </a:bodyPr>
          <a:lstStyle/>
          <a:p>
            <a:pPr indent="0" lvl="0" marL="457200" rtl="0" algn="just">
              <a:lnSpc>
                <a:spcPct val="150000"/>
              </a:lnSpc>
              <a:spcBef>
                <a:spcPts val="1000"/>
              </a:spcBef>
              <a:spcAft>
                <a:spcPts val="0"/>
              </a:spcAft>
              <a:buSzPts val="1800"/>
              <a:buNone/>
            </a:pPr>
            <a:r>
              <a:t/>
            </a:r>
            <a:endParaRPr b="0" i="0" sz="1800" u="none">
              <a:solidFill>
                <a:srgbClr val="2C3E50"/>
              </a:solidFill>
              <a:latin typeface="Arial"/>
              <a:ea typeface="Arial"/>
              <a:cs typeface="Arial"/>
              <a:sym typeface="Arial"/>
            </a:endParaRPr>
          </a:p>
          <a:p>
            <a:pPr indent="0" lvl="0" marL="457200" rtl="0" algn="just">
              <a:lnSpc>
                <a:spcPct val="150000"/>
              </a:lnSpc>
              <a:spcBef>
                <a:spcPts val="1000"/>
              </a:spcBef>
              <a:spcAft>
                <a:spcPts val="0"/>
              </a:spcAft>
              <a:buSzPts val="1800"/>
              <a:buNone/>
            </a:pPr>
            <a:r>
              <a:rPr b="0" i="0" lang="en-US" sz="1800" u="none">
                <a:solidFill>
                  <a:srgbClr val="2C3E50"/>
                </a:solidFill>
                <a:latin typeface="Arial"/>
                <a:ea typeface="Arial"/>
                <a:cs typeface="Arial"/>
                <a:sym typeface="Arial"/>
              </a:rPr>
              <a:t>Integración de ERP                                             Integración de WMS para el envío de datos </a:t>
            </a:r>
            <a:endParaRPr/>
          </a:p>
          <a:p>
            <a:pPr indent="-228600" lvl="0" marL="457200" rtl="0" algn="l">
              <a:lnSpc>
                <a:spcPct val="120000"/>
              </a:lnSpc>
              <a:spcBef>
                <a:spcPts val="1000"/>
              </a:spcBef>
              <a:spcAft>
                <a:spcPts val="0"/>
              </a:spcAft>
              <a:buClr>
                <a:schemeClr val="dk1"/>
              </a:buClr>
              <a:buSzPts val="1800"/>
              <a:buNone/>
            </a:pPr>
            <a:r>
              <a:t/>
            </a:r>
            <a:endParaRPr b="0" i="0" sz="1800" u="none">
              <a:solidFill>
                <a:srgbClr val="2C3E50"/>
              </a:solidFill>
              <a:latin typeface="Arial"/>
              <a:ea typeface="Arial"/>
              <a:cs typeface="Arial"/>
              <a:sym typeface="Arial"/>
            </a:endParaRPr>
          </a:p>
        </p:txBody>
      </p:sp>
      <p:pic>
        <p:nvPicPr>
          <p:cNvPr descr="Diagrama&#10;&#10;Descripción generada automáticamente" id="228" name="Google Shape;228;p16"/>
          <p:cNvPicPr preferRelativeResize="0"/>
          <p:nvPr/>
        </p:nvPicPr>
        <p:blipFill rotWithShape="1">
          <a:blip r:embed="rId3">
            <a:alphaModFix/>
          </a:blip>
          <a:srcRect b="0" l="0" r="0" t="0"/>
          <a:stretch/>
        </p:blipFill>
        <p:spPr>
          <a:xfrm>
            <a:off x="377825" y="1201737"/>
            <a:ext cx="3981450" cy="3686175"/>
          </a:xfrm>
          <a:prstGeom prst="rect">
            <a:avLst/>
          </a:prstGeom>
          <a:noFill/>
          <a:ln>
            <a:noFill/>
          </a:ln>
        </p:spPr>
      </p:pic>
      <p:pic>
        <p:nvPicPr>
          <p:cNvPr id="229" name="Google Shape;229;p16"/>
          <p:cNvPicPr preferRelativeResize="0"/>
          <p:nvPr/>
        </p:nvPicPr>
        <p:blipFill rotWithShape="1">
          <a:blip r:embed="rId4">
            <a:alphaModFix/>
          </a:blip>
          <a:srcRect b="0" l="0" r="0" t="0"/>
          <a:stretch/>
        </p:blipFill>
        <p:spPr>
          <a:xfrm>
            <a:off x="5561012" y="1441450"/>
            <a:ext cx="4533900" cy="3629025"/>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7"/>
          <p:cNvSpPr txBox="1"/>
          <p:nvPr>
            <p:ph idx="1" type="body"/>
          </p:nvPr>
        </p:nvSpPr>
        <p:spPr>
          <a:xfrm>
            <a:off x="493712" y="695325"/>
            <a:ext cx="5394325" cy="57912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SzPts val="1800"/>
              <a:buNone/>
            </a:pPr>
            <a:r>
              <a:rPr b="0" i="0" lang="en-US" sz="2000" u="none">
                <a:solidFill>
                  <a:srgbClr val="2C3E50"/>
                </a:solidFill>
                <a:latin typeface="Arial"/>
                <a:ea typeface="Arial"/>
                <a:cs typeface="Arial"/>
                <a:sym typeface="Arial"/>
              </a:rPr>
              <a:t>Generación de reportes</a:t>
            </a:r>
            <a:endParaRPr/>
          </a:p>
        </p:txBody>
      </p:sp>
      <p:sp>
        <p:nvSpPr>
          <p:cNvPr id="236" name="Google Shape;236;p17"/>
          <p:cNvSpPr txBox="1"/>
          <p:nvPr>
            <p:ph idx="1" type="body"/>
          </p:nvPr>
        </p:nvSpPr>
        <p:spPr>
          <a:xfrm>
            <a:off x="6172200" y="695325"/>
            <a:ext cx="5181600" cy="5481637"/>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SzPts val="1800"/>
              <a:buNone/>
            </a:pPr>
            <a:r>
              <a:rPr b="0" i="0" lang="en-US" sz="2000" u="none">
                <a:solidFill>
                  <a:srgbClr val="2C3E50"/>
                </a:solidFill>
                <a:latin typeface="Arial"/>
                <a:ea typeface="Arial"/>
                <a:cs typeface="Arial"/>
                <a:sym typeface="Arial"/>
              </a:rPr>
              <a:t>Generación de equivalencia</a:t>
            </a:r>
            <a:endParaRPr/>
          </a:p>
        </p:txBody>
      </p:sp>
      <p:pic>
        <p:nvPicPr>
          <p:cNvPr id="237" name="Google Shape;237;p17"/>
          <p:cNvPicPr preferRelativeResize="0"/>
          <p:nvPr/>
        </p:nvPicPr>
        <p:blipFill rotWithShape="1">
          <a:blip r:embed="rId3">
            <a:alphaModFix/>
          </a:blip>
          <a:srcRect b="0" l="0" r="0" t="0"/>
          <a:stretch/>
        </p:blipFill>
        <p:spPr>
          <a:xfrm>
            <a:off x="258762" y="1487487"/>
            <a:ext cx="5172075" cy="4048125"/>
          </a:xfrm>
          <a:prstGeom prst="rect">
            <a:avLst/>
          </a:prstGeom>
          <a:noFill/>
          <a:ln>
            <a:noFill/>
          </a:ln>
        </p:spPr>
      </p:pic>
      <p:pic>
        <p:nvPicPr>
          <p:cNvPr id="238" name="Google Shape;238;p17"/>
          <p:cNvPicPr preferRelativeResize="0"/>
          <p:nvPr/>
        </p:nvPicPr>
        <p:blipFill rotWithShape="1">
          <a:blip r:embed="rId4">
            <a:alphaModFix/>
          </a:blip>
          <a:srcRect b="0" l="0" r="0" t="0"/>
          <a:stretch/>
        </p:blipFill>
        <p:spPr>
          <a:xfrm>
            <a:off x="5991225" y="2447925"/>
            <a:ext cx="5543550" cy="1962150"/>
          </a:xfrm>
          <a:prstGeom prst="rect">
            <a:avLst/>
          </a:prstGeom>
          <a:noFill/>
          <a:ln>
            <a:noFill/>
          </a:ln>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idx="1" type="body"/>
          </p:nvPr>
        </p:nvSpPr>
        <p:spPr>
          <a:xfrm>
            <a:off x="6375400" y="5808662"/>
            <a:ext cx="5610225" cy="587375"/>
          </a:xfrm>
          <a:prstGeom prst="rect">
            <a:avLst/>
          </a:prstGeom>
          <a:noFill/>
          <a:ln>
            <a:noFill/>
          </a:ln>
        </p:spPr>
        <p:txBody>
          <a:bodyPr anchorCtr="0" anchor="t" bIns="45700" lIns="91425" spcFirstLastPara="1" rIns="91425" wrap="square" tIns="45700">
            <a:noAutofit/>
          </a:bodyPr>
          <a:lstStyle/>
          <a:p>
            <a:pPr indent="0" lvl="0" marL="0" rtl="0" algn="just">
              <a:lnSpc>
                <a:spcPct val="108000"/>
              </a:lnSpc>
              <a:spcBef>
                <a:spcPts val="0"/>
              </a:spcBef>
              <a:spcAft>
                <a:spcPts val="800"/>
              </a:spcAft>
              <a:buSzPts val="1800"/>
              <a:buNone/>
            </a:pPr>
            <a:r>
              <a:rPr b="0" i="1" lang="en-US" sz="2000" u="none">
                <a:solidFill>
                  <a:srgbClr val="000000"/>
                </a:solidFill>
                <a:latin typeface="Arial"/>
                <a:ea typeface="Arial"/>
                <a:cs typeface="Arial"/>
                <a:sym typeface="Arial"/>
              </a:rPr>
              <a:t>Página Principal</a:t>
            </a:r>
            <a:endParaRPr/>
          </a:p>
        </p:txBody>
      </p:sp>
      <p:sp>
        <p:nvSpPr>
          <p:cNvPr id="245" name="Google Shape;245;p18"/>
          <p:cNvSpPr txBox="1"/>
          <p:nvPr>
            <p:ph idx="1" type="body"/>
          </p:nvPr>
        </p:nvSpPr>
        <p:spPr>
          <a:xfrm>
            <a:off x="93662" y="5808662"/>
            <a:ext cx="5610225" cy="587375"/>
          </a:xfrm>
          <a:prstGeom prst="rect">
            <a:avLst/>
          </a:prstGeom>
          <a:noFill/>
          <a:ln>
            <a:noFill/>
          </a:ln>
        </p:spPr>
        <p:txBody>
          <a:bodyPr anchorCtr="0" anchor="t" bIns="45700" lIns="91425" spcFirstLastPara="1" rIns="91425" wrap="square" tIns="45700">
            <a:noAutofit/>
          </a:bodyPr>
          <a:lstStyle/>
          <a:p>
            <a:pPr indent="0" lvl="0" marL="0" rtl="0" algn="just">
              <a:lnSpc>
                <a:spcPct val="108000"/>
              </a:lnSpc>
              <a:spcBef>
                <a:spcPts val="0"/>
              </a:spcBef>
              <a:spcAft>
                <a:spcPts val="800"/>
              </a:spcAft>
              <a:buSzPts val="1800"/>
              <a:buNone/>
            </a:pPr>
            <a:r>
              <a:rPr b="0" i="1" lang="en-US" sz="2000" u="none">
                <a:solidFill>
                  <a:srgbClr val="000000"/>
                </a:solidFill>
                <a:latin typeface="Arial"/>
                <a:ea typeface="Arial"/>
                <a:cs typeface="Arial"/>
                <a:sym typeface="Arial"/>
              </a:rPr>
              <a:t>Wireframes 1 (inicio sesión)</a:t>
            </a:r>
            <a:endParaRPr/>
          </a:p>
        </p:txBody>
      </p:sp>
      <p:pic>
        <p:nvPicPr>
          <p:cNvPr id="246" name="Google Shape;246;p18"/>
          <p:cNvPicPr preferRelativeResize="0"/>
          <p:nvPr/>
        </p:nvPicPr>
        <p:blipFill rotWithShape="1">
          <a:blip r:embed="rId3">
            <a:alphaModFix/>
          </a:blip>
          <a:srcRect b="0" l="0" r="0" t="0"/>
          <a:stretch/>
        </p:blipFill>
        <p:spPr>
          <a:xfrm>
            <a:off x="6375400" y="1338262"/>
            <a:ext cx="5610225" cy="4314825"/>
          </a:xfrm>
          <a:prstGeom prst="rect">
            <a:avLst/>
          </a:prstGeom>
          <a:noFill/>
          <a:ln>
            <a:noFill/>
          </a:ln>
        </p:spPr>
      </p:pic>
      <p:pic>
        <p:nvPicPr>
          <p:cNvPr id="247" name="Google Shape;247;p18"/>
          <p:cNvPicPr preferRelativeResize="0"/>
          <p:nvPr/>
        </p:nvPicPr>
        <p:blipFill rotWithShape="1">
          <a:blip r:embed="rId4">
            <a:alphaModFix/>
          </a:blip>
          <a:srcRect b="0" l="0" r="0" t="0"/>
          <a:stretch/>
        </p:blipFill>
        <p:spPr>
          <a:xfrm>
            <a:off x="93662" y="1338262"/>
            <a:ext cx="5610225" cy="4381500"/>
          </a:xfrm>
          <a:prstGeom prst="rect">
            <a:avLst/>
          </a:prstGeom>
          <a:noFill/>
          <a:ln>
            <a:noFill/>
          </a:ln>
        </p:spPr>
      </p:pic>
      <p:sp>
        <p:nvSpPr>
          <p:cNvPr id="248" name="Google Shape;248;p18"/>
          <p:cNvSpPr txBox="1"/>
          <p:nvPr>
            <p:ph type="title"/>
          </p:nvPr>
        </p:nvSpPr>
        <p:spPr>
          <a:xfrm>
            <a:off x="725487" y="458787"/>
            <a:ext cx="10741025" cy="5873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Mockups</a:t>
            </a:r>
            <a:endParaRPr/>
          </a:p>
        </p:txBody>
      </p:sp>
      <p:pic>
        <p:nvPicPr>
          <p:cNvPr descr="Monarch – VIVO Panorámico" id="249" name="Google Shape;249;p18"/>
          <p:cNvPicPr preferRelativeResize="0"/>
          <p:nvPr/>
        </p:nvPicPr>
        <p:blipFill rotWithShape="1">
          <a:blip r:embed="rId5">
            <a:alphaModFix/>
          </a:blip>
          <a:srcRect b="34350" l="0" r="0" t="28683"/>
          <a:stretch/>
        </p:blipFill>
        <p:spPr>
          <a:xfrm>
            <a:off x="2043112" y="4306887"/>
            <a:ext cx="1339850" cy="492125"/>
          </a:xfrm>
          <a:prstGeom prst="rect">
            <a:avLst/>
          </a:prstGeom>
          <a:noFill/>
          <a:ln>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idx="1" type="body"/>
          </p:nvPr>
        </p:nvSpPr>
        <p:spPr>
          <a:xfrm>
            <a:off x="152400" y="5634037"/>
            <a:ext cx="5181600" cy="542925"/>
          </a:xfrm>
          <a:prstGeom prst="rect">
            <a:avLst/>
          </a:prstGeom>
          <a:noFill/>
          <a:ln>
            <a:noFill/>
          </a:ln>
        </p:spPr>
        <p:txBody>
          <a:bodyPr anchorCtr="0" anchor="t" bIns="45700" lIns="91425" spcFirstLastPara="1" rIns="91425" wrap="square" tIns="45700">
            <a:noAutofit/>
          </a:bodyPr>
          <a:lstStyle/>
          <a:p>
            <a:pPr indent="0" lvl="0" marL="0" rtl="0" algn="just">
              <a:lnSpc>
                <a:spcPct val="108000"/>
              </a:lnSpc>
              <a:spcBef>
                <a:spcPts val="0"/>
              </a:spcBef>
              <a:spcAft>
                <a:spcPts val="800"/>
              </a:spcAft>
              <a:buSzPts val="1800"/>
              <a:buNone/>
            </a:pPr>
            <a:r>
              <a:rPr b="0" i="1" lang="en-US" sz="2000" u="none">
                <a:solidFill>
                  <a:srgbClr val="000000"/>
                </a:solidFill>
                <a:latin typeface="Arial"/>
                <a:ea typeface="Arial"/>
                <a:cs typeface="Arial"/>
                <a:sym typeface="Arial"/>
              </a:rPr>
              <a:t>Módulo Menú</a:t>
            </a:r>
            <a:endParaRPr/>
          </a:p>
        </p:txBody>
      </p:sp>
      <p:sp>
        <p:nvSpPr>
          <p:cNvPr id="256" name="Google Shape;256;p19"/>
          <p:cNvSpPr txBox="1"/>
          <p:nvPr>
            <p:ph idx="1" type="body"/>
          </p:nvPr>
        </p:nvSpPr>
        <p:spPr>
          <a:xfrm>
            <a:off x="6351587" y="5586412"/>
            <a:ext cx="5181600" cy="396875"/>
          </a:xfrm>
          <a:prstGeom prst="rect">
            <a:avLst/>
          </a:prstGeom>
          <a:noFill/>
          <a:ln>
            <a:noFill/>
          </a:ln>
        </p:spPr>
        <p:txBody>
          <a:bodyPr anchorCtr="0" anchor="t" bIns="45700" lIns="91425" spcFirstLastPara="1" rIns="91425" wrap="square" tIns="45700">
            <a:normAutofit/>
          </a:bodyPr>
          <a:lstStyle/>
          <a:p>
            <a:pPr indent="0" lvl="0" marL="0" rtl="0" algn="just">
              <a:lnSpc>
                <a:spcPct val="88000"/>
              </a:lnSpc>
              <a:spcBef>
                <a:spcPts val="0"/>
              </a:spcBef>
              <a:spcAft>
                <a:spcPts val="800"/>
              </a:spcAft>
              <a:buSzPts val="1800"/>
              <a:buNone/>
            </a:pPr>
            <a:r>
              <a:rPr b="0" i="1" lang="en-US" sz="1400" u="none">
                <a:solidFill>
                  <a:srgbClr val="000000"/>
                </a:solidFill>
                <a:latin typeface="Arial"/>
                <a:ea typeface="Arial"/>
                <a:cs typeface="Arial"/>
                <a:sym typeface="Arial"/>
              </a:rPr>
              <a:t>Módulo Usuario y roles</a:t>
            </a:r>
            <a:endParaRPr/>
          </a:p>
        </p:txBody>
      </p:sp>
      <p:pic>
        <p:nvPicPr>
          <p:cNvPr id="257" name="Google Shape;257;p19"/>
          <p:cNvPicPr preferRelativeResize="0"/>
          <p:nvPr/>
        </p:nvPicPr>
        <p:blipFill rotWithShape="1">
          <a:blip r:embed="rId3">
            <a:alphaModFix/>
          </a:blip>
          <a:srcRect b="0" l="0" r="0" t="0"/>
          <a:stretch/>
        </p:blipFill>
        <p:spPr>
          <a:xfrm>
            <a:off x="152400" y="1223962"/>
            <a:ext cx="5734050" cy="4410075"/>
          </a:xfrm>
          <a:prstGeom prst="rect">
            <a:avLst/>
          </a:prstGeom>
          <a:noFill/>
          <a:ln>
            <a:noFill/>
          </a:ln>
        </p:spPr>
      </p:pic>
      <p:pic>
        <p:nvPicPr>
          <p:cNvPr id="258" name="Google Shape;258;p19"/>
          <p:cNvPicPr preferRelativeResize="0"/>
          <p:nvPr/>
        </p:nvPicPr>
        <p:blipFill rotWithShape="1">
          <a:blip r:embed="rId4">
            <a:alphaModFix/>
          </a:blip>
          <a:srcRect b="0" l="0" r="0" t="0"/>
          <a:stretch/>
        </p:blipFill>
        <p:spPr>
          <a:xfrm>
            <a:off x="6351587" y="1223962"/>
            <a:ext cx="5610225" cy="4314825"/>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txBox="1"/>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descr="Silueta de puesta de sol de un andamio en un sitio en construcción" id="99" name="Google Shape;99;p2"/>
          <p:cNvPicPr preferRelativeResize="0"/>
          <p:nvPr/>
        </p:nvPicPr>
        <p:blipFill rotWithShape="1">
          <a:blip r:embed="rId3">
            <a:alphaModFix/>
          </a:blip>
          <a:srcRect b="-1" l="20910" r="17053" t="0"/>
          <a:stretch/>
        </p:blipFill>
        <p:spPr>
          <a:xfrm>
            <a:off x="0" y="0"/>
            <a:ext cx="6373812" cy="6858000"/>
          </a:xfrm>
          <a:prstGeom prst="rect">
            <a:avLst/>
          </a:prstGeom>
          <a:noFill/>
          <a:ln>
            <a:noFill/>
          </a:ln>
        </p:spPr>
      </p:pic>
      <p:sp>
        <p:nvSpPr>
          <p:cNvPr id="100" name="Google Shape;100;p2"/>
          <p:cNvSpPr txBox="1"/>
          <p:nvPr>
            <p:ph type="title"/>
          </p:nvPr>
        </p:nvSpPr>
        <p:spPr>
          <a:xfrm>
            <a:off x="7123112" y="549275"/>
            <a:ext cx="4360862" cy="744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Índice</a:t>
            </a:r>
            <a:endParaRPr/>
          </a:p>
        </p:txBody>
      </p:sp>
      <p:sp>
        <p:nvSpPr>
          <p:cNvPr id="101" name="Google Shape;101;p2"/>
          <p:cNvSpPr txBox="1"/>
          <p:nvPr>
            <p:ph idx="1" type="body"/>
          </p:nvPr>
        </p:nvSpPr>
        <p:spPr>
          <a:xfrm>
            <a:off x="7123100" y="1500175"/>
            <a:ext cx="4360800" cy="39957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rgbClr val="2C3E50"/>
              </a:buClr>
              <a:buSzPts val="1800"/>
              <a:buFont typeface="Arial"/>
              <a:buChar char="•"/>
            </a:pPr>
            <a:r>
              <a:rPr b="0" i="0" lang="en-US" sz="1800" u="none">
                <a:solidFill>
                  <a:srgbClr val="2C3E50"/>
                </a:solidFill>
                <a:latin typeface="Arial"/>
                <a:ea typeface="Arial"/>
                <a:cs typeface="Arial"/>
                <a:sym typeface="Arial"/>
              </a:rPr>
              <a:t>Contexto</a:t>
            </a:r>
            <a:endParaRPr b="0" i="0" sz="2000" u="none">
              <a:solidFill>
                <a:srgbClr val="2C3E50"/>
              </a:solidFill>
              <a:latin typeface="Arial"/>
              <a:ea typeface="Arial"/>
              <a:cs typeface="Arial"/>
              <a:sym typeface="Arial"/>
            </a:endParaRPr>
          </a:p>
          <a:p>
            <a:pPr indent="-342900" lvl="0" marL="457200" rtl="0" algn="l">
              <a:lnSpc>
                <a:spcPct val="150000"/>
              </a:lnSpc>
              <a:spcBef>
                <a:spcPts val="0"/>
              </a:spcBef>
              <a:spcAft>
                <a:spcPts val="0"/>
              </a:spcAft>
              <a:buClr>
                <a:srgbClr val="2C3E50"/>
              </a:buClr>
              <a:buSzPts val="1800"/>
              <a:buFont typeface="Arial"/>
              <a:buChar char="•"/>
            </a:pPr>
            <a:r>
              <a:rPr b="0" i="0" lang="en-US" sz="1800" u="none">
                <a:solidFill>
                  <a:srgbClr val="2C3E50"/>
                </a:solidFill>
                <a:latin typeface="Arial"/>
                <a:ea typeface="Arial"/>
                <a:cs typeface="Arial"/>
                <a:sym typeface="Arial"/>
              </a:rPr>
              <a:t>Problema y Solución</a:t>
            </a:r>
            <a:endParaRPr b="0" i="0" sz="2000" u="none">
              <a:solidFill>
                <a:srgbClr val="2C3E50"/>
              </a:solidFill>
              <a:latin typeface="Arial"/>
              <a:ea typeface="Arial"/>
              <a:cs typeface="Arial"/>
              <a:sym typeface="Arial"/>
            </a:endParaRPr>
          </a:p>
          <a:p>
            <a:pPr indent="-342900" lvl="0" marL="457200" rtl="0" algn="l">
              <a:lnSpc>
                <a:spcPct val="150000"/>
              </a:lnSpc>
              <a:spcBef>
                <a:spcPts val="0"/>
              </a:spcBef>
              <a:spcAft>
                <a:spcPts val="0"/>
              </a:spcAft>
              <a:buClr>
                <a:srgbClr val="2C3E50"/>
              </a:buClr>
              <a:buSzPts val="1800"/>
              <a:buFont typeface="Arial"/>
              <a:buChar char="•"/>
            </a:pPr>
            <a:r>
              <a:rPr b="0" i="0" lang="en-US" sz="1800" u="none">
                <a:solidFill>
                  <a:srgbClr val="2C3E50"/>
                </a:solidFill>
                <a:latin typeface="Arial"/>
                <a:ea typeface="Arial"/>
                <a:cs typeface="Arial"/>
                <a:sym typeface="Arial"/>
              </a:rPr>
              <a:t>Objetivo</a:t>
            </a:r>
            <a:endParaRPr b="0" i="0" sz="2000" u="none">
              <a:solidFill>
                <a:srgbClr val="2C3E50"/>
              </a:solidFill>
              <a:latin typeface="Arial"/>
              <a:ea typeface="Arial"/>
              <a:cs typeface="Arial"/>
              <a:sym typeface="Arial"/>
            </a:endParaRPr>
          </a:p>
          <a:p>
            <a:pPr indent="-342900" lvl="0" marL="457200" rtl="0" algn="l">
              <a:lnSpc>
                <a:spcPct val="150000"/>
              </a:lnSpc>
              <a:spcBef>
                <a:spcPts val="0"/>
              </a:spcBef>
              <a:spcAft>
                <a:spcPts val="0"/>
              </a:spcAft>
              <a:buClr>
                <a:srgbClr val="2C3E50"/>
              </a:buClr>
              <a:buSzPts val="1800"/>
              <a:buFont typeface="Arial"/>
              <a:buChar char="•"/>
            </a:pPr>
            <a:r>
              <a:rPr b="0" i="0" lang="en-US" sz="1800" u="none">
                <a:solidFill>
                  <a:srgbClr val="2C3E50"/>
                </a:solidFill>
                <a:latin typeface="Arial"/>
                <a:ea typeface="Arial"/>
                <a:cs typeface="Arial"/>
                <a:sym typeface="Arial"/>
              </a:rPr>
              <a:t>Curva S</a:t>
            </a:r>
            <a:endParaRPr b="0" i="0" sz="2000" u="none">
              <a:solidFill>
                <a:srgbClr val="2C3E50"/>
              </a:solidFill>
              <a:latin typeface="Arial"/>
              <a:ea typeface="Arial"/>
              <a:cs typeface="Arial"/>
              <a:sym typeface="Arial"/>
            </a:endParaRPr>
          </a:p>
          <a:p>
            <a:pPr indent="-342900" lvl="0" marL="457200" rtl="0" algn="l">
              <a:lnSpc>
                <a:spcPct val="150000"/>
              </a:lnSpc>
              <a:spcBef>
                <a:spcPts val="0"/>
              </a:spcBef>
              <a:spcAft>
                <a:spcPts val="0"/>
              </a:spcAft>
              <a:buClr>
                <a:srgbClr val="2C3E50"/>
              </a:buClr>
              <a:buSzPts val="1800"/>
              <a:buFont typeface="Arial"/>
              <a:buChar char="•"/>
            </a:pPr>
            <a:r>
              <a:rPr b="0" i="0" lang="en-US" sz="1800" u="none">
                <a:solidFill>
                  <a:srgbClr val="2C3E50"/>
                </a:solidFill>
                <a:latin typeface="Arial"/>
                <a:ea typeface="Arial"/>
                <a:cs typeface="Arial"/>
                <a:sym typeface="Arial"/>
              </a:rPr>
              <a:t>Casos de uso</a:t>
            </a:r>
            <a:endParaRPr/>
          </a:p>
          <a:p>
            <a:pPr indent="-342900" lvl="0" marL="457200" rtl="0" algn="l">
              <a:lnSpc>
                <a:spcPct val="150000"/>
              </a:lnSpc>
              <a:spcBef>
                <a:spcPts val="0"/>
              </a:spcBef>
              <a:spcAft>
                <a:spcPts val="0"/>
              </a:spcAft>
              <a:buClr>
                <a:srgbClr val="2C3E50"/>
              </a:buClr>
              <a:buSzPts val="1800"/>
              <a:buFont typeface="Arial"/>
              <a:buChar char="•"/>
            </a:pPr>
            <a:r>
              <a:rPr b="0" i="0" lang="en-US" sz="1800" u="none">
                <a:solidFill>
                  <a:srgbClr val="2C3E50"/>
                </a:solidFill>
                <a:latin typeface="Arial"/>
                <a:ea typeface="Arial"/>
                <a:cs typeface="Arial"/>
                <a:sym typeface="Arial"/>
              </a:rPr>
              <a:t>Mockup</a:t>
            </a:r>
            <a:endParaRPr/>
          </a:p>
          <a:p>
            <a:pPr indent="-342900" lvl="0" marL="457200" rtl="0" algn="l">
              <a:lnSpc>
                <a:spcPct val="150000"/>
              </a:lnSpc>
              <a:spcBef>
                <a:spcPts val="0"/>
              </a:spcBef>
              <a:spcAft>
                <a:spcPts val="0"/>
              </a:spcAft>
              <a:buClr>
                <a:srgbClr val="2C3E50"/>
              </a:buClr>
              <a:buSzPts val="1800"/>
              <a:buFont typeface="Arial"/>
              <a:buChar char="•"/>
            </a:pPr>
            <a:r>
              <a:rPr b="0" i="0" lang="en-US" sz="1800" u="none">
                <a:solidFill>
                  <a:srgbClr val="2C3E50"/>
                </a:solidFill>
                <a:latin typeface="Arial"/>
                <a:ea typeface="Arial"/>
                <a:cs typeface="Arial"/>
                <a:sym typeface="Arial"/>
              </a:rPr>
              <a:t>Conclusión</a:t>
            </a:r>
            <a:endParaRPr/>
          </a:p>
          <a:p>
            <a:pPr indent="-228600" lvl="0" marL="457200" rtl="0" algn="l">
              <a:lnSpc>
                <a:spcPct val="120000"/>
              </a:lnSpc>
              <a:spcBef>
                <a:spcPts val="1000"/>
              </a:spcBef>
              <a:spcAft>
                <a:spcPts val="0"/>
              </a:spcAft>
              <a:buClr>
                <a:schemeClr val="dk1"/>
              </a:buClr>
              <a:buSzPts val="1800"/>
              <a:buNone/>
            </a:pPr>
            <a:r>
              <a:t/>
            </a:r>
            <a:endParaRPr b="0" i="0" sz="1800" u="none">
              <a:solidFill>
                <a:srgbClr val="2C3E50"/>
              </a:solidFill>
              <a:latin typeface="Arial"/>
              <a:ea typeface="Arial"/>
              <a:cs typeface="Arial"/>
              <a:sym typeface="Arial"/>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idx="1" type="body"/>
          </p:nvPr>
        </p:nvSpPr>
        <p:spPr>
          <a:xfrm>
            <a:off x="182562" y="5548312"/>
            <a:ext cx="5181600" cy="458787"/>
          </a:xfrm>
          <a:prstGeom prst="rect">
            <a:avLst/>
          </a:prstGeom>
          <a:noFill/>
          <a:ln>
            <a:noFill/>
          </a:ln>
        </p:spPr>
        <p:txBody>
          <a:bodyPr anchorCtr="0" anchor="t" bIns="45700" lIns="91425" spcFirstLastPara="1" rIns="91425" wrap="square" tIns="45700">
            <a:normAutofit/>
          </a:bodyPr>
          <a:lstStyle/>
          <a:p>
            <a:pPr indent="0" lvl="0" marL="0" rtl="0" algn="just">
              <a:lnSpc>
                <a:spcPct val="88000"/>
              </a:lnSpc>
              <a:spcBef>
                <a:spcPts val="0"/>
              </a:spcBef>
              <a:spcAft>
                <a:spcPts val="800"/>
              </a:spcAft>
              <a:buSzPts val="1800"/>
              <a:buNone/>
            </a:pPr>
            <a:r>
              <a:rPr b="0" i="1" lang="en-US" sz="1900" u="none">
                <a:solidFill>
                  <a:srgbClr val="000000"/>
                </a:solidFill>
                <a:latin typeface="Arial"/>
                <a:ea typeface="Arial"/>
                <a:cs typeface="Arial"/>
                <a:sym typeface="Arial"/>
              </a:rPr>
              <a:t>Módulo de carga del Archivo.</a:t>
            </a:r>
            <a:endParaRPr/>
          </a:p>
        </p:txBody>
      </p:sp>
      <p:sp>
        <p:nvSpPr>
          <p:cNvPr id="265" name="Google Shape;265;p20"/>
          <p:cNvSpPr txBox="1"/>
          <p:nvPr>
            <p:ph idx="1" type="body"/>
          </p:nvPr>
        </p:nvSpPr>
        <p:spPr>
          <a:xfrm>
            <a:off x="6362700" y="5519737"/>
            <a:ext cx="5181600" cy="458787"/>
          </a:xfrm>
          <a:prstGeom prst="rect">
            <a:avLst/>
          </a:prstGeom>
          <a:noFill/>
          <a:ln>
            <a:noFill/>
          </a:ln>
        </p:spPr>
        <p:txBody>
          <a:bodyPr anchorCtr="0" anchor="t" bIns="45700" lIns="91425" spcFirstLastPara="1" rIns="91425" wrap="square" tIns="45700">
            <a:normAutofit/>
          </a:bodyPr>
          <a:lstStyle/>
          <a:p>
            <a:pPr indent="0" lvl="0" marL="0" rtl="0" algn="just">
              <a:lnSpc>
                <a:spcPct val="88000"/>
              </a:lnSpc>
              <a:spcBef>
                <a:spcPts val="0"/>
              </a:spcBef>
              <a:spcAft>
                <a:spcPts val="800"/>
              </a:spcAft>
              <a:buSzPts val="1800"/>
              <a:buNone/>
            </a:pPr>
            <a:r>
              <a:rPr b="0" i="1" lang="en-US" sz="1900" u="none">
                <a:solidFill>
                  <a:srgbClr val="000000"/>
                </a:solidFill>
                <a:latin typeface="Arial"/>
                <a:ea typeface="Arial"/>
                <a:cs typeface="Arial"/>
                <a:sym typeface="Arial"/>
              </a:rPr>
              <a:t>Módulo de equivalencias.</a:t>
            </a:r>
            <a:endParaRPr/>
          </a:p>
        </p:txBody>
      </p:sp>
      <p:pic>
        <p:nvPicPr>
          <p:cNvPr id="266" name="Google Shape;266;p20"/>
          <p:cNvPicPr preferRelativeResize="0"/>
          <p:nvPr/>
        </p:nvPicPr>
        <p:blipFill rotWithShape="1">
          <a:blip r:embed="rId3">
            <a:alphaModFix/>
          </a:blip>
          <a:srcRect b="0" l="0" r="0" t="0"/>
          <a:stretch/>
        </p:blipFill>
        <p:spPr>
          <a:xfrm>
            <a:off x="182562" y="1176337"/>
            <a:ext cx="5705475" cy="4371975"/>
          </a:xfrm>
          <a:prstGeom prst="rect">
            <a:avLst/>
          </a:prstGeom>
          <a:noFill/>
          <a:ln>
            <a:noFill/>
          </a:ln>
        </p:spPr>
      </p:pic>
      <p:pic>
        <p:nvPicPr>
          <p:cNvPr id="267" name="Google Shape;267;p20"/>
          <p:cNvPicPr preferRelativeResize="0"/>
          <p:nvPr/>
        </p:nvPicPr>
        <p:blipFill rotWithShape="1">
          <a:blip r:embed="rId4">
            <a:alphaModFix/>
          </a:blip>
          <a:srcRect b="0" l="0" r="0" t="0"/>
          <a:stretch/>
        </p:blipFill>
        <p:spPr>
          <a:xfrm>
            <a:off x="6362700" y="1176337"/>
            <a:ext cx="5610225" cy="4343400"/>
          </a:xfrm>
          <a:prstGeom prst="rect">
            <a:avLst/>
          </a:prstGeom>
          <a:noFill/>
          <a:ln>
            <a:noFill/>
          </a:ln>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1"/>
          <p:cNvSpPr txBox="1"/>
          <p:nvPr>
            <p:ph type="title"/>
          </p:nvPr>
        </p:nvSpPr>
        <p:spPr>
          <a:xfrm>
            <a:off x="612775" y="549275"/>
            <a:ext cx="10741025" cy="1131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Diagrama de Despliegue</a:t>
            </a:r>
            <a:endParaRPr/>
          </a:p>
        </p:txBody>
      </p:sp>
      <p:sp>
        <p:nvSpPr>
          <p:cNvPr id="274" name="Google Shape;274;p21"/>
          <p:cNvSpPr txBox="1"/>
          <p:nvPr>
            <p:ph idx="1" type="body"/>
          </p:nvPr>
        </p:nvSpPr>
        <p:spPr>
          <a:xfrm>
            <a:off x="612775" y="1825625"/>
            <a:ext cx="5181600" cy="4351337"/>
          </a:xfrm>
          <a:prstGeom prst="rect">
            <a:avLst/>
          </a:prstGeom>
          <a:noFill/>
          <a:ln>
            <a:noFill/>
          </a:ln>
        </p:spPr>
        <p:txBody>
          <a:bodyPr anchorCtr="0" anchor="t" bIns="45700" lIns="91425" spcFirstLastPara="1" rIns="91425" wrap="square" tIns="45700">
            <a:noAutofit/>
          </a:bodyPr>
          <a:lstStyle/>
          <a:p>
            <a:pPr indent="-228600" lvl="0" marL="457200" rtl="0" algn="l">
              <a:lnSpc>
                <a:spcPct val="120000"/>
              </a:lnSpc>
              <a:spcBef>
                <a:spcPts val="1000"/>
              </a:spcBef>
              <a:spcAft>
                <a:spcPts val="0"/>
              </a:spcAft>
              <a:buClr>
                <a:schemeClr val="dk1"/>
              </a:buClr>
              <a:buSzPts val="1800"/>
              <a:buNone/>
            </a:pPr>
            <a:r>
              <a:t/>
            </a:r>
            <a:endParaRPr/>
          </a:p>
        </p:txBody>
      </p:sp>
      <p:sp>
        <p:nvSpPr>
          <p:cNvPr id="275" name="Google Shape;275;p21"/>
          <p:cNvSpPr txBox="1"/>
          <p:nvPr>
            <p:ph idx="1" type="body"/>
          </p:nvPr>
        </p:nvSpPr>
        <p:spPr>
          <a:xfrm>
            <a:off x="6172200" y="1825625"/>
            <a:ext cx="5181600" cy="4351337"/>
          </a:xfrm>
          <a:prstGeom prst="rect">
            <a:avLst/>
          </a:prstGeom>
          <a:noFill/>
          <a:ln>
            <a:noFill/>
          </a:ln>
        </p:spPr>
        <p:txBody>
          <a:bodyPr anchorCtr="0" anchor="t" bIns="45700" lIns="91425" spcFirstLastPara="1" rIns="91425" wrap="square" tIns="45700">
            <a:noAutofit/>
          </a:bodyPr>
          <a:lstStyle/>
          <a:p>
            <a:pPr indent="-228600" lvl="0" marL="457200" rtl="0" algn="l">
              <a:lnSpc>
                <a:spcPct val="120000"/>
              </a:lnSpc>
              <a:spcBef>
                <a:spcPts val="1000"/>
              </a:spcBef>
              <a:spcAft>
                <a:spcPts val="0"/>
              </a:spcAft>
              <a:buClr>
                <a:schemeClr val="dk1"/>
              </a:buClr>
              <a:buSzPts val="1800"/>
              <a:buNone/>
            </a:pPr>
            <a:r>
              <a:t/>
            </a:r>
            <a:endParaRPr/>
          </a:p>
        </p:txBody>
      </p:sp>
      <p:pic>
        <p:nvPicPr>
          <p:cNvPr id="276" name="Google Shape;276;p21"/>
          <p:cNvPicPr preferRelativeResize="0"/>
          <p:nvPr/>
        </p:nvPicPr>
        <p:blipFill rotWithShape="1">
          <a:blip r:embed="rId3">
            <a:alphaModFix/>
          </a:blip>
          <a:srcRect b="0" l="0" r="0" t="0"/>
          <a:stretch/>
        </p:blipFill>
        <p:spPr>
          <a:xfrm>
            <a:off x="612775" y="1511300"/>
            <a:ext cx="11160125" cy="5173662"/>
          </a:xfrm>
          <a:prstGeom prst="rect">
            <a:avLst/>
          </a:prstGeom>
          <a:noFill/>
          <a:ln>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22"/>
          <p:cNvPicPr preferRelativeResize="0"/>
          <p:nvPr/>
        </p:nvPicPr>
        <p:blipFill rotWithShape="1">
          <a:blip r:embed="rId3">
            <a:alphaModFix/>
          </a:blip>
          <a:srcRect b="0" l="0" r="0" t="0"/>
          <a:stretch/>
        </p:blipFill>
        <p:spPr>
          <a:xfrm>
            <a:off x="3587750" y="152400"/>
            <a:ext cx="4540250" cy="6705600"/>
          </a:xfrm>
          <a:prstGeom prst="rect">
            <a:avLst/>
          </a:prstGeom>
          <a:noFill/>
          <a:ln>
            <a:noFill/>
          </a:ln>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23"/>
          <p:cNvPicPr preferRelativeResize="0"/>
          <p:nvPr/>
        </p:nvPicPr>
        <p:blipFill rotWithShape="1">
          <a:blip r:embed="rId3">
            <a:alphaModFix/>
          </a:blip>
          <a:srcRect b="0" l="0" r="0" t="0"/>
          <a:stretch/>
        </p:blipFill>
        <p:spPr>
          <a:xfrm>
            <a:off x="3071812" y="0"/>
            <a:ext cx="5822950" cy="6858000"/>
          </a:xfrm>
          <a:prstGeom prst="rect">
            <a:avLst/>
          </a:prstGeom>
          <a:noFill/>
          <a:ln>
            <a:noFill/>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ph type="title"/>
          </p:nvPr>
        </p:nvSpPr>
        <p:spPr>
          <a:xfrm>
            <a:off x="612775" y="549275"/>
            <a:ext cx="10741025" cy="1131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OC FALABELLA</a:t>
            </a:r>
            <a:endParaRPr/>
          </a:p>
        </p:txBody>
      </p:sp>
      <p:sp>
        <p:nvSpPr>
          <p:cNvPr id="295" name="Google Shape;295;p24"/>
          <p:cNvSpPr txBox="1"/>
          <p:nvPr>
            <p:ph idx="1" type="body"/>
          </p:nvPr>
        </p:nvSpPr>
        <p:spPr>
          <a:xfrm>
            <a:off x="612775" y="1825625"/>
            <a:ext cx="5181600" cy="4351337"/>
          </a:xfrm>
          <a:prstGeom prst="rect">
            <a:avLst/>
          </a:prstGeom>
          <a:noFill/>
          <a:ln>
            <a:noFill/>
          </a:ln>
        </p:spPr>
        <p:txBody>
          <a:bodyPr anchorCtr="0" anchor="t" bIns="45700" lIns="91425" spcFirstLastPara="1" rIns="91425" wrap="square" tIns="45700">
            <a:noAutofit/>
          </a:bodyPr>
          <a:lstStyle/>
          <a:p>
            <a:pPr indent="-228600" lvl="0" marL="457200" rtl="0" algn="l">
              <a:lnSpc>
                <a:spcPct val="120000"/>
              </a:lnSpc>
              <a:spcBef>
                <a:spcPts val="1000"/>
              </a:spcBef>
              <a:spcAft>
                <a:spcPts val="0"/>
              </a:spcAft>
              <a:buClr>
                <a:schemeClr val="dk1"/>
              </a:buClr>
              <a:buSzPts val="1800"/>
              <a:buNone/>
            </a:pPr>
            <a:r>
              <a:t/>
            </a:r>
            <a:endParaRPr/>
          </a:p>
        </p:txBody>
      </p:sp>
      <p:sp>
        <p:nvSpPr>
          <p:cNvPr id="296" name="Google Shape;296;p24"/>
          <p:cNvSpPr txBox="1"/>
          <p:nvPr>
            <p:ph idx="1" type="body"/>
          </p:nvPr>
        </p:nvSpPr>
        <p:spPr>
          <a:xfrm>
            <a:off x="6172200" y="1825625"/>
            <a:ext cx="5181600" cy="4351337"/>
          </a:xfrm>
          <a:prstGeom prst="rect">
            <a:avLst/>
          </a:prstGeom>
          <a:noFill/>
          <a:ln>
            <a:noFill/>
          </a:ln>
        </p:spPr>
        <p:txBody>
          <a:bodyPr anchorCtr="0" anchor="t" bIns="45700" lIns="91425" spcFirstLastPara="1" rIns="91425" wrap="square" tIns="45700">
            <a:noAutofit/>
          </a:bodyPr>
          <a:lstStyle/>
          <a:p>
            <a:pPr indent="-228600" lvl="0" marL="457200" rtl="0" algn="l">
              <a:lnSpc>
                <a:spcPct val="120000"/>
              </a:lnSpc>
              <a:spcBef>
                <a:spcPts val="1000"/>
              </a:spcBef>
              <a:spcAft>
                <a:spcPts val="0"/>
              </a:spcAft>
              <a:buClr>
                <a:schemeClr val="dk1"/>
              </a:buClr>
              <a:buSzPts val="1800"/>
              <a:buNone/>
            </a:pPr>
            <a:r>
              <a:t/>
            </a:r>
            <a:endParaRPr/>
          </a:p>
        </p:txBody>
      </p:sp>
      <p:pic>
        <p:nvPicPr>
          <p:cNvPr id="297" name="Google Shape;297;p24"/>
          <p:cNvPicPr preferRelativeResize="0"/>
          <p:nvPr/>
        </p:nvPicPr>
        <p:blipFill rotWithShape="1">
          <a:blip r:embed="rId3">
            <a:alphaModFix/>
          </a:blip>
          <a:srcRect b="0" l="0" r="0" t="0"/>
          <a:stretch/>
        </p:blipFill>
        <p:spPr>
          <a:xfrm>
            <a:off x="166687" y="1884362"/>
            <a:ext cx="11858625" cy="4716462"/>
          </a:xfrm>
          <a:prstGeom prst="rect">
            <a:avLst/>
          </a:prstGeom>
          <a:noFill/>
          <a:ln>
            <a:noFill/>
          </a:ln>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type="title"/>
          </p:nvPr>
        </p:nvSpPr>
        <p:spPr>
          <a:xfrm>
            <a:off x="612775" y="549275"/>
            <a:ext cx="10741025" cy="1131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OC PARIS</a:t>
            </a:r>
            <a:br>
              <a:rPr b="1" i="0" lang="en-US" sz="3600" u="none">
                <a:solidFill>
                  <a:srgbClr val="2C3E50"/>
                </a:solidFill>
                <a:latin typeface="Arial"/>
                <a:ea typeface="Arial"/>
                <a:cs typeface="Arial"/>
                <a:sym typeface="Arial"/>
              </a:rPr>
            </a:br>
            <a:endParaRPr/>
          </a:p>
        </p:txBody>
      </p:sp>
      <p:sp>
        <p:nvSpPr>
          <p:cNvPr id="304" name="Google Shape;304;p25"/>
          <p:cNvSpPr txBox="1"/>
          <p:nvPr>
            <p:ph idx="1" type="body"/>
          </p:nvPr>
        </p:nvSpPr>
        <p:spPr>
          <a:xfrm>
            <a:off x="612775" y="1825625"/>
            <a:ext cx="5181600" cy="4351337"/>
          </a:xfrm>
          <a:prstGeom prst="rect">
            <a:avLst/>
          </a:prstGeom>
          <a:noFill/>
          <a:ln>
            <a:noFill/>
          </a:ln>
        </p:spPr>
        <p:txBody>
          <a:bodyPr anchorCtr="0" anchor="t" bIns="45700" lIns="91425" spcFirstLastPara="1" rIns="91425" wrap="square" tIns="45700">
            <a:noAutofit/>
          </a:bodyPr>
          <a:lstStyle/>
          <a:p>
            <a:pPr indent="-228600" lvl="0" marL="457200" rtl="0" algn="l">
              <a:lnSpc>
                <a:spcPct val="120000"/>
              </a:lnSpc>
              <a:spcBef>
                <a:spcPts val="1000"/>
              </a:spcBef>
              <a:spcAft>
                <a:spcPts val="0"/>
              </a:spcAft>
              <a:buClr>
                <a:schemeClr val="dk1"/>
              </a:buClr>
              <a:buSzPts val="1800"/>
              <a:buNone/>
            </a:pPr>
            <a:r>
              <a:t/>
            </a:r>
            <a:endParaRPr/>
          </a:p>
        </p:txBody>
      </p:sp>
      <p:sp>
        <p:nvSpPr>
          <p:cNvPr id="305" name="Google Shape;305;p25"/>
          <p:cNvSpPr txBox="1"/>
          <p:nvPr>
            <p:ph idx="1" type="body"/>
          </p:nvPr>
        </p:nvSpPr>
        <p:spPr>
          <a:xfrm>
            <a:off x="6172200" y="1825625"/>
            <a:ext cx="5181600" cy="4351337"/>
          </a:xfrm>
          <a:prstGeom prst="rect">
            <a:avLst/>
          </a:prstGeom>
          <a:noFill/>
          <a:ln>
            <a:noFill/>
          </a:ln>
        </p:spPr>
        <p:txBody>
          <a:bodyPr anchorCtr="0" anchor="t" bIns="45700" lIns="91425" spcFirstLastPara="1" rIns="91425" wrap="square" tIns="45700">
            <a:noAutofit/>
          </a:bodyPr>
          <a:lstStyle/>
          <a:p>
            <a:pPr indent="-228600" lvl="0" marL="457200" rtl="0" algn="l">
              <a:lnSpc>
                <a:spcPct val="120000"/>
              </a:lnSpc>
              <a:spcBef>
                <a:spcPts val="1000"/>
              </a:spcBef>
              <a:spcAft>
                <a:spcPts val="0"/>
              </a:spcAft>
              <a:buClr>
                <a:schemeClr val="dk1"/>
              </a:buClr>
              <a:buSzPts val="1800"/>
              <a:buNone/>
            </a:pPr>
            <a:r>
              <a:t/>
            </a:r>
            <a:endParaRPr/>
          </a:p>
        </p:txBody>
      </p:sp>
      <p:pic>
        <p:nvPicPr>
          <p:cNvPr id="306" name="Google Shape;306;p25"/>
          <p:cNvPicPr preferRelativeResize="0"/>
          <p:nvPr/>
        </p:nvPicPr>
        <p:blipFill rotWithShape="1">
          <a:blip r:embed="rId3">
            <a:alphaModFix/>
          </a:blip>
          <a:srcRect b="0" l="0" r="0" t="0"/>
          <a:stretch/>
        </p:blipFill>
        <p:spPr>
          <a:xfrm>
            <a:off x="0" y="1384300"/>
            <a:ext cx="12192000" cy="4646612"/>
          </a:xfrm>
          <a:prstGeom prst="rect">
            <a:avLst/>
          </a:prstGeom>
          <a:noFill/>
          <a:ln>
            <a:noFill/>
          </a:ln>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6"/>
          <p:cNvSpPr txBox="1"/>
          <p:nvPr>
            <p:ph type="title"/>
          </p:nvPr>
        </p:nvSpPr>
        <p:spPr>
          <a:xfrm>
            <a:off x="612775" y="549275"/>
            <a:ext cx="10741025" cy="1131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OC-RIPLEY</a:t>
            </a:r>
            <a:endParaRPr/>
          </a:p>
        </p:txBody>
      </p:sp>
      <p:sp>
        <p:nvSpPr>
          <p:cNvPr id="313" name="Google Shape;313;p26"/>
          <p:cNvSpPr txBox="1"/>
          <p:nvPr>
            <p:ph idx="1" type="body"/>
          </p:nvPr>
        </p:nvSpPr>
        <p:spPr>
          <a:xfrm>
            <a:off x="612775" y="1825625"/>
            <a:ext cx="5181600" cy="4351337"/>
          </a:xfrm>
          <a:prstGeom prst="rect">
            <a:avLst/>
          </a:prstGeom>
          <a:noFill/>
          <a:ln>
            <a:noFill/>
          </a:ln>
        </p:spPr>
        <p:txBody>
          <a:bodyPr anchorCtr="0" anchor="t" bIns="45700" lIns="91425" spcFirstLastPara="1" rIns="91425" wrap="square" tIns="45700">
            <a:noAutofit/>
          </a:bodyPr>
          <a:lstStyle/>
          <a:p>
            <a:pPr indent="-228600" lvl="0" marL="457200" rtl="0" algn="l">
              <a:lnSpc>
                <a:spcPct val="120000"/>
              </a:lnSpc>
              <a:spcBef>
                <a:spcPts val="1000"/>
              </a:spcBef>
              <a:spcAft>
                <a:spcPts val="0"/>
              </a:spcAft>
              <a:buClr>
                <a:schemeClr val="dk1"/>
              </a:buClr>
              <a:buSzPts val="1800"/>
              <a:buNone/>
            </a:pPr>
            <a:r>
              <a:t/>
            </a:r>
            <a:endParaRPr/>
          </a:p>
        </p:txBody>
      </p:sp>
      <p:sp>
        <p:nvSpPr>
          <p:cNvPr id="314" name="Google Shape;314;p26"/>
          <p:cNvSpPr txBox="1"/>
          <p:nvPr>
            <p:ph idx="1" type="body"/>
          </p:nvPr>
        </p:nvSpPr>
        <p:spPr>
          <a:xfrm>
            <a:off x="6172200" y="1825625"/>
            <a:ext cx="5181600" cy="4351337"/>
          </a:xfrm>
          <a:prstGeom prst="rect">
            <a:avLst/>
          </a:prstGeom>
          <a:noFill/>
          <a:ln>
            <a:noFill/>
          </a:ln>
        </p:spPr>
        <p:txBody>
          <a:bodyPr anchorCtr="0" anchor="t" bIns="45700" lIns="91425" spcFirstLastPara="1" rIns="91425" wrap="square" tIns="45700">
            <a:noAutofit/>
          </a:bodyPr>
          <a:lstStyle/>
          <a:p>
            <a:pPr indent="-228600" lvl="0" marL="457200" rtl="0" algn="l">
              <a:lnSpc>
                <a:spcPct val="120000"/>
              </a:lnSpc>
              <a:spcBef>
                <a:spcPts val="1000"/>
              </a:spcBef>
              <a:spcAft>
                <a:spcPts val="0"/>
              </a:spcAft>
              <a:buClr>
                <a:schemeClr val="dk1"/>
              </a:buClr>
              <a:buSzPts val="1800"/>
              <a:buNone/>
            </a:pPr>
            <a:r>
              <a:t/>
            </a:r>
            <a:endParaRPr/>
          </a:p>
        </p:txBody>
      </p:sp>
      <p:pic>
        <p:nvPicPr>
          <p:cNvPr id="315" name="Google Shape;315;p26"/>
          <p:cNvPicPr preferRelativeResize="0"/>
          <p:nvPr/>
        </p:nvPicPr>
        <p:blipFill rotWithShape="1">
          <a:blip r:embed="rId3">
            <a:alphaModFix/>
          </a:blip>
          <a:srcRect b="0" l="0" r="0" t="0"/>
          <a:stretch/>
        </p:blipFill>
        <p:spPr>
          <a:xfrm>
            <a:off x="0" y="1989137"/>
            <a:ext cx="12192000" cy="4375150"/>
          </a:xfrm>
          <a:prstGeom prst="rect">
            <a:avLst/>
          </a:prstGeom>
          <a:noFill/>
          <a:ln>
            <a:noFill/>
          </a:ln>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612775" y="549275"/>
            <a:ext cx="10741025" cy="1131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Plan de Pruebas</a:t>
            </a:r>
            <a:endParaRPr/>
          </a:p>
        </p:txBody>
      </p:sp>
      <p:sp>
        <p:nvSpPr>
          <p:cNvPr id="322" name="Google Shape;322;p27"/>
          <p:cNvSpPr txBox="1"/>
          <p:nvPr>
            <p:ph idx="1" type="body"/>
          </p:nvPr>
        </p:nvSpPr>
        <p:spPr>
          <a:xfrm>
            <a:off x="612775" y="1254125"/>
            <a:ext cx="10741025" cy="1889125"/>
          </a:xfrm>
          <a:prstGeom prst="rect">
            <a:avLst/>
          </a:prstGeom>
          <a:noFill/>
          <a:ln>
            <a:noFill/>
          </a:ln>
        </p:spPr>
        <p:txBody>
          <a:bodyPr anchorCtr="0" anchor="t" bIns="45700" lIns="91425" spcFirstLastPara="1" rIns="91425" wrap="square" tIns="45700">
            <a:normAutofit/>
          </a:bodyPr>
          <a:lstStyle/>
          <a:p>
            <a:pPr indent="-330200" lvl="0" marL="457200" rtl="0" algn="l">
              <a:lnSpc>
                <a:spcPct val="110000"/>
              </a:lnSpc>
              <a:spcBef>
                <a:spcPts val="1000"/>
              </a:spcBef>
              <a:spcAft>
                <a:spcPts val="0"/>
              </a:spcAft>
              <a:buClr>
                <a:srgbClr val="2C3E50"/>
              </a:buClr>
              <a:buSzPts val="200"/>
              <a:buFont typeface="Arial"/>
              <a:buChar char="•"/>
            </a:pPr>
            <a:r>
              <a:rPr b="0" i="0" lang="en-US" sz="1600" u="none">
                <a:solidFill>
                  <a:srgbClr val="2C3E50"/>
                </a:solidFill>
                <a:latin typeface="Arial"/>
                <a:ea typeface="Arial"/>
                <a:cs typeface="Arial"/>
                <a:sym typeface="Arial"/>
              </a:rPr>
              <a:t>El plan de pruebas de Orderflow garantiza la calidad y funcionalidad del sistema mediante la identificación y corrección de posibles errores. </a:t>
            </a:r>
            <a:endParaRPr/>
          </a:p>
          <a:p>
            <a:pPr indent="-330200" lvl="0" marL="457200" rtl="0" algn="l">
              <a:lnSpc>
                <a:spcPct val="110000"/>
              </a:lnSpc>
              <a:spcBef>
                <a:spcPts val="1000"/>
              </a:spcBef>
              <a:spcAft>
                <a:spcPts val="0"/>
              </a:spcAft>
              <a:buSzPts val="1800"/>
              <a:buNone/>
            </a:pPr>
            <a:r>
              <a:t/>
            </a:r>
            <a:endParaRPr b="0" i="0" sz="1600" u="none">
              <a:solidFill>
                <a:srgbClr val="2C3E50"/>
              </a:solidFill>
              <a:latin typeface="Arial"/>
              <a:ea typeface="Arial"/>
              <a:cs typeface="Arial"/>
              <a:sym typeface="Arial"/>
            </a:endParaRPr>
          </a:p>
          <a:p>
            <a:pPr indent="-330200" lvl="0" marL="457200" rtl="0" algn="l">
              <a:lnSpc>
                <a:spcPct val="110000"/>
              </a:lnSpc>
              <a:spcBef>
                <a:spcPts val="1000"/>
              </a:spcBef>
              <a:spcAft>
                <a:spcPts val="0"/>
              </a:spcAft>
              <a:buClr>
                <a:srgbClr val="2C3E50"/>
              </a:buClr>
              <a:buSzPts val="200"/>
              <a:buFont typeface="Arial"/>
              <a:buChar char="•"/>
            </a:pPr>
            <a:r>
              <a:rPr b="0" i="0" lang="en-US" sz="1600" u="none">
                <a:solidFill>
                  <a:srgbClr val="2C3E50"/>
                </a:solidFill>
                <a:latin typeface="Arial"/>
                <a:ea typeface="Arial"/>
                <a:cs typeface="Arial"/>
                <a:sym typeface="Arial"/>
              </a:rPr>
              <a:t>Para lograrlo, se han diseñado y documentado casos de prueba que abarcan los aspectos críticos del flujo de pedidos, integridad de datos, y usabilidad en distintas plataformas.</a:t>
            </a:r>
            <a:endParaRPr/>
          </a:p>
        </p:txBody>
      </p:sp>
      <p:pic>
        <p:nvPicPr>
          <p:cNvPr id="323" name="Google Shape;323;p27"/>
          <p:cNvPicPr preferRelativeResize="0"/>
          <p:nvPr/>
        </p:nvPicPr>
        <p:blipFill rotWithShape="1">
          <a:blip r:embed="rId3">
            <a:alphaModFix/>
          </a:blip>
          <a:srcRect b="0" l="0" r="0" t="0"/>
          <a:stretch/>
        </p:blipFill>
        <p:spPr>
          <a:xfrm>
            <a:off x="1281112" y="3243262"/>
            <a:ext cx="9629775" cy="3389312"/>
          </a:xfrm>
          <a:prstGeom prst="rect">
            <a:avLst/>
          </a:prstGeom>
          <a:noFill/>
          <a:ln>
            <a:noFill/>
          </a:ln>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28"/>
          <p:cNvSpPr txBox="1"/>
          <p:nvPr/>
        </p:nvSpPr>
        <p:spPr>
          <a:xfrm>
            <a:off x="-1093787" y="-55562"/>
            <a:ext cx="12192000" cy="67643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30" name="Google Shape;330;p28"/>
          <p:cNvSpPr txBox="1"/>
          <p:nvPr>
            <p:ph type="title"/>
          </p:nvPr>
        </p:nvSpPr>
        <p:spPr>
          <a:xfrm>
            <a:off x="854225" y="222250"/>
            <a:ext cx="11096700" cy="825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Entrega del Sistema </a:t>
            </a:r>
            <a:br>
              <a:rPr b="1" i="0" lang="en-US" sz="3600" u="none">
                <a:solidFill>
                  <a:srgbClr val="2C3E50"/>
                </a:solidFill>
                <a:latin typeface="Arial"/>
                <a:ea typeface="Arial"/>
                <a:cs typeface="Arial"/>
                <a:sym typeface="Arial"/>
              </a:rPr>
            </a:br>
            <a:endParaRPr/>
          </a:p>
        </p:txBody>
      </p:sp>
      <p:sp>
        <p:nvSpPr>
          <p:cNvPr id="331" name="Google Shape;331;p28"/>
          <p:cNvSpPr txBox="1"/>
          <p:nvPr/>
        </p:nvSpPr>
        <p:spPr>
          <a:xfrm>
            <a:off x="854225" y="994575"/>
            <a:ext cx="7728000" cy="529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1" i="0" sz="1600" u="none">
              <a:solidFill>
                <a:srgbClr val="000000"/>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Entrega del Sistema de Automatización de Pedidos</a:t>
            </a:r>
            <a:endParaRPr/>
          </a:p>
          <a:p>
            <a:pPr indent="-6350" lvl="0" marL="0" marR="0" rtl="0" algn="l">
              <a:lnSpc>
                <a:spcPct val="115000"/>
              </a:lnSpc>
              <a:spcBef>
                <a:spcPts val="1200"/>
              </a:spcBef>
              <a:spcAft>
                <a:spcPts val="0"/>
              </a:spcAft>
              <a:buClr>
                <a:srgbClr val="000000"/>
              </a:buClr>
              <a:buSzPts val="100"/>
              <a:buFont typeface="Arial"/>
              <a:buChar char="●"/>
            </a:pPr>
            <a:r>
              <a:rPr b="0" i="0" lang="en-US" sz="1400" u="none">
                <a:solidFill>
                  <a:srgbClr val="000000"/>
                </a:solidFill>
                <a:latin typeface="Arial"/>
                <a:ea typeface="Arial"/>
                <a:cs typeface="Arial"/>
                <a:sym typeface="Arial"/>
              </a:rPr>
              <a:t>Proceso de instalación y configuración del sistema.</a:t>
            </a:r>
            <a:endParaRPr/>
          </a:p>
          <a:p>
            <a:pPr indent="-6350" lvl="0" marL="0" marR="0" rtl="0" algn="l">
              <a:lnSpc>
                <a:spcPct val="115000"/>
              </a:lnSpc>
              <a:spcBef>
                <a:spcPts val="0"/>
              </a:spcBef>
              <a:spcAft>
                <a:spcPts val="0"/>
              </a:spcAft>
              <a:buClr>
                <a:srgbClr val="000000"/>
              </a:buClr>
              <a:buSzPts val="100"/>
              <a:buFont typeface="Arial"/>
              <a:buChar char="●"/>
            </a:pPr>
            <a:r>
              <a:rPr b="0" i="0" lang="en-US" sz="1400" u="none">
                <a:solidFill>
                  <a:srgbClr val="000000"/>
                </a:solidFill>
                <a:latin typeface="Arial"/>
                <a:ea typeface="Arial"/>
                <a:cs typeface="Arial"/>
                <a:sym typeface="Arial"/>
              </a:rPr>
              <a:t>Manejo de errores y problemas durante la entrega.</a:t>
            </a:r>
            <a:endParaRPr/>
          </a:p>
          <a:p>
            <a:pPr indent="0" lvl="0" marL="0" marR="0" rtl="0" algn="l">
              <a:lnSpc>
                <a:spcPct val="115000"/>
              </a:lnSpc>
              <a:spcBef>
                <a:spcPts val="1200"/>
              </a:spcBef>
              <a:spcAft>
                <a:spcPts val="0"/>
              </a:spcAft>
              <a:buClr>
                <a:srgbClr val="000000"/>
              </a:buClr>
              <a:buSzPts val="1400"/>
              <a:buFont typeface="Arial"/>
              <a:buNone/>
            </a:pPr>
            <a:r>
              <a:t/>
            </a:r>
            <a:endParaRPr b="0" i="0" sz="1400" u="none">
              <a:solidFill>
                <a:srgbClr val="000000"/>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Capacitación de Usuarios Finales</a:t>
            </a:r>
            <a:endParaRPr/>
          </a:p>
          <a:p>
            <a:pPr indent="-6350" lvl="0" marL="0" marR="0" rtl="0" algn="l">
              <a:lnSpc>
                <a:spcPct val="115000"/>
              </a:lnSpc>
              <a:spcBef>
                <a:spcPts val="1200"/>
              </a:spcBef>
              <a:spcAft>
                <a:spcPts val="0"/>
              </a:spcAft>
              <a:buClr>
                <a:srgbClr val="000000"/>
              </a:buClr>
              <a:buSzPts val="100"/>
              <a:buFont typeface="Arial"/>
              <a:buChar char="●"/>
            </a:pPr>
            <a:r>
              <a:rPr b="0" i="0" lang="en-US" sz="1400" u="none">
                <a:solidFill>
                  <a:srgbClr val="000000"/>
                </a:solidFill>
                <a:latin typeface="Arial"/>
                <a:ea typeface="Arial"/>
                <a:cs typeface="Arial"/>
                <a:sym typeface="Arial"/>
              </a:rPr>
              <a:t>Capacitación realizada para el uso correcto del sistema.</a:t>
            </a:r>
            <a:endParaRPr/>
          </a:p>
          <a:p>
            <a:pPr indent="-6350" lvl="0" marL="0" marR="0" rtl="0" algn="l">
              <a:lnSpc>
                <a:spcPct val="115000"/>
              </a:lnSpc>
              <a:spcBef>
                <a:spcPts val="0"/>
              </a:spcBef>
              <a:spcAft>
                <a:spcPts val="0"/>
              </a:spcAft>
              <a:buClr>
                <a:srgbClr val="000000"/>
              </a:buClr>
              <a:buSzPts val="100"/>
              <a:buFont typeface="Arial"/>
              <a:buChar char="●"/>
            </a:pPr>
            <a:r>
              <a:rPr b="0" i="0" lang="en-US" sz="1400" u="none">
                <a:solidFill>
                  <a:srgbClr val="000000"/>
                </a:solidFill>
                <a:latin typeface="Arial"/>
                <a:ea typeface="Arial"/>
                <a:cs typeface="Arial"/>
                <a:sym typeface="Arial"/>
              </a:rPr>
              <a:t>Resolución de preguntas y problemas relacionados con la capacitación.</a:t>
            </a:r>
            <a:endParaRPr/>
          </a:p>
          <a:p>
            <a:pPr indent="0" lvl="0" marL="0" marR="0" rtl="0" algn="l">
              <a:lnSpc>
                <a:spcPct val="115000"/>
              </a:lnSpc>
              <a:spcBef>
                <a:spcPts val="1200"/>
              </a:spcBef>
              <a:spcAft>
                <a:spcPts val="0"/>
              </a:spcAft>
              <a:buClr>
                <a:srgbClr val="000000"/>
              </a:buClr>
              <a:buSzPts val="1400"/>
              <a:buFont typeface="Arial"/>
              <a:buNone/>
            </a:pPr>
            <a:r>
              <a:t/>
            </a:r>
            <a:endParaRPr b="0" i="0" sz="1400" u="none">
              <a:solidFill>
                <a:srgbClr val="000000"/>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Soporte Técnico</a:t>
            </a:r>
            <a:endParaRPr/>
          </a:p>
          <a:p>
            <a:pPr indent="-6350" lvl="0" marL="0" marR="0" rtl="0" algn="l">
              <a:lnSpc>
                <a:spcPct val="115000"/>
              </a:lnSpc>
              <a:spcBef>
                <a:spcPts val="1200"/>
              </a:spcBef>
              <a:spcAft>
                <a:spcPts val="0"/>
              </a:spcAft>
              <a:buClr>
                <a:srgbClr val="000000"/>
              </a:buClr>
              <a:buSzPts val="100"/>
              <a:buFont typeface="Arial"/>
              <a:buChar char="●"/>
            </a:pPr>
            <a:r>
              <a:rPr b="0" i="0" lang="en-US" sz="1400" u="none">
                <a:solidFill>
                  <a:srgbClr val="000000"/>
                </a:solidFill>
                <a:latin typeface="Arial"/>
                <a:ea typeface="Arial"/>
                <a:cs typeface="Arial"/>
                <a:sym typeface="Arial"/>
              </a:rPr>
              <a:t>Soporte técnico post-entrega, incluyendo mantenimiento y resolución de problemas.</a:t>
            </a:r>
            <a:endParaRPr/>
          </a:p>
          <a:p>
            <a:pPr indent="-6350" lvl="0" marL="0" marR="0" rtl="0" algn="l">
              <a:lnSpc>
                <a:spcPct val="115000"/>
              </a:lnSpc>
              <a:spcBef>
                <a:spcPts val="0"/>
              </a:spcBef>
              <a:spcAft>
                <a:spcPts val="0"/>
              </a:spcAft>
              <a:buClr>
                <a:srgbClr val="000000"/>
              </a:buClr>
              <a:buSzPts val="100"/>
              <a:buFont typeface="Arial"/>
              <a:buChar char="●"/>
            </a:pPr>
            <a:r>
              <a:rPr b="0" i="0" lang="en-US" sz="1400" u="none">
                <a:solidFill>
                  <a:srgbClr val="000000"/>
                </a:solidFill>
                <a:latin typeface="Arial"/>
                <a:ea typeface="Arial"/>
                <a:cs typeface="Arial"/>
                <a:sym typeface="Arial"/>
              </a:rPr>
              <a:t>Manejo de solicitudes de soporte técnico.</a:t>
            </a:r>
            <a:endParaRPr/>
          </a:p>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id="332" name="Google Shape;332;p28"/>
          <p:cNvPicPr preferRelativeResize="0"/>
          <p:nvPr/>
        </p:nvPicPr>
        <p:blipFill rotWithShape="1">
          <a:blip r:embed="rId3">
            <a:alphaModFix/>
          </a:blip>
          <a:srcRect b="16192" l="0" r="0" t="23251"/>
          <a:stretch/>
        </p:blipFill>
        <p:spPr>
          <a:xfrm>
            <a:off x="7015162" y="1865312"/>
            <a:ext cx="5176837" cy="2087562"/>
          </a:xfrm>
          <a:prstGeom prst="rect">
            <a:avLst/>
          </a:prstGeom>
          <a:noFill/>
          <a:ln>
            <a:noFill/>
          </a:ln>
        </p:spPr>
      </p:pic>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29"/>
          <p:cNvSpPr txBox="1"/>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39" name="Google Shape;339;p29"/>
          <p:cNvSpPr txBox="1"/>
          <p:nvPr>
            <p:ph type="title"/>
          </p:nvPr>
        </p:nvSpPr>
        <p:spPr>
          <a:xfrm>
            <a:off x="760412" y="428625"/>
            <a:ext cx="3213100" cy="5953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Conclusión</a:t>
            </a:r>
            <a:endParaRPr/>
          </a:p>
        </p:txBody>
      </p:sp>
      <p:sp>
        <p:nvSpPr>
          <p:cNvPr id="340" name="Google Shape;340;p29"/>
          <p:cNvSpPr txBox="1"/>
          <p:nvPr>
            <p:ph idx="1" type="body"/>
          </p:nvPr>
        </p:nvSpPr>
        <p:spPr>
          <a:xfrm>
            <a:off x="1338262" y="4102100"/>
            <a:ext cx="9515475" cy="1789112"/>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800"/>
              <a:buNone/>
            </a:pPr>
            <a:r>
              <a:t/>
            </a:r>
            <a:endParaRPr b="0" i="0" sz="1400" u="none">
              <a:solidFill>
                <a:srgbClr val="2C3E50"/>
              </a:solidFill>
              <a:latin typeface="Arial"/>
              <a:ea typeface="Arial"/>
              <a:cs typeface="Arial"/>
              <a:sym typeface="Arial"/>
            </a:endParaRPr>
          </a:p>
          <a:p>
            <a:pPr indent="-12700" lvl="0" marL="0" rtl="0" algn="just">
              <a:lnSpc>
                <a:spcPct val="150000"/>
              </a:lnSpc>
              <a:spcBef>
                <a:spcPts val="0"/>
              </a:spcBef>
              <a:spcAft>
                <a:spcPts val="0"/>
              </a:spcAft>
              <a:buClr>
                <a:srgbClr val="2C3E50"/>
              </a:buClr>
              <a:buSzPts val="200"/>
              <a:buFont typeface="Arial"/>
              <a:buChar char="●"/>
            </a:pPr>
            <a:r>
              <a:rPr b="0" i="0" lang="en-US" sz="1400" u="none">
                <a:solidFill>
                  <a:srgbClr val="2C3E50"/>
                </a:solidFill>
                <a:latin typeface="Arial"/>
                <a:ea typeface="Arial"/>
                <a:cs typeface="Arial"/>
                <a:sym typeface="Arial"/>
              </a:rPr>
              <a:t>Este sistema permitirá automatizar el proceso de recepción, gestión y seguimiento de pedidos</a:t>
            </a:r>
            <a:endParaRPr/>
          </a:p>
          <a:p>
            <a:pPr indent="0" lvl="0" marL="0" rtl="0" algn="just">
              <a:lnSpc>
                <a:spcPct val="150000"/>
              </a:lnSpc>
              <a:spcBef>
                <a:spcPts val="0"/>
              </a:spcBef>
              <a:spcAft>
                <a:spcPts val="0"/>
              </a:spcAft>
              <a:buSzPts val="1800"/>
              <a:buNone/>
            </a:pPr>
            <a:r>
              <a:t/>
            </a:r>
            <a:endParaRPr b="0" i="0" sz="1400" u="none">
              <a:solidFill>
                <a:srgbClr val="2C3E50"/>
              </a:solidFill>
              <a:latin typeface="Arial"/>
              <a:ea typeface="Arial"/>
              <a:cs typeface="Arial"/>
              <a:sym typeface="Arial"/>
            </a:endParaRPr>
          </a:p>
          <a:p>
            <a:pPr indent="-6350" lvl="0" marL="0" rtl="0" algn="just">
              <a:lnSpc>
                <a:spcPct val="150000"/>
              </a:lnSpc>
              <a:spcBef>
                <a:spcPts val="0"/>
              </a:spcBef>
              <a:spcAft>
                <a:spcPts val="0"/>
              </a:spcAft>
              <a:buClr>
                <a:srgbClr val="2C3E50"/>
              </a:buClr>
              <a:buSzPts val="100"/>
              <a:buFont typeface="Arial"/>
              <a:buChar char="●"/>
            </a:pPr>
            <a:r>
              <a:rPr b="0" i="0" lang="en-US" sz="1400" u="none">
                <a:solidFill>
                  <a:srgbClr val="2C3E50"/>
                </a:solidFill>
                <a:latin typeface="Arial"/>
                <a:ea typeface="Arial"/>
                <a:cs typeface="Arial"/>
                <a:sym typeface="Arial"/>
              </a:rPr>
              <a:t>En lugar de los actuales 20 días que puede tomar gestionar un pedido, con la automatización se espera reducir este tiempo a la mitad, logrando ciclos de entrega de 10 días o menos. </a:t>
            </a:r>
            <a:endParaRPr/>
          </a:p>
        </p:txBody>
      </p:sp>
      <p:pic>
        <p:nvPicPr>
          <p:cNvPr id="341" name="Google Shape;341;p29"/>
          <p:cNvPicPr preferRelativeResize="0"/>
          <p:nvPr/>
        </p:nvPicPr>
        <p:blipFill rotWithShape="1">
          <a:blip r:embed="rId3">
            <a:alphaModFix/>
          </a:blip>
          <a:srcRect b="0" l="0" r="0" t="0"/>
          <a:stretch/>
        </p:blipFill>
        <p:spPr>
          <a:xfrm>
            <a:off x="1338262" y="1882775"/>
            <a:ext cx="2968625" cy="1362075"/>
          </a:xfrm>
          <a:prstGeom prst="rect">
            <a:avLst/>
          </a:prstGeom>
          <a:noFill/>
          <a:ln>
            <a:noFill/>
          </a:ln>
        </p:spPr>
      </p:pic>
      <p:pic>
        <p:nvPicPr>
          <p:cNvPr id="342" name="Google Shape;342;p29"/>
          <p:cNvPicPr preferRelativeResize="0"/>
          <p:nvPr/>
        </p:nvPicPr>
        <p:blipFill rotWithShape="1">
          <a:blip r:embed="rId4">
            <a:alphaModFix/>
          </a:blip>
          <a:srcRect b="0" l="0" r="0" t="0"/>
          <a:stretch/>
        </p:blipFill>
        <p:spPr>
          <a:xfrm>
            <a:off x="5191125" y="1882775"/>
            <a:ext cx="2967037" cy="1414462"/>
          </a:xfrm>
          <a:prstGeom prst="rect">
            <a:avLst/>
          </a:prstGeom>
          <a:noFill/>
          <a:ln>
            <a:noFill/>
          </a:ln>
        </p:spPr>
      </p:pic>
      <p:pic>
        <p:nvPicPr>
          <p:cNvPr id="343" name="Google Shape;343;p29"/>
          <p:cNvPicPr preferRelativeResize="0"/>
          <p:nvPr/>
        </p:nvPicPr>
        <p:blipFill rotWithShape="1">
          <a:blip r:embed="rId5">
            <a:alphaModFix/>
          </a:blip>
          <a:srcRect b="0" l="0" r="0" t="0"/>
          <a:stretch/>
        </p:blipFill>
        <p:spPr>
          <a:xfrm>
            <a:off x="8966200" y="1646237"/>
            <a:ext cx="1887537" cy="188595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340"/>
                                        </p:tgtEl>
                                        <p:attrNameLst>
                                          <p:attrName>style.visibility</p:attrName>
                                        </p:attrNameLst>
                                      </p:cBhvr>
                                      <p:to>
                                        <p:strVal val="visible"/>
                                      </p:to>
                                    </p:set>
                                    <p:animEffect filter="fade" transition="in">
                                      <p:cBhvr>
                                        <p:cTn dur="25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612775" y="549275"/>
            <a:ext cx="10653600" cy="680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1200"/>
              </a:spcAft>
              <a:buSzPts val="1800"/>
              <a:buNone/>
            </a:pPr>
            <a:r>
              <a:rPr b="1" i="0" lang="en-US" sz="3600" u="none">
                <a:solidFill>
                  <a:schemeClr val="dk1"/>
                </a:solidFill>
                <a:latin typeface="Arial"/>
                <a:ea typeface="Arial"/>
                <a:cs typeface="Arial"/>
                <a:sym typeface="Arial"/>
              </a:rPr>
              <a:t>How much is your time worth?</a:t>
            </a:r>
            <a:r>
              <a:rPr b="0" i="0" lang="en-US" sz="3600" u="none">
                <a:solidFill>
                  <a:schemeClr val="dk1"/>
                </a:solidFill>
                <a:latin typeface="Arial"/>
                <a:ea typeface="Arial"/>
                <a:cs typeface="Arial"/>
                <a:sym typeface="Arial"/>
              </a:rPr>
              <a:t> </a:t>
            </a:r>
            <a:endParaRPr/>
          </a:p>
        </p:txBody>
      </p:sp>
      <p:sp>
        <p:nvSpPr>
          <p:cNvPr id="108" name="Google Shape;108;p3"/>
          <p:cNvSpPr txBox="1"/>
          <p:nvPr>
            <p:ph idx="1" type="body"/>
          </p:nvPr>
        </p:nvSpPr>
        <p:spPr>
          <a:xfrm>
            <a:off x="612775" y="1716075"/>
            <a:ext cx="7404000" cy="4350600"/>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None/>
            </a:pPr>
            <a:r>
              <a:rPr b="0" i="0" lang="en-US" sz="1800" u="none">
                <a:solidFill>
                  <a:schemeClr val="dk1"/>
                </a:solidFill>
                <a:latin typeface="Arial"/>
                <a:ea typeface="Arial"/>
                <a:cs typeface="Arial"/>
                <a:sym typeface="Arial"/>
              </a:rPr>
              <a:t>Nowadays, many people and companies today strive to save time.</a:t>
            </a:r>
            <a:endParaRPr/>
          </a:p>
          <a:p>
            <a:pPr indent="-330200" lvl="0" marL="457200" rtl="0" algn="just">
              <a:lnSpc>
                <a:spcPct val="120000"/>
              </a:lnSpc>
              <a:spcBef>
                <a:spcPts val="1200"/>
              </a:spcBef>
              <a:spcAft>
                <a:spcPts val="0"/>
              </a:spcAft>
              <a:buClr>
                <a:srgbClr val="2C3E50"/>
              </a:buClr>
              <a:buSzPts val="200"/>
              <a:buFont typeface="Arial"/>
              <a:buNone/>
            </a:pPr>
            <a:r>
              <a:t/>
            </a:r>
            <a:endParaRPr b="0" i="0" sz="2000" u="none">
              <a:solidFill>
                <a:schemeClr val="dk1"/>
              </a:solidFill>
              <a:latin typeface="Arial"/>
              <a:ea typeface="Arial"/>
              <a:cs typeface="Arial"/>
              <a:sym typeface="Arial"/>
            </a:endParaRPr>
          </a:p>
          <a:p>
            <a:pPr indent="0" lvl="0" marL="0" rtl="0" algn="just">
              <a:lnSpc>
                <a:spcPct val="120000"/>
              </a:lnSpc>
              <a:spcBef>
                <a:spcPts val="1200"/>
              </a:spcBef>
              <a:spcAft>
                <a:spcPts val="0"/>
              </a:spcAft>
              <a:buNone/>
            </a:pPr>
            <a:r>
              <a:rPr b="1" i="0" lang="en-US" sz="1800" u="none">
                <a:solidFill>
                  <a:schemeClr val="dk1"/>
                </a:solidFill>
                <a:latin typeface="Arial"/>
                <a:ea typeface="Arial"/>
                <a:cs typeface="Arial"/>
                <a:sym typeface="Arial"/>
              </a:rPr>
              <a:t>Why? </a:t>
            </a:r>
            <a:endParaRPr/>
          </a:p>
          <a:p>
            <a:pPr indent="-330200" lvl="0" marL="457200" rtl="0" algn="just">
              <a:lnSpc>
                <a:spcPct val="120000"/>
              </a:lnSpc>
              <a:spcBef>
                <a:spcPts val="1200"/>
              </a:spcBef>
              <a:spcAft>
                <a:spcPts val="0"/>
              </a:spcAft>
              <a:buClr>
                <a:srgbClr val="2C3E50"/>
              </a:buClr>
              <a:buSzPts val="200"/>
              <a:buFont typeface="Arial"/>
              <a:buNone/>
            </a:pPr>
            <a:r>
              <a:t/>
            </a:r>
            <a:endParaRPr b="1" i="0" sz="1800" u="none">
              <a:solidFill>
                <a:schemeClr val="dk1"/>
              </a:solidFill>
              <a:latin typeface="Arial"/>
              <a:ea typeface="Arial"/>
              <a:cs typeface="Arial"/>
              <a:sym typeface="Arial"/>
            </a:endParaRPr>
          </a:p>
          <a:p>
            <a:pPr indent="-330200" lvl="0" marL="457200" rtl="0" algn="just">
              <a:lnSpc>
                <a:spcPct val="120000"/>
              </a:lnSpc>
              <a:spcBef>
                <a:spcPts val="1200"/>
              </a:spcBef>
              <a:spcAft>
                <a:spcPts val="0"/>
              </a:spcAft>
              <a:buClr>
                <a:srgbClr val="2C3E50"/>
              </a:buClr>
              <a:buSzPts val="200"/>
              <a:buFont typeface="Arial"/>
              <a:buNone/>
            </a:pPr>
            <a:r>
              <a:t/>
            </a:r>
            <a:endParaRPr b="0" i="0" sz="2000" u="none">
              <a:solidFill>
                <a:schemeClr val="dk1"/>
              </a:solidFill>
              <a:latin typeface="Arial"/>
              <a:ea typeface="Arial"/>
              <a:cs typeface="Arial"/>
              <a:sym typeface="Arial"/>
            </a:endParaRPr>
          </a:p>
          <a:p>
            <a:pPr indent="0" lvl="0" marL="0" rtl="0" algn="just">
              <a:lnSpc>
                <a:spcPct val="120000"/>
              </a:lnSpc>
              <a:spcBef>
                <a:spcPts val="2400"/>
              </a:spcBef>
              <a:spcAft>
                <a:spcPts val="0"/>
              </a:spcAft>
              <a:buNone/>
            </a:pPr>
            <a:r>
              <a:rPr b="0" i="0" lang="en-US" sz="1800" u="none">
                <a:solidFill>
                  <a:schemeClr val="dk1"/>
                </a:solidFill>
                <a:latin typeface="Arial"/>
                <a:ea typeface="Arial"/>
                <a:cs typeface="Arial"/>
                <a:sym typeface="Arial"/>
              </a:rPr>
              <a:t>Orderflow to help reduce time and manual errors.</a:t>
            </a:r>
            <a:endParaRPr b="0" i="0" sz="2000" u="none">
              <a:solidFill>
                <a:schemeClr val="dk1"/>
              </a:solidFill>
              <a:latin typeface="Arial"/>
              <a:ea typeface="Arial"/>
              <a:cs typeface="Arial"/>
              <a:sym typeface="Arial"/>
            </a:endParaRPr>
          </a:p>
          <a:p>
            <a:pPr indent="0" lvl="0" marL="0" rtl="0" algn="just">
              <a:lnSpc>
                <a:spcPct val="120000"/>
              </a:lnSpc>
              <a:spcBef>
                <a:spcPts val="2200"/>
              </a:spcBef>
              <a:spcAft>
                <a:spcPts val="0"/>
              </a:spcAft>
              <a:buNone/>
            </a:pPr>
            <a:r>
              <a:rPr b="0" i="0" lang="en-US" sz="1800" u="none">
                <a:solidFill>
                  <a:schemeClr val="dk1"/>
                </a:solidFill>
                <a:latin typeface="Arial"/>
                <a:ea typeface="Arial"/>
                <a:cs typeface="Arial"/>
                <a:sym typeface="Arial"/>
              </a:rPr>
              <a:t>The purpose of this project was to </a:t>
            </a:r>
            <a:r>
              <a:rPr b="1" i="0" lang="en-US" sz="1800" u="none">
                <a:solidFill>
                  <a:schemeClr val="dk1"/>
                </a:solidFill>
                <a:latin typeface="Arial"/>
                <a:ea typeface="Arial"/>
                <a:cs typeface="Arial"/>
                <a:sym typeface="Arial"/>
              </a:rPr>
              <a:t>automize</a:t>
            </a:r>
            <a:r>
              <a:rPr b="0" i="0" lang="en-US" sz="1800" u="none">
                <a:solidFill>
                  <a:schemeClr val="dk1"/>
                </a:solidFill>
                <a:latin typeface="Arial"/>
                <a:ea typeface="Arial"/>
                <a:cs typeface="Arial"/>
                <a:sym typeface="Arial"/>
              </a:rPr>
              <a:t> to increase </a:t>
            </a:r>
            <a:r>
              <a:rPr b="1" i="0" lang="en-US" sz="1800" u="none">
                <a:solidFill>
                  <a:schemeClr val="dk1"/>
                </a:solidFill>
                <a:latin typeface="Arial"/>
                <a:ea typeface="Arial"/>
                <a:cs typeface="Arial"/>
                <a:sym typeface="Arial"/>
              </a:rPr>
              <a:t>efficiency </a:t>
            </a:r>
            <a:r>
              <a:rPr b="0" i="0" lang="en-US" sz="1800" u="none">
                <a:solidFill>
                  <a:schemeClr val="dk1"/>
                </a:solidFill>
                <a:latin typeface="Arial"/>
                <a:ea typeface="Arial"/>
                <a:cs typeface="Arial"/>
                <a:sym typeface="Arial"/>
              </a:rPr>
              <a:t>and </a:t>
            </a:r>
            <a:r>
              <a:rPr b="1" i="0" lang="en-US" sz="1800" u="none">
                <a:solidFill>
                  <a:schemeClr val="dk1"/>
                </a:solidFill>
                <a:latin typeface="Arial"/>
                <a:ea typeface="Arial"/>
                <a:cs typeface="Arial"/>
                <a:sym typeface="Arial"/>
              </a:rPr>
              <a:t>reduce human error</a:t>
            </a:r>
            <a:r>
              <a:rPr b="0" i="0" lang="en-US" sz="1800" u="none">
                <a:solidFill>
                  <a:schemeClr val="dk1"/>
                </a:solidFill>
                <a:latin typeface="Arial"/>
                <a:ea typeface="Arial"/>
                <a:cs typeface="Arial"/>
                <a:sym typeface="Arial"/>
              </a:rPr>
              <a:t>.</a:t>
            </a:r>
            <a:endParaRPr/>
          </a:p>
        </p:txBody>
      </p:sp>
      <p:pic>
        <p:nvPicPr>
          <p:cNvPr id="109" name="Google Shape;109;p3"/>
          <p:cNvPicPr preferRelativeResize="0"/>
          <p:nvPr/>
        </p:nvPicPr>
        <p:blipFill rotWithShape="1">
          <a:blip r:embed="rId3">
            <a:alphaModFix/>
          </a:blip>
          <a:srcRect b="0" l="0" r="0" t="0"/>
          <a:stretch/>
        </p:blipFill>
        <p:spPr>
          <a:xfrm>
            <a:off x="8470900" y="1681162"/>
            <a:ext cx="3375025" cy="2384425"/>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612775" y="549275"/>
            <a:ext cx="10741025" cy="1131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Video Demo</a:t>
            </a:r>
            <a:endParaRPr/>
          </a:p>
        </p:txBody>
      </p:sp>
      <p:pic>
        <p:nvPicPr>
          <p:cNvPr id="350" name="Google Shape;350;p30" title="OrderFlow.mp4">
            <a:hlinkClick r:id="rId3"/>
          </p:cNvPr>
          <p:cNvPicPr preferRelativeResize="0"/>
          <p:nvPr/>
        </p:nvPicPr>
        <p:blipFill rotWithShape="1">
          <a:blip r:embed="rId4">
            <a:alphaModFix/>
          </a:blip>
          <a:srcRect b="0" l="0" r="0" t="0"/>
          <a:stretch/>
        </p:blipFill>
        <p:spPr>
          <a:xfrm>
            <a:off x="1859275" y="1268565"/>
            <a:ext cx="8661974" cy="487236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ph type="title"/>
          </p:nvPr>
        </p:nvSpPr>
        <p:spPr>
          <a:xfrm>
            <a:off x="612775" y="549275"/>
            <a:ext cx="10741025" cy="1131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t/>
            </a:r>
            <a:endParaRPr/>
          </a:p>
        </p:txBody>
      </p:sp>
      <p:sp>
        <p:nvSpPr>
          <p:cNvPr id="357" name="Google Shape;357;p31"/>
          <p:cNvSpPr txBox="1"/>
          <p:nvPr>
            <p:ph idx="1" type="body"/>
          </p:nvPr>
        </p:nvSpPr>
        <p:spPr>
          <a:xfrm>
            <a:off x="612775" y="1825625"/>
            <a:ext cx="5181600" cy="4351337"/>
          </a:xfrm>
          <a:prstGeom prst="rect">
            <a:avLst/>
          </a:prstGeom>
          <a:noFill/>
          <a:ln>
            <a:noFill/>
          </a:ln>
        </p:spPr>
        <p:txBody>
          <a:bodyPr anchorCtr="0" anchor="t" bIns="45700" lIns="91425" spcFirstLastPara="1" rIns="91425" wrap="square" tIns="45700">
            <a:noAutofit/>
          </a:bodyPr>
          <a:lstStyle/>
          <a:p>
            <a:pPr indent="-228600" lvl="0" marL="457200" rtl="0" algn="l">
              <a:lnSpc>
                <a:spcPct val="120000"/>
              </a:lnSpc>
              <a:spcBef>
                <a:spcPts val="1000"/>
              </a:spcBef>
              <a:spcAft>
                <a:spcPts val="0"/>
              </a:spcAft>
              <a:buClr>
                <a:schemeClr val="dk1"/>
              </a:buClr>
              <a:buSzPts val="1800"/>
              <a:buNone/>
            </a:pPr>
            <a:r>
              <a:t/>
            </a:r>
            <a:endParaRPr/>
          </a:p>
        </p:txBody>
      </p:sp>
      <p:sp>
        <p:nvSpPr>
          <p:cNvPr id="358" name="Google Shape;358;p31"/>
          <p:cNvSpPr txBox="1"/>
          <p:nvPr>
            <p:ph idx="1" type="body"/>
          </p:nvPr>
        </p:nvSpPr>
        <p:spPr>
          <a:xfrm>
            <a:off x="6172200" y="1825625"/>
            <a:ext cx="5181600" cy="4351337"/>
          </a:xfrm>
          <a:prstGeom prst="rect">
            <a:avLst/>
          </a:prstGeom>
          <a:noFill/>
          <a:ln>
            <a:noFill/>
          </a:ln>
        </p:spPr>
        <p:txBody>
          <a:bodyPr anchorCtr="0" anchor="t" bIns="45700" lIns="91425" spcFirstLastPara="1" rIns="91425" wrap="square" tIns="45700">
            <a:noAutofit/>
          </a:bodyPr>
          <a:lstStyle/>
          <a:p>
            <a:pPr indent="-228600" lvl="0" marL="457200" rtl="0" algn="l">
              <a:lnSpc>
                <a:spcPct val="120000"/>
              </a:lnSpc>
              <a:spcBef>
                <a:spcPts val="1000"/>
              </a:spcBef>
              <a:spcAft>
                <a:spcPts val="0"/>
              </a:spcAft>
              <a:buClr>
                <a:schemeClr val="dk1"/>
              </a:buClr>
              <a:buSzPts val="1800"/>
              <a:buNone/>
            </a:pPr>
            <a:r>
              <a:t/>
            </a:r>
            <a:endParaRPr/>
          </a:p>
        </p:txBody>
      </p:sp>
      <p:pic>
        <p:nvPicPr>
          <p:cNvPr descr="Imágenes de Color Negro - Descarga gratuita en Freepik" id="359" name="Google Shape;359;p3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4"/>
          <p:cNvSpPr txBox="1"/>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15" name="Google Shape;115;p4"/>
          <p:cNvSpPr txBox="1"/>
          <p:nvPr>
            <p:ph type="title"/>
          </p:nvPr>
        </p:nvSpPr>
        <p:spPr>
          <a:xfrm>
            <a:off x="612775" y="962025"/>
            <a:ext cx="6203950" cy="736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Contexto del proyecto</a:t>
            </a:r>
            <a:endParaRPr/>
          </a:p>
        </p:txBody>
      </p:sp>
      <p:sp>
        <p:nvSpPr>
          <p:cNvPr id="116" name="Google Shape;116;p4"/>
          <p:cNvSpPr txBox="1"/>
          <p:nvPr>
            <p:ph idx="1" type="body"/>
          </p:nvPr>
        </p:nvSpPr>
        <p:spPr>
          <a:xfrm>
            <a:off x="612775" y="1851025"/>
            <a:ext cx="6035675" cy="2435225"/>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2C3E50"/>
              </a:buClr>
              <a:buSzPts val="200"/>
              <a:buFont typeface="Arial"/>
              <a:buChar char="•"/>
            </a:pPr>
            <a:r>
              <a:rPr b="0" i="0" lang="en-US" sz="1800" u="none">
                <a:solidFill>
                  <a:srgbClr val="2C3E50"/>
                </a:solidFill>
                <a:latin typeface="Arial"/>
                <a:ea typeface="Arial"/>
                <a:cs typeface="Arial"/>
                <a:sym typeface="Arial"/>
              </a:rPr>
              <a:t>Monarch tiene más de 80 años de experiencia en el sector textil chileno.</a:t>
            </a:r>
            <a:endParaRPr b="0" i="0" sz="2000" u="none">
              <a:solidFill>
                <a:srgbClr val="2C3E50"/>
              </a:solidFill>
              <a:latin typeface="Arial"/>
              <a:ea typeface="Arial"/>
              <a:cs typeface="Arial"/>
              <a:sym typeface="Arial"/>
            </a:endParaRPr>
          </a:p>
          <a:p>
            <a:pPr indent="-228600" lvl="0" marL="228600" rtl="0" algn="just">
              <a:lnSpc>
                <a:spcPct val="120000"/>
              </a:lnSpc>
              <a:spcBef>
                <a:spcPts val="1000"/>
              </a:spcBef>
              <a:spcAft>
                <a:spcPts val="0"/>
              </a:spcAft>
              <a:buClr>
                <a:srgbClr val="2C3E50"/>
              </a:buClr>
              <a:buSzPts val="200"/>
              <a:buFont typeface="Arial"/>
              <a:buChar char="•"/>
            </a:pPr>
            <a:r>
              <a:rPr b="0" i="0" lang="en-US" sz="1800" u="none">
                <a:solidFill>
                  <a:srgbClr val="2C3E50"/>
                </a:solidFill>
                <a:latin typeface="Arial"/>
                <a:ea typeface="Arial"/>
                <a:cs typeface="Arial"/>
                <a:sym typeface="Arial"/>
              </a:rPr>
              <a:t>La eficiencia operativa es esencial para mantener relaciones sólidas con clientes.</a:t>
            </a:r>
            <a:endParaRPr b="0" i="0" sz="2000" u="none">
              <a:solidFill>
                <a:srgbClr val="2C3E50"/>
              </a:solidFill>
              <a:latin typeface="Arial"/>
              <a:ea typeface="Arial"/>
              <a:cs typeface="Arial"/>
              <a:sym typeface="Arial"/>
            </a:endParaRPr>
          </a:p>
          <a:p>
            <a:pPr indent="-228600" lvl="0" marL="228600" rtl="0" algn="just">
              <a:lnSpc>
                <a:spcPct val="120000"/>
              </a:lnSpc>
              <a:spcBef>
                <a:spcPts val="1000"/>
              </a:spcBef>
              <a:spcAft>
                <a:spcPts val="0"/>
              </a:spcAft>
              <a:buClr>
                <a:srgbClr val="2C3E50"/>
              </a:buClr>
              <a:buSzPts val="200"/>
              <a:buFont typeface="Arial"/>
              <a:buChar char="•"/>
            </a:pPr>
            <a:r>
              <a:rPr b="0" i="0" lang="en-US" sz="1800" u="none">
                <a:solidFill>
                  <a:srgbClr val="2C3E50"/>
                </a:solidFill>
                <a:latin typeface="Arial"/>
                <a:ea typeface="Arial"/>
                <a:cs typeface="Arial"/>
                <a:sym typeface="Arial"/>
              </a:rPr>
              <a:t>La gestión precisa de pedidos es necesaria para competir en un entorno competitivo.</a:t>
            </a:r>
            <a:endParaRPr/>
          </a:p>
        </p:txBody>
      </p:sp>
      <p:pic>
        <p:nvPicPr>
          <p:cNvPr id="117" name="Google Shape;117;p4"/>
          <p:cNvPicPr preferRelativeResize="0"/>
          <p:nvPr/>
        </p:nvPicPr>
        <p:blipFill rotWithShape="1">
          <a:blip r:embed="rId3">
            <a:alphaModFix/>
          </a:blip>
          <a:srcRect b="0" l="0" r="0" t="0"/>
          <a:stretch/>
        </p:blipFill>
        <p:spPr>
          <a:xfrm>
            <a:off x="7208837" y="962025"/>
            <a:ext cx="4935537" cy="4933950"/>
          </a:xfrm>
          <a:prstGeom prst="rect">
            <a:avLst/>
          </a:prstGeom>
          <a:noFill/>
          <a:ln>
            <a:noFill/>
          </a:ln>
        </p:spPr>
      </p:pic>
      <p:pic>
        <p:nvPicPr>
          <p:cNvPr id="118" name="Google Shape;118;p4"/>
          <p:cNvPicPr preferRelativeResize="0"/>
          <p:nvPr/>
        </p:nvPicPr>
        <p:blipFill rotWithShape="1">
          <a:blip r:embed="rId4">
            <a:alphaModFix/>
          </a:blip>
          <a:srcRect b="0" l="0" r="0" t="0"/>
          <a:stretch/>
        </p:blipFill>
        <p:spPr>
          <a:xfrm>
            <a:off x="782637" y="4849812"/>
            <a:ext cx="1881187" cy="863600"/>
          </a:xfrm>
          <a:prstGeom prst="rect">
            <a:avLst/>
          </a:prstGeom>
          <a:noFill/>
          <a:ln>
            <a:noFill/>
          </a:ln>
        </p:spPr>
      </p:pic>
      <p:pic>
        <p:nvPicPr>
          <p:cNvPr id="119" name="Google Shape;119;p4"/>
          <p:cNvPicPr preferRelativeResize="0"/>
          <p:nvPr/>
        </p:nvPicPr>
        <p:blipFill rotWithShape="1">
          <a:blip r:embed="rId5">
            <a:alphaModFix/>
          </a:blip>
          <a:srcRect b="0" l="0" r="0" t="0"/>
          <a:stretch/>
        </p:blipFill>
        <p:spPr>
          <a:xfrm>
            <a:off x="3225800" y="4849812"/>
            <a:ext cx="1881187" cy="896937"/>
          </a:xfrm>
          <a:prstGeom prst="rect">
            <a:avLst/>
          </a:prstGeom>
          <a:noFill/>
          <a:ln>
            <a:noFill/>
          </a:ln>
        </p:spPr>
      </p:pic>
      <p:pic>
        <p:nvPicPr>
          <p:cNvPr id="120" name="Google Shape;120;p4"/>
          <p:cNvPicPr preferRelativeResize="0"/>
          <p:nvPr/>
        </p:nvPicPr>
        <p:blipFill rotWithShape="1">
          <a:blip r:embed="rId6">
            <a:alphaModFix/>
          </a:blip>
          <a:srcRect b="0" l="0" r="0" t="0"/>
          <a:stretch/>
        </p:blipFill>
        <p:spPr>
          <a:xfrm>
            <a:off x="5621337" y="4700587"/>
            <a:ext cx="1195387" cy="1195387"/>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5"/>
          <p:cNvSpPr txBox="1"/>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27" name="Google Shape;127;p5"/>
          <p:cNvSpPr txBox="1"/>
          <p:nvPr>
            <p:ph type="title"/>
          </p:nvPr>
        </p:nvSpPr>
        <p:spPr>
          <a:xfrm>
            <a:off x="612775" y="466725"/>
            <a:ext cx="11166475" cy="9128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Problema y solución</a:t>
            </a:r>
            <a:endParaRPr/>
          </a:p>
        </p:txBody>
      </p:sp>
      <p:sp>
        <p:nvSpPr>
          <p:cNvPr id="128" name="Google Shape;128;p5"/>
          <p:cNvSpPr txBox="1"/>
          <p:nvPr>
            <p:ph idx="1" type="body"/>
          </p:nvPr>
        </p:nvSpPr>
        <p:spPr>
          <a:xfrm>
            <a:off x="612775" y="1379537"/>
            <a:ext cx="11166475" cy="2235200"/>
          </a:xfrm>
          <a:prstGeom prst="rect">
            <a:avLst/>
          </a:prstGeom>
          <a:noFill/>
          <a:ln>
            <a:noFill/>
          </a:ln>
        </p:spPr>
        <p:txBody>
          <a:bodyPr anchorCtr="0" anchor="t" bIns="45700" lIns="91425" spcFirstLastPara="1" rIns="91425" wrap="square" tIns="45700">
            <a:normAutofit/>
          </a:bodyPr>
          <a:lstStyle/>
          <a:p>
            <a:pPr indent="-330200" lvl="0" marL="457200" rtl="0" algn="just">
              <a:lnSpc>
                <a:spcPct val="140000"/>
              </a:lnSpc>
              <a:spcBef>
                <a:spcPts val="0"/>
              </a:spcBef>
              <a:spcAft>
                <a:spcPts val="0"/>
              </a:spcAft>
              <a:buClr>
                <a:srgbClr val="000000"/>
              </a:buClr>
              <a:buSzPts val="200"/>
              <a:buFont typeface="Arial"/>
              <a:buChar char="•"/>
            </a:pPr>
            <a:r>
              <a:rPr b="0" i="0" lang="en-US" sz="1600" u="none">
                <a:solidFill>
                  <a:srgbClr val="000000"/>
                </a:solidFill>
                <a:latin typeface="Arial"/>
                <a:ea typeface="Arial"/>
                <a:cs typeface="Arial"/>
                <a:sym typeface="Arial"/>
              </a:rPr>
              <a:t>Hoy en día, Monarch enfrenta una gestión de pedidos manual que es lenta y genera errores costosos para la empresa. Con nuestra solución, automatizamos el proceso de carga y validación de datos, lo que reducirá el tiempo de procesamiento en un 50% y disminuirá los errores de digitacion en un 90%. Con la integración de sistemas ERP (Enterprise Resource Planning) y WMS (Warehouse Management System), Además su diseño adaptable permitirá usarla cómodamente en celulares y computadores, facilitando la colaboración en equipo y mejorando la gestión de clientes.</a:t>
            </a:r>
            <a:endParaRPr/>
          </a:p>
        </p:txBody>
      </p:sp>
      <p:pic>
        <p:nvPicPr>
          <p:cNvPr descr="El origen del apretón de manos para saludar" id="129" name="Google Shape;129;p5"/>
          <p:cNvPicPr preferRelativeResize="0"/>
          <p:nvPr/>
        </p:nvPicPr>
        <p:blipFill rotWithShape="1">
          <a:blip r:embed="rId3">
            <a:alphaModFix/>
          </a:blip>
          <a:srcRect b="0" l="0" r="0" t="0"/>
          <a:stretch/>
        </p:blipFill>
        <p:spPr>
          <a:xfrm>
            <a:off x="3295650" y="3614737"/>
            <a:ext cx="5303837" cy="2981325"/>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6"/>
          <p:cNvSpPr txBox="1"/>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pic>
        <p:nvPicPr>
          <p:cNvPr descr="Gráfico de dibujo del hombre en pantalla clara" id="136" name="Google Shape;136;p6"/>
          <p:cNvPicPr preferRelativeResize="0"/>
          <p:nvPr>
            <p:ph idx="1" type="body"/>
          </p:nvPr>
        </p:nvPicPr>
        <p:blipFill rotWithShape="1">
          <a:blip r:embed="rId3">
            <a:alphaModFix/>
          </a:blip>
          <a:srcRect b="-1" l="11842" r="26124" t="0"/>
          <a:stretch/>
        </p:blipFill>
        <p:spPr>
          <a:xfrm>
            <a:off x="6675437" y="0"/>
            <a:ext cx="5516562" cy="6858000"/>
          </a:xfrm>
          <a:prstGeom prst="rect">
            <a:avLst/>
          </a:prstGeom>
          <a:noFill/>
          <a:ln>
            <a:noFill/>
          </a:ln>
        </p:spPr>
      </p:pic>
      <p:sp>
        <p:nvSpPr>
          <p:cNvPr id="137" name="Google Shape;137;p6"/>
          <p:cNvSpPr txBox="1"/>
          <p:nvPr>
            <p:ph type="title"/>
          </p:nvPr>
        </p:nvSpPr>
        <p:spPr>
          <a:xfrm>
            <a:off x="614362" y="549275"/>
            <a:ext cx="5934075" cy="72707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Objetivo</a:t>
            </a:r>
            <a:endParaRPr/>
          </a:p>
        </p:txBody>
      </p:sp>
      <p:sp>
        <p:nvSpPr>
          <p:cNvPr id="138" name="Google Shape;138;p6"/>
          <p:cNvSpPr txBox="1"/>
          <p:nvPr>
            <p:ph idx="1" type="body"/>
          </p:nvPr>
        </p:nvSpPr>
        <p:spPr>
          <a:xfrm>
            <a:off x="614362" y="1381125"/>
            <a:ext cx="5934075" cy="5319712"/>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1000"/>
              </a:spcBef>
              <a:spcAft>
                <a:spcPts val="0"/>
              </a:spcAft>
              <a:buClr>
                <a:srgbClr val="2C3E50"/>
              </a:buClr>
              <a:buSzPts val="200"/>
              <a:buFont typeface="Arial"/>
              <a:buChar char="•"/>
            </a:pPr>
            <a:r>
              <a:rPr b="0" i="0" lang="en-US" sz="1800" u="none">
                <a:solidFill>
                  <a:srgbClr val="2C3E50"/>
                </a:solidFill>
                <a:latin typeface="Arial"/>
                <a:ea typeface="Arial"/>
                <a:cs typeface="Arial"/>
                <a:sym typeface="Arial"/>
              </a:rPr>
              <a:t>Automatizar la gestión de pedidos en Monarch mediante una aplicación web integrada con sistemas ERP y WMS, reduciendo el tiempo de procesamiento, minimizando errores y mejorando la precisión en la distribución de pedidos.</a:t>
            </a:r>
            <a:endParaRPr/>
          </a:p>
          <a:p>
            <a:pPr indent="-228600" lvl="0" marL="228600" rtl="0" algn="just">
              <a:lnSpc>
                <a:spcPct val="150000"/>
              </a:lnSpc>
              <a:spcBef>
                <a:spcPts val="1000"/>
              </a:spcBef>
              <a:spcAft>
                <a:spcPts val="0"/>
              </a:spcAft>
              <a:buSzPts val="1800"/>
              <a:buNone/>
            </a:pPr>
            <a:r>
              <a:t/>
            </a:r>
            <a:endParaRPr b="0" i="0" sz="1800" u="none">
              <a:solidFill>
                <a:srgbClr val="2C3E50"/>
              </a:solidFill>
              <a:latin typeface="Arial"/>
              <a:ea typeface="Arial"/>
              <a:cs typeface="Arial"/>
              <a:sym typeface="Arial"/>
            </a:endParaRPr>
          </a:p>
          <a:p>
            <a:pPr indent="-228600" lvl="0" marL="228600" rtl="0" algn="just">
              <a:lnSpc>
                <a:spcPct val="150000"/>
              </a:lnSpc>
              <a:spcBef>
                <a:spcPts val="0"/>
              </a:spcBef>
              <a:spcAft>
                <a:spcPts val="0"/>
              </a:spcAft>
              <a:buClr>
                <a:srgbClr val="2C3E50"/>
              </a:buClr>
              <a:buSzPts val="200"/>
              <a:buFont typeface="Arial"/>
              <a:buChar char="•"/>
            </a:pPr>
            <a:r>
              <a:rPr b="1" i="0" lang="en-US" sz="1800" u="none">
                <a:solidFill>
                  <a:srgbClr val="2C3E50"/>
                </a:solidFill>
                <a:latin typeface="Arial"/>
                <a:ea typeface="Arial"/>
                <a:cs typeface="Arial"/>
                <a:sym typeface="Arial"/>
              </a:rPr>
              <a:t>Automatizar el proceso de carga y validación de pedidos.</a:t>
            </a:r>
            <a:endParaRPr b="0" i="0" sz="1800" u="none">
              <a:solidFill>
                <a:srgbClr val="2C3E50"/>
              </a:solidFill>
              <a:latin typeface="Arial"/>
              <a:ea typeface="Arial"/>
              <a:cs typeface="Arial"/>
              <a:sym typeface="Arial"/>
            </a:endParaRPr>
          </a:p>
          <a:p>
            <a:pPr indent="-228600" lvl="0" marL="228600" rtl="0" algn="just">
              <a:lnSpc>
                <a:spcPct val="150000"/>
              </a:lnSpc>
              <a:spcBef>
                <a:spcPts val="0"/>
              </a:spcBef>
              <a:spcAft>
                <a:spcPts val="0"/>
              </a:spcAft>
              <a:buClr>
                <a:srgbClr val="2C3E50"/>
              </a:buClr>
              <a:buSzPts val="200"/>
              <a:buFont typeface="Arial"/>
              <a:buChar char="•"/>
            </a:pPr>
            <a:r>
              <a:rPr b="1" i="0" lang="en-US" sz="1800" u="none">
                <a:solidFill>
                  <a:srgbClr val="2C3E50"/>
                </a:solidFill>
                <a:latin typeface="Arial"/>
                <a:ea typeface="Arial"/>
                <a:cs typeface="Arial"/>
                <a:sym typeface="Arial"/>
              </a:rPr>
              <a:t>Integrar los sistemas de gestión.</a:t>
            </a:r>
            <a:endParaRPr/>
          </a:p>
          <a:p>
            <a:pPr indent="-228600" lvl="0" marL="228600" rtl="0" algn="just">
              <a:lnSpc>
                <a:spcPct val="150000"/>
              </a:lnSpc>
              <a:spcBef>
                <a:spcPts val="0"/>
              </a:spcBef>
              <a:spcAft>
                <a:spcPts val="0"/>
              </a:spcAft>
              <a:buClr>
                <a:srgbClr val="2C3E50"/>
              </a:buClr>
              <a:buSzPts val="200"/>
              <a:buFont typeface="Arial"/>
              <a:buChar char="•"/>
            </a:pPr>
            <a:r>
              <a:rPr b="1" i="0" lang="en-US" sz="1800" u="none">
                <a:solidFill>
                  <a:srgbClr val="2C3E50"/>
                </a:solidFill>
                <a:latin typeface="Arial"/>
                <a:ea typeface="Arial"/>
                <a:cs typeface="Arial"/>
                <a:sym typeface="Arial"/>
              </a:rPr>
              <a:t>Capacitar al personal de Monarch.</a:t>
            </a:r>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7"/>
          <p:cNvSpPr txBox="1"/>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45" name="Google Shape;145;p7"/>
          <p:cNvSpPr txBox="1"/>
          <p:nvPr>
            <p:ph type="title"/>
          </p:nvPr>
        </p:nvSpPr>
        <p:spPr>
          <a:xfrm>
            <a:off x="612775" y="466725"/>
            <a:ext cx="11147425" cy="873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Plan de trabajo</a:t>
            </a:r>
            <a:endParaRPr/>
          </a:p>
        </p:txBody>
      </p:sp>
      <p:sp>
        <p:nvSpPr>
          <p:cNvPr id="146" name="Google Shape;146;p7"/>
          <p:cNvSpPr txBox="1"/>
          <p:nvPr>
            <p:ph idx="1" type="body"/>
          </p:nvPr>
        </p:nvSpPr>
        <p:spPr>
          <a:xfrm>
            <a:off x="5918200" y="1339850"/>
            <a:ext cx="5842000" cy="4379912"/>
          </a:xfrm>
          <a:prstGeom prst="rect">
            <a:avLst/>
          </a:prstGeom>
          <a:noFill/>
          <a:ln>
            <a:noFill/>
          </a:ln>
        </p:spPr>
        <p:txBody>
          <a:bodyPr anchorCtr="0" anchor="t" bIns="45700" lIns="91425" spcFirstLastPara="1" rIns="91425" wrap="square" tIns="45700">
            <a:normAutofit/>
          </a:bodyPr>
          <a:lstStyle/>
          <a:p>
            <a:pPr indent="-338137" lvl="0" marL="457200" rtl="0" algn="just">
              <a:lnSpc>
                <a:spcPct val="140000"/>
              </a:lnSpc>
              <a:spcBef>
                <a:spcPts val="0"/>
              </a:spcBef>
              <a:spcAft>
                <a:spcPts val="0"/>
              </a:spcAft>
              <a:buClr>
                <a:srgbClr val="2C3E50"/>
              </a:buClr>
              <a:buSzPts val="1800"/>
              <a:buFont typeface="Arial"/>
              <a:buChar char="•"/>
            </a:pPr>
            <a:r>
              <a:rPr b="0" i="0" lang="en-US" sz="2200" u="none">
                <a:solidFill>
                  <a:srgbClr val="2C3E50"/>
                </a:solidFill>
                <a:latin typeface="Arial"/>
                <a:ea typeface="Arial"/>
                <a:cs typeface="Arial"/>
                <a:sym typeface="Arial"/>
              </a:rPr>
              <a:t>Identificar recursos necesarios.</a:t>
            </a:r>
            <a:endParaRPr/>
          </a:p>
          <a:p>
            <a:pPr indent="-338137" lvl="0" marL="457200" rtl="0" algn="just">
              <a:lnSpc>
                <a:spcPct val="140000"/>
              </a:lnSpc>
              <a:spcBef>
                <a:spcPts val="0"/>
              </a:spcBef>
              <a:spcAft>
                <a:spcPts val="0"/>
              </a:spcAft>
              <a:buClr>
                <a:srgbClr val="2C3E50"/>
              </a:buClr>
              <a:buSzPts val="1800"/>
              <a:buFont typeface="Arial"/>
              <a:buChar char="•"/>
            </a:pPr>
            <a:r>
              <a:rPr b="0" i="0" lang="en-US" sz="2200" u="none">
                <a:solidFill>
                  <a:srgbClr val="2C3E50"/>
                </a:solidFill>
                <a:latin typeface="Arial"/>
                <a:ea typeface="Arial"/>
                <a:cs typeface="Arial"/>
                <a:sym typeface="Arial"/>
              </a:rPr>
              <a:t>Establecer planificación temporal.</a:t>
            </a:r>
            <a:endParaRPr/>
          </a:p>
          <a:p>
            <a:pPr indent="-338137" lvl="0" marL="457200" rtl="0" algn="just">
              <a:lnSpc>
                <a:spcPct val="140000"/>
              </a:lnSpc>
              <a:spcBef>
                <a:spcPts val="0"/>
              </a:spcBef>
              <a:spcAft>
                <a:spcPts val="0"/>
              </a:spcAft>
              <a:buClr>
                <a:srgbClr val="2C3E50"/>
              </a:buClr>
              <a:buSzPts val="1800"/>
              <a:buFont typeface="Arial"/>
              <a:buChar char="•"/>
            </a:pPr>
            <a:r>
              <a:rPr b="0" i="0" lang="en-US" sz="2200" u="none">
                <a:solidFill>
                  <a:srgbClr val="2C3E50"/>
                </a:solidFill>
                <a:latin typeface="Arial"/>
                <a:ea typeface="Arial"/>
                <a:cs typeface="Arial"/>
                <a:sym typeface="Arial"/>
              </a:rPr>
              <a:t>Asignar recursos adecuadamente.</a:t>
            </a:r>
            <a:endParaRPr/>
          </a:p>
          <a:p>
            <a:pPr indent="-338137" lvl="0" marL="457200" rtl="0" algn="just">
              <a:lnSpc>
                <a:spcPct val="140000"/>
              </a:lnSpc>
              <a:spcBef>
                <a:spcPts val="0"/>
              </a:spcBef>
              <a:spcAft>
                <a:spcPts val="0"/>
              </a:spcAft>
              <a:buClr>
                <a:srgbClr val="2C3E50"/>
              </a:buClr>
              <a:buSzPts val="1800"/>
              <a:buFont typeface="Arial"/>
              <a:buChar char="•"/>
            </a:pPr>
            <a:r>
              <a:rPr b="0" i="0" lang="en-US" sz="2200" u="none">
                <a:solidFill>
                  <a:srgbClr val="2C3E50"/>
                </a:solidFill>
                <a:latin typeface="Arial"/>
                <a:ea typeface="Arial"/>
                <a:cs typeface="Arial"/>
                <a:sym typeface="Arial"/>
              </a:rPr>
              <a:t>Desarrollar el sistema de automatización de pedidos.</a:t>
            </a:r>
            <a:endParaRPr/>
          </a:p>
          <a:p>
            <a:pPr indent="-338137" lvl="0" marL="457200" rtl="0" algn="just">
              <a:lnSpc>
                <a:spcPct val="140000"/>
              </a:lnSpc>
              <a:spcBef>
                <a:spcPts val="0"/>
              </a:spcBef>
              <a:spcAft>
                <a:spcPts val="0"/>
              </a:spcAft>
              <a:buClr>
                <a:srgbClr val="2C3E50"/>
              </a:buClr>
              <a:buSzPts val="1800"/>
              <a:buFont typeface="Arial"/>
              <a:buChar char="•"/>
            </a:pPr>
            <a:r>
              <a:rPr b="0" i="0" lang="en-US" sz="2200" u="none">
                <a:solidFill>
                  <a:srgbClr val="2C3E50"/>
                </a:solidFill>
                <a:latin typeface="Arial"/>
                <a:ea typeface="Arial"/>
                <a:cs typeface="Arial"/>
                <a:sym typeface="Arial"/>
              </a:rPr>
              <a:t>Realizar pruebas (unitarias, integración e interfaz).</a:t>
            </a:r>
            <a:endParaRPr/>
          </a:p>
          <a:p>
            <a:pPr indent="-338137" lvl="0" marL="457200" rtl="0" algn="just">
              <a:lnSpc>
                <a:spcPct val="140000"/>
              </a:lnSpc>
              <a:spcBef>
                <a:spcPts val="0"/>
              </a:spcBef>
              <a:spcAft>
                <a:spcPts val="0"/>
              </a:spcAft>
              <a:buClr>
                <a:srgbClr val="2C3E50"/>
              </a:buClr>
              <a:buSzPts val="1800"/>
              <a:buFont typeface="Arial"/>
              <a:buChar char="•"/>
            </a:pPr>
            <a:r>
              <a:rPr b="0" i="0" lang="en-US" sz="2200" u="none">
                <a:solidFill>
                  <a:srgbClr val="2C3E50"/>
                </a:solidFill>
                <a:latin typeface="Arial"/>
                <a:ea typeface="Arial"/>
                <a:cs typeface="Arial"/>
                <a:sym typeface="Arial"/>
              </a:rPr>
              <a:t>Monitorear y controlar el progreso.</a:t>
            </a:r>
            <a:endParaRPr/>
          </a:p>
          <a:p>
            <a:pPr indent="-338137" lvl="0" marL="457200" rtl="0" algn="just">
              <a:lnSpc>
                <a:spcPct val="140000"/>
              </a:lnSpc>
              <a:spcBef>
                <a:spcPts val="0"/>
              </a:spcBef>
              <a:spcAft>
                <a:spcPts val="0"/>
              </a:spcAft>
              <a:buClr>
                <a:srgbClr val="2C3E50"/>
              </a:buClr>
              <a:buSzPts val="1800"/>
              <a:buFont typeface="Arial"/>
              <a:buChar char="•"/>
            </a:pPr>
            <a:r>
              <a:rPr b="0" i="0" lang="en-US" sz="2200" u="none">
                <a:solidFill>
                  <a:srgbClr val="2C3E50"/>
                </a:solidFill>
                <a:latin typeface="Arial"/>
                <a:ea typeface="Arial"/>
                <a:cs typeface="Arial"/>
                <a:sym typeface="Arial"/>
              </a:rPr>
              <a:t>Entregar el sistema de automatización.</a:t>
            </a:r>
            <a:endParaRPr/>
          </a:p>
          <a:p>
            <a:pPr indent="-338137" lvl="0" marL="457200" rtl="0" algn="just">
              <a:lnSpc>
                <a:spcPct val="140000"/>
              </a:lnSpc>
              <a:spcBef>
                <a:spcPts val="0"/>
              </a:spcBef>
              <a:spcAft>
                <a:spcPts val="0"/>
              </a:spcAft>
              <a:buClr>
                <a:srgbClr val="2C3E50"/>
              </a:buClr>
              <a:buSzPts val="1800"/>
              <a:buFont typeface="Arial"/>
              <a:buChar char="•"/>
            </a:pPr>
            <a:r>
              <a:rPr b="0" i="0" lang="en-US" sz="2200" u="none">
                <a:solidFill>
                  <a:srgbClr val="2C3E50"/>
                </a:solidFill>
                <a:latin typeface="Arial"/>
                <a:ea typeface="Arial"/>
                <a:cs typeface="Arial"/>
                <a:sym typeface="Arial"/>
              </a:rPr>
              <a:t>Capacitar a los usuarios finales.</a:t>
            </a:r>
            <a:endParaRPr/>
          </a:p>
          <a:p>
            <a:pPr indent="-338137" lvl="0" marL="457200" rtl="0" algn="just">
              <a:lnSpc>
                <a:spcPct val="140000"/>
              </a:lnSpc>
              <a:spcBef>
                <a:spcPts val="0"/>
              </a:spcBef>
              <a:spcAft>
                <a:spcPts val="0"/>
              </a:spcAft>
              <a:buClr>
                <a:srgbClr val="2C3E50"/>
              </a:buClr>
              <a:buSzPts val="1800"/>
              <a:buFont typeface="Arial"/>
              <a:buChar char="•"/>
            </a:pPr>
            <a:r>
              <a:rPr b="0" i="0" lang="en-US" sz="2200" u="none">
                <a:solidFill>
                  <a:srgbClr val="2C3E50"/>
                </a:solidFill>
                <a:latin typeface="Arial"/>
                <a:ea typeface="Arial"/>
                <a:cs typeface="Arial"/>
                <a:sym typeface="Arial"/>
              </a:rPr>
              <a:t>Proporcionar soporte técnico post-entrega</a:t>
            </a:r>
            <a:endParaRPr/>
          </a:p>
          <a:p>
            <a:pPr indent="-228600" lvl="0" marL="457200" rtl="0" algn="l">
              <a:lnSpc>
                <a:spcPct val="120000"/>
              </a:lnSpc>
              <a:spcBef>
                <a:spcPts val="1000"/>
              </a:spcBef>
              <a:spcAft>
                <a:spcPts val="0"/>
              </a:spcAft>
              <a:buClr>
                <a:schemeClr val="dk1"/>
              </a:buClr>
              <a:buSzPts val="1800"/>
              <a:buNone/>
            </a:pPr>
            <a:r>
              <a:t/>
            </a:r>
            <a:endParaRPr b="0" i="0" sz="2200" u="none">
              <a:solidFill>
                <a:srgbClr val="2C3E50"/>
              </a:solidFill>
              <a:latin typeface="Arial"/>
              <a:ea typeface="Arial"/>
              <a:cs typeface="Arial"/>
              <a:sym typeface="Arial"/>
            </a:endParaRPr>
          </a:p>
        </p:txBody>
      </p:sp>
      <p:pic>
        <p:nvPicPr>
          <p:cNvPr descr="Imagen conceptual que representa la interfaz de medios de mosaico y el software digital. Una pared de pantallas se curva lejos de la vista, brillando con una variedad de gráficos aleatorios, animaciones e imágenes de íconos simples." id="147" name="Google Shape;147;p7"/>
          <p:cNvPicPr preferRelativeResize="0"/>
          <p:nvPr>
            <p:ph idx="1" type="body"/>
          </p:nvPr>
        </p:nvPicPr>
        <p:blipFill rotWithShape="1">
          <a:blip r:embed="rId3">
            <a:alphaModFix/>
          </a:blip>
          <a:srcRect b="0" l="25297" r="13774" t="0"/>
          <a:stretch/>
        </p:blipFill>
        <p:spPr>
          <a:xfrm>
            <a:off x="1028700" y="1663700"/>
            <a:ext cx="3494087" cy="4302125"/>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8"/>
          <p:cNvSpPr txBox="1"/>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54" name="Google Shape;154;p8"/>
          <p:cNvSpPr txBox="1"/>
          <p:nvPr>
            <p:ph type="title"/>
          </p:nvPr>
        </p:nvSpPr>
        <p:spPr>
          <a:xfrm>
            <a:off x="612775" y="466725"/>
            <a:ext cx="10848975" cy="6746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Desarrollo del Sistema</a:t>
            </a:r>
            <a:endParaRPr/>
          </a:p>
        </p:txBody>
      </p:sp>
      <p:sp>
        <p:nvSpPr>
          <p:cNvPr id="155" name="Google Shape;155;p8"/>
          <p:cNvSpPr txBox="1"/>
          <p:nvPr>
            <p:ph idx="1" type="body"/>
          </p:nvPr>
        </p:nvSpPr>
        <p:spPr>
          <a:xfrm>
            <a:off x="5727700" y="1300162"/>
            <a:ext cx="5734050" cy="4830762"/>
          </a:xfrm>
          <a:prstGeom prst="rect">
            <a:avLst/>
          </a:prstGeom>
          <a:noFill/>
          <a:ln>
            <a:noFill/>
          </a:ln>
        </p:spPr>
        <p:txBody>
          <a:bodyPr anchorCtr="0" anchor="t" bIns="45700" lIns="91425" spcFirstLastPara="1" rIns="91425" wrap="square" tIns="45700">
            <a:noAutofit/>
          </a:bodyPr>
          <a:lstStyle/>
          <a:p>
            <a:pPr indent="-323850" lvl="0" marL="457200" rtl="0" algn="just">
              <a:lnSpc>
                <a:spcPct val="120000"/>
              </a:lnSpc>
              <a:spcBef>
                <a:spcPts val="0"/>
              </a:spcBef>
              <a:spcAft>
                <a:spcPts val="0"/>
              </a:spcAft>
              <a:buClr>
                <a:srgbClr val="2C3E50"/>
              </a:buClr>
              <a:buSzPts val="100"/>
              <a:buFont typeface="Arial"/>
              <a:buChar char="•"/>
            </a:pPr>
            <a:r>
              <a:rPr b="1" i="0" lang="en-US" sz="1500" u="none">
                <a:solidFill>
                  <a:srgbClr val="2C3E50"/>
                </a:solidFill>
                <a:latin typeface="Arial"/>
                <a:ea typeface="Arial"/>
                <a:cs typeface="Arial"/>
                <a:sym typeface="Arial"/>
              </a:rPr>
              <a:t>Herramientas</a:t>
            </a:r>
            <a:endParaRPr b="0" i="0" sz="1500" u="none">
              <a:solidFill>
                <a:srgbClr val="2C3E50"/>
              </a:solidFill>
              <a:latin typeface="Arial"/>
              <a:ea typeface="Arial"/>
              <a:cs typeface="Arial"/>
              <a:sym typeface="Arial"/>
            </a:endParaRPr>
          </a:p>
          <a:p>
            <a:pPr indent="-323850" lvl="0" marL="457200" rtl="0" algn="just">
              <a:lnSpc>
                <a:spcPct val="120000"/>
              </a:lnSpc>
              <a:spcBef>
                <a:spcPts val="500"/>
              </a:spcBef>
              <a:spcAft>
                <a:spcPts val="0"/>
              </a:spcAft>
              <a:buSzPts val="1800"/>
              <a:buNone/>
            </a:pPr>
            <a:r>
              <a:rPr b="0" i="0" lang="en-US" sz="1500" u="none">
                <a:solidFill>
                  <a:srgbClr val="2C3E50"/>
                </a:solidFill>
                <a:latin typeface="Arial"/>
                <a:ea typeface="Arial"/>
                <a:cs typeface="Arial"/>
                <a:sym typeface="Arial"/>
              </a:rPr>
              <a:t>Las herramientas que se utilizaran serán  lenguajes de programación (PHP, HTML), editores de código y paquetes de software de terceros. Cada herramienta se seleccionará cuidadosamente para garantizar la funcionalidad y la eficiencia del sistema.</a:t>
            </a:r>
            <a:endParaRPr/>
          </a:p>
          <a:p>
            <a:pPr indent="-323850" lvl="0" marL="457200" rtl="0" algn="just">
              <a:lnSpc>
                <a:spcPct val="120000"/>
              </a:lnSpc>
              <a:spcBef>
                <a:spcPts val="2500"/>
              </a:spcBef>
              <a:spcAft>
                <a:spcPts val="0"/>
              </a:spcAft>
              <a:buClr>
                <a:srgbClr val="2C3E50"/>
              </a:buClr>
              <a:buSzPts val="100"/>
              <a:buFont typeface="Arial"/>
              <a:buChar char="•"/>
            </a:pPr>
            <a:r>
              <a:rPr b="1" i="0" lang="en-US" sz="1500" u="none">
                <a:solidFill>
                  <a:srgbClr val="2C3E50"/>
                </a:solidFill>
                <a:latin typeface="Arial"/>
                <a:ea typeface="Arial"/>
                <a:cs typeface="Arial"/>
                <a:sym typeface="Arial"/>
              </a:rPr>
              <a:t>Tecnologías</a:t>
            </a:r>
            <a:endParaRPr b="0" i="0" sz="1500" u="none">
              <a:solidFill>
                <a:srgbClr val="2C3E50"/>
              </a:solidFill>
              <a:latin typeface="Arial"/>
              <a:ea typeface="Arial"/>
              <a:cs typeface="Arial"/>
              <a:sym typeface="Arial"/>
            </a:endParaRPr>
          </a:p>
          <a:p>
            <a:pPr indent="-323850" lvl="0" marL="457200" rtl="0" algn="just">
              <a:lnSpc>
                <a:spcPct val="120000"/>
              </a:lnSpc>
              <a:spcBef>
                <a:spcPts val="500"/>
              </a:spcBef>
              <a:spcAft>
                <a:spcPts val="0"/>
              </a:spcAft>
              <a:buSzPts val="1800"/>
              <a:buNone/>
            </a:pPr>
            <a:r>
              <a:rPr b="0" i="0" lang="en-US" sz="1500" u="none">
                <a:solidFill>
                  <a:srgbClr val="2C3E50"/>
                </a:solidFill>
                <a:latin typeface="Arial"/>
                <a:ea typeface="Arial"/>
                <a:cs typeface="Arial"/>
                <a:sym typeface="Arial"/>
              </a:rPr>
              <a:t>Se utilizaran diversas tecnologías como bases de datos  (SQL) y web services. Estas tecnologías se seleccionaron cuidadosamente para garantizar la escalabilidad y la seguridad del sistema.</a:t>
            </a:r>
            <a:endParaRPr/>
          </a:p>
          <a:p>
            <a:pPr indent="-323850" lvl="0" marL="457200" rtl="0" algn="just">
              <a:lnSpc>
                <a:spcPct val="120000"/>
              </a:lnSpc>
              <a:spcBef>
                <a:spcPts val="2500"/>
              </a:spcBef>
              <a:spcAft>
                <a:spcPts val="0"/>
              </a:spcAft>
              <a:buClr>
                <a:srgbClr val="2C3E50"/>
              </a:buClr>
              <a:buSzPts val="100"/>
              <a:buFont typeface="Arial"/>
              <a:buChar char="•"/>
            </a:pPr>
            <a:r>
              <a:rPr b="1" i="0" lang="en-US" sz="1500" u="none">
                <a:solidFill>
                  <a:srgbClr val="2C3E50"/>
                </a:solidFill>
                <a:latin typeface="Arial"/>
                <a:ea typeface="Arial"/>
                <a:cs typeface="Arial"/>
                <a:sym typeface="Arial"/>
              </a:rPr>
              <a:t>Metodologías</a:t>
            </a:r>
            <a:endParaRPr b="0" i="0" sz="1500" u="none">
              <a:solidFill>
                <a:srgbClr val="2C3E50"/>
              </a:solidFill>
              <a:latin typeface="Arial"/>
              <a:ea typeface="Arial"/>
              <a:cs typeface="Arial"/>
              <a:sym typeface="Arial"/>
            </a:endParaRPr>
          </a:p>
          <a:p>
            <a:pPr indent="-323850" lvl="0" marL="457200" rtl="0" algn="just">
              <a:lnSpc>
                <a:spcPct val="120000"/>
              </a:lnSpc>
              <a:spcBef>
                <a:spcPts val="500"/>
              </a:spcBef>
              <a:spcAft>
                <a:spcPts val="0"/>
              </a:spcAft>
              <a:buSzPts val="1800"/>
              <a:buNone/>
            </a:pPr>
            <a:r>
              <a:rPr b="0" i="0" lang="en-US" sz="1500" u="none">
                <a:solidFill>
                  <a:srgbClr val="2C3E50"/>
                </a:solidFill>
                <a:latin typeface="Arial"/>
                <a:ea typeface="Arial"/>
                <a:cs typeface="Arial"/>
                <a:sym typeface="Arial"/>
              </a:rPr>
              <a:t>En el desarrollo del sistema se utilizarán metodologías tradicionales</a:t>
            </a:r>
            <a:endParaRPr/>
          </a:p>
        </p:txBody>
      </p:sp>
      <p:pic>
        <p:nvPicPr>
          <p:cNvPr descr="Ilustración 3D" id="156" name="Google Shape;156;p8"/>
          <p:cNvPicPr preferRelativeResize="0"/>
          <p:nvPr>
            <p:ph idx="1" type="body"/>
          </p:nvPr>
        </p:nvPicPr>
        <p:blipFill rotWithShape="1">
          <a:blip r:embed="rId3">
            <a:alphaModFix/>
          </a:blip>
          <a:srcRect b="0" l="7567" r="10684" t="0"/>
          <a:stretch/>
        </p:blipFill>
        <p:spPr>
          <a:xfrm>
            <a:off x="612775" y="1720850"/>
            <a:ext cx="4684712" cy="4298950"/>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9"/>
          <p:cNvSpPr txBox="1"/>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163" name="Google Shape;163;p9"/>
          <p:cNvSpPr txBox="1"/>
          <p:nvPr>
            <p:ph type="title"/>
          </p:nvPr>
        </p:nvSpPr>
        <p:spPr>
          <a:xfrm>
            <a:off x="612775" y="466725"/>
            <a:ext cx="9405937" cy="6746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3600" u="none">
                <a:solidFill>
                  <a:srgbClr val="2C3E50"/>
                </a:solidFill>
                <a:latin typeface="Arial"/>
                <a:ea typeface="Arial"/>
                <a:cs typeface="Arial"/>
                <a:sym typeface="Arial"/>
              </a:rPr>
              <a:t>Requisitos Funcionales y No Funcionales</a:t>
            </a:r>
            <a:endParaRPr/>
          </a:p>
        </p:txBody>
      </p:sp>
      <p:sp>
        <p:nvSpPr>
          <p:cNvPr id="164" name="Google Shape;164;p9"/>
          <p:cNvSpPr txBox="1"/>
          <p:nvPr>
            <p:ph idx="1" type="body"/>
          </p:nvPr>
        </p:nvSpPr>
        <p:spPr>
          <a:xfrm>
            <a:off x="612775" y="1379537"/>
            <a:ext cx="5810250" cy="4352925"/>
          </a:xfrm>
          <a:prstGeom prst="rect">
            <a:avLst/>
          </a:prstGeom>
          <a:noFill/>
          <a:ln>
            <a:noFill/>
          </a:ln>
        </p:spPr>
        <p:txBody>
          <a:bodyPr anchorCtr="0" anchor="t" bIns="45700" lIns="91425" spcFirstLastPara="1" rIns="91425" wrap="square" tIns="45700">
            <a:normAutofit/>
          </a:bodyPr>
          <a:lstStyle/>
          <a:p>
            <a:pPr indent="-330200" lvl="0" marL="457200" rtl="0" algn="just">
              <a:lnSpc>
                <a:spcPct val="140000"/>
              </a:lnSpc>
              <a:spcBef>
                <a:spcPts val="1200"/>
              </a:spcBef>
              <a:spcAft>
                <a:spcPts val="0"/>
              </a:spcAft>
              <a:buClr>
                <a:srgbClr val="2C3E50"/>
              </a:buClr>
              <a:buSzPts val="200"/>
              <a:buFont typeface="Arial"/>
              <a:buChar char="•"/>
            </a:pPr>
            <a:r>
              <a:rPr b="0" i="0" lang="en-US" sz="1600" u="none">
                <a:solidFill>
                  <a:srgbClr val="2C3E50"/>
                </a:solidFill>
                <a:latin typeface="Arial"/>
                <a:ea typeface="Arial"/>
                <a:cs typeface="Arial"/>
                <a:sym typeface="Arial"/>
              </a:rPr>
              <a:t>Orderflow es un sistema que automatiza la gestión de pedidos, integrándose con ERP y WMS para facilitar el seguimiento en tiempo real, la validación de datos y la generación de reportes. </a:t>
            </a:r>
            <a:endParaRPr/>
          </a:p>
          <a:p>
            <a:pPr indent="-330200" lvl="0" marL="457200" rtl="0" algn="just">
              <a:lnSpc>
                <a:spcPct val="140000"/>
              </a:lnSpc>
              <a:spcBef>
                <a:spcPts val="1200"/>
              </a:spcBef>
              <a:spcAft>
                <a:spcPts val="0"/>
              </a:spcAft>
              <a:buSzPts val="1800"/>
              <a:buNone/>
            </a:pPr>
            <a:r>
              <a:t/>
            </a:r>
            <a:endParaRPr b="0" i="0" sz="1600" u="none">
              <a:solidFill>
                <a:srgbClr val="2C3E50"/>
              </a:solidFill>
              <a:latin typeface="Arial"/>
              <a:ea typeface="Arial"/>
              <a:cs typeface="Arial"/>
              <a:sym typeface="Arial"/>
            </a:endParaRPr>
          </a:p>
          <a:p>
            <a:pPr indent="-330200" lvl="0" marL="457200" rtl="0" algn="just">
              <a:lnSpc>
                <a:spcPct val="140000"/>
              </a:lnSpc>
              <a:spcBef>
                <a:spcPts val="1200"/>
              </a:spcBef>
              <a:spcAft>
                <a:spcPts val="0"/>
              </a:spcAft>
              <a:buClr>
                <a:srgbClr val="2C3E50"/>
              </a:buClr>
              <a:buSzPts val="200"/>
              <a:buFont typeface="Arial"/>
              <a:buChar char="•"/>
            </a:pPr>
            <a:r>
              <a:rPr b="0" i="0" lang="en-US" sz="1600" u="none">
                <a:solidFill>
                  <a:srgbClr val="2C3E50"/>
                </a:solidFill>
                <a:latin typeface="Arial"/>
                <a:ea typeface="Arial"/>
                <a:cs typeface="Arial"/>
                <a:sym typeface="Arial"/>
              </a:rPr>
              <a:t>Asegura acceso seguro, notificaciones automáticas y es adaptable a grandes volúmenes de datos. Además, ofrece alta usabilidad, rendimiento, escalabilidad y cumplimiento de normativas, garantizando seguridad, disponibilidad y compatibilidad en múltiples dispositivos e idiomas.</a:t>
            </a:r>
            <a:endParaRPr/>
          </a:p>
        </p:txBody>
      </p:sp>
      <p:pic>
        <p:nvPicPr>
          <p:cNvPr descr="Vectores e ilustraciones de Requisitos para descargar gratis | Freepik" id="165" name="Google Shape;165;p9"/>
          <p:cNvPicPr preferRelativeResize="0"/>
          <p:nvPr/>
        </p:nvPicPr>
        <p:blipFill rotWithShape="1">
          <a:blip r:embed="rId3">
            <a:alphaModFix/>
          </a:blip>
          <a:srcRect b="0" l="0" r="0" t="0"/>
          <a:stretch/>
        </p:blipFill>
        <p:spPr>
          <a:xfrm>
            <a:off x="6880225" y="1379537"/>
            <a:ext cx="4065587" cy="4065587"/>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nillaVTI">
  <a:themeElements>
    <a:clrScheme name="">
      <a:dk1>
        <a:srgbClr val="2C3E50"/>
      </a:dk1>
      <a:lt1>
        <a:srgbClr val="FFFFFF"/>
      </a:lt1>
      <a:dk2>
        <a:srgbClr val="34495E"/>
      </a:dk2>
      <a:lt2>
        <a:srgbClr val="F1F2F6"/>
      </a:lt2>
      <a:accent1>
        <a:srgbClr val="2980B9"/>
      </a:accent1>
      <a:accent2>
        <a:srgbClr val="16A085"/>
      </a:accent2>
      <a:accent3>
        <a:srgbClr val="8E44AD"/>
      </a:accent3>
      <a:accent4>
        <a:srgbClr val="F39C12"/>
      </a:accent4>
      <a:accent5>
        <a:srgbClr val="D35400"/>
      </a:accent5>
      <a:accent6>
        <a:srgbClr val="2C3E50"/>
      </a:accent6>
      <a:hlink>
        <a:srgbClr val="3498DB"/>
      </a:hlink>
      <a:folHlink>
        <a:srgbClr val="27AE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2024-09-03T20:21:46Z</dcterms:created>
  <dc:creator>Gonzalo Puyol Medel</dc:creator>
</cp:coreProperties>
</file>

<file path=docProps/custom.xml><?xml version="1.0" encoding="utf-8"?>
<Properties xmlns="http://schemas.openxmlformats.org/officeDocument/2006/custom-properties" xmlns:vt="http://schemas.openxmlformats.org/officeDocument/2006/docPropsVTypes"/>
</file>