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M57ccQd1LfQO65xIzjo5pCGcs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8B0FC-6E90-4C30-97F8-9621E850BE49}">
  <a:tblStyle styleId="{D2C8B0FC-6E90-4C30-97F8-9621E850BE49}"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7E8E8"/>
          </a:solidFill>
        </a:fill>
      </a:tcStyle>
    </a:wholeTbl>
    <a:band1H>
      <a:tcTxStyle/>
      <a:tcStyle>
        <a:fill>
          <a:solidFill>
            <a:srgbClr val="CBCDCF"/>
          </a:solidFill>
        </a:fill>
      </a:tcStyle>
    </a:band1H>
    <a:band2H>
      <a:tcTxStyle/>
    </a:band2H>
    <a:band1V>
      <a:tcTxStyle/>
      <a:tcStyle>
        <a:fill>
          <a:solidFill>
            <a:srgbClr val="CBCDCF"/>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7E8E8"/>
          </a:solidFill>
        </a:fill>
      </a:tcStyle>
    </a:lastRow>
    <a:seCell>
      <a:tcTxStyle/>
    </a:seCell>
    <a:swCell>
      <a:tcTxStyle/>
    </a:swCell>
    <a:firstRow>
      <a:tcTxStyle b="on" i="off"/>
      <a:tcStyle>
        <a:fill>
          <a:solidFill>
            <a:srgbClr val="E7E8E8"/>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presentación, vamos a hablar sobre Automatización de Pedidos, un proyecto informático apasionante.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sección, se explicará cómo se desarrolló el sistema de automatización de pedidos. Se hablará sobre las herramientas, tecnologías y metodologías utilizadas.</a:t>
            </a:r>
            <a:endParaRPr/>
          </a:p>
        </p:txBody>
      </p:sp>
      <p:sp>
        <p:nvSpPr>
          <p:cNvPr id="167" name="Google Shape;1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fb18836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8fb188366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176" name="Google Shape;176;g28fb188366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185" name="Google Shape;18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sección, se explicará cómo se realizó la prueba del sistema de automatización de pedidos. Se hablará sobre las pruebas unitarias, de integración e interfaz de usuario.</a:t>
            </a:r>
            <a:endParaRPr/>
          </a:p>
        </p:txBody>
      </p:sp>
      <p:sp>
        <p:nvSpPr>
          <p:cNvPr id="194" name="Google Shape;19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arquitectura del software es importante porque determina la calidad, el rendimiento y la escalabilidad del sistema. Ésta define cómo se organizan los componentes del software, cómo se comunican y cómo se intercambian datos. También determina qué tecnologías y patrones de diseño se utilizan para implementar el sistema. Existen diferentes tipos de arquitecturas de software, y se deben seleccionar cuidadosamente para asegurarse de que sean adecuadas para el proyecto en cuestión.</a:t>
            </a:r>
            <a:endParaRPr/>
          </a:p>
        </p:txBody>
      </p:sp>
      <p:sp>
        <p:nvSpPr>
          <p:cNvPr id="209" name="Google Shape;20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fase, se monitorea y controla el progreso del proyecto. En nuestro caso, se asegurará que el sistema de automatización de pedidos esté funcionando correctamente.</a:t>
            </a:r>
            <a:endParaRPr/>
          </a:p>
        </p:txBody>
      </p:sp>
      <p:sp>
        <p:nvSpPr>
          <p:cNvPr id="224" name="Google Shape;22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sección, se explicará cómo se monitorea y controla el sistema de automatización de pedidos. Se explicará cómo se realiza el seguimiento de los pedidos y cómo se solucionan los problemas que surgen.</a:t>
            </a:r>
            <a:endParaRPr/>
          </a:p>
        </p:txBody>
      </p:sp>
      <p:sp>
        <p:nvSpPr>
          <p:cNvPr id="233" name="Google Shape;23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sección, se explicará cómo se realizó la entrega del sistema de automatización de pedidos. Se hablará sobre la capacitación de los usuarios finales y el soporte técnico proporcionado.</a:t>
            </a:r>
            <a:endParaRPr/>
          </a:p>
        </p:txBody>
      </p:sp>
      <p:sp>
        <p:nvSpPr>
          <p:cNvPr id="242" name="Google Shape;24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diapositiva se describirá el contexto en el que se sitúa el proyecto, el problema que se busca solucionar, los objetivos que se persiguen y la solución propuesta para ello. También se incluirá el plan de trabajo, los requisitos funcionales y no funcionales del proyecto, la arquitectura del proyecto y los posibles riesgos del proyecto.</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automatización de pedidos es un proyecto informático importante que puede mejorar significativamente la eficiencia y la rentabilidad de una empresa. Esperamos que esta presentación haya sido útil para entender cómo se implementa un proyecto de este tipo.</a:t>
            </a:r>
            <a:endParaRPr/>
          </a:p>
        </p:txBody>
      </p:sp>
      <p:sp>
        <p:nvSpPr>
          <p:cNvPr id="251" name="Google Shape;25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d20c4c26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d20c4c26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fd20c4c26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fase, se define la idea del proyecto. En nuestro caso, la idea es una solución automatizada para la gestión de pedidos.</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Esta diapositiva se centra en los objetivos de la presentación. Los objetivos del proyecto incluyen mejorar la eficiencia y reducir errores en la gestión de pedidos. Al automatizar el proceso de pedido, se espera que haya una mayor velocidad, precisión y satisfacción del cliente. La visualización de imágenes como mejoras de la productividad y los procesos de negocio pueden ayudar a los espectadores a entender mejor los objetivos del proyecto.</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fb188366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8fb1883665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Esta diapositiva se centra en los objetivos de la presentación. Los objetivos del proyecto incluyen mejorar la eficiencia y reducir errores en la gestión de pedidos. Al automatizar el proceso de pedido, se espera que haya una mayor velocidad, precisión y satisfacción del cliente. La visualización de imágenes como mejoras de la productividad y los procesos de negocio pueden ayudar a los espectadores a entender mejor los objetivos del proyecto.</a:t>
            </a:r>
            <a:endParaRPr/>
          </a:p>
        </p:txBody>
      </p:sp>
      <p:sp>
        <p:nvSpPr>
          <p:cNvPr id="140" name="Google Shape;140;g28fb1883665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esta sección, se detallarán las tareas necesarias para la implementación del proyecto. Se planificarán los tiempos para cada tarea y se asignarán los recursos necesarios.</a:t>
            </a:r>
            <a:endParaRPr/>
          </a:p>
        </p:txBody>
      </p:sp>
      <p:sp>
        <p:nvSpPr>
          <p:cNvPr id="149" name="Google Shape;1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planificación del proyecto se divide en varias fases. Primero, se deben definir los objetivos clave del proyecto, identificar los recursos necesarios y establecer la planificación del tiempo para garantizar que el proyecto se complete en el plazo establecido. A continuación, se asignarán los recursos adecuados y se desarrollará el sistema de automatización de pedidos. Una vez que se haya desarrollado el sistema, se llevarán a cabo las pruebas unitarias, pruebas de integración y pruebas de interfaz de usuario. El progreso del proyecto se monitoreará y controlará para asegurar que se alcancen los objetivos planificados. Finalmente, se entregará el sistema de automatización de pedidos, se capacitará a los usuarios finales para que lo utilicen y se brindará soporte técnico después de la entrega.</a:t>
            </a:r>
            <a:endParaRPr/>
          </a:p>
        </p:txBody>
      </p:sp>
      <p:sp>
        <p:nvSpPr>
          <p:cNvPr id="158" name="Google Shape;15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2301923" y="1122363"/>
            <a:ext cx="7588155" cy="26211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2301923" y="3843708"/>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612648" y="548640"/>
            <a:ext cx="10515600"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622415" y="-1328869"/>
            <a:ext cx="4496065"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859174" y="2354212"/>
            <a:ext cx="5598466" cy="2047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2437312" y="-1020615"/>
            <a:ext cx="5598465" cy="87966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2"/>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612648"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603381" y="553616"/>
            <a:ext cx="8273140" cy="400885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603380" y="4589463"/>
            <a:ext cx="8273140" cy="138461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C9095"/>
              </a:buClr>
              <a:buSzPts val="2000"/>
              <a:buNone/>
              <a:defRPr sz="2000">
                <a:solidFill>
                  <a:srgbClr val="8C9095"/>
                </a:solidFill>
              </a:defRPr>
            </a:lvl2pPr>
            <a:lvl3pPr indent="-228600" lvl="2" marL="1371600" algn="l">
              <a:lnSpc>
                <a:spcPct val="120000"/>
              </a:lnSpc>
              <a:spcBef>
                <a:spcPts val="500"/>
              </a:spcBef>
              <a:spcAft>
                <a:spcPts val="0"/>
              </a:spcAft>
              <a:buClr>
                <a:srgbClr val="8C9095"/>
              </a:buClr>
              <a:buSzPts val="1800"/>
              <a:buNone/>
              <a:defRPr sz="1800">
                <a:solidFill>
                  <a:srgbClr val="8C9095"/>
                </a:solidFill>
              </a:defRPr>
            </a:lvl3pPr>
            <a:lvl4pPr indent="-228600" lvl="3" marL="1828800" algn="l">
              <a:lnSpc>
                <a:spcPct val="120000"/>
              </a:lnSpc>
              <a:spcBef>
                <a:spcPts val="500"/>
              </a:spcBef>
              <a:spcAft>
                <a:spcPts val="0"/>
              </a:spcAft>
              <a:buClr>
                <a:srgbClr val="8C9095"/>
              </a:buClr>
              <a:buSzPts val="1600"/>
              <a:buNone/>
              <a:defRPr sz="1600">
                <a:solidFill>
                  <a:srgbClr val="8C9095"/>
                </a:solidFill>
              </a:defRPr>
            </a:lvl4pPr>
            <a:lvl5pPr indent="-228600" lvl="4" marL="2286000" algn="l">
              <a:lnSpc>
                <a:spcPct val="120000"/>
              </a:lnSpc>
              <a:spcBef>
                <a:spcPts val="500"/>
              </a:spcBef>
              <a:spcAft>
                <a:spcPts val="0"/>
              </a:spcAft>
              <a:buClr>
                <a:srgbClr val="8C9095"/>
              </a:buClr>
              <a:buSzPts val="1600"/>
              <a:buNone/>
              <a:defRPr sz="1600">
                <a:solidFill>
                  <a:srgbClr val="8C9095"/>
                </a:solidFill>
              </a:defRPr>
            </a:lvl5pPr>
            <a:lvl6pPr indent="-228600" lvl="5" marL="2743200" algn="l">
              <a:lnSpc>
                <a:spcPct val="90000"/>
              </a:lnSpc>
              <a:spcBef>
                <a:spcPts val="500"/>
              </a:spcBef>
              <a:spcAft>
                <a:spcPts val="0"/>
              </a:spcAft>
              <a:buClr>
                <a:srgbClr val="8C9095"/>
              </a:buClr>
              <a:buSzPts val="1600"/>
              <a:buNone/>
              <a:defRPr sz="1600">
                <a:solidFill>
                  <a:srgbClr val="8C9095"/>
                </a:solidFill>
              </a:defRPr>
            </a:lvl6pPr>
            <a:lvl7pPr indent="-228600" lvl="6" marL="3200400" algn="l">
              <a:lnSpc>
                <a:spcPct val="90000"/>
              </a:lnSpc>
              <a:spcBef>
                <a:spcPts val="500"/>
              </a:spcBef>
              <a:spcAft>
                <a:spcPts val="0"/>
              </a:spcAft>
              <a:buClr>
                <a:srgbClr val="8C9095"/>
              </a:buClr>
              <a:buSzPts val="1600"/>
              <a:buNone/>
              <a:defRPr sz="1600">
                <a:solidFill>
                  <a:srgbClr val="8C9095"/>
                </a:solidFill>
              </a:defRPr>
            </a:lvl7pPr>
            <a:lvl8pPr indent="-228600" lvl="7" marL="3657600" algn="l">
              <a:lnSpc>
                <a:spcPct val="90000"/>
              </a:lnSpc>
              <a:spcBef>
                <a:spcPts val="500"/>
              </a:spcBef>
              <a:spcAft>
                <a:spcPts val="0"/>
              </a:spcAft>
              <a:buClr>
                <a:srgbClr val="8C9095"/>
              </a:buClr>
              <a:buSzPts val="1600"/>
              <a:buNone/>
              <a:defRPr sz="1600">
                <a:solidFill>
                  <a:srgbClr val="8C9095"/>
                </a:solidFill>
              </a:defRPr>
            </a:lvl8pPr>
            <a:lvl9pPr indent="-228600" lvl="8" marL="4114800" algn="l">
              <a:lnSpc>
                <a:spcPct val="90000"/>
              </a:lnSpc>
              <a:spcBef>
                <a:spcPts val="500"/>
              </a:spcBef>
              <a:spcAft>
                <a:spcPts val="0"/>
              </a:spcAft>
              <a:buClr>
                <a:srgbClr val="8C9095"/>
              </a:buClr>
              <a:buSzPts val="1600"/>
              <a:buNone/>
              <a:defRPr sz="1600">
                <a:solidFill>
                  <a:srgbClr val="8C9095"/>
                </a:solidFill>
              </a:defRPr>
            </a:lvl9pPr>
          </a:lstStyle>
          <a:p/>
        </p:txBody>
      </p:sp>
      <p:sp>
        <p:nvSpPr>
          <p:cNvPr id="37" name="Google Shape;37;p2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609600" y="547396"/>
            <a:ext cx="10745788" cy="11432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609600" y="1685735"/>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609600" y="2386894"/>
            <a:ext cx="5157787"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5735"/>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199" y="2386894"/>
            <a:ext cx="5183189"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597160" y="553616"/>
            <a:ext cx="3595634" cy="17575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34708" y="553616"/>
            <a:ext cx="6279741" cy="54864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597160" y="2311121"/>
            <a:ext cx="3595634" cy="372889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594360" y="557784"/>
            <a:ext cx="3595634" cy="22123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063319" y="657103"/>
            <a:ext cx="6483687" cy="5555904"/>
          </a:xfrm>
          <a:prstGeom prst="rect">
            <a:avLst/>
          </a:prstGeom>
          <a:noFill/>
          <a:ln>
            <a:noFill/>
          </a:ln>
        </p:spPr>
      </p:sp>
      <p:sp>
        <p:nvSpPr>
          <p:cNvPr id="68" name="Google Shape;68;p28"/>
          <p:cNvSpPr txBox="1"/>
          <p:nvPr>
            <p:ph idx="1" type="body"/>
          </p:nvPr>
        </p:nvSpPr>
        <p:spPr>
          <a:xfrm>
            <a:off x="609601" y="2826137"/>
            <a:ext cx="3585586" cy="343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oncepto de red de servidores" id="90" name="Google Shape;90;p1"/>
          <p:cNvPicPr preferRelativeResize="0"/>
          <p:nvPr/>
        </p:nvPicPr>
        <p:blipFill rotWithShape="1">
          <a:blip r:embed="rId3">
            <a:alphaModFix/>
          </a:blip>
          <a:srcRect b="0" l="16701" r="11387" t="0"/>
          <a:stretch/>
        </p:blipFill>
        <p:spPr>
          <a:xfrm>
            <a:off x="-5" y="1"/>
            <a:ext cx="6575590" cy="6858002"/>
          </a:xfrm>
          <a:prstGeom prst="rect">
            <a:avLst/>
          </a:prstGeom>
          <a:noFill/>
          <a:ln>
            <a:noFill/>
          </a:ln>
        </p:spPr>
      </p:pic>
      <p:sp>
        <p:nvSpPr>
          <p:cNvPr id="91" name="Google Shape;91;p1"/>
          <p:cNvSpPr txBox="1"/>
          <p:nvPr>
            <p:ph type="ctrTitle"/>
          </p:nvPr>
        </p:nvSpPr>
        <p:spPr>
          <a:xfrm>
            <a:off x="7168896" y="1129554"/>
            <a:ext cx="4361688" cy="34752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Arial"/>
              <a:buNone/>
            </a:pPr>
            <a:r>
              <a:rPr lang="es-ES" sz="4200"/>
              <a:t>Automatización de Pedidos</a:t>
            </a:r>
            <a:endParaRPr/>
          </a:p>
        </p:txBody>
      </p:sp>
      <p:sp>
        <p:nvSpPr>
          <p:cNvPr id="92" name="Google Shape;92;p1"/>
          <p:cNvSpPr txBox="1"/>
          <p:nvPr>
            <p:ph idx="1" type="subTitle"/>
          </p:nvPr>
        </p:nvSpPr>
        <p:spPr>
          <a:xfrm>
            <a:off x="7168896" y="4731337"/>
            <a:ext cx="4206240" cy="118458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lang="es-ES"/>
              <a:t>Optimización de procesos en la gestión de pedidos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1"/>
                                        </p:tgtEl>
                                        <p:attrNameLst>
                                          <p:attrName>style.visibility</p:attrName>
                                        </p:attrNameLst>
                                      </p:cBhvr>
                                      <p:to>
                                        <p:strVal val="visible"/>
                                      </p:to>
                                    </p:set>
                                    <p:animEffect filter="fade" transition="in">
                                      <p:cBhvr>
                                        <p:cTn dur="700"/>
                                        <p:tgtEl>
                                          <p:spTgt spid="91"/>
                                        </p:tgtEl>
                                      </p:cBhvr>
                                    </p:animEffect>
                                  </p:childTnLst>
                                </p:cTn>
                              </p:par>
                              <p:par>
                                <p:cTn fill="hold" nodeType="withEffect" presetClass="entr" presetID="10" presetSubtype="0">
                                  <p:stCondLst>
                                    <p:cond delay="150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700"/>
                                        <p:tgtEl>
                                          <p:spTgt spid="92">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92"/>
                                        </p:tgtEl>
                                        <p:attrNameLst>
                                          <p:attrName>style.visibility</p:attrName>
                                        </p:attrNameLst>
                                      </p:cBhvr>
                                      <p:to>
                                        <p:strVal val="visible"/>
                                      </p:to>
                                    </p:set>
                                    <p:animEffect filter="fade" transition="in">
                                      <p:cBhvr>
                                        <p:cTn dur="25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Robot de ingeniería biomédica en un laboratorio" id="170" name="Google Shape;170;p9"/>
          <p:cNvPicPr preferRelativeResize="0"/>
          <p:nvPr>
            <p:ph idx="1" type="body"/>
          </p:nvPr>
        </p:nvPicPr>
        <p:blipFill rotWithShape="1">
          <a:blip r:embed="rId3">
            <a:alphaModFix/>
          </a:blip>
          <a:srcRect b="-1" l="3531" r="23712" t="0"/>
          <a:stretch/>
        </p:blipFill>
        <p:spPr>
          <a:xfrm>
            <a:off x="731521" y="2011679"/>
            <a:ext cx="4684352" cy="4297680"/>
          </a:xfrm>
          <a:prstGeom prst="rect">
            <a:avLst/>
          </a:prstGeom>
          <a:noFill/>
          <a:ln>
            <a:noFill/>
          </a:ln>
        </p:spPr>
      </p:pic>
      <p:sp>
        <p:nvSpPr>
          <p:cNvPr id="171" name="Google Shape;171;p9"/>
          <p:cNvSpPr txBox="1"/>
          <p:nvPr>
            <p:ph type="title"/>
          </p:nvPr>
        </p:nvSpPr>
        <p:spPr>
          <a:xfrm>
            <a:off x="614679" y="548641"/>
            <a:ext cx="4779572" cy="1298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Desarrollo del Sistema</a:t>
            </a:r>
            <a:endParaRPr/>
          </a:p>
        </p:txBody>
      </p:sp>
      <p:sp>
        <p:nvSpPr>
          <p:cNvPr id="172" name="Google Shape;172;p9"/>
          <p:cNvSpPr txBox="1"/>
          <p:nvPr>
            <p:ph idx="2" type="body"/>
          </p:nvPr>
        </p:nvSpPr>
        <p:spPr>
          <a:xfrm>
            <a:off x="6030551" y="548638"/>
            <a:ext cx="5546770" cy="576072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400"/>
              <a:buNone/>
            </a:pPr>
            <a:r>
              <a:rPr b="1" lang="es-ES" sz="1400"/>
              <a:t>Herramientas</a:t>
            </a:r>
            <a:endParaRPr/>
          </a:p>
          <a:p>
            <a:pPr indent="0" lvl="1" marL="0" rtl="0" algn="just">
              <a:lnSpc>
                <a:spcPct val="120000"/>
              </a:lnSpc>
              <a:spcBef>
                <a:spcPts val="500"/>
              </a:spcBef>
              <a:spcAft>
                <a:spcPts val="0"/>
              </a:spcAft>
              <a:buClr>
                <a:schemeClr val="dk1"/>
              </a:buClr>
              <a:buSzPts val="1400"/>
              <a:buNone/>
            </a:pPr>
            <a:r>
              <a:rPr lang="es-ES" sz="1400"/>
              <a:t>En el desarrollo del sistema de automatización de pedidos se </a:t>
            </a:r>
            <a:r>
              <a:rPr lang="es-ES" sz="1400"/>
              <a:t>utilizarán</a:t>
            </a:r>
            <a:r>
              <a:rPr lang="es-ES" sz="1400"/>
              <a:t> diversas herramientas como lenguajes de programación, editores de código y paquetes de software de terceros. Cada herramienta se seleccionará cuidadosamente para garantizar la funcionalidad y la eficiencia del sistema.</a:t>
            </a:r>
            <a:endParaRPr/>
          </a:p>
          <a:p>
            <a:pPr indent="0" lvl="0" marL="0" rtl="0" algn="l">
              <a:lnSpc>
                <a:spcPct val="120000"/>
              </a:lnSpc>
              <a:spcBef>
                <a:spcPts val="2500"/>
              </a:spcBef>
              <a:spcAft>
                <a:spcPts val="0"/>
              </a:spcAft>
              <a:buClr>
                <a:schemeClr val="dk1"/>
              </a:buClr>
              <a:buSzPts val="1400"/>
              <a:buNone/>
            </a:pPr>
            <a:r>
              <a:rPr b="1" lang="es-ES" sz="1400"/>
              <a:t>Tecnologías</a:t>
            </a:r>
            <a:endParaRPr/>
          </a:p>
          <a:p>
            <a:pPr indent="0" lvl="1" marL="0" rtl="0" algn="l">
              <a:lnSpc>
                <a:spcPct val="120000"/>
              </a:lnSpc>
              <a:spcBef>
                <a:spcPts val="500"/>
              </a:spcBef>
              <a:spcAft>
                <a:spcPts val="0"/>
              </a:spcAft>
              <a:buClr>
                <a:schemeClr val="dk1"/>
              </a:buClr>
              <a:buSzPts val="1400"/>
              <a:buNone/>
            </a:pPr>
            <a:r>
              <a:rPr lang="es-ES" sz="1400"/>
              <a:t>El sistema de automatización de pedidos se desarrollará utilizando diversas tecnologías como bases de datos y web services. Estas tecnologías se seleccionaron cuidadosamente para garantizar la escalabilidad y la seguridad del sistema.</a:t>
            </a:r>
            <a:endParaRPr/>
          </a:p>
          <a:p>
            <a:pPr indent="0" lvl="0" marL="0" rtl="0" algn="l">
              <a:lnSpc>
                <a:spcPct val="120000"/>
              </a:lnSpc>
              <a:spcBef>
                <a:spcPts val="2500"/>
              </a:spcBef>
              <a:spcAft>
                <a:spcPts val="0"/>
              </a:spcAft>
              <a:buClr>
                <a:schemeClr val="dk1"/>
              </a:buClr>
              <a:buSzPts val="1400"/>
              <a:buNone/>
            </a:pPr>
            <a:r>
              <a:rPr b="1" lang="es-ES" sz="1400"/>
              <a:t>Metodologías</a:t>
            </a:r>
            <a:endParaRPr/>
          </a:p>
          <a:p>
            <a:pPr indent="0" lvl="1" marL="0" rtl="0" algn="l">
              <a:lnSpc>
                <a:spcPct val="120000"/>
              </a:lnSpc>
              <a:spcBef>
                <a:spcPts val="500"/>
              </a:spcBef>
              <a:spcAft>
                <a:spcPts val="0"/>
              </a:spcAft>
              <a:buClr>
                <a:schemeClr val="dk1"/>
              </a:buClr>
              <a:buSzPts val="1400"/>
              <a:buNone/>
            </a:pPr>
            <a:r>
              <a:rPr lang="es-ES" sz="1400"/>
              <a:t>En el desarrollo del sistema se </a:t>
            </a:r>
            <a:r>
              <a:rPr lang="es-ES" sz="1400"/>
              <a:t>utilizarán</a:t>
            </a:r>
            <a:r>
              <a:rPr lang="es-ES" sz="1400"/>
              <a:t> metodologías tradicionales</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72"/>
                                        </p:tgtEl>
                                        <p:attrNameLst>
                                          <p:attrName>style.visibility</p:attrName>
                                        </p:attrNameLst>
                                      </p:cBhvr>
                                      <p:to>
                                        <p:strVal val="visible"/>
                                      </p:to>
                                    </p:set>
                                    <p:animEffect filter="fade" transition="in">
                                      <p:cBhvr>
                                        <p:cTn dur="25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28fb1883665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g28fb1883665_0_0"/>
          <p:cNvSpPr txBox="1"/>
          <p:nvPr>
            <p:ph type="title"/>
          </p:nvPr>
        </p:nvSpPr>
        <p:spPr>
          <a:xfrm>
            <a:off x="612648" y="-684692"/>
            <a:ext cx="5862300" cy="1527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sz="3600"/>
              <a:t>Plan de Pruebas</a:t>
            </a:r>
            <a:endParaRPr/>
          </a:p>
        </p:txBody>
      </p:sp>
      <p:sp>
        <p:nvSpPr>
          <p:cNvPr id="180" name="Google Shape;180;g28fb1883665_0_0"/>
          <p:cNvSpPr txBox="1"/>
          <p:nvPr>
            <p:ph idx="2" type="body"/>
          </p:nvPr>
        </p:nvSpPr>
        <p:spPr>
          <a:xfrm>
            <a:off x="612647" y="985520"/>
            <a:ext cx="7393500" cy="5323800"/>
          </a:xfrm>
          <a:prstGeom prst="rect">
            <a:avLst/>
          </a:prstGeom>
          <a:noFill/>
          <a:ln>
            <a:noFill/>
          </a:ln>
        </p:spPr>
        <p:txBody>
          <a:bodyPr anchorCtr="0" anchor="t" bIns="45700" lIns="91425" spcFirstLastPara="1" rIns="91425" wrap="square" tIns="45700">
            <a:normAutofit fontScale="47500" lnSpcReduction="20000"/>
          </a:bodyPr>
          <a:lstStyle/>
          <a:p>
            <a:pPr indent="-349250" lvl="0" marL="457200" rtl="0" algn="just">
              <a:lnSpc>
                <a:spcPct val="115000"/>
              </a:lnSpc>
              <a:spcBef>
                <a:spcPts val="0"/>
              </a:spcBef>
              <a:spcAft>
                <a:spcPts val="0"/>
              </a:spcAft>
              <a:buSzPct val="100000"/>
              <a:buChar char="★"/>
            </a:pPr>
            <a:r>
              <a:rPr b="1" lang="es-ES" sz="4000" u="sng"/>
              <a:t>Objetivo:</a:t>
            </a:r>
            <a:r>
              <a:rPr b="1" lang="es-ES" sz="4000"/>
              <a:t> </a:t>
            </a:r>
            <a:r>
              <a:rPr lang="es-ES" sz="4000"/>
              <a:t>Validar el correcto funcionamiento del sistema de gestión de pedidos y asegurar su integración con sistemas externos.</a:t>
            </a:r>
            <a:endParaRPr/>
          </a:p>
          <a:p>
            <a:pPr indent="-349250" lvl="0" marL="457200" rtl="0" algn="just">
              <a:lnSpc>
                <a:spcPct val="115000"/>
              </a:lnSpc>
              <a:spcBef>
                <a:spcPts val="0"/>
              </a:spcBef>
              <a:spcAft>
                <a:spcPts val="0"/>
              </a:spcAft>
              <a:buSzPct val="100000"/>
              <a:buChar char="★"/>
            </a:pPr>
            <a:r>
              <a:rPr b="1" lang="es-ES" sz="4000" u="sng"/>
              <a:t>Alcance:</a:t>
            </a:r>
            <a:endParaRPr u="sng"/>
          </a:p>
          <a:p>
            <a:pPr indent="-285750" lvl="0" marL="228600" rtl="0" algn="just">
              <a:lnSpc>
                <a:spcPct val="115000"/>
              </a:lnSpc>
              <a:spcBef>
                <a:spcPts val="1000"/>
              </a:spcBef>
              <a:spcAft>
                <a:spcPts val="0"/>
              </a:spcAft>
              <a:buClr>
                <a:schemeClr val="dk1"/>
              </a:buClr>
              <a:buSzPct val="100000"/>
              <a:buChar char="•"/>
            </a:pPr>
            <a:r>
              <a:rPr b="1" lang="es-ES" sz="4000"/>
              <a:t>Funcionalidad:</a:t>
            </a:r>
            <a:r>
              <a:rPr lang="es-ES" sz="4000"/>
              <a:t> Verificar que todas las funcionalidades cumplan con los requisitos.</a:t>
            </a:r>
            <a:endParaRPr/>
          </a:p>
          <a:p>
            <a:pPr indent="-285750" lvl="0" marL="228600" rtl="0" algn="just">
              <a:lnSpc>
                <a:spcPct val="115000"/>
              </a:lnSpc>
              <a:spcBef>
                <a:spcPts val="1000"/>
              </a:spcBef>
              <a:spcAft>
                <a:spcPts val="0"/>
              </a:spcAft>
              <a:buClr>
                <a:schemeClr val="dk1"/>
              </a:buClr>
              <a:buSzPct val="100000"/>
              <a:buChar char="•"/>
            </a:pPr>
            <a:r>
              <a:rPr b="1" lang="es-ES" sz="4000"/>
              <a:t>Integración: </a:t>
            </a:r>
            <a:r>
              <a:rPr lang="es-ES" sz="4000"/>
              <a:t>Asegurar la correcta conexión con ERP y WMS.</a:t>
            </a:r>
            <a:endParaRPr/>
          </a:p>
          <a:p>
            <a:pPr indent="-285750" lvl="0" marL="228600" rtl="0" algn="just">
              <a:lnSpc>
                <a:spcPct val="115000"/>
              </a:lnSpc>
              <a:spcBef>
                <a:spcPts val="1000"/>
              </a:spcBef>
              <a:spcAft>
                <a:spcPts val="0"/>
              </a:spcAft>
              <a:buClr>
                <a:schemeClr val="dk1"/>
              </a:buClr>
              <a:buSzPct val="100000"/>
              <a:buChar char="•"/>
            </a:pPr>
            <a:r>
              <a:rPr b="1" lang="es-ES" sz="4000"/>
              <a:t>Rendimiento:</a:t>
            </a:r>
            <a:r>
              <a:rPr lang="es-ES" sz="4000"/>
              <a:t> Evaluar la velocidad y capacidad de respuesta del sistema.</a:t>
            </a:r>
            <a:endParaRPr/>
          </a:p>
          <a:p>
            <a:pPr indent="-285750" lvl="0" marL="228600" rtl="0" algn="just">
              <a:lnSpc>
                <a:spcPct val="115000"/>
              </a:lnSpc>
              <a:spcBef>
                <a:spcPts val="1000"/>
              </a:spcBef>
              <a:spcAft>
                <a:spcPts val="0"/>
              </a:spcAft>
              <a:buClr>
                <a:schemeClr val="dk1"/>
              </a:buClr>
              <a:buSzPct val="100000"/>
              <a:buChar char="•"/>
            </a:pPr>
            <a:r>
              <a:rPr b="1" lang="es-ES" sz="4000"/>
              <a:t>Seguridad: </a:t>
            </a:r>
            <a:r>
              <a:rPr lang="es-ES" sz="4000"/>
              <a:t>Garantizar la protección de los datos.</a:t>
            </a:r>
            <a:endParaRPr/>
          </a:p>
          <a:p>
            <a:pPr indent="-285750" lvl="0" marL="228600" rtl="0" algn="just">
              <a:lnSpc>
                <a:spcPct val="115000"/>
              </a:lnSpc>
              <a:spcBef>
                <a:spcPts val="1000"/>
              </a:spcBef>
              <a:spcAft>
                <a:spcPts val="0"/>
              </a:spcAft>
              <a:buClr>
                <a:schemeClr val="dk1"/>
              </a:buClr>
              <a:buSzPct val="100000"/>
              <a:buChar char="•"/>
            </a:pPr>
            <a:r>
              <a:rPr b="1" lang="es-ES" sz="4000"/>
              <a:t>Usabilidad: </a:t>
            </a:r>
            <a:r>
              <a:rPr lang="es-ES" sz="4000"/>
              <a:t>Verificar la facilidad de uso de la interfaz.</a:t>
            </a:r>
            <a:endParaRPr/>
          </a:p>
          <a:p>
            <a:pPr indent="-285750" lvl="0" marL="228600" rtl="0" algn="just">
              <a:lnSpc>
                <a:spcPct val="115000"/>
              </a:lnSpc>
              <a:spcBef>
                <a:spcPts val="1000"/>
              </a:spcBef>
              <a:spcAft>
                <a:spcPts val="0"/>
              </a:spcAft>
              <a:buClr>
                <a:schemeClr val="dk1"/>
              </a:buClr>
              <a:buSzPct val="100000"/>
              <a:buChar char="•"/>
            </a:pPr>
            <a:r>
              <a:rPr b="1" lang="es-ES" sz="4000"/>
              <a:t>Accesibilidad: </a:t>
            </a:r>
            <a:r>
              <a:rPr lang="es-ES" sz="4000"/>
              <a:t>Comprobar que el sistema sea accesible para todos los usuarios.</a:t>
            </a:r>
            <a:endParaRPr/>
          </a:p>
          <a:p>
            <a:pPr indent="-200025" lvl="0" marL="228600" rtl="0" algn="l">
              <a:lnSpc>
                <a:spcPct val="120000"/>
              </a:lnSpc>
              <a:spcBef>
                <a:spcPts val="1000"/>
              </a:spcBef>
              <a:spcAft>
                <a:spcPts val="0"/>
              </a:spcAft>
              <a:buClr>
                <a:schemeClr val="dk1"/>
              </a:buClr>
              <a:buSzPct val="100000"/>
              <a:buNone/>
            </a:pPr>
            <a:r>
              <a:t/>
            </a:r>
            <a:endParaRPr sz="1800"/>
          </a:p>
          <a:p>
            <a:pPr indent="-200025" lvl="0" marL="228600" rtl="0" algn="l">
              <a:lnSpc>
                <a:spcPct val="120000"/>
              </a:lnSpc>
              <a:spcBef>
                <a:spcPts val="1000"/>
              </a:spcBef>
              <a:spcAft>
                <a:spcPts val="0"/>
              </a:spcAft>
              <a:buClr>
                <a:schemeClr val="dk1"/>
              </a:buClr>
              <a:buSzPct val="100000"/>
              <a:buNone/>
            </a:pPr>
            <a:r>
              <a:t/>
            </a:r>
            <a:endParaRPr sz="1800"/>
          </a:p>
        </p:txBody>
      </p:sp>
      <p:pic>
        <p:nvPicPr>
          <p:cNvPr descr="Smart businessman writing words on crossword puzzle." id="181" name="Google Shape;181;g28fb1883665_0_0"/>
          <p:cNvPicPr preferRelativeResize="0"/>
          <p:nvPr>
            <p:ph idx="1" type="body"/>
          </p:nvPr>
        </p:nvPicPr>
        <p:blipFill rotWithShape="1">
          <a:blip r:embed="rId3">
            <a:alphaModFix/>
          </a:blip>
          <a:srcRect b="0" l="0" r="0" t="0"/>
          <a:stretch/>
        </p:blipFill>
        <p:spPr>
          <a:xfrm>
            <a:off x="8120379" y="1353312"/>
            <a:ext cx="3736200" cy="415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8" name="Google Shape;188;p10"/>
          <p:cNvSpPr txBox="1"/>
          <p:nvPr>
            <p:ph type="title"/>
          </p:nvPr>
        </p:nvSpPr>
        <p:spPr>
          <a:xfrm>
            <a:off x="612648" y="-684692"/>
            <a:ext cx="5862396"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sz="3600"/>
              <a:t>Plan de Pruebas</a:t>
            </a:r>
            <a:endParaRPr/>
          </a:p>
        </p:txBody>
      </p:sp>
      <p:sp>
        <p:nvSpPr>
          <p:cNvPr id="189" name="Google Shape;189;p10"/>
          <p:cNvSpPr txBox="1"/>
          <p:nvPr>
            <p:ph idx="2" type="body"/>
          </p:nvPr>
        </p:nvSpPr>
        <p:spPr>
          <a:xfrm>
            <a:off x="612647" y="985520"/>
            <a:ext cx="7393431" cy="5323840"/>
          </a:xfrm>
          <a:prstGeom prst="rect">
            <a:avLst/>
          </a:prstGeom>
          <a:noFill/>
          <a:ln>
            <a:noFill/>
          </a:ln>
        </p:spPr>
        <p:txBody>
          <a:bodyPr anchorCtr="0" anchor="t" bIns="45700" lIns="91425" spcFirstLastPara="1" rIns="91425" wrap="square" tIns="45700">
            <a:normAutofit fontScale="40000" lnSpcReduction="10000"/>
          </a:bodyPr>
          <a:lstStyle/>
          <a:p>
            <a:pPr indent="-330200" lvl="0" marL="457200" rtl="0" algn="just">
              <a:lnSpc>
                <a:spcPct val="120000"/>
              </a:lnSpc>
              <a:spcBef>
                <a:spcPts val="1000"/>
              </a:spcBef>
              <a:spcAft>
                <a:spcPts val="0"/>
              </a:spcAft>
              <a:buSzPct val="100000"/>
              <a:buChar char="★"/>
            </a:pPr>
            <a:r>
              <a:rPr b="1" lang="es-ES" sz="4000" u="sng"/>
              <a:t>Tipos de Pruebas:</a:t>
            </a:r>
            <a:endParaRPr u="sng"/>
          </a:p>
          <a:p>
            <a:pPr indent="-266700" lvl="0" marL="228600" rtl="0" algn="just">
              <a:lnSpc>
                <a:spcPct val="120000"/>
              </a:lnSpc>
              <a:spcBef>
                <a:spcPts val="1000"/>
              </a:spcBef>
              <a:spcAft>
                <a:spcPts val="0"/>
              </a:spcAft>
              <a:buClr>
                <a:schemeClr val="dk1"/>
              </a:buClr>
              <a:buSzPct val="100000"/>
              <a:buChar char="•"/>
            </a:pPr>
            <a:r>
              <a:rPr b="1" lang="es-ES" sz="4000"/>
              <a:t>Funcional:</a:t>
            </a:r>
            <a:r>
              <a:rPr lang="es-ES" sz="4000"/>
              <a:t> Carga de pedidos, validación de datos, integración con sistemas externos.</a:t>
            </a:r>
            <a:endParaRPr/>
          </a:p>
          <a:p>
            <a:pPr indent="-266700" lvl="0" marL="228600" rtl="0" algn="just">
              <a:lnSpc>
                <a:spcPct val="120000"/>
              </a:lnSpc>
              <a:spcBef>
                <a:spcPts val="1000"/>
              </a:spcBef>
              <a:spcAft>
                <a:spcPts val="0"/>
              </a:spcAft>
              <a:buClr>
                <a:schemeClr val="dk1"/>
              </a:buClr>
              <a:buSzPct val="100000"/>
              <a:buChar char="•"/>
            </a:pPr>
            <a:r>
              <a:rPr b="1" lang="es-ES" sz="4000"/>
              <a:t>No Funcional:</a:t>
            </a:r>
            <a:r>
              <a:rPr lang="es-ES" sz="4000"/>
              <a:t> Rendimiento, seguridad, usabilidad, accesibilidad, regresión.</a:t>
            </a:r>
            <a:endParaRPr/>
          </a:p>
          <a:p>
            <a:pPr indent="-330200" lvl="0" marL="457200" rtl="0" algn="just">
              <a:lnSpc>
                <a:spcPct val="120000"/>
              </a:lnSpc>
              <a:spcBef>
                <a:spcPts val="0"/>
              </a:spcBef>
              <a:spcAft>
                <a:spcPts val="0"/>
              </a:spcAft>
              <a:buSzPct val="100000"/>
              <a:buChar char="★"/>
            </a:pPr>
            <a:r>
              <a:rPr b="1" lang="es-ES" sz="4000" u="sng"/>
              <a:t>Estrategia:</a:t>
            </a:r>
            <a:endParaRPr u="sng"/>
          </a:p>
          <a:p>
            <a:pPr indent="-266700" lvl="0" marL="228600" rtl="0" algn="just">
              <a:lnSpc>
                <a:spcPct val="120000"/>
              </a:lnSpc>
              <a:spcBef>
                <a:spcPts val="1000"/>
              </a:spcBef>
              <a:spcAft>
                <a:spcPts val="0"/>
              </a:spcAft>
              <a:buClr>
                <a:schemeClr val="dk1"/>
              </a:buClr>
              <a:buSzPct val="100000"/>
              <a:buChar char="•"/>
            </a:pPr>
            <a:r>
              <a:rPr b="1" lang="es-ES" sz="4000"/>
              <a:t>Entorno de pruebas: </a:t>
            </a:r>
            <a:r>
              <a:rPr lang="es-ES" sz="4000"/>
              <a:t>Simular un entorno real.</a:t>
            </a:r>
            <a:endParaRPr/>
          </a:p>
          <a:p>
            <a:pPr indent="-266700" lvl="0" marL="228600" rtl="0" algn="just">
              <a:lnSpc>
                <a:spcPct val="120000"/>
              </a:lnSpc>
              <a:spcBef>
                <a:spcPts val="1000"/>
              </a:spcBef>
              <a:spcAft>
                <a:spcPts val="0"/>
              </a:spcAft>
              <a:buClr>
                <a:schemeClr val="dk1"/>
              </a:buClr>
              <a:buSzPct val="100000"/>
              <a:buChar char="•"/>
            </a:pPr>
            <a:r>
              <a:rPr b="1" lang="es-ES" sz="4000"/>
              <a:t>Automatización:</a:t>
            </a:r>
            <a:r>
              <a:rPr lang="es-ES" sz="4000"/>
              <a:t> Implementar pruebas automatizadas.</a:t>
            </a:r>
            <a:endParaRPr/>
          </a:p>
          <a:p>
            <a:pPr indent="-266700" lvl="0" marL="228600" rtl="0" algn="just">
              <a:lnSpc>
                <a:spcPct val="120000"/>
              </a:lnSpc>
              <a:spcBef>
                <a:spcPts val="1000"/>
              </a:spcBef>
              <a:spcAft>
                <a:spcPts val="0"/>
              </a:spcAft>
              <a:buClr>
                <a:schemeClr val="dk1"/>
              </a:buClr>
              <a:buSzPct val="100000"/>
              <a:buChar char="•"/>
            </a:pPr>
            <a:r>
              <a:rPr b="1" lang="es-ES" sz="4000"/>
              <a:t>Equipo: </a:t>
            </a:r>
            <a:r>
              <a:rPr lang="es-ES" sz="4000"/>
              <a:t>Involucrar a desarrolladores y testers.</a:t>
            </a:r>
            <a:endParaRPr/>
          </a:p>
          <a:p>
            <a:pPr indent="-266700" lvl="0" marL="228600" rtl="0" algn="just">
              <a:lnSpc>
                <a:spcPct val="120000"/>
              </a:lnSpc>
              <a:spcBef>
                <a:spcPts val="1000"/>
              </a:spcBef>
              <a:spcAft>
                <a:spcPts val="0"/>
              </a:spcAft>
              <a:buClr>
                <a:schemeClr val="dk1"/>
              </a:buClr>
              <a:buSzPct val="100000"/>
              <a:buChar char="•"/>
            </a:pPr>
            <a:r>
              <a:rPr b="1" lang="es-ES" sz="4000"/>
              <a:t>Calendario:</a:t>
            </a:r>
            <a:r>
              <a:rPr lang="es-ES" sz="4000"/>
              <a:t> Establecer un cronograma detallado.</a:t>
            </a:r>
            <a:endParaRPr/>
          </a:p>
          <a:p>
            <a:pPr indent="-330200" lvl="0" marL="457200" rtl="0" algn="just">
              <a:lnSpc>
                <a:spcPct val="120000"/>
              </a:lnSpc>
              <a:spcBef>
                <a:spcPts val="0"/>
              </a:spcBef>
              <a:spcAft>
                <a:spcPts val="0"/>
              </a:spcAft>
              <a:buSzPct val="100000"/>
              <a:buChar char="★"/>
            </a:pPr>
            <a:r>
              <a:rPr b="1" lang="es-ES" sz="4000" u="sng"/>
              <a:t>Criterios de Aceptación:</a:t>
            </a:r>
            <a:endParaRPr u="sng"/>
          </a:p>
          <a:p>
            <a:pPr indent="-266700" lvl="0" marL="228600" rtl="0" algn="just">
              <a:lnSpc>
                <a:spcPct val="120000"/>
              </a:lnSpc>
              <a:spcBef>
                <a:spcPts val="1000"/>
              </a:spcBef>
              <a:spcAft>
                <a:spcPts val="0"/>
              </a:spcAft>
              <a:buClr>
                <a:schemeClr val="dk1"/>
              </a:buClr>
              <a:buSzPct val="100000"/>
              <a:buChar char="•"/>
            </a:pPr>
            <a:r>
              <a:rPr lang="es-ES" sz="4000"/>
              <a:t>Cumplimiento de todos los requisitos.</a:t>
            </a:r>
            <a:endParaRPr/>
          </a:p>
          <a:p>
            <a:pPr indent="-266700" lvl="0" marL="228600" rtl="0" algn="just">
              <a:lnSpc>
                <a:spcPct val="120000"/>
              </a:lnSpc>
              <a:spcBef>
                <a:spcPts val="1000"/>
              </a:spcBef>
              <a:spcAft>
                <a:spcPts val="0"/>
              </a:spcAft>
              <a:buClr>
                <a:schemeClr val="dk1"/>
              </a:buClr>
              <a:buSzPct val="100000"/>
              <a:buChar char="•"/>
            </a:pPr>
            <a:r>
              <a:rPr lang="es-ES" sz="4000"/>
              <a:t>Sin errores críticos.</a:t>
            </a:r>
            <a:endParaRPr/>
          </a:p>
          <a:p>
            <a:pPr indent="-266700" lvl="0" marL="228600" rtl="0" algn="just">
              <a:lnSpc>
                <a:spcPct val="120000"/>
              </a:lnSpc>
              <a:spcBef>
                <a:spcPts val="1000"/>
              </a:spcBef>
              <a:spcAft>
                <a:spcPts val="0"/>
              </a:spcAft>
              <a:buClr>
                <a:schemeClr val="dk1"/>
              </a:buClr>
              <a:buSzPct val="100000"/>
              <a:buChar char="•"/>
            </a:pPr>
            <a:r>
              <a:rPr lang="es-ES" sz="4000"/>
              <a:t>Satisfacción de los criterios de aceptación definidos.</a:t>
            </a:r>
            <a:endParaRPr/>
          </a:p>
          <a:p>
            <a:pPr indent="-200025" lvl="0" marL="228600" rtl="0" algn="l">
              <a:lnSpc>
                <a:spcPct val="120000"/>
              </a:lnSpc>
              <a:spcBef>
                <a:spcPts val="1000"/>
              </a:spcBef>
              <a:spcAft>
                <a:spcPts val="0"/>
              </a:spcAft>
              <a:buClr>
                <a:schemeClr val="dk1"/>
              </a:buClr>
              <a:buSzPct val="100000"/>
              <a:buNone/>
            </a:pPr>
            <a:r>
              <a:t/>
            </a:r>
            <a:endParaRPr sz="1800"/>
          </a:p>
          <a:p>
            <a:pPr indent="-200025" lvl="0" marL="228600" rtl="0" algn="l">
              <a:lnSpc>
                <a:spcPct val="120000"/>
              </a:lnSpc>
              <a:spcBef>
                <a:spcPts val="1000"/>
              </a:spcBef>
              <a:spcAft>
                <a:spcPts val="0"/>
              </a:spcAft>
              <a:buClr>
                <a:schemeClr val="dk1"/>
              </a:buClr>
              <a:buSzPct val="100000"/>
              <a:buNone/>
            </a:pPr>
            <a:r>
              <a:t/>
            </a:r>
            <a:endParaRPr sz="1800"/>
          </a:p>
        </p:txBody>
      </p:sp>
      <p:pic>
        <p:nvPicPr>
          <p:cNvPr id="190" name="Google Shape;190;p10"/>
          <p:cNvPicPr preferRelativeResize="0"/>
          <p:nvPr/>
        </p:nvPicPr>
        <p:blipFill rotWithShape="1">
          <a:blip r:embed="rId3">
            <a:alphaModFix/>
          </a:blip>
          <a:srcRect b="26141" l="16009" r="16009" t="8813"/>
          <a:stretch/>
        </p:blipFill>
        <p:spPr>
          <a:xfrm>
            <a:off x="8303900" y="1756275"/>
            <a:ext cx="3657600" cy="3499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magen conceptual que representa la interfaz de medios de mosaico y el software digital. Una pared de pantallas se curva lejos de la vista, brillando con una variedad de gráficos aleatorios, animaciones e imágenes de íconos simples." id="197" name="Google Shape;197;p11"/>
          <p:cNvPicPr preferRelativeResize="0"/>
          <p:nvPr>
            <p:ph idx="1" type="body"/>
          </p:nvPr>
        </p:nvPicPr>
        <p:blipFill rotWithShape="1">
          <a:blip r:embed="rId3">
            <a:alphaModFix/>
          </a:blip>
          <a:srcRect b="3" l="25300" r="13771" t="0"/>
          <a:stretch/>
        </p:blipFill>
        <p:spPr>
          <a:xfrm>
            <a:off x="727382" y="2008094"/>
            <a:ext cx="3494314" cy="4301265"/>
          </a:xfrm>
          <a:prstGeom prst="rect">
            <a:avLst/>
          </a:prstGeom>
          <a:noFill/>
          <a:ln>
            <a:noFill/>
          </a:ln>
        </p:spPr>
      </p:pic>
      <p:sp>
        <p:nvSpPr>
          <p:cNvPr id="198" name="Google Shape;198;p11"/>
          <p:cNvSpPr txBox="1"/>
          <p:nvPr>
            <p:ph type="title"/>
          </p:nvPr>
        </p:nvSpPr>
        <p:spPr>
          <a:xfrm>
            <a:off x="614681" y="548639"/>
            <a:ext cx="3657600" cy="1294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Testing y QA</a:t>
            </a:r>
            <a:endParaRPr/>
          </a:p>
        </p:txBody>
      </p:sp>
      <p:sp>
        <p:nvSpPr>
          <p:cNvPr id="199" name="Google Shape;199;p11"/>
          <p:cNvSpPr txBox="1"/>
          <p:nvPr>
            <p:ph idx="2" type="body"/>
          </p:nvPr>
        </p:nvSpPr>
        <p:spPr>
          <a:xfrm>
            <a:off x="5015885" y="548638"/>
            <a:ext cx="6561437" cy="5760721"/>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rPr b="1" lang="es-ES" sz="1400"/>
              <a:t>Pruebas unitarias</a:t>
            </a:r>
            <a:endParaRPr/>
          </a:p>
          <a:p>
            <a:pPr indent="0" lvl="1" marL="0" rtl="0" algn="just">
              <a:lnSpc>
                <a:spcPct val="120000"/>
              </a:lnSpc>
              <a:spcBef>
                <a:spcPts val="500"/>
              </a:spcBef>
              <a:spcAft>
                <a:spcPts val="0"/>
              </a:spcAft>
              <a:buClr>
                <a:schemeClr val="dk1"/>
              </a:buClr>
              <a:buSzPts val="1400"/>
              <a:buNone/>
            </a:pPr>
            <a:r>
              <a:rPr lang="es-ES" sz="1400"/>
              <a:t>Las pruebas unitarias son una forma de probar el código de manera aislada para detectar problemas temprano durante el desarrollo. En el contexto del sistema de automatización de pedidos, se pueden ejecutar pruebas unitarias en los componentes clave del sistema para asegurar que funcionen correctamente.</a:t>
            </a:r>
            <a:endParaRPr/>
          </a:p>
          <a:p>
            <a:pPr indent="0" lvl="0" marL="0" rtl="0" algn="just">
              <a:lnSpc>
                <a:spcPct val="120000"/>
              </a:lnSpc>
              <a:spcBef>
                <a:spcPts val="2500"/>
              </a:spcBef>
              <a:spcAft>
                <a:spcPts val="0"/>
              </a:spcAft>
              <a:buClr>
                <a:schemeClr val="dk1"/>
              </a:buClr>
              <a:buSzPts val="1400"/>
              <a:buNone/>
            </a:pPr>
            <a:r>
              <a:rPr b="1" lang="es-ES" sz="1400"/>
              <a:t>Pruebas de integración</a:t>
            </a:r>
            <a:endParaRPr/>
          </a:p>
          <a:p>
            <a:pPr indent="0" lvl="1" marL="0" rtl="0" algn="just">
              <a:lnSpc>
                <a:spcPct val="120000"/>
              </a:lnSpc>
              <a:spcBef>
                <a:spcPts val="500"/>
              </a:spcBef>
              <a:spcAft>
                <a:spcPts val="0"/>
              </a:spcAft>
              <a:buClr>
                <a:schemeClr val="dk1"/>
              </a:buClr>
              <a:buSzPts val="1400"/>
              <a:buNone/>
            </a:pPr>
            <a:r>
              <a:rPr lang="es-ES" sz="1400"/>
              <a:t>Las pruebas de integración se realizan para verificar que los diferentes componentes del sistema funcionen juntos de manera correcta. En el contexto del sistema de automatización de pedidos, las pruebas de integración garantizan que los componentes individuales del sistema trabajen juntos sin problemas.</a:t>
            </a:r>
            <a:endParaRPr/>
          </a:p>
          <a:p>
            <a:pPr indent="0" lvl="0" marL="0" rtl="0" algn="just">
              <a:lnSpc>
                <a:spcPct val="120000"/>
              </a:lnSpc>
              <a:spcBef>
                <a:spcPts val="2500"/>
              </a:spcBef>
              <a:spcAft>
                <a:spcPts val="0"/>
              </a:spcAft>
              <a:buClr>
                <a:schemeClr val="dk1"/>
              </a:buClr>
              <a:buSzPts val="1400"/>
              <a:buNone/>
            </a:pPr>
            <a:r>
              <a:rPr b="1" lang="es-ES" sz="1400"/>
              <a:t>Pruebas de interfaz de usuario</a:t>
            </a:r>
            <a:endParaRPr/>
          </a:p>
          <a:p>
            <a:pPr indent="0" lvl="1" marL="0" rtl="0" algn="just">
              <a:lnSpc>
                <a:spcPct val="120000"/>
              </a:lnSpc>
              <a:spcBef>
                <a:spcPts val="500"/>
              </a:spcBef>
              <a:spcAft>
                <a:spcPts val="0"/>
              </a:spcAft>
              <a:buClr>
                <a:schemeClr val="dk1"/>
              </a:buClr>
              <a:buSzPts val="1400"/>
              <a:buNone/>
            </a:pPr>
            <a:r>
              <a:rPr lang="es-ES" sz="1400"/>
              <a:t>Las pruebas de interfaz de usuario se realizan para verificar que la interfaz de usuario del sistema es fácil de usar y funciona de manera correcta. En el contexto del sistema de automatización de pedidos, las pruebas de interfaz de usuario se realizan para garantizar que los usuarios puedan interactuar con el sistema sin problemas.</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99"/>
                                        </p:tgtEl>
                                        <p:attrNameLst>
                                          <p:attrName>style.visibility</p:attrName>
                                        </p:attrNameLst>
                                      </p:cBhvr>
                                      <p:to>
                                        <p:strVal val="visible"/>
                                      </p:to>
                                    </p:set>
                                    <p:animEffect filter="fade" transition="in">
                                      <p:cBhvr>
                                        <p:cTn dur="25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612648" y="132087"/>
            <a:ext cx="10741152" cy="6299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Requisitos Funcionales y No Funcionales</a:t>
            </a:r>
            <a:endParaRPr/>
          </a:p>
        </p:txBody>
      </p:sp>
      <p:graphicFrame>
        <p:nvGraphicFramePr>
          <p:cNvPr id="205" name="Google Shape;205;p12"/>
          <p:cNvGraphicFramePr/>
          <p:nvPr/>
        </p:nvGraphicFramePr>
        <p:xfrm>
          <a:off x="503428" y="762007"/>
          <a:ext cx="3000000" cy="3000000"/>
        </p:xfrm>
        <a:graphic>
          <a:graphicData uri="http://schemas.openxmlformats.org/drawingml/2006/table">
            <a:tbl>
              <a:tblPr>
                <a:noFill/>
                <a:tableStyleId>{D2C8B0FC-6E90-4C30-97F8-9621E850BE49}</a:tableStyleId>
              </a:tblPr>
              <a:tblGrid>
                <a:gridCol w="5585875"/>
                <a:gridCol w="5373725"/>
              </a:tblGrid>
              <a:tr h="254000">
                <a:tc>
                  <a:txBody>
                    <a:bodyPr/>
                    <a:lstStyle/>
                    <a:p>
                      <a:pPr indent="0" lvl="0" marL="0" marR="0" rtl="0" algn="ctr">
                        <a:spcBef>
                          <a:spcPts val="0"/>
                        </a:spcBef>
                        <a:spcAft>
                          <a:spcPts val="0"/>
                        </a:spcAft>
                        <a:buNone/>
                      </a:pPr>
                      <a:r>
                        <a:rPr lang="es-ES" sz="1100" u="none" cap="none" strike="noStrike"/>
                        <a:t>Requisitos Funcionales</a:t>
                      </a:r>
                      <a:endParaRPr b="1" i="0" sz="1100" u="none" cap="none" strike="noStrike">
                        <a:solidFill>
                          <a:srgbClr val="000000"/>
                        </a:solidFill>
                        <a:latin typeface="Arial"/>
                        <a:ea typeface="Arial"/>
                        <a:cs typeface="Arial"/>
                        <a:sym typeface="Arial"/>
                      </a:endParaRPr>
                    </a:p>
                  </a:txBody>
                  <a:tcPr marT="3625" marB="0" marR="3625" marL="3625" anchor="ctr">
                    <a:gradFill>
                      <a:gsLst>
                        <a:gs pos="0">
                          <a:srgbClr val="F3F8FC"/>
                        </a:gs>
                        <a:gs pos="74000">
                          <a:srgbClr val="95C7E8"/>
                        </a:gs>
                        <a:gs pos="83000">
                          <a:srgbClr val="95C7E8"/>
                        </a:gs>
                        <a:gs pos="100000">
                          <a:srgbClr val="B8D9EF"/>
                        </a:gs>
                      </a:gsLst>
                      <a:lin ang="5400000" scaled="0"/>
                    </a:gradFill>
                  </a:tcPr>
                </a:tc>
                <a:tc>
                  <a:txBody>
                    <a:bodyPr/>
                    <a:lstStyle/>
                    <a:p>
                      <a:pPr indent="0" lvl="0" marL="0" marR="0" rtl="0" algn="ctr">
                        <a:spcBef>
                          <a:spcPts val="0"/>
                        </a:spcBef>
                        <a:spcAft>
                          <a:spcPts val="0"/>
                        </a:spcAft>
                        <a:buNone/>
                      </a:pPr>
                      <a:r>
                        <a:rPr lang="es-ES" sz="1100" u="none" cap="none" strike="noStrike"/>
                        <a:t>Requisitos No Funcionales</a:t>
                      </a:r>
                      <a:endParaRPr b="1" i="0" sz="1100" u="none" cap="none" strike="noStrike">
                        <a:solidFill>
                          <a:srgbClr val="000000"/>
                        </a:solidFill>
                        <a:latin typeface="Arial"/>
                        <a:ea typeface="Arial"/>
                        <a:cs typeface="Arial"/>
                        <a:sym typeface="Arial"/>
                      </a:endParaRPr>
                    </a:p>
                  </a:txBody>
                  <a:tcPr marT="3625" marB="0" marR="3625" marL="3625" anchor="ctr">
                    <a:gradFill>
                      <a:gsLst>
                        <a:gs pos="0">
                          <a:srgbClr val="F3F8FC"/>
                        </a:gs>
                        <a:gs pos="74000">
                          <a:srgbClr val="95C7E8"/>
                        </a:gs>
                        <a:gs pos="83000">
                          <a:srgbClr val="95C7E8"/>
                        </a:gs>
                        <a:gs pos="100000">
                          <a:srgbClr val="B8D9EF"/>
                        </a:gs>
                      </a:gsLst>
                      <a:lin ang="5400000" scaled="0"/>
                    </a:gradFill>
                  </a:tcPr>
                </a:tc>
              </a:tr>
              <a:tr h="281775">
                <a:tc>
                  <a:txBody>
                    <a:bodyPr/>
                    <a:lstStyle/>
                    <a:p>
                      <a:pPr indent="0" lvl="0" marL="0" marR="0" rtl="0" algn="l">
                        <a:spcBef>
                          <a:spcPts val="0"/>
                        </a:spcBef>
                        <a:spcAft>
                          <a:spcPts val="0"/>
                        </a:spcAft>
                        <a:buNone/>
                      </a:pPr>
                      <a:r>
                        <a:rPr lang="es-ES" sz="1100" u="none" cap="none" strike="noStrike"/>
                        <a:t>1. Automatización de la carga masiva de pedidos en diferentes formatos.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b="1" lang="es-ES" sz="1100" u="none" cap="none" strike="noStrike"/>
                        <a:t>1. Seguridad: Implementación de medidas de seguridad para proteger la información confidencial.</a:t>
                      </a:r>
                      <a:endParaRPr b="1"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b="1" lang="es-ES" sz="1100" u="none" cap="none" strike="noStrike"/>
                        <a:t>2. Validación automática de datos para asegurar la integridad de la información.</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2. Rendimiento: Procesamiento rápido y eficiente de los pedidos.</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3. Integración con sistemas ERP y WMS para una gestión fluida de los pedidos.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3. Escalabilidad: Capacidad de adaptarse a un aumento en el volumen de trabajo.</a:t>
                      </a:r>
                      <a:endParaRPr b="0" i="0" sz="1100" u="none" cap="none" strike="noStrike">
                        <a:solidFill>
                          <a:srgbClr val="000000"/>
                        </a:solidFill>
                        <a:latin typeface="Arial"/>
                        <a:ea typeface="Arial"/>
                        <a:cs typeface="Arial"/>
                        <a:sym typeface="Arial"/>
                      </a:endParaRPr>
                    </a:p>
                  </a:txBody>
                  <a:tcPr marT="3625" marB="0" marR="3625" marL="3625" anchor="ctr"/>
                </a:tc>
              </a:tr>
              <a:tr h="281775">
                <a:tc>
                  <a:txBody>
                    <a:bodyPr/>
                    <a:lstStyle/>
                    <a:p>
                      <a:pPr indent="0" lvl="0" marL="0" marR="0" rtl="0" algn="l">
                        <a:spcBef>
                          <a:spcPts val="0"/>
                        </a:spcBef>
                        <a:spcAft>
                          <a:spcPts val="0"/>
                        </a:spcAft>
                        <a:buNone/>
                      </a:pPr>
                      <a:r>
                        <a:rPr b="1" lang="es-ES" sz="1100" u="none" cap="none" strike="noStrike"/>
                        <a:t>4. Generación de reportes detallados sobre el estado de los pedidos y el rendimiento del sistema.</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b="1" lang="es-ES" sz="1100" u="none" cap="none" strike="noStrike"/>
                        <a:t>4. Mantenibilidad: Facilidad para realizar cambios y actualizaciones.</a:t>
                      </a:r>
                      <a:endParaRPr b="1"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b="1" lang="es-ES" sz="1100" u="none" cap="none" strike="noStrike"/>
                        <a:t>5. Interfaz de usuario intuitiva y fácil de usar para todos los usuarios.</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5. Compatibilidad: Integración con sistemas existentes y plataformas tecnológicas.</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6. Adaptabilidad a diferentes formatos de pedidos y futuras actualizaciones.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6. Usabilidad: Interfaz intuitiva y fácil de aprender.</a:t>
                      </a:r>
                      <a:endParaRPr b="0" i="0" sz="1100" u="none" cap="none" strike="noStrike">
                        <a:solidFill>
                          <a:srgbClr val="000000"/>
                        </a:solidFill>
                        <a:latin typeface="Arial"/>
                        <a:ea typeface="Arial"/>
                        <a:cs typeface="Arial"/>
                        <a:sym typeface="Arial"/>
                      </a:endParaRPr>
                    </a:p>
                  </a:txBody>
                  <a:tcPr marT="3625" marB="0" marR="3625" marL="3625" anchor="ctr"/>
                </a:tc>
              </a:tr>
              <a:tr h="281775">
                <a:tc>
                  <a:txBody>
                    <a:bodyPr/>
                    <a:lstStyle/>
                    <a:p>
                      <a:pPr indent="0" lvl="0" marL="0" marR="0" rtl="0" algn="l">
                        <a:spcBef>
                          <a:spcPts val="0"/>
                        </a:spcBef>
                        <a:spcAft>
                          <a:spcPts val="0"/>
                        </a:spcAft>
                        <a:buNone/>
                      </a:pPr>
                      <a:r>
                        <a:rPr b="1" lang="es-ES" sz="1100" u="none" cap="none" strike="noStrike"/>
                        <a:t>7. Almacenamiento seguro de los datos de los pedidos en una base de datos centralizada.</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b="1" lang="es-ES" sz="1100" u="none" cap="none" strike="noStrike"/>
                        <a:t>7. Disponibilidad: Tiempo de actividad máximo y tiempo de inactividad mínimo.</a:t>
                      </a:r>
                      <a:endParaRPr b="1"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8. Registro detallado de todas las operaciones para auditoría y trazabilidad.</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8. Rendimiento bajo carga: Capacidad para manejar picos de trabajo sin degradación.</a:t>
                      </a:r>
                      <a:endParaRPr b="0" i="0" sz="1100" u="none" cap="none" strike="noStrike">
                        <a:solidFill>
                          <a:srgbClr val="000000"/>
                        </a:solidFill>
                        <a:latin typeface="Arial"/>
                        <a:ea typeface="Arial"/>
                        <a:cs typeface="Arial"/>
                        <a:sym typeface="Arial"/>
                      </a:endParaRPr>
                    </a:p>
                  </a:txBody>
                  <a:tcPr marT="3625" marB="0" marR="3625" marL="3625" anchor="ctr"/>
                </a:tc>
              </a:tr>
              <a:tr h="281775">
                <a:tc>
                  <a:txBody>
                    <a:bodyPr/>
                    <a:lstStyle/>
                    <a:p>
                      <a:pPr indent="0" lvl="0" marL="0" marR="0" rtl="0" algn="l">
                        <a:spcBef>
                          <a:spcPts val="0"/>
                        </a:spcBef>
                        <a:spcAft>
                          <a:spcPts val="0"/>
                        </a:spcAft>
                        <a:buNone/>
                      </a:pPr>
                      <a:r>
                        <a:rPr b="1" lang="es-ES" sz="1100" u="none" cap="none" strike="noStrike"/>
                        <a:t>9. Envío automático de notificaciones a los clientes sobre el estado de sus pedidos.</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b="1" lang="es-ES" sz="1100" u="none" cap="none" strike="noStrike"/>
                        <a:t>9. Respaldo y recuperación: Protección de datos en caso de fallos.</a:t>
                      </a:r>
                      <a:endParaRPr b="1"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10. Soporte para múltiples idiomas y regiones.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b="1" lang="es-ES" sz="1100" u="none" cap="none" strike="noStrike"/>
                        <a:t>10. Tiempos de respuesta: Respuestas rápidas a las solicitudes del usuario.</a:t>
                      </a:r>
                      <a:endParaRPr b="1"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b="1" lang="es-ES" sz="1100" u="none" cap="none" strike="noStrike"/>
                        <a:t>11. Compatibilidad con diversos dispositivos (PC, tablets, smartphones).</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11. Cumplimiento normativo: Adherencia a las regulaciones de protección de datos.</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12. Gestión de usuarios y permisos de acceso al sistema.</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12. Documentación: Documentación completa y detallada del sistema.</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13. Seguimiento en tiempo real del estado de los pedidos.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13. Multilenguaje: Soporte para múltiples idiomas.</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14. Exportación de datos en diferentes formatos para análisis externo.</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14. Mantenimiento simplificado: Facilidad de mantenimiento y actualización.</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15. Manejo de excepciones y errores de forma eficiente.</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281775">
                <a:tc>
                  <a:txBody>
                    <a:bodyPr/>
                    <a:lstStyle/>
                    <a:p>
                      <a:pPr indent="0" lvl="0" marL="0" marR="0" rtl="0" algn="l">
                        <a:spcBef>
                          <a:spcPts val="0"/>
                        </a:spcBef>
                        <a:spcAft>
                          <a:spcPts val="0"/>
                        </a:spcAft>
                        <a:buNone/>
                      </a:pPr>
                      <a:r>
                        <a:rPr lang="es-ES" sz="1100" u="none" cap="none" strike="noStrike"/>
                        <a:t>16. Capacidad para manejar un gran volumen de pedidos y usuarios simultáneos.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281775">
                <a:tc>
                  <a:txBody>
                    <a:bodyPr/>
                    <a:lstStyle/>
                    <a:p>
                      <a:pPr indent="0" lvl="0" marL="0" marR="0" rtl="0" algn="l">
                        <a:spcBef>
                          <a:spcPts val="0"/>
                        </a:spcBef>
                        <a:spcAft>
                          <a:spcPts val="0"/>
                        </a:spcAft>
                        <a:buNone/>
                      </a:pPr>
                      <a:r>
                        <a:rPr lang="es-ES" sz="1100" u="none" cap="none" strike="noStrike"/>
                        <a:t>17. Personalización de la interfaz y funcionalidades según las necesidades del usuario.</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281775">
                <a:tc>
                  <a:txBody>
                    <a:bodyPr/>
                    <a:lstStyle/>
                    <a:p>
                      <a:pPr indent="0" lvl="0" marL="0" marR="0" rtl="0" algn="l">
                        <a:spcBef>
                          <a:spcPts val="0"/>
                        </a:spcBef>
                        <a:spcAft>
                          <a:spcPts val="0"/>
                        </a:spcAft>
                        <a:buNone/>
                      </a:pPr>
                      <a:r>
                        <a:rPr lang="es-ES" sz="1100" u="none" cap="none" strike="noStrike"/>
                        <a:t>18. Gestión de versiones de formatos de pedidos para adaptarse a cambios futuros.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b="1" lang="es-ES" sz="1100" u="none" cap="none" strike="noStrike"/>
                        <a:t>19. Detección y resolución automática de conflictos en los datos.</a:t>
                      </a:r>
                      <a:endParaRPr b="1"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20. Integración con otros sistemas internos de la empresa (si aplica).</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21. Escalabilidad del sistema para adaptarse a futuros crecimientos.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22. Seguridad de los datos para proteger la información confidencial.</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23. Accesibilidad para usuarios con diferentes habilidades y discapacidades.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24. Generación automática de confirmaciones de pedidos.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r h="156700">
                <a:tc>
                  <a:txBody>
                    <a:bodyPr/>
                    <a:lstStyle/>
                    <a:p>
                      <a:pPr indent="0" lvl="0" marL="0" marR="0" rtl="0" algn="l">
                        <a:spcBef>
                          <a:spcPts val="0"/>
                        </a:spcBef>
                        <a:spcAft>
                          <a:spcPts val="0"/>
                        </a:spcAft>
                        <a:buNone/>
                      </a:pPr>
                      <a:r>
                        <a:rPr lang="es-ES" sz="1100" u="none" cap="none" strike="noStrike"/>
                        <a:t>25. Capacidad de trabajar sin conexión a internet en algunos casos.</a:t>
                      </a:r>
                      <a:endParaRPr b="0" i="0" sz="1100" u="none" cap="none" strike="noStrike">
                        <a:solidFill>
                          <a:srgbClr val="000000"/>
                        </a:solidFill>
                        <a:latin typeface="Arial"/>
                        <a:ea typeface="Arial"/>
                        <a:cs typeface="Arial"/>
                        <a:sym typeface="Arial"/>
                      </a:endParaRPr>
                    </a:p>
                  </a:txBody>
                  <a:tcPr marT="3625" marB="0" marR="3625" marL="3625" anchor="ctr"/>
                </a:tc>
                <a:tc>
                  <a:txBody>
                    <a:bodyPr/>
                    <a:lstStyle/>
                    <a:p>
                      <a:pPr indent="0" lvl="0" marL="0" marR="0" rtl="0" algn="l">
                        <a:spcBef>
                          <a:spcPts val="0"/>
                        </a:spcBef>
                        <a:spcAft>
                          <a:spcPts val="0"/>
                        </a:spcAft>
                        <a:buNone/>
                      </a:pPr>
                      <a:r>
                        <a:rPr lang="es-ES" sz="1100" u="none" cap="none" strike="noStrike"/>
                        <a:t> </a:t>
                      </a:r>
                      <a:endParaRPr b="0" i="0" sz="1100" u="none" cap="none" strike="noStrike">
                        <a:solidFill>
                          <a:srgbClr val="000000"/>
                        </a:solidFill>
                        <a:latin typeface="Arial"/>
                        <a:ea typeface="Arial"/>
                        <a:cs typeface="Arial"/>
                        <a:sym typeface="Arial"/>
                      </a:endParaRPr>
                    </a:p>
                  </a:txBody>
                  <a:tcPr marT="3625" marB="0" marR="3625" marL="36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13"/>
          <p:cNvSpPr txBox="1"/>
          <p:nvPr>
            <p:ph type="title"/>
          </p:nvPr>
        </p:nvSpPr>
        <p:spPr>
          <a:xfrm>
            <a:off x="612647" y="156399"/>
            <a:ext cx="4621553" cy="13607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Arquitectura del software</a:t>
            </a:r>
            <a:endParaRPr/>
          </a:p>
        </p:txBody>
      </p:sp>
      <p:sp>
        <p:nvSpPr>
          <p:cNvPr id="213" name="Google Shape;213;p13"/>
          <p:cNvSpPr txBox="1"/>
          <p:nvPr>
            <p:ph idx="2" type="body"/>
          </p:nvPr>
        </p:nvSpPr>
        <p:spPr>
          <a:xfrm>
            <a:off x="534854" y="1673525"/>
            <a:ext cx="5461909" cy="4057423"/>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110000"/>
              </a:lnSpc>
              <a:spcBef>
                <a:spcPts val="0"/>
              </a:spcBef>
              <a:spcAft>
                <a:spcPts val="0"/>
              </a:spcAft>
              <a:buClr>
                <a:schemeClr val="dk1"/>
              </a:buClr>
              <a:buSzPts val="1500"/>
              <a:buChar char="•"/>
            </a:pPr>
            <a:r>
              <a:rPr b="1" lang="es-ES" sz="1500"/>
              <a:t>Frontend (Capa de Presentación):</a:t>
            </a:r>
            <a:r>
              <a:rPr lang="es-ES" sz="1500"/>
              <a:t> Interfaz de usuario (UI) -&gt; Solicitudes Web Services. [HTML y JS]</a:t>
            </a:r>
            <a:endParaRPr/>
          </a:p>
          <a:p>
            <a:pPr indent="-228600" lvl="0" marL="228600" rtl="0" algn="just">
              <a:lnSpc>
                <a:spcPct val="110000"/>
              </a:lnSpc>
              <a:spcBef>
                <a:spcPts val="1000"/>
              </a:spcBef>
              <a:spcAft>
                <a:spcPts val="0"/>
              </a:spcAft>
              <a:buClr>
                <a:schemeClr val="dk1"/>
              </a:buClr>
              <a:buSzPts val="1500"/>
              <a:buChar char="•"/>
            </a:pPr>
            <a:r>
              <a:rPr b="1" lang="es-ES" sz="1500"/>
              <a:t>Backend (Capa de Lógica de Negocio):</a:t>
            </a:r>
            <a:r>
              <a:rPr lang="es-ES" sz="1500"/>
              <a:t> Controladores -&gt; Servicios -&gt; Repositorios. [PHP]</a:t>
            </a:r>
            <a:endParaRPr/>
          </a:p>
          <a:p>
            <a:pPr indent="-228600" lvl="0" marL="228600" rtl="0" algn="just">
              <a:lnSpc>
                <a:spcPct val="110000"/>
              </a:lnSpc>
              <a:spcBef>
                <a:spcPts val="1000"/>
              </a:spcBef>
              <a:spcAft>
                <a:spcPts val="0"/>
              </a:spcAft>
              <a:buClr>
                <a:schemeClr val="dk1"/>
              </a:buClr>
              <a:buSzPts val="1500"/>
              <a:buChar char="•"/>
            </a:pPr>
            <a:r>
              <a:rPr b="1" lang="es-ES" sz="1500"/>
              <a:t>DAL (Capa de Acceso a Datos):</a:t>
            </a:r>
            <a:r>
              <a:rPr lang="es-ES" sz="1500"/>
              <a:t> ORM -&gt; Base de Datos. [ORACLE]</a:t>
            </a:r>
            <a:endParaRPr/>
          </a:p>
          <a:p>
            <a:pPr indent="-228600" lvl="0" marL="228600" rtl="0" algn="just">
              <a:lnSpc>
                <a:spcPct val="110000"/>
              </a:lnSpc>
              <a:spcBef>
                <a:spcPts val="1000"/>
              </a:spcBef>
              <a:spcAft>
                <a:spcPts val="0"/>
              </a:spcAft>
              <a:buClr>
                <a:schemeClr val="dk1"/>
              </a:buClr>
              <a:buSzPts val="1500"/>
              <a:buChar char="•"/>
            </a:pPr>
            <a:r>
              <a:rPr b="1" lang="es-ES" sz="1500"/>
              <a:t>Servicios de Integración</a:t>
            </a:r>
            <a:r>
              <a:rPr lang="es-ES" sz="1500"/>
              <a:t>: Conectores de ERP/WMS -&gt; WS. [SOAP/REST, XML/JSON]</a:t>
            </a:r>
            <a:endParaRPr/>
          </a:p>
          <a:p>
            <a:pPr indent="-228600" lvl="0" marL="228600" rtl="0" algn="just">
              <a:lnSpc>
                <a:spcPct val="110000"/>
              </a:lnSpc>
              <a:spcBef>
                <a:spcPts val="1000"/>
              </a:spcBef>
              <a:spcAft>
                <a:spcPts val="0"/>
              </a:spcAft>
              <a:buClr>
                <a:schemeClr val="dk1"/>
              </a:buClr>
              <a:buSzPts val="1500"/>
              <a:buChar char="•"/>
            </a:pPr>
            <a:r>
              <a:rPr b="1" lang="es-ES" sz="1500"/>
              <a:t>Seguridad:</a:t>
            </a:r>
            <a:r>
              <a:rPr lang="es-ES" sz="1500"/>
              <a:t> Control de acceso y autenticación -&gt; Cifrado de datos. [PHP, HTTPS/SSL]</a:t>
            </a:r>
            <a:endParaRPr/>
          </a:p>
          <a:p>
            <a:pPr indent="-228600" lvl="0" marL="228600" rtl="0" algn="just">
              <a:lnSpc>
                <a:spcPct val="110000"/>
              </a:lnSpc>
              <a:spcBef>
                <a:spcPts val="1000"/>
              </a:spcBef>
              <a:spcAft>
                <a:spcPts val="0"/>
              </a:spcAft>
              <a:buClr>
                <a:schemeClr val="dk1"/>
              </a:buClr>
              <a:buSzPts val="1500"/>
              <a:buChar char="•"/>
            </a:pPr>
            <a:r>
              <a:rPr b="1" lang="es-ES" sz="1500"/>
              <a:t>Infraestructura:</a:t>
            </a:r>
            <a:r>
              <a:rPr lang="es-ES" sz="1500"/>
              <a:t> Servidores -&gt; Contenedores -&gt; Redes -&gt; Almacenamiento. [Servidores Oracle]</a:t>
            </a:r>
            <a:endParaRPr/>
          </a:p>
          <a:p>
            <a:pPr indent="-133350" lvl="0" marL="228600" rtl="0" algn="just">
              <a:lnSpc>
                <a:spcPct val="110000"/>
              </a:lnSpc>
              <a:spcBef>
                <a:spcPts val="1000"/>
              </a:spcBef>
              <a:spcAft>
                <a:spcPts val="0"/>
              </a:spcAft>
              <a:buClr>
                <a:schemeClr val="dk1"/>
              </a:buClr>
              <a:buSzPts val="1500"/>
              <a:buNone/>
            </a:pPr>
            <a:r>
              <a:t/>
            </a:r>
            <a:endParaRPr sz="1500"/>
          </a:p>
        </p:txBody>
      </p:sp>
      <p:pic>
        <p:nvPicPr>
          <p:cNvPr descr="Diagrama de flujo de dibujo femenino" id="214" name="Google Shape;214;p13"/>
          <p:cNvPicPr preferRelativeResize="0"/>
          <p:nvPr>
            <p:ph idx="1" type="body"/>
          </p:nvPr>
        </p:nvPicPr>
        <p:blipFill rotWithShape="1">
          <a:blip r:embed="rId3">
            <a:alphaModFix/>
          </a:blip>
          <a:srcRect b="0" l="0" r="0" t="0"/>
          <a:stretch/>
        </p:blipFill>
        <p:spPr>
          <a:xfrm>
            <a:off x="6154186" y="1517102"/>
            <a:ext cx="5837700" cy="382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Riesgos del Proyecto</a:t>
            </a:r>
            <a:endParaRPr/>
          </a:p>
        </p:txBody>
      </p:sp>
      <p:pic>
        <p:nvPicPr>
          <p:cNvPr id="220" name="Google Shape;220;p14"/>
          <p:cNvPicPr preferRelativeResize="0"/>
          <p:nvPr/>
        </p:nvPicPr>
        <p:blipFill rotWithShape="1">
          <a:blip r:embed="rId3">
            <a:alphaModFix/>
          </a:blip>
          <a:srcRect b="0" l="0" r="0" t="0"/>
          <a:stretch/>
        </p:blipFill>
        <p:spPr>
          <a:xfrm>
            <a:off x="0" y="2081213"/>
            <a:ext cx="12192000" cy="269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nforme de puntaje de crédito" id="227" name="Google Shape;227;p15"/>
          <p:cNvPicPr preferRelativeResize="0"/>
          <p:nvPr>
            <p:ph idx="1" type="body"/>
          </p:nvPr>
        </p:nvPicPr>
        <p:blipFill rotWithShape="1">
          <a:blip r:embed="rId3">
            <a:alphaModFix/>
          </a:blip>
          <a:srcRect b="0" l="3168" r="12366" t="0"/>
          <a:stretch/>
        </p:blipFill>
        <p:spPr>
          <a:xfrm>
            <a:off x="20" y="10"/>
            <a:ext cx="7723393" cy="6857990"/>
          </a:xfrm>
          <a:prstGeom prst="rect">
            <a:avLst/>
          </a:prstGeom>
          <a:noFill/>
          <a:ln>
            <a:noFill/>
          </a:ln>
        </p:spPr>
      </p:pic>
      <p:sp>
        <p:nvSpPr>
          <p:cNvPr id="228" name="Google Shape;228;p15"/>
          <p:cNvSpPr txBox="1"/>
          <p:nvPr>
            <p:ph type="title"/>
          </p:nvPr>
        </p:nvSpPr>
        <p:spPr>
          <a:xfrm>
            <a:off x="8270421" y="1387929"/>
            <a:ext cx="3212502" cy="1942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Monitoreo y control de proyectos</a:t>
            </a:r>
            <a:endParaRPr/>
          </a:p>
        </p:txBody>
      </p:sp>
      <p:sp>
        <p:nvSpPr>
          <p:cNvPr id="229" name="Google Shape;229;p15"/>
          <p:cNvSpPr txBox="1"/>
          <p:nvPr>
            <p:ph idx="2" type="body"/>
          </p:nvPr>
        </p:nvSpPr>
        <p:spPr>
          <a:xfrm>
            <a:off x="8270421" y="3412998"/>
            <a:ext cx="3212502" cy="2767366"/>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t/>
            </a:r>
            <a:endParaRPr b="1" sz="1400"/>
          </a:p>
          <a:p>
            <a:pPr indent="0" lvl="1" marL="0" rtl="0" algn="just">
              <a:lnSpc>
                <a:spcPct val="120000"/>
              </a:lnSpc>
              <a:spcBef>
                <a:spcPts val="500"/>
              </a:spcBef>
              <a:spcAft>
                <a:spcPts val="0"/>
              </a:spcAft>
              <a:buClr>
                <a:schemeClr val="dk1"/>
              </a:buClr>
              <a:buSzPts val="1400"/>
              <a:buNone/>
            </a:pPr>
            <a:r>
              <a:rPr lang="es-ES" sz="1400"/>
              <a:t>El monitoreo y control del progreso del proyecto es esencial para asegurar que se alcancen los objetivos planificados y se mantenga el proyecto dentro del presupuesto y plazo. En este caso, se asegura que el sistema de automatización de pedidos esté funcionando correctamente.</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29"/>
                                        </p:tgtEl>
                                        <p:attrNameLst>
                                          <p:attrName>style.visibility</p:attrName>
                                        </p:attrNameLst>
                                      </p:cBhvr>
                                      <p:to>
                                        <p:strVal val="visible"/>
                                      </p:to>
                                    </p:set>
                                    <p:animEffect filter="fade" transition="in">
                                      <p:cBhvr>
                                        <p:cTn dur="25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oncepto de envío y logística, caja de carga" id="236" name="Google Shape;236;p16"/>
          <p:cNvPicPr preferRelativeResize="0"/>
          <p:nvPr>
            <p:ph idx="1" type="body"/>
          </p:nvPr>
        </p:nvPicPr>
        <p:blipFill rotWithShape="1">
          <a:blip r:embed="rId3">
            <a:alphaModFix/>
          </a:blip>
          <a:srcRect b="-1" l="23890" r="25094" t="0"/>
          <a:stretch/>
        </p:blipFill>
        <p:spPr>
          <a:xfrm>
            <a:off x="20" y="10"/>
            <a:ext cx="4910308" cy="6857990"/>
          </a:xfrm>
          <a:prstGeom prst="rect">
            <a:avLst/>
          </a:prstGeom>
          <a:noFill/>
          <a:ln>
            <a:noFill/>
          </a:ln>
        </p:spPr>
      </p:pic>
      <p:sp>
        <p:nvSpPr>
          <p:cNvPr id="237" name="Google Shape;237;p16"/>
          <p:cNvSpPr txBox="1"/>
          <p:nvPr>
            <p:ph type="title"/>
          </p:nvPr>
        </p:nvSpPr>
        <p:spPr>
          <a:xfrm>
            <a:off x="5568537" y="603504"/>
            <a:ext cx="5916168"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Monitoreo y Control</a:t>
            </a:r>
            <a:endParaRPr/>
          </a:p>
        </p:txBody>
      </p:sp>
      <p:sp>
        <p:nvSpPr>
          <p:cNvPr id="238" name="Google Shape;238;p16"/>
          <p:cNvSpPr txBox="1"/>
          <p:nvPr>
            <p:ph idx="2" type="body"/>
          </p:nvPr>
        </p:nvSpPr>
        <p:spPr>
          <a:xfrm>
            <a:off x="5568537" y="2214282"/>
            <a:ext cx="5916168" cy="4095078"/>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rPr b="1" lang="es-ES" sz="1400"/>
              <a:t>Monitoreo del sistema de automatización de pedidos</a:t>
            </a:r>
            <a:endParaRPr/>
          </a:p>
          <a:p>
            <a:pPr indent="0" lvl="1" marL="0" rtl="0" algn="just">
              <a:lnSpc>
                <a:spcPct val="120000"/>
              </a:lnSpc>
              <a:spcBef>
                <a:spcPts val="500"/>
              </a:spcBef>
              <a:spcAft>
                <a:spcPts val="0"/>
              </a:spcAft>
              <a:buClr>
                <a:schemeClr val="dk1"/>
              </a:buClr>
              <a:buSzPts val="1400"/>
              <a:buNone/>
            </a:pPr>
            <a:r>
              <a:rPr lang="es-ES" sz="1400"/>
              <a:t>El monitoreo del sistema de automatización de pedidos implica vigilar el flujo de pedidos en tiempo real, identificar los problemas a medida que surgen y tomar medidas para solucionarlos rápidamente.</a:t>
            </a:r>
            <a:endParaRPr/>
          </a:p>
          <a:p>
            <a:pPr indent="0" lvl="0" marL="0" rtl="0" algn="just">
              <a:lnSpc>
                <a:spcPct val="120000"/>
              </a:lnSpc>
              <a:spcBef>
                <a:spcPts val="2500"/>
              </a:spcBef>
              <a:spcAft>
                <a:spcPts val="0"/>
              </a:spcAft>
              <a:buClr>
                <a:schemeClr val="dk1"/>
              </a:buClr>
              <a:buSzPts val="1400"/>
              <a:buNone/>
            </a:pPr>
            <a:r>
              <a:rPr b="1" lang="es-ES" sz="1400"/>
              <a:t>Control del sistema de automatización de pedidos</a:t>
            </a:r>
            <a:endParaRPr/>
          </a:p>
          <a:p>
            <a:pPr indent="0" lvl="1" marL="0" rtl="0" algn="just">
              <a:lnSpc>
                <a:spcPct val="120000"/>
              </a:lnSpc>
              <a:spcBef>
                <a:spcPts val="500"/>
              </a:spcBef>
              <a:spcAft>
                <a:spcPts val="0"/>
              </a:spcAft>
              <a:buClr>
                <a:schemeClr val="dk1"/>
              </a:buClr>
              <a:buSzPts val="1400"/>
              <a:buNone/>
            </a:pPr>
            <a:r>
              <a:rPr lang="es-ES" sz="1400"/>
              <a:t>El control del sistema de automatización de pedidos implica tomar medidas proactivas para garantizar que el sistema funcione de manera eficiente y confiable, incluida la realización de mantenimiento preventivo y la actualización de software y hardware.</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38"/>
                                        </p:tgtEl>
                                        <p:attrNameLst>
                                          <p:attrName>style.visibility</p:attrName>
                                        </p:attrNameLst>
                                      </p:cBhvr>
                                      <p:to>
                                        <p:strVal val="visible"/>
                                      </p:to>
                                    </p:set>
                                    <p:animEffect filter="fade" transition="in">
                                      <p:cBhvr>
                                        <p:cTn dur="25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lustración 3D" id="245" name="Google Shape;245;p17"/>
          <p:cNvPicPr preferRelativeResize="0"/>
          <p:nvPr>
            <p:ph idx="1" type="body"/>
          </p:nvPr>
        </p:nvPicPr>
        <p:blipFill rotWithShape="1">
          <a:blip r:embed="rId3">
            <a:alphaModFix/>
          </a:blip>
          <a:srcRect b="3" l="7566" r="10687" t="0"/>
          <a:stretch/>
        </p:blipFill>
        <p:spPr>
          <a:xfrm>
            <a:off x="731521" y="2011679"/>
            <a:ext cx="4684352" cy="4297680"/>
          </a:xfrm>
          <a:prstGeom prst="rect">
            <a:avLst/>
          </a:prstGeom>
          <a:noFill/>
          <a:ln>
            <a:noFill/>
          </a:ln>
        </p:spPr>
      </p:pic>
      <p:sp>
        <p:nvSpPr>
          <p:cNvPr id="246" name="Google Shape;246;p17"/>
          <p:cNvSpPr txBox="1"/>
          <p:nvPr>
            <p:ph type="title"/>
          </p:nvPr>
        </p:nvSpPr>
        <p:spPr>
          <a:xfrm>
            <a:off x="614679" y="548641"/>
            <a:ext cx="4779572" cy="1298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Entrega del sistema</a:t>
            </a:r>
            <a:endParaRPr/>
          </a:p>
        </p:txBody>
      </p:sp>
      <p:sp>
        <p:nvSpPr>
          <p:cNvPr id="247" name="Google Shape;247;p17"/>
          <p:cNvSpPr txBox="1"/>
          <p:nvPr>
            <p:ph idx="2" type="body"/>
          </p:nvPr>
        </p:nvSpPr>
        <p:spPr>
          <a:xfrm>
            <a:off x="6030551" y="548638"/>
            <a:ext cx="5546770" cy="5760721"/>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rPr b="1" lang="es-ES" sz="1400"/>
              <a:t>Entrega del sistema de automatización de pedidos</a:t>
            </a:r>
            <a:endParaRPr/>
          </a:p>
          <a:p>
            <a:pPr indent="0" lvl="1" marL="0" rtl="0" algn="just">
              <a:lnSpc>
                <a:spcPct val="120000"/>
              </a:lnSpc>
              <a:spcBef>
                <a:spcPts val="500"/>
              </a:spcBef>
              <a:spcAft>
                <a:spcPts val="0"/>
              </a:spcAft>
              <a:buClr>
                <a:schemeClr val="dk1"/>
              </a:buClr>
              <a:buSzPts val="1400"/>
              <a:buNone/>
            </a:pPr>
            <a:r>
              <a:rPr lang="es-ES" sz="1400"/>
              <a:t>Se explicará cómo se entregó el sistema de automatización de pedidos, incluyendo el proceso de instalación y configuración. También se discutirá cómo se manejaron los errores y problemas durante el proceso de entrega.</a:t>
            </a:r>
            <a:endParaRPr/>
          </a:p>
          <a:p>
            <a:pPr indent="0" lvl="0" marL="0" rtl="0" algn="just">
              <a:lnSpc>
                <a:spcPct val="120000"/>
              </a:lnSpc>
              <a:spcBef>
                <a:spcPts val="2500"/>
              </a:spcBef>
              <a:spcAft>
                <a:spcPts val="0"/>
              </a:spcAft>
              <a:buClr>
                <a:schemeClr val="dk1"/>
              </a:buClr>
              <a:buSzPts val="1400"/>
              <a:buNone/>
            </a:pPr>
            <a:r>
              <a:rPr b="1" lang="es-ES" sz="1400"/>
              <a:t>Capacitación de usuarios finales</a:t>
            </a:r>
            <a:endParaRPr/>
          </a:p>
          <a:p>
            <a:pPr indent="0" lvl="1" marL="0" rtl="0" algn="just">
              <a:lnSpc>
                <a:spcPct val="120000"/>
              </a:lnSpc>
              <a:spcBef>
                <a:spcPts val="500"/>
              </a:spcBef>
              <a:spcAft>
                <a:spcPts val="0"/>
              </a:spcAft>
              <a:buClr>
                <a:schemeClr val="dk1"/>
              </a:buClr>
              <a:buSzPts val="1400"/>
              <a:buNone/>
            </a:pPr>
            <a:r>
              <a:rPr lang="es-ES" sz="1400"/>
              <a:t>Se explicará la capacitación brindada a los usuarios finales para que puedan utilizar el sistema de automatización de pedidos correctamente. También se discutirá cómo se resolvieron las preguntas y problemas relacionados con la capacitación.</a:t>
            </a:r>
            <a:endParaRPr/>
          </a:p>
          <a:p>
            <a:pPr indent="0" lvl="0" marL="0" rtl="0" algn="just">
              <a:lnSpc>
                <a:spcPct val="120000"/>
              </a:lnSpc>
              <a:spcBef>
                <a:spcPts val="2500"/>
              </a:spcBef>
              <a:spcAft>
                <a:spcPts val="0"/>
              </a:spcAft>
              <a:buClr>
                <a:schemeClr val="dk1"/>
              </a:buClr>
              <a:buSzPts val="1400"/>
              <a:buNone/>
            </a:pPr>
            <a:r>
              <a:rPr b="1" lang="es-ES" sz="1400"/>
              <a:t>Soporte técnico</a:t>
            </a:r>
            <a:endParaRPr/>
          </a:p>
          <a:p>
            <a:pPr indent="0" lvl="1" marL="0" rtl="0" algn="just">
              <a:lnSpc>
                <a:spcPct val="120000"/>
              </a:lnSpc>
              <a:spcBef>
                <a:spcPts val="500"/>
              </a:spcBef>
              <a:spcAft>
                <a:spcPts val="0"/>
              </a:spcAft>
              <a:buClr>
                <a:schemeClr val="dk1"/>
              </a:buClr>
              <a:buSzPts val="1400"/>
              <a:buNone/>
            </a:pPr>
            <a:r>
              <a:rPr lang="es-ES" sz="1400"/>
              <a:t>Se explicará el soporte técnico proporcionado a los usuarios finales después de la entrega del sistema de automatización de pedidos, incluyendo el mantenimiento y la resolución de problemas. También se discutirá cómo se manejaron las solicitudes de soporte técnico.</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47"/>
                                        </p:tgtEl>
                                        <p:attrNameLst>
                                          <p:attrName>style.visibility</p:attrName>
                                        </p:attrNameLst>
                                      </p:cBhvr>
                                      <p:to>
                                        <p:strVal val="visible"/>
                                      </p:to>
                                    </p:set>
                                    <p:animEffect filter="fade" transition="in">
                                      <p:cBhvr>
                                        <p:cTn dur="25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Silueta de puesta de sol de un andamio en un sitio en construcción" id="99" name="Google Shape;99;p2"/>
          <p:cNvPicPr preferRelativeResize="0"/>
          <p:nvPr/>
        </p:nvPicPr>
        <p:blipFill rotWithShape="1">
          <a:blip r:embed="rId3">
            <a:alphaModFix/>
          </a:blip>
          <a:srcRect b="-1" l="20910" r="17055" t="0"/>
          <a:stretch/>
        </p:blipFill>
        <p:spPr>
          <a:xfrm>
            <a:off x="1" y="10"/>
            <a:ext cx="6373368" cy="6857990"/>
          </a:xfrm>
          <a:prstGeom prst="rect">
            <a:avLst/>
          </a:prstGeom>
          <a:noFill/>
          <a:ln>
            <a:noFill/>
          </a:ln>
        </p:spPr>
      </p:pic>
      <p:sp>
        <p:nvSpPr>
          <p:cNvPr id="100" name="Google Shape;100;p2"/>
          <p:cNvSpPr txBox="1"/>
          <p:nvPr>
            <p:ph type="title"/>
          </p:nvPr>
        </p:nvSpPr>
        <p:spPr>
          <a:xfrm>
            <a:off x="7123015" y="603504"/>
            <a:ext cx="4361689"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Índice</a:t>
            </a:r>
            <a:endParaRPr/>
          </a:p>
        </p:txBody>
      </p:sp>
      <p:sp>
        <p:nvSpPr>
          <p:cNvPr id="101" name="Google Shape;101;p2"/>
          <p:cNvSpPr txBox="1"/>
          <p:nvPr>
            <p:ph idx="1" type="body"/>
          </p:nvPr>
        </p:nvSpPr>
        <p:spPr>
          <a:xfrm>
            <a:off x="7123017" y="2212848"/>
            <a:ext cx="4361688" cy="409651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s-ES" sz="1800"/>
              <a:t>Contexto</a:t>
            </a:r>
            <a:endParaRPr/>
          </a:p>
          <a:p>
            <a:pPr indent="-228600" lvl="0" marL="228600" rtl="0" algn="l">
              <a:lnSpc>
                <a:spcPct val="120000"/>
              </a:lnSpc>
              <a:spcBef>
                <a:spcPts val="1000"/>
              </a:spcBef>
              <a:spcAft>
                <a:spcPts val="0"/>
              </a:spcAft>
              <a:buClr>
                <a:schemeClr val="dk1"/>
              </a:buClr>
              <a:buSzPts val="1800"/>
              <a:buChar char="•"/>
            </a:pPr>
            <a:r>
              <a:rPr lang="es-ES" sz="1800"/>
              <a:t>Problema</a:t>
            </a:r>
            <a:endParaRPr/>
          </a:p>
          <a:p>
            <a:pPr indent="-228600" lvl="0" marL="228600" rtl="0" algn="l">
              <a:lnSpc>
                <a:spcPct val="120000"/>
              </a:lnSpc>
              <a:spcBef>
                <a:spcPts val="1000"/>
              </a:spcBef>
              <a:spcAft>
                <a:spcPts val="0"/>
              </a:spcAft>
              <a:buClr>
                <a:schemeClr val="dk1"/>
              </a:buClr>
              <a:buSzPts val="1800"/>
              <a:buChar char="•"/>
            </a:pPr>
            <a:r>
              <a:rPr lang="es-ES" sz="1800"/>
              <a:t>Objetivo</a:t>
            </a:r>
            <a:endParaRPr/>
          </a:p>
          <a:p>
            <a:pPr indent="-228600" lvl="0" marL="228600" rtl="0" algn="l">
              <a:lnSpc>
                <a:spcPct val="120000"/>
              </a:lnSpc>
              <a:spcBef>
                <a:spcPts val="1000"/>
              </a:spcBef>
              <a:spcAft>
                <a:spcPts val="0"/>
              </a:spcAft>
              <a:buClr>
                <a:schemeClr val="dk1"/>
              </a:buClr>
              <a:buSzPts val="1800"/>
              <a:buChar char="•"/>
            </a:pPr>
            <a:r>
              <a:rPr lang="es-ES" sz="1800"/>
              <a:t>Solución</a:t>
            </a:r>
            <a:endParaRPr/>
          </a:p>
          <a:p>
            <a:pPr indent="-228600" lvl="0" marL="228600" rtl="0" algn="l">
              <a:lnSpc>
                <a:spcPct val="120000"/>
              </a:lnSpc>
              <a:spcBef>
                <a:spcPts val="1000"/>
              </a:spcBef>
              <a:spcAft>
                <a:spcPts val="0"/>
              </a:spcAft>
              <a:buClr>
                <a:schemeClr val="dk1"/>
              </a:buClr>
              <a:buSzPts val="1800"/>
              <a:buChar char="•"/>
            </a:pPr>
            <a:r>
              <a:rPr lang="es-ES" sz="1800"/>
              <a:t>Plan de trabajo</a:t>
            </a:r>
            <a:endParaRPr/>
          </a:p>
          <a:p>
            <a:pPr indent="-228600" lvl="0" marL="228600" rtl="0" algn="l">
              <a:lnSpc>
                <a:spcPct val="120000"/>
              </a:lnSpc>
              <a:spcBef>
                <a:spcPts val="1000"/>
              </a:spcBef>
              <a:spcAft>
                <a:spcPts val="0"/>
              </a:spcAft>
              <a:buClr>
                <a:schemeClr val="dk1"/>
              </a:buClr>
              <a:buSzPts val="1800"/>
              <a:buChar char="•"/>
            </a:pPr>
            <a:r>
              <a:rPr lang="es-ES" sz="1800"/>
              <a:t>Requisitos funcionales y no funcionales</a:t>
            </a:r>
            <a:endParaRPr/>
          </a:p>
          <a:p>
            <a:pPr indent="-228600" lvl="0" marL="228600" rtl="0" algn="l">
              <a:lnSpc>
                <a:spcPct val="120000"/>
              </a:lnSpc>
              <a:spcBef>
                <a:spcPts val="1000"/>
              </a:spcBef>
              <a:spcAft>
                <a:spcPts val="0"/>
              </a:spcAft>
              <a:buClr>
                <a:schemeClr val="dk1"/>
              </a:buClr>
              <a:buSzPts val="1800"/>
              <a:buChar char="•"/>
            </a:pPr>
            <a:r>
              <a:rPr lang="es-ES" sz="1800"/>
              <a:t>Arquitectura del proyecto</a:t>
            </a:r>
            <a:endParaRPr/>
          </a:p>
          <a:p>
            <a:pPr indent="-228600" lvl="0" marL="228600" rtl="0" algn="l">
              <a:lnSpc>
                <a:spcPct val="120000"/>
              </a:lnSpc>
              <a:spcBef>
                <a:spcPts val="1000"/>
              </a:spcBef>
              <a:spcAft>
                <a:spcPts val="0"/>
              </a:spcAft>
              <a:buClr>
                <a:schemeClr val="dk1"/>
              </a:buClr>
              <a:buSzPts val="1800"/>
              <a:buChar char="•"/>
            </a:pPr>
            <a:r>
              <a:rPr lang="es-ES" sz="1800"/>
              <a:t>Riesgos del proyecto</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Una de las 10 marchas es roja." id="254" name="Google Shape;254;p18"/>
          <p:cNvPicPr preferRelativeResize="0"/>
          <p:nvPr>
            <p:ph idx="1" type="body"/>
          </p:nvPr>
        </p:nvPicPr>
        <p:blipFill rotWithShape="1">
          <a:blip r:embed="rId3">
            <a:alphaModFix/>
          </a:blip>
          <a:srcRect b="-1" l="4423" r="5481" t="0"/>
          <a:stretch/>
        </p:blipFill>
        <p:spPr>
          <a:xfrm>
            <a:off x="21" y="10"/>
            <a:ext cx="6219900" cy="5523000"/>
          </a:xfrm>
          <a:prstGeom prst="rect">
            <a:avLst/>
          </a:prstGeom>
          <a:noFill/>
          <a:ln>
            <a:noFill/>
          </a:ln>
        </p:spPr>
      </p:pic>
      <p:sp>
        <p:nvSpPr>
          <p:cNvPr id="255" name="Google Shape;255;p18"/>
          <p:cNvSpPr txBox="1"/>
          <p:nvPr>
            <p:ph type="title"/>
          </p:nvPr>
        </p:nvSpPr>
        <p:spPr>
          <a:xfrm>
            <a:off x="6654272" y="585015"/>
            <a:ext cx="3212502" cy="5953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Conclusión</a:t>
            </a:r>
            <a:endParaRPr/>
          </a:p>
        </p:txBody>
      </p:sp>
      <p:sp>
        <p:nvSpPr>
          <p:cNvPr id="256" name="Google Shape;256;p18"/>
          <p:cNvSpPr txBox="1"/>
          <p:nvPr>
            <p:ph idx="2" type="body"/>
          </p:nvPr>
        </p:nvSpPr>
        <p:spPr>
          <a:xfrm>
            <a:off x="6654272" y="1180355"/>
            <a:ext cx="5381700" cy="5523000"/>
          </a:xfrm>
          <a:prstGeom prst="rect">
            <a:avLst/>
          </a:prstGeom>
          <a:noFill/>
          <a:ln>
            <a:noFill/>
          </a:ln>
        </p:spPr>
        <p:txBody>
          <a:bodyPr anchorCtr="0" anchor="t" bIns="45700" lIns="91425" spcFirstLastPara="1" rIns="91425" wrap="square" tIns="45700">
            <a:normAutofit fontScale="92500" lnSpcReduction="20000"/>
          </a:bodyPr>
          <a:lstStyle/>
          <a:p>
            <a:pPr indent="-322580" lvl="0" marL="457200" rtl="0" algn="just">
              <a:lnSpc>
                <a:spcPct val="150000"/>
              </a:lnSpc>
              <a:spcBef>
                <a:spcPts val="0"/>
              </a:spcBef>
              <a:spcAft>
                <a:spcPts val="0"/>
              </a:spcAft>
              <a:buSzPct val="100000"/>
              <a:buChar char="●"/>
            </a:pPr>
            <a:r>
              <a:rPr lang="es-ES" sz="1600"/>
              <a:t>La implementación de la aplicación web ha sido clave para resolver los principales desafíos que enfrentaba la empresa, como la incompatibilidad de formatos de pedidos, los errores manuales en la digitación y la ineficiencia en la distribución. </a:t>
            </a:r>
            <a:endParaRPr sz="1600"/>
          </a:p>
          <a:p>
            <a:pPr indent="-322580" lvl="0" marL="457200" rtl="0" algn="just">
              <a:lnSpc>
                <a:spcPct val="150000"/>
              </a:lnSpc>
              <a:spcBef>
                <a:spcPts val="0"/>
              </a:spcBef>
              <a:spcAft>
                <a:spcPts val="0"/>
              </a:spcAft>
              <a:buSzPct val="100000"/>
              <a:buChar char="●"/>
            </a:pPr>
            <a:r>
              <a:rPr lang="es-ES" sz="1600"/>
              <a:t>Esta solución ha mejorado significativamente la precisión en el procesamiento de pedidos, optimizado los tiempos operativos y fortalecido la relación con los clientes, contribuyendo a una operación más ágil y confiable. </a:t>
            </a:r>
            <a:endParaRPr sz="1600"/>
          </a:p>
          <a:p>
            <a:pPr indent="-322580" lvl="0" marL="457200" rtl="0" algn="just">
              <a:lnSpc>
                <a:spcPct val="150000"/>
              </a:lnSpc>
              <a:spcBef>
                <a:spcPts val="0"/>
              </a:spcBef>
              <a:spcAft>
                <a:spcPts val="0"/>
              </a:spcAft>
              <a:buSzPct val="100000"/>
              <a:buChar char="●"/>
            </a:pPr>
            <a:r>
              <a:rPr lang="es-ES" sz="1600"/>
              <a:t>De cara al futuro, se podrían considerar mejoras adicionales, como la automatización completa del proceso de distribución y la expansión de la aplicación para manejar otros tipos de documentos comerciales, lo que permitiría a la empresa alcanzar nuevos niveles de eficiencia y adaptabilidad en su gestión operativa.</a:t>
            </a:r>
            <a:endParaRPr sz="1600"/>
          </a:p>
          <a:p>
            <a:pPr indent="0" lvl="0" marL="0" rtl="0" algn="l">
              <a:lnSpc>
                <a:spcPct val="120000"/>
              </a:lnSpc>
              <a:spcBef>
                <a:spcPts val="2500"/>
              </a:spcBef>
              <a:spcAft>
                <a:spcPts val="0"/>
              </a:spcAft>
              <a:buClr>
                <a:schemeClr val="dk1"/>
              </a:buClr>
              <a:buSzPct val="100000"/>
              <a:buNone/>
            </a:pPr>
            <a:r>
              <a:t/>
            </a:r>
            <a:endParaRPr b="1"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56"/>
                                        </p:tgtEl>
                                        <p:attrNameLst>
                                          <p:attrName>style.visibility</p:attrName>
                                        </p:attrNameLst>
                                      </p:cBhvr>
                                      <p:to>
                                        <p:strVal val="visible"/>
                                      </p:to>
                                    </p:set>
                                    <p:animEffect filter="fade" transition="in">
                                      <p:cBhvr>
                                        <p:cTn dur="25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fd20c4c268_0_0"/>
          <p:cNvSpPr txBox="1"/>
          <p:nvPr>
            <p:ph type="title"/>
          </p:nvPr>
        </p:nvSpPr>
        <p:spPr>
          <a:xfrm>
            <a:off x="612648" y="548640"/>
            <a:ext cx="10741200" cy="113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3" name="Google Shape;263;g2fd20c4c268_0_0"/>
          <p:cNvSpPr txBox="1"/>
          <p:nvPr>
            <p:ph idx="1" type="body"/>
          </p:nvPr>
        </p:nvSpPr>
        <p:spPr>
          <a:xfrm>
            <a:off x="612648"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4" name="Google Shape;264;g2fd20c4c268_0_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65" name="Google Shape;265;g2fd20c4c268_0_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dea, bombilla, éxito, inspiración, papel arrugado" id="108" name="Google Shape;108;p3"/>
          <p:cNvPicPr preferRelativeResize="0"/>
          <p:nvPr>
            <p:ph idx="1" type="body"/>
          </p:nvPr>
        </p:nvPicPr>
        <p:blipFill rotWithShape="1">
          <a:blip r:embed="rId3">
            <a:alphaModFix/>
          </a:blip>
          <a:srcRect b="0" l="770" r="14766" t="0"/>
          <a:stretch/>
        </p:blipFill>
        <p:spPr>
          <a:xfrm>
            <a:off x="20" y="10"/>
            <a:ext cx="7723393" cy="6857990"/>
          </a:xfrm>
          <a:prstGeom prst="rect">
            <a:avLst/>
          </a:prstGeom>
          <a:noFill/>
          <a:ln>
            <a:noFill/>
          </a:ln>
        </p:spPr>
      </p:pic>
      <p:sp>
        <p:nvSpPr>
          <p:cNvPr id="109" name="Google Shape;109;p3"/>
          <p:cNvSpPr txBox="1"/>
          <p:nvPr>
            <p:ph type="title"/>
          </p:nvPr>
        </p:nvSpPr>
        <p:spPr>
          <a:xfrm>
            <a:off x="8270421" y="1387929"/>
            <a:ext cx="3212502" cy="1942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Project Initiation</a:t>
            </a:r>
            <a:endParaRPr/>
          </a:p>
        </p:txBody>
      </p:sp>
      <p:sp>
        <p:nvSpPr>
          <p:cNvPr id="110" name="Google Shape;110;p3"/>
          <p:cNvSpPr txBox="1"/>
          <p:nvPr>
            <p:ph idx="2" type="body"/>
          </p:nvPr>
        </p:nvSpPr>
        <p:spPr>
          <a:xfrm>
            <a:off x="8270421" y="3412998"/>
            <a:ext cx="3212502" cy="2767366"/>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t/>
            </a:r>
            <a:endParaRPr b="1" sz="1400"/>
          </a:p>
          <a:p>
            <a:pPr indent="0" lvl="1" marL="0" rtl="0" algn="just">
              <a:lnSpc>
                <a:spcPct val="120000"/>
              </a:lnSpc>
              <a:spcBef>
                <a:spcPts val="500"/>
              </a:spcBef>
              <a:spcAft>
                <a:spcPts val="0"/>
              </a:spcAft>
              <a:buClr>
                <a:schemeClr val="dk1"/>
              </a:buClr>
              <a:buSzPts val="1400"/>
              <a:buNone/>
            </a:pPr>
            <a:r>
              <a:rPr lang="es-ES" sz="1400"/>
              <a:t>La fase de inicio del proyecto es crucial para definir la idea principal del proyecto y establecer los objetivos clave. En nuestro caso, estamos buscando una solución automatizada para la gestión de pedidos.</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10"/>
                                        </p:tgtEl>
                                        <p:attrNameLst>
                                          <p:attrName>style.visibility</p:attrName>
                                        </p:attrNameLst>
                                      </p:cBhvr>
                                      <p:to>
                                        <p:strVal val="visible"/>
                                      </p:to>
                                    </p:set>
                                    <p:animEffect filter="fade" transition="in">
                                      <p:cBhvr>
                                        <p:cTn dur="25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6" name="Google Shape;116;p4"/>
          <p:cNvPicPr preferRelativeResize="0"/>
          <p:nvPr/>
        </p:nvPicPr>
        <p:blipFill rotWithShape="1">
          <a:blip r:embed="rId3">
            <a:alphaModFix/>
          </a:blip>
          <a:srcRect b="0" l="32342" r="27908" t="0"/>
          <a:stretch/>
        </p:blipFill>
        <p:spPr>
          <a:xfrm>
            <a:off x="7345680" y="10"/>
            <a:ext cx="4846320" cy="6857990"/>
          </a:xfrm>
          <a:prstGeom prst="rect">
            <a:avLst/>
          </a:prstGeom>
          <a:noFill/>
          <a:ln>
            <a:noFill/>
          </a:ln>
        </p:spPr>
      </p:pic>
      <p:sp>
        <p:nvSpPr>
          <p:cNvPr id="117" name="Google Shape;117;p4"/>
          <p:cNvSpPr txBox="1"/>
          <p:nvPr>
            <p:ph type="title"/>
          </p:nvPr>
        </p:nvSpPr>
        <p:spPr>
          <a:xfrm>
            <a:off x="612648" y="600075"/>
            <a:ext cx="6035040" cy="15299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Contexto del proyecto</a:t>
            </a:r>
            <a:endParaRPr/>
          </a:p>
        </p:txBody>
      </p:sp>
      <p:sp>
        <p:nvSpPr>
          <p:cNvPr id="118" name="Google Shape;118;p4"/>
          <p:cNvSpPr txBox="1"/>
          <p:nvPr>
            <p:ph idx="1" type="body"/>
          </p:nvPr>
        </p:nvSpPr>
        <p:spPr>
          <a:xfrm>
            <a:off x="612648" y="2212848"/>
            <a:ext cx="6035040" cy="409651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1800"/>
              <a:buChar char="•"/>
            </a:pPr>
            <a:r>
              <a:rPr lang="es-ES" sz="1800"/>
              <a:t>Monarch tiene más de 80 años de experiencia en el sector textil chileno</a:t>
            </a:r>
            <a:endParaRPr/>
          </a:p>
          <a:p>
            <a:pPr indent="-228600" lvl="0" marL="228600" rtl="0" algn="just">
              <a:lnSpc>
                <a:spcPct val="120000"/>
              </a:lnSpc>
              <a:spcBef>
                <a:spcPts val="1000"/>
              </a:spcBef>
              <a:spcAft>
                <a:spcPts val="0"/>
              </a:spcAft>
              <a:buClr>
                <a:schemeClr val="dk1"/>
              </a:buClr>
              <a:buSzPts val="1800"/>
              <a:buChar char="•"/>
            </a:pPr>
            <a:r>
              <a:rPr lang="es-ES" sz="1800"/>
              <a:t>La eficiencia operativa es esencial para mantener relaciones sólidas con clientes</a:t>
            </a:r>
            <a:endParaRPr/>
          </a:p>
          <a:p>
            <a:pPr indent="-228600" lvl="0" marL="228600" rtl="0" algn="just">
              <a:lnSpc>
                <a:spcPct val="120000"/>
              </a:lnSpc>
              <a:spcBef>
                <a:spcPts val="1000"/>
              </a:spcBef>
              <a:spcAft>
                <a:spcPts val="0"/>
              </a:spcAft>
              <a:buClr>
                <a:schemeClr val="dk1"/>
              </a:buClr>
              <a:buSzPts val="1800"/>
              <a:buChar char="•"/>
            </a:pPr>
            <a:r>
              <a:rPr lang="es-ES" sz="1800"/>
              <a:t>La gestión precisa de pedidos es necesaria para competir en un entorno competitivo</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5"/>
          <p:cNvSpPr txBox="1"/>
          <p:nvPr>
            <p:ph type="title"/>
          </p:nvPr>
        </p:nvSpPr>
        <p:spPr>
          <a:xfrm>
            <a:off x="612648" y="467360"/>
            <a:ext cx="4621553" cy="13607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Problema y solución</a:t>
            </a:r>
            <a:endParaRPr b="1">
              <a:solidFill>
                <a:schemeClr val="dk1"/>
              </a:solidFill>
              <a:latin typeface="Arial"/>
              <a:ea typeface="Arial"/>
              <a:cs typeface="Arial"/>
              <a:sym typeface="Arial"/>
            </a:endParaRPr>
          </a:p>
        </p:txBody>
      </p:sp>
      <p:sp>
        <p:nvSpPr>
          <p:cNvPr id="126" name="Google Shape;126;p5"/>
          <p:cNvSpPr txBox="1"/>
          <p:nvPr>
            <p:ph idx="2" type="body"/>
          </p:nvPr>
        </p:nvSpPr>
        <p:spPr>
          <a:xfrm>
            <a:off x="612648" y="1923658"/>
            <a:ext cx="6528519" cy="469050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10000"/>
              </a:lnSpc>
              <a:spcBef>
                <a:spcPts val="0"/>
              </a:spcBef>
              <a:spcAft>
                <a:spcPts val="0"/>
              </a:spcAft>
              <a:buClr>
                <a:schemeClr val="dk1"/>
              </a:buClr>
              <a:buSzPct val="100000"/>
              <a:buChar char="•"/>
            </a:pPr>
            <a:r>
              <a:rPr lang="es-ES" sz="1800"/>
              <a:t>Problema: La gestión manual de pedidos es ineficiente y puede llevar a errores costosos</a:t>
            </a:r>
            <a:endParaRPr sz="1800"/>
          </a:p>
          <a:p>
            <a:pPr indent="-228600" lvl="0" marL="228600" rtl="0" algn="just">
              <a:lnSpc>
                <a:spcPct val="110000"/>
              </a:lnSpc>
              <a:spcBef>
                <a:spcPts val="1000"/>
              </a:spcBef>
              <a:spcAft>
                <a:spcPts val="0"/>
              </a:spcAft>
              <a:buClr>
                <a:schemeClr val="dk1"/>
              </a:buClr>
              <a:buSzPct val="100000"/>
              <a:buChar char="•"/>
            </a:pPr>
            <a:r>
              <a:rPr lang="es-ES" sz="1800"/>
              <a:t>Solución: La nueva aplicación web revolucionará la gestión de pedidos en Monarch. Al automatizar la carga de datos y validar la información de manera automática, se reducirán drásticamente los errores y se agilizará el proceso. La integración con sistemas clave como el ERP y WMS garantizará una distribución eficiente de los pedidos, mejorando la precisión y la velocidad. Además, su diseño responsive permitirá el acceso desde cualquier dispositivo, facilitando el trabajo en equipo y optimizando la gestión de la relación con los clientes.</a:t>
            </a:r>
            <a:endParaRPr/>
          </a:p>
          <a:p>
            <a:pPr indent="-122872" lvl="0" marL="228600" rtl="0" algn="just">
              <a:lnSpc>
                <a:spcPct val="110000"/>
              </a:lnSpc>
              <a:spcBef>
                <a:spcPts val="1000"/>
              </a:spcBef>
              <a:spcAft>
                <a:spcPts val="0"/>
              </a:spcAft>
              <a:buClr>
                <a:schemeClr val="dk1"/>
              </a:buClr>
              <a:buSzPct val="100000"/>
              <a:buNone/>
            </a:pPr>
            <a:r>
              <a:t/>
            </a:r>
            <a:endParaRPr sz="1800"/>
          </a:p>
          <a:p>
            <a:pPr indent="-228600" lvl="0" marL="228600" rtl="0" algn="just">
              <a:lnSpc>
                <a:spcPct val="110000"/>
              </a:lnSpc>
              <a:spcBef>
                <a:spcPts val="1000"/>
              </a:spcBef>
              <a:spcAft>
                <a:spcPts val="0"/>
              </a:spcAft>
              <a:buClr>
                <a:schemeClr val="dk1"/>
              </a:buClr>
              <a:buSzPct val="100000"/>
              <a:buChar char="•"/>
            </a:pPr>
            <a:r>
              <a:rPr lang="es-ES" sz="1800"/>
              <a:t>Beneficios de la solución: Mayor velocidad, precisión y satisfacción del cliente</a:t>
            </a:r>
            <a:endParaRPr sz="1800"/>
          </a:p>
        </p:txBody>
      </p:sp>
      <p:pic>
        <p:nvPicPr>
          <p:cNvPr descr="Concepto de envío y logística, caja de carga" id="127" name="Google Shape;127;p5"/>
          <p:cNvPicPr preferRelativeResize="0"/>
          <p:nvPr>
            <p:ph idx="1" type="body"/>
          </p:nvPr>
        </p:nvPicPr>
        <p:blipFill rotWithShape="1">
          <a:blip r:embed="rId3">
            <a:alphaModFix/>
          </a:blip>
          <a:srcRect b="0" l="0" r="0" t="0"/>
          <a:stretch/>
        </p:blipFill>
        <p:spPr>
          <a:xfrm>
            <a:off x="7141167" y="1672810"/>
            <a:ext cx="4621553" cy="35123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áfico de dibujo del hombre en pantalla clara" id="134" name="Google Shape;134;p6"/>
          <p:cNvPicPr preferRelativeResize="0"/>
          <p:nvPr>
            <p:ph idx="1" type="body"/>
          </p:nvPr>
        </p:nvPicPr>
        <p:blipFill rotWithShape="1">
          <a:blip r:embed="rId3">
            <a:alphaModFix/>
          </a:blip>
          <a:srcRect b="-2" l="11842" r="26124" t="0"/>
          <a:stretch/>
        </p:blipFill>
        <p:spPr>
          <a:xfrm>
            <a:off x="6675120" y="-1"/>
            <a:ext cx="5516880" cy="6857999"/>
          </a:xfrm>
          <a:prstGeom prst="rect">
            <a:avLst/>
          </a:prstGeom>
          <a:noFill/>
          <a:ln>
            <a:noFill/>
          </a:ln>
        </p:spPr>
      </p:pic>
      <p:sp>
        <p:nvSpPr>
          <p:cNvPr id="135" name="Google Shape;135;p6"/>
          <p:cNvSpPr txBox="1"/>
          <p:nvPr>
            <p:ph type="title"/>
          </p:nvPr>
        </p:nvSpPr>
        <p:spPr>
          <a:xfrm>
            <a:off x="614678" y="548640"/>
            <a:ext cx="4361688" cy="728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Objetivos</a:t>
            </a:r>
            <a:endParaRPr b="1">
              <a:solidFill>
                <a:schemeClr val="dk1"/>
              </a:solidFill>
              <a:latin typeface="Arial"/>
              <a:ea typeface="Arial"/>
              <a:cs typeface="Arial"/>
              <a:sym typeface="Arial"/>
            </a:endParaRPr>
          </a:p>
        </p:txBody>
      </p:sp>
      <p:sp>
        <p:nvSpPr>
          <p:cNvPr id="136" name="Google Shape;136;p6"/>
          <p:cNvSpPr txBox="1"/>
          <p:nvPr>
            <p:ph idx="2" type="body"/>
          </p:nvPr>
        </p:nvSpPr>
        <p:spPr>
          <a:xfrm>
            <a:off x="614678" y="1380742"/>
            <a:ext cx="5816602" cy="5263898"/>
          </a:xfrm>
          <a:prstGeom prst="rect">
            <a:avLst/>
          </a:prstGeom>
          <a:noFill/>
          <a:ln>
            <a:noFill/>
          </a:ln>
        </p:spPr>
        <p:txBody>
          <a:bodyPr anchorCtr="0" anchor="t" bIns="45700" lIns="91425" spcFirstLastPara="1" rIns="91425" wrap="square" tIns="45700">
            <a:normAutofit lnSpcReduction="10000"/>
          </a:bodyPr>
          <a:lstStyle/>
          <a:p>
            <a:pPr indent="-262890" lvl="0" marL="228600" rtl="0" algn="just">
              <a:lnSpc>
                <a:spcPct val="120000"/>
              </a:lnSpc>
              <a:spcBef>
                <a:spcPts val="0"/>
              </a:spcBef>
              <a:spcAft>
                <a:spcPts val="0"/>
              </a:spcAft>
              <a:buClr>
                <a:schemeClr val="dk1"/>
              </a:buClr>
              <a:buSzPts val="1800"/>
              <a:buChar char="•"/>
            </a:pPr>
            <a:r>
              <a:rPr lang="es-ES" sz="1800"/>
              <a:t>Nuestra propuesta engloba los siguientes objetivos :</a:t>
            </a:r>
            <a:endParaRPr sz="1800"/>
          </a:p>
          <a:p>
            <a:pPr indent="0" lvl="0" marL="228600" rtl="0" algn="just">
              <a:lnSpc>
                <a:spcPct val="120000"/>
              </a:lnSpc>
              <a:spcBef>
                <a:spcPts val="0"/>
              </a:spcBef>
              <a:spcAft>
                <a:spcPts val="0"/>
              </a:spcAft>
              <a:buNone/>
            </a:pPr>
            <a:r>
              <a:t/>
            </a:r>
            <a:endParaRPr sz="1800"/>
          </a:p>
          <a:p>
            <a:pPr indent="-262890" lvl="0" marL="228600" rtl="0" algn="just">
              <a:lnSpc>
                <a:spcPct val="120000"/>
              </a:lnSpc>
              <a:spcBef>
                <a:spcPts val="1000"/>
              </a:spcBef>
              <a:spcAft>
                <a:spcPts val="0"/>
              </a:spcAft>
              <a:buClr>
                <a:schemeClr val="dk1"/>
              </a:buClr>
              <a:buSzPts val="1800"/>
              <a:buChar char="•"/>
            </a:pPr>
            <a:r>
              <a:rPr b="1" lang="es-ES" sz="1800"/>
              <a:t>Automatizar el proceso de carga y validación de pedidos:</a:t>
            </a:r>
            <a:r>
              <a:rPr lang="es-ES" sz="1800"/>
              <a:t> Eliminar la digitación manual y reducir significativamente los errores en la transcripción de datos.</a:t>
            </a:r>
            <a:endParaRPr/>
          </a:p>
          <a:p>
            <a:pPr indent="-148590" lvl="0" marL="228600" rtl="0" algn="just">
              <a:lnSpc>
                <a:spcPct val="120000"/>
              </a:lnSpc>
              <a:spcBef>
                <a:spcPts val="1000"/>
              </a:spcBef>
              <a:spcAft>
                <a:spcPts val="0"/>
              </a:spcAft>
              <a:buClr>
                <a:schemeClr val="dk1"/>
              </a:buClr>
              <a:buSzPts val="1800"/>
              <a:buNone/>
            </a:pPr>
            <a:r>
              <a:t/>
            </a:r>
            <a:endParaRPr sz="1800"/>
          </a:p>
          <a:p>
            <a:pPr indent="-262890" lvl="0" marL="228600" rtl="0" algn="just">
              <a:lnSpc>
                <a:spcPct val="120000"/>
              </a:lnSpc>
              <a:spcBef>
                <a:spcPts val="1000"/>
              </a:spcBef>
              <a:spcAft>
                <a:spcPts val="0"/>
              </a:spcAft>
              <a:buClr>
                <a:schemeClr val="dk1"/>
              </a:buClr>
              <a:buSzPts val="1800"/>
              <a:buChar char="•"/>
            </a:pPr>
            <a:r>
              <a:rPr b="1" lang="es-ES" sz="1800"/>
              <a:t>Integrar los sistemas de gestión:</a:t>
            </a:r>
            <a:r>
              <a:rPr lang="es-ES" sz="1800"/>
              <a:t> Conectar el sistema de gestión de pedidos con el ERP y el WMS de Monarch y sus clientes para optimizar el flujo de información.</a:t>
            </a:r>
            <a:endParaRPr/>
          </a:p>
          <a:p>
            <a:pPr indent="-148590" lvl="0" marL="228600" rtl="0" algn="just">
              <a:lnSpc>
                <a:spcPct val="120000"/>
              </a:lnSpc>
              <a:spcBef>
                <a:spcPts val="1000"/>
              </a:spcBef>
              <a:spcAft>
                <a:spcPts val="0"/>
              </a:spcAft>
              <a:buClr>
                <a:schemeClr val="dk1"/>
              </a:buClr>
              <a:buSzPts val="1800"/>
              <a:buNone/>
            </a:pPr>
            <a:r>
              <a:t/>
            </a:r>
            <a:endParaRPr sz="1800"/>
          </a:p>
          <a:p>
            <a:pPr indent="-262890" lvl="0" marL="228600" rtl="0" algn="just">
              <a:lnSpc>
                <a:spcPct val="120000"/>
              </a:lnSpc>
              <a:spcBef>
                <a:spcPts val="1000"/>
              </a:spcBef>
              <a:spcAft>
                <a:spcPts val="0"/>
              </a:spcAft>
              <a:buClr>
                <a:schemeClr val="dk1"/>
              </a:buClr>
              <a:buSzPts val="1800"/>
              <a:buChar char="•"/>
            </a:pPr>
            <a:r>
              <a:rPr b="1" lang="es-ES" sz="1800"/>
              <a:t>Mejorar la eficiencia operativa: </a:t>
            </a:r>
            <a:r>
              <a:rPr lang="es-ES" sz="1800"/>
              <a:t>Reducir los tiempos de procesamiento de los pedidos, optimizar el uso de recursos y minimizar los cuellos de botella.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28fb1883665_0_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áfico de dibujo del hombre en pantalla clara" id="143" name="Google Shape;143;g28fb1883665_0_9"/>
          <p:cNvPicPr preferRelativeResize="0"/>
          <p:nvPr>
            <p:ph idx="1" type="body"/>
          </p:nvPr>
        </p:nvPicPr>
        <p:blipFill rotWithShape="1">
          <a:blip r:embed="rId3">
            <a:alphaModFix/>
          </a:blip>
          <a:srcRect b="0" l="11842" r="26122" t="0"/>
          <a:stretch/>
        </p:blipFill>
        <p:spPr>
          <a:xfrm>
            <a:off x="6675120" y="-1"/>
            <a:ext cx="5517000" cy="6858000"/>
          </a:xfrm>
          <a:prstGeom prst="rect">
            <a:avLst/>
          </a:prstGeom>
          <a:noFill/>
          <a:ln>
            <a:noFill/>
          </a:ln>
        </p:spPr>
      </p:pic>
      <p:sp>
        <p:nvSpPr>
          <p:cNvPr id="144" name="Google Shape;144;g28fb1883665_0_9"/>
          <p:cNvSpPr txBox="1"/>
          <p:nvPr>
            <p:ph type="title"/>
          </p:nvPr>
        </p:nvSpPr>
        <p:spPr>
          <a:xfrm>
            <a:off x="614678" y="548640"/>
            <a:ext cx="4361700" cy="728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Objetivos</a:t>
            </a:r>
            <a:endParaRPr b="1">
              <a:solidFill>
                <a:schemeClr val="dk1"/>
              </a:solidFill>
              <a:latin typeface="Arial"/>
              <a:ea typeface="Arial"/>
              <a:cs typeface="Arial"/>
              <a:sym typeface="Arial"/>
            </a:endParaRPr>
          </a:p>
        </p:txBody>
      </p:sp>
      <p:sp>
        <p:nvSpPr>
          <p:cNvPr id="145" name="Google Shape;145;g28fb1883665_0_9"/>
          <p:cNvSpPr txBox="1"/>
          <p:nvPr>
            <p:ph idx="2" type="body"/>
          </p:nvPr>
        </p:nvSpPr>
        <p:spPr>
          <a:xfrm>
            <a:off x="614678" y="1380742"/>
            <a:ext cx="5816700" cy="5263800"/>
          </a:xfrm>
          <a:prstGeom prst="rect">
            <a:avLst/>
          </a:prstGeom>
          <a:noFill/>
          <a:ln>
            <a:noFill/>
          </a:ln>
        </p:spPr>
        <p:txBody>
          <a:bodyPr anchorCtr="0" anchor="t" bIns="45700" lIns="91425" spcFirstLastPara="1" rIns="91425" wrap="square" tIns="45700">
            <a:normAutofit/>
          </a:bodyPr>
          <a:lstStyle/>
          <a:p>
            <a:pPr indent="0" lvl="0" marL="80010" rtl="0" algn="l">
              <a:lnSpc>
                <a:spcPct val="120000"/>
              </a:lnSpc>
              <a:spcBef>
                <a:spcPts val="1000"/>
              </a:spcBef>
              <a:spcAft>
                <a:spcPts val="0"/>
              </a:spcAft>
              <a:buClr>
                <a:schemeClr val="dk1"/>
              </a:buClr>
              <a:buSzPts val="1800"/>
              <a:buNone/>
            </a:pPr>
            <a:r>
              <a:t/>
            </a:r>
            <a:endParaRPr sz="1800"/>
          </a:p>
          <a:p>
            <a:pPr indent="-262890" lvl="0" marL="228600" rtl="0" algn="just">
              <a:lnSpc>
                <a:spcPct val="120000"/>
              </a:lnSpc>
              <a:spcBef>
                <a:spcPts val="1000"/>
              </a:spcBef>
              <a:spcAft>
                <a:spcPts val="0"/>
              </a:spcAft>
              <a:buClr>
                <a:schemeClr val="dk1"/>
              </a:buClr>
              <a:buSzPts val="1800"/>
              <a:buChar char="•"/>
            </a:pPr>
            <a:r>
              <a:rPr b="1" lang="es-ES" sz="1800"/>
              <a:t>Incrementar la satisfacción del cliente:</a:t>
            </a:r>
            <a:r>
              <a:rPr lang="es-ES" sz="1800"/>
              <a:t> Mejorar la experiencia del cliente a través de una entrega puntual y precisa de los pedidos.</a:t>
            </a:r>
            <a:endParaRPr/>
          </a:p>
          <a:p>
            <a:pPr indent="-148590" lvl="0" marL="228600" rtl="0" algn="just">
              <a:lnSpc>
                <a:spcPct val="120000"/>
              </a:lnSpc>
              <a:spcBef>
                <a:spcPts val="1000"/>
              </a:spcBef>
              <a:spcAft>
                <a:spcPts val="0"/>
              </a:spcAft>
              <a:buClr>
                <a:schemeClr val="dk1"/>
              </a:buClr>
              <a:buSzPts val="1800"/>
              <a:buNone/>
            </a:pPr>
            <a:r>
              <a:t/>
            </a:r>
            <a:endParaRPr sz="1800"/>
          </a:p>
          <a:p>
            <a:pPr indent="-262890" lvl="0" marL="228600" rtl="0" algn="just">
              <a:lnSpc>
                <a:spcPct val="120000"/>
              </a:lnSpc>
              <a:spcBef>
                <a:spcPts val="1000"/>
              </a:spcBef>
              <a:spcAft>
                <a:spcPts val="0"/>
              </a:spcAft>
              <a:buClr>
                <a:schemeClr val="dk1"/>
              </a:buClr>
              <a:buSzPts val="1800"/>
              <a:buChar char="•"/>
            </a:pPr>
            <a:r>
              <a:rPr b="1" lang="es-ES" sz="1800"/>
              <a:t>Reducir costos operativos:</a:t>
            </a:r>
            <a:r>
              <a:rPr lang="es-ES" sz="1800"/>
              <a:t> Optimizar los recursos y minimizar los errores, lo que se traducirá en una reducción de los costos asociados a la gestión de pedidos.</a:t>
            </a:r>
            <a:endParaRPr/>
          </a:p>
          <a:p>
            <a:pPr indent="-148590" lvl="0" marL="228600" rtl="0" algn="l">
              <a:lnSpc>
                <a:spcPct val="120000"/>
              </a:lnSpc>
              <a:spcBef>
                <a:spcPts val="1000"/>
              </a:spcBef>
              <a:spcAft>
                <a:spcPts val="0"/>
              </a:spcAft>
              <a:buClr>
                <a:schemeClr val="dk1"/>
              </a:buClr>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Persona escribiendo en un bloc de notas" id="152" name="Google Shape;152;p7"/>
          <p:cNvPicPr preferRelativeResize="0"/>
          <p:nvPr>
            <p:ph idx="1" type="body"/>
          </p:nvPr>
        </p:nvPicPr>
        <p:blipFill rotWithShape="1">
          <a:blip r:embed="rId3">
            <a:alphaModFix/>
          </a:blip>
          <a:srcRect b="0" l="26821" r="16436" t="0"/>
          <a:stretch/>
        </p:blipFill>
        <p:spPr>
          <a:xfrm>
            <a:off x="20" y="10"/>
            <a:ext cx="4910308" cy="6857990"/>
          </a:xfrm>
          <a:prstGeom prst="rect">
            <a:avLst/>
          </a:prstGeom>
          <a:noFill/>
          <a:ln>
            <a:noFill/>
          </a:ln>
        </p:spPr>
      </p:pic>
      <p:sp>
        <p:nvSpPr>
          <p:cNvPr id="153" name="Google Shape;153;p7"/>
          <p:cNvSpPr txBox="1"/>
          <p:nvPr>
            <p:ph type="title"/>
          </p:nvPr>
        </p:nvSpPr>
        <p:spPr>
          <a:xfrm>
            <a:off x="5568537" y="603504"/>
            <a:ext cx="5916168"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Desglose de Tareas</a:t>
            </a:r>
            <a:endParaRPr/>
          </a:p>
        </p:txBody>
      </p:sp>
      <p:sp>
        <p:nvSpPr>
          <p:cNvPr id="154" name="Google Shape;154;p7"/>
          <p:cNvSpPr txBox="1"/>
          <p:nvPr>
            <p:ph idx="2" type="body"/>
          </p:nvPr>
        </p:nvSpPr>
        <p:spPr>
          <a:xfrm>
            <a:off x="5568537" y="2214282"/>
            <a:ext cx="5916168" cy="4095078"/>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300"/>
              <a:buNone/>
            </a:pPr>
            <a:r>
              <a:rPr b="1" lang="es-ES" sz="1300"/>
              <a:t>Lista de Tareas</a:t>
            </a:r>
            <a:endParaRPr/>
          </a:p>
          <a:p>
            <a:pPr indent="0" lvl="1" marL="0" rtl="0" algn="just">
              <a:lnSpc>
                <a:spcPct val="120000"/>
              </a:lnSpc>
              <a:spcBef>
                <a:spcPts val="500"/>
              </a:spcBef>
              <a:spcAft>
                <a:spcPts val="0"/>
              </a:spcAft>
              <a:buClr>
                <a:schemeClr val="dk1"/>
              </a:buClr>
              <a:buSzPts val="1300"/>
              <a:buNone/>
            </a:pPr>
            <a:r>
              <a:rPr lang="es-ES" sz="1300"/>
              <a:t>La lista de tareas es una herramienta esencial para la implementación del proyecto, ya que ayuda a mantener el enfoque y el control sobre las diferentes etapas del proyecto.</a:t>
            </a:r>
            <a:endParaRPr/>
          </a:p>
          <a:p>
            <a:pPr indent="0" lvl="0" marL="0" rtl="0" algn="just">
              <a:lnSpc>
                <a:spcPct val="120000"/>
              </a:lnSpc>
              <a:spcBef>
                <a:spcPts val="2500"/>
              </a:spcBef>
              <a:spcAft>
                <a:spcPts val="0"/>
              </a:spcAft>
              <a:buClr>
                <a:schemeClr val="dk1"/>
              </a:buClr>
              <a:buSzPts val="1300"/>
              <a:buNone/>
            </a:pPr>
            <a:r>
              <a:rPr b="1" lang="es-ES" sz="1300"/>
              <a:t>Planificación del tiempo</a:t>
            </a:r>
            <a:endParaRPr/>
          </a:p>
          <a:p>
            <a:pPr indent="0" lvl="1" marL="0" rtl="0" algn="just">
              <a:lnSpc>
                <a:spcPct val="120000"/>
              </a:lnSpc>
              <a:spcBef>
                <a:spcPts val="500"/>
              </a:spcBef>
              <a:spcAft>
                <a:spcPts val="0"/>
              </a:spcAft>
              <a:buClr>
                <a:schemeClr val="dk1"/>
              </a:buClr>
              <a:buSzPts val="1300"/>
              <a:buNone/>
            </a:pPr>
            <a:r>
              <a:rPr lang="es-ES" sz="1300"/>
              <a:t>La planificación del tiempo es vital para la implementación del proyecto, ya que permite establecer los plazos para la finalización de cada tarea y garantiza que el proyecto se complete en el plazo establecido.</a:t>
            </a:r>
            <a:endParaRPr/>
          </a:p>
          <a:p>
            <a:pPr indent="0" lvl="0" marL="0" rtl="0" algn="just">
              <a:lnSpc>
                <a:spcPct val="120000"/>
              </a:lnSpc>
              <a:spcBef>
                <a:spcPts val="2500"/>
              </a:spcBef>
              <a:spcAft>
                <a:spcPts val="0"/>
              </a:spcAft>
              <a:buClr>
                <a:schemeClr val="dk1"/>
              </a:buClr>
              <a:buSzPts val="1300"/>
              <a:buNone/>
            </a:pPr>
            <a:r>
              <a:rPr b="1" lang="es-ES" sz="1300"/>
              <a:t>Asignación de recursos</a:t>
            </a:r>
            <a:endParaRPr/>
          </a:p>
          <a:p>
            <a:pPr indent="0" lvl="1" marL="0" rtl="0" algn="just">
              <a:lnSpc>
                <a:spcPct val="120000"/>
              </a:lnSpc>
              <a:spcBef>
                <a:spcPts val="500"/>
              </a:spcBef>
              <a:spcAft>
                <a:spcPts val="0"/>
              </a:spcAft>
              <a:buClr>
                <a:schemeClr val="dk1"/>
              </a:buClr>
              <a:buSzPts val="1300"/>
              <a:buNone/>
            </a:pPr>
            <a:r>
              <a:rPr lang="es-ES" sz="1300"/>
              <a:t>La asignación de recursos implica la identificación de los recursos necesarios para la implementación del proyecto, como el personal, los equipos, los materiales y los suministros, y su asignación adecuada para garantizar una implementación sin problemas.</a:t>
            </a:r>
            <a:endParaRPr sz="13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54"/>
                                        </p:tgtEl>
                                        <p:attrNameLst>
                                          <p:attrName>style.visibility</p:attrName>
                                        </p:attrNameLst>
                                      </p:cBhvr>
                                      <p:to>
                                        <p:strVal val="visible"/>
                                      </p:to>
                                    </p:set>
                                    <p:animEffect filter="fade" transition="in">
                                      <p:cBhvr>
                                        <p:cTn dur="25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rimer plano de un teclado" id="161" name="Google Shape;161;p8"/>
          <p:cNvPicPr preferRelativeResize="0"/>
          <p:nvPr>
            <p:ph idx="1" type="body"/>
          </p:nvPr>
        </p:nvPicPr>
        <p:blipFill rotWithShape="1">
          <a:blip r:embed="rId3">
            <a:alphaModFix/>
          </a:blip>
          <a:srcRect b="-2" l="4831" r="24591" t="0"/>
          <a:stretch/>
        </p:blipFill>
        <p:spPr>
          <a:xfrm>
            <a:off x="731521" y="2011679"/>
            <a:ext cx="4684352" cy="4297680"/>
          </a:xfrm>
          <a:prstGeom prst="rect">
            <a:avLst/>
          </a:prstGeom>
          <a:noFill/>
          <a:ln>
            <a:noFill/>
          </a:ln>
        </p:spPr>
      </p:pic>
      <p:sp>
        <p:nvSpPr>
          <p:cNvPr id="162" name="Google Shape;162;p8"/>
          <p:cNvSpPr txBox="1"/>
          <p:nvPr>
            <p:ph type="title"/>
          </p:nvPr>
        </p:nvSpPr>
        <p:spPr>
          <a:xfrm>
            <a:off x="614679" y="548641"/>
            <a:ext cx="4779572" cy="1298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Plan de trabajo</a:t>
            </a:r>
            <a:endParaRPr/>
          </a:p>
        </p:txBody>
      </p:sp>
      <p:sp>
        <p:nvSpPr>
          <p:cNvPr id="163" name="Google Shape;163;p8"/>
          <p:cNvSpPr txBox="1"/>
          <p:nvPr>
            <p:ph idx="2" type="body"/>
          </p:nvPr>
        </p:nvSpPr>
        <p:spPr>
          <a:xfrm>
            <a:off x="6030551" y="548638"/>
            <a:ext cx="5546770" cy="5760721"/>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1700"/>
              <a:buChar char="•"/>
            </a:pPr>
            <a:r>
              <a:rPr lang="es-ES" sz="1700"/>
              <a:t>Definir objetivos del proyecto</a:t>
            </a:r>
            <a:endParaRPr/>
          </a:p>
          <a:p>
            <a:pPr indent="-228600" lvl="0" marL="228600" rtl="0" algn="just">
              <a:lnSpc>
                <a:spcPct val="110000"/>
              </a:lnSpc>
              <a:spcBef>
                <a:spcPts val="1000"/>
              </a:spcBef>
              <a:spcAft>
                <a:spcPts val="0"/>
              </a:spcAft>
              <a:buClr>
                <a:schemeClr val="dk1"/>
              </a:buClr>
              <a:buSzPts val="1700"/>
              <a:buChar char="•"/>
            </a:pPr>
            <a:r>
              <a:rPr lang="es-ES" sz="1700"/>
              <a:t>Identificar los recursos necesarios para la implementación del proyecto</a:t>
            </a:r>
            <a:endParaRPr/>
          </a:p>
          <a:p>
            <a:pPr indent="-228600" lvl="0" marL="228600" rtl="0" algn="just">
              <a:lnSpc>
                <a:spcPct val="110000"/>
              </a:lnSpc>
              <a:spcBef>
                <a:spcPts val="1000"/>
              </a:spcBef>
              <a:spcAft>
                <a:spcPts val="0"/>
              </a:spcAft>
              <a:buClr>
                <a:schemeClr val="dk1"/>
              </a:buClr>
              <a:buSzPts val="1700"/>
              <a:buChar char="•"/>
            </a:pPr>
            <a:r>
              <a:rPr lang="es-ES" sz="1700"/>
              <a:t>Establecer la planificación del tiempo</a:t>
            </a:r>
            <a:endParaRPr/>
          </a:p>
          <a:p>
            <a:pPr indent="-228600" lvl="0" marL="228600" rtl="0" algn="just">
              <a:lnSpc>
                <a:spcPct val="110000"/>
              </a:lnSpc>
              <a:spcBef>
                <a:spcPts val="1000"/>
              </a:spcBef>
              <a:spcAft>
                <a:spcPts val="0"/>
              </a:spcAft>
              <a:buClr>
                <a:schemeClr val="dk1"/>
              </a:buClr>
              <a:buSzPts val="1700"/>
              <a:buChar char="•"/>
            </a:pPr>
            <a:r>
              <a:rPr lang="es-ES" sz="1700"/>
              <a:t>Realizar la asignación adecuada de recursos</a:t>
            </a:r>
            <a:endParaRPr/>
          </a:p>
          <a:p>
            <a:pPr indent="-228600" lvl="0" marL="228600" rtl="0" algn="just">
              <a:lnSpc>
                <a:spcPct val="110000"/>
              </a:lnSpc>
              <a:spcBef>
                <a:spcPts val="1000"/>
              </a:spcBef>
              <a:spcAft>
                <a:spcPts val="0"/>
              </a:spcAft>
              <a:buClr>
                <a:schemeClr val="dk1"/>
              </a:buClr>
              <a:buSzPts val="1700"/>
              <a:buChar char="•"/>
            </a:pPr>
            <a:r>
              <a:rPr lang="es-ES" sz="1700"/>
              <a:t>Desarrollar el sistema de automatización de pedidos</a:t>
            </a:r>
            <a:endParaRPr/>
          </a:p>
          <a:p>
            <a:pPr indent="-228600" lvl="0" marL="228600" rtl="0" algn="just">
              <a:lnSpc>
                <a:spcPct val="110000"/>
              </a:lnSpc>
              <a:spcBef>
                <a:spcPts val="1000"/>
              </a:spcBef>
              <a:spcAft>
                <a:spcPts val="0"/>
              </a:spcAft>
              <a:buClr>
                <a:schemeClr val="dk1"/>
              </a:buClr>
              <a:buSzPts val="1700"/>
              <a:buChar char="•"/>
            </a:pPr>
            <a:r>
              <a:rPr lang="es-ES" sz="1700"/>
              <a:t>Realizar pruebas unitarias, pruebas de integración y pruebas de interfaz de usuario</a:t>
            </a:r>
            <a:endParaRPr/>
          </a:p>
          <a:p>
            <a:pPr indent="-228600" lvl="0" marL="228600" rtl="0" algn="just">
              <a:lnSpc>
                <a:spcPct val="110000"/>
              </a:lnSpc>
              <a:spcBef>
                <a:spcPts val="1000"/>
              </a:spcBef>
              <a:spcAft>
                <a:spcPts val="0"/>
              </a:spcAft>
              <a:buClr>
                <a:schemeClr val="dk1"/>
              </a:buClr>
              <a:buSzPts val="1700"/>
              <a:buChar char="•"/>
            </a:pPr>
            <a:r>
              <a:rPr lang="es-ES" sz="1700"/>
              <a:t>Monitorear y controlar el progreso del proyecto</a:t>
            </a:r>
            <a:endParaRPr/>
          </a:p>
          <a:p>
            <a:pPr indent="-228600" lvl="0" marL="228600" rtl="0" algn="just">
              <a:lnSpc>
                <a:spcPct val="110000"/>
              </a:lnSpc>
              <a:spcBef>
                <a:spcPts val="1000"/>
              </a:spcBef>
              <a:spcAft>
                <a:spcPts val="0"/>
              </a:spcAft>
              <a:buClr>
                <a:schemeClr val="dk1"/>
              </a:buClr>
              <a:buSzPts val="1700"/>
              <a:buChar char="•"/>
            </a:pPr>
            <a:r>
              <a:rPr lang="es-ES" sz="1700"/>
              <a:t>Entregar el sistema de automatización de pedidos</a:t>
            </a:r>
            <a:endParaRPr/>
          </a:p>
          <a:p>
            <a:pPr indent="-228600" lvl="0" marL="228600" rtl="0" algn="just">
              <a:lnSpc>
                <a:spcPct val="110000"/>
              </a:lnSpc>
              <a:spcBef>
                <a:spcPts val="1000"/>
              </a:spcBef>
              <a:spcAft>
                <a:spcPts val="0"/>
              </a:spcAft>
              <a:buClr>
                <a:schemeClr val="dk1"/>
              </a:buClr>
              <a:buSzPts val="1700"/>
              <a:buChar char="•"/>
            </a:pPr>
            <a:r>
              <a:rPr lang="es-ES" sz="1700"/>
              <a:t>Capacitar a los usuarios finales para utilizar el sistema</a:t>
            </a:r>
            <a:endParaRPr/>
          </a:p>
          <a:p>
            <a:pPr indent="-228600" lvl="0" marL="228600" rtl="0" algn="just">
              <a:lnSpc>
                <a:spcPct val="110000"/>
              </a:lnSpc>
              <a:spcBef>
                <a:spcPts val="1000"/>
              </a:spcBef>
              <a:spcAft>
                <a:spcPts val="0"/>
              </a:spcAft>
              <a:buClr>
                <a:schemeClr val="dk1"/>
              </a:buClr>
              <a:buSzPts val="1700"/>
              <a:buChar char="•"/>
            </a:pPr>
            <a:r>
              <a:rPr lang="es-ES" sz="1700"/>
              <a:t>Proporcionar soporte técnico después de la entrega del sistema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anillaVTI">
  <a:themeElements>
    <a:clrScheme name="">
      <a:dk1>
        <a:srgbClr val="2C3E50"/>
      </a:dk1>
      <a:lt1>
        <a:srgbClr val="FFFFFF"/>
      </a:lt1>
      <a:dk2>
        <a:srgbClr val="34495E"/>
      </a:dk2>
      <a:lt2>
        <a:srgbClr val="F1F2F6"/>
      </a:lt2>
      <a:accent1>
        <a:srgbClr val="2980B9"/>
      </a:accent1>
      <a:accent2>
        <a:srgbClr val="16A085"/>
      </a:accent2>
      <a:accent3>
        <a:srgbClr val="8E44AD"/>
      </a:accent3>
      <a:accent4>
        <a:srgbClr val="F39C12"/>
      </a:accent4>
      <a:accent5>
        <a:srgbClr val="D35400"/>
      </a:accent5>
      <a:accent6>
        <a:srgbClr val="2C3E50"/>
      </a:accent6>
      <a:hlink>
        <a:srgbClr val="3498DB"/>
      </a:hlink>
      <a:folHlink>
        <a:srgbClr val="27AE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2024-09-03T20:21:46Z</dcterms:created>
  <dc:creator>Gonzalo Puyol Medel</dc:creator>
</cp:coreProperties>
</file>