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OEhynmswezwHZ/vNt25wrhLv1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0BE112-EE0C-4636-BE11-4B908A95779A}">
  <a:tblStyle styleId="{7D0BE112-EE0C-4636-BE11-4B908A95779A}" styleName="Table_0">
    <a:wholeTbl>
      <a:tcTxStyle b="off" i="off">
        <a:font>
          <a:latin typeface="Neue Haas Grotesk Text Pro"/>
          <a:ea typeface="Neue Haas Grotesk Text Pro"/>
          <a:cs typeface="Neue Haas Grotesk Text Pro"/>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7E8E8"/>
          </a:solidFill>
        </a:fill>
      </a:tcStyle>
    </a:wholeTbl>
    <a:band1H>
      <a:tcTxStyle b="off" i="off"/>
      <a:tcStyle>
        <a:fill>
          <a:solidFill>
            <a:srgbClr val="CBCDCF"/>
          </a:solidFill>
        </a:fill>
      </a:tcStyle>
    </a:band1H>
    <a:band2H>
      <a:tcTxStyle b="off" i="off"/>
    </a:band2H>
    <a:band1V>
      <a:tcTxStyle b="off" i="off"/>
      <a:tcStyle>
        <a:fill>
          <a:solidFill>
            <a:srgbClr val="CBCDCF"/>
          </a:solidFill>
        </a:fill>
      </a:tcStyle>
    </a:band1V>
    <a:band2V>
      <a:tcTxStyle b="off" i="off"/>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7E8E8"/>
          </a:solidFill>
        </a:fill>
      </a:tcStyle>
    </a:lastRow>
    <a:seCell>
      <a:tcTxStyle b="off" i="off"/>
    </a:seCell>
    <a:swCell>
      <a:tcTxStyle b="off" i="off"/>
    </a:swCell>
    <a:firstRow>
      <a:tcTxStyle b="on" i="off"/>
      <a:tcStyle>
        <a:fill>
          <a:solidFill>
            <a:srgbClr val="E7E8E8"/>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presentación, vamos a hablar sobre Automatización de Pedidos, un proyecto informático apasionante.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fb18836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8fb188366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66" name="Google Shape;166;g28fb188366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explicará cómo se realizó la prueba del sistema de automatización de pedidos. Se hablará sobre las pruebas unitarias, de integración e interfaz de usuario.</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arquitectura del software es importante porque determina la calidad, el rendimiento y la escalabilidad del sistema. Ésta define cómo se organizan los componentes del software, cómo se comunican y cómo se intercambian datos. También determina qué tecnologías y patrones de diseño se utilizan para implementar el sistema. Existen diferentes tipos de arquitecturas de software, y se deben seleccionar cuidadosamente para asegurarse de que sean adecuadas para el proyecto en cuestión.</a:t>
            </a:r>
            <a:endParaRPr/>
          </a:p>
        </p:txBody>
      </p:sp>
      <p:sp>
        <p:nvSpPr>
          <p:cNvPr id="206" name="Google Shape;2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detallarán las tareas necesarias para la implementación del proyecto. Se planificarán los tiempos para cada tarea y se asignarán los recursos necesarios.</a:t>
            </a:r>
            <a:endParaRPr/>
          </a:p>
        </p:txBody>
      </p:sp>
      <p:sp>
        <p:nvSpPr>
          <p:cNvPr id="221" name="Google Shape;22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fase, se monitorea y controla el progreso del proyecto. En nuestro caso, se asegurará que el sistema de automatización de pedidos esté funcionando correctamente.</a:t>
            </a:r>
            <a:endParaRPr/>
          </a:p>
        </p:txBody>
      </p:sp>
      <p:sp>
        <p:nvSpPr>
          <p:cNvPr id="230" name="Google Shape;23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explicará cómo se monitorea y controla el sistema de automatización de pedidos. Se explicará cómo se realiza el seguimiento de los pedidos y cómo se solucionan los problemas que surgen.</a:t>
            </a:r>
            <a:endParaRPr/>
          </a:p>
        </p:txBody>
      </p:sp>
      <p:sp>
        <p:nvSpPr>
          <p:cNvPr id="239" name="Google Shape;23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diapositiva se describirá el contexto en el que se sitúa el proyecto, el problema que se busca solucionar, los objetivos que se persiguen y la solución propuesta para ello. También se incluirá el plan de trabajo, los requisitos funcionales y no funcionales del proyecto, la arquitectura del proyecto y los posibles riesgos del proyecto.</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explicará cómo se realizó la entrega del sistema de automatización de pedidos. Se hablará sobre la capacitación de los usuarios finales y el soporte técnico proporcionado.</a:t>
            </a:r>
            <a:endParaRPr/>
          </a:p>
        </p:txBody>
      </p:sp>
      <p:sp>
        <p:nvSpPr>
          <p:cNvPr id="248" name="Google Shape;24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automatización de pedidos es un proyecto informático importante que puede mejorar significativamente la eficiencia y la rentabilidad de una empresa. Esperamos que esta presentación haya sido útil para entender cómo se implementa un proyecto de este tipo.</a:t>
            </a:r>
            <a:endParaRPr/>
          </a:p>
        </p:txBody>
      </p:sp>
      <p:sp>
        <p:nvSpPr>
          <p:cNvPr id="257" name="Google Shape;25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d20c4c26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fd20c4c26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2fd20c4c26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fase, se define la idea del proyecto. En nuestro caso, la idea es una solución automatizada para la gestión de pedidos.</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fb188366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8fb1883665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40" name="Google Shape;140;g28fb1883665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p>
        </p:txBody>
      </p:sp>
      <p:sp>
        <p:nvSpPr>
          <p:cNvPr id="148" name="Google Shape;14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explicará cómo se desarrolló el sistema de automatización de pedidos. Se hablará sobre las herramientas, tecnologías y metodologías utilizadas.</a:t>
            </a:r>
            <a:endParaRPr/>
          </a:p>
        </p:txBody>
      </p:sp>
      <p:sp>
        <p:nvSpPr>
          <p:cNvPr id="157" name="Google Shape;15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2301923" y="1122363"/>
            <a:ext cx="7588155"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2301923" y="3843708"/>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612648" y="548640"/>
            <a:ext cx="10515600"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622415" y="-1328869"/>
            <a:ext cx="4496065"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859174" y="2354212"/>
            <a:ext cx="5598466" cy="2047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2437312" y="-1020615"/>
            <a:ext cx="5598465" cy="87966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2"/>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612648"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603381" y="553616"/>
            <a:ext cx="8273140" cy="4008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603380" y="4589463"/>
            <a:ext cx="8273140" cy="138461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C9095"/>
              </a:buClr>
              <a:buSzPts val="2000"/>
              <a:buNone/>
              <a:defRPr sz="2000">
                <a:solidFill>
                  <a:srgbClr val="8C9095"/>
                </a:solidFill>
              </a:defRPr>
            </a:lvl2pPr>
            <a:lvl3pPr indent="-228600" lvl="2" marL="1371600" algn="l">
              <a:lnSpc>
                <a:spcPct val="120000"/>
              </a:lnSpc>
              <a:spcBef>
                <a:spcPts val="500"/>
              </a:spcBef>
              <a:spcAft>
                <a:spcPts val="0"/>
              </a:spcAft>
              <a:buClr>
                <a:srgbClr val="8C9095"/>
              </a:buClr>
              <a:buSzPts val="1800"/>
              <a:buNone/>
              <a:defRPr sz="1800">
                <a:solidFill>
                  <a:srgbClr val="8C9095"/>
                </a:solidFill>
              </a:defRPr>
            </a:lvl3pPr>
            <a:lvl4pPr indent="-228600" lvl="3" marL="1828800" algn="l">
              <a:lnSpc>
                <a:spcPct val="120000"/>
              </a:lnSpc>
              <a:spcBef>
                <a:spcPts val="500"/>
              </a:spcBef>
              <a:spcAft>
                <a:spcPts val="0"/>
              </a:spcAft>
              <a:buClr>
                <a:srgbClr val="8C9095"/>
              </a:buClr>
              <a:buSzPts val="1600"/>
              <a:buNone/>
              <a:defRPr sz="1600">
                <a:solidFill>
                  <a:srgbClr val="8C9095"/>
                </a:solidFill>
              </a:defRPr>
            </a:lvl4pPr>
            <a:lvl5pPr indent="-228600" lvl="4" marL="2286000" algn="l">
              <a:lnSpc>
                <a:spcPct val="120000"/>
              </a:lnSpc>
              <a:spcBef>
                <a:spcPts val="500"/>
              </a:spcBef>
              <a:spcAft>
                <a:spcPts val="0"/>
              </a:spcAft>
              <a:buClr>
                <a:srgbClr val="8C9095"/>
              </a:buClr>
              <a:buSzPts val="1600"/>
              <a:buNone/>
              <a:defRPr sz="1600">
                <a:solidFill>
                  <a:srgbClr val="8C9095"/>
                </a:solidFill>
              </a:defRPr>
            </a:lvl5pPr>
            <a:lvl6pPr indent="-228600" lvl="5" marL="2743200" algn="l">
              <a:lnSpc>
                <a:spcPct val="90000"/>
              </a:lnSpc>
              <a:spcBef>
                <a:spcPts val="500"/>
              </a:spcBef>
              <a:spcAft>
                <a:spcPts val="0"/>
              </a:spcAft>
              <a:buClr>
                <a:srgbClr val="8C9095"/>
              </a:buClr>
              <a:buSzPts val="1600"/>
              <a:buNone/>
              <a:defRPr sz="1600">
                <a:solidFill>
                  <a:srgbClr val="8C9095"/>
                </a:solidFill>
              </a:defRPr>
            </a:lvl6pPr>
            <a:lvl7pPr indent="-228600" lvl="6" marL="3200400" algn="l">
              <a:lnSpc>
                <a:spcPct val="90000"/>
              </a:lnSpc>
              <a:spcBef>
                <a:spcPts val="500"/>
              </a:spcBef>
              <a:spcAft>
                <a:spcPts val="0"/>
              </a:spcAft>
              <a:buClr>
                <a:srgbClr val="8C9095"/>
              </a:buClr>
              <a:buSzPts val="1600"/>
              <a:buNone/>
              <a:defRPr sz="1600">
                <a:solidFill>
                  <a:srgbClr val="8C9095"/>
                </a:solidFill>
              </a:defRPr>
            </a:lvl7pPr>
            <a:lvl8pPr indent="-228600" lvl="7" marL="3657600" algn="l">
              <a:lnSpc>
                <a:spcPct val="90000"/>
              </a:lnSpc>
              <a:spcBef>
                <a:spcPts val="500"/>
              </a:spcBef>
              <a:spcAft>
                <a:spcPts val="0"/>
              </a:spcAft>
              <a:buClr>
                <a:srgbClr val="8C9095"/>
              </a:buClr>
              <a:buSzPts val="1600"/>
              <a:buNone/>
              <a:defRPr sz="1600">
                <a:solidFill>
                  <a:srgbClr val="8C9095"/>
                </a:solidFill>
              </a:defRPr>
            </a:lvl8pPr>
            <a:lvl9pPr indent="-228600" lvl="8" marL="4114800" algn="l">
              <a:lnSpc>
                <a:spcPct val="90000"/>
              </a:lnSpc>
              <a:spcBef>
                <a:spcPts val="500"/>
              </a:spcBef>
              <a:spcAft>
                <a:spcPts val="0"/>
              </a:spcAft>
              <a:buClr>
                <a:srgbClr val="8C9095"/>
              </a:buClr>
              <a:buSzPts val="1600"/>
              <a:buNone/>
              <a:defRPr sz="1600">
                <a:solidFill>
                  <a:srgbClr val="8C9095"/>
                </a:solidFill>
              </a:defRPr>
            </a:lvl9pPr>
          </a:lstStyle>
          <a:p/>
        </p:txBody>
      </p:sp>
      <p:sp>
        <p:nvSpPr>
          <p:cNvPr id="37" name="Google Shape;37;p2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609600" y="2386894"/>
            <a:ext cx="5157787"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199" y="2386894"/>
            <a:ext cx="5183189"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597160"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34708" y="553616"/>
            <a:ext cx="6279741" cy="54864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597160" y="2311121"/>
            <a:ext cx="3595634" cy="372889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594360"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063319" y="657103"/>
            <a:ext cx="6483687" cy="5555904"/>
          </a:xfrm>
          <a:prstGeom prst="rect">
            <a:avLst/>
          </a:prstGeom>
          <a:noFill/>
          <a:ln>
            <a:noFill/>
          </a:ln>
        </p:spPr>
      </p:sp>
      <p:sp>
        <p:nvSpPr>
          <p:cNvPr id="68" name="Google Shape;68;p28"/>
          <p:cNvSpPr txBox="1"/>
          <p:nvPr>
            <p:ph idx="1" type="body"/>
          </p:nvPr>
        </p:nvSpPr>
        <p:spPr>
          <a:xfrm>
            <a:off x="609601"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oncepto de red de servidores" id="90" name="Google Shape;90;p1"/>
          <p:cNvPicPr preferRelativeResize="0"/>
          <p:nvPr/>
        </p:nvPicPr>
        <p:blipFill rotWithShape="1">
          <a:blip r:embed="rId3">
            <a:alphaModFix/>
          </a:blip>
          <a:srcRect b="0" l="16701" r="11386" t="0"/>
          <a:stretch/>
        </p:blipFill>
        <p:spPr>
          <a:xfrm>
            <a:off x="-5" y="1"/>
            <a:ext cx="6575590" cy="6858002"/>
          </a:xfrm>
          <a:prstGeom prst="rect">
            <a:avLst/>
          </a:prstGeom>
          <a:noFill/>
          <a:ln>
            <a:noFill/>
          </a:ln>
        </p:spPr>
      </p:pic>
      <p:sp>
        <p:nvSpPr>
          <p:cNvPr id="91" name="Google Shape;91;p1"/>
          <p:cNvSpPr txBox="1"/>
          <p:nvPr>
            <p:ph type="ctrTitle"/>
          </p:nvPr>
        </p:nvSpPr>
        <p:spPr>
          <a:xfrm>
            <a:off x="7168896" y="1129554"/>
            <a:ext cx="4361688" cy="34752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Arial"/>
              <a:buNone/>
            </a:pPr>
            <a:r>
              <a:rPr lang="es-ES" sz="4200"/>
              <a:t>Automatización de Pedidos</a:t>
            </a:r>
            <a:endParaRPr/>
          </a:p>
        </p:txBody>
      </p:sp>
      <p:sp>
        <p:nvSpPr>
          <p:cNvPr id="92" name="Google Shape;92;p1"/>
          <p:cNvSpPr txBox="1"/>
          <p:nvPr>
            <p:ph idx="1" type="subTitle"/>
          </p:nvPr>
        </p:nvSpPr>
        <p:spPr>
          <a:xfrm>
            <a:off x="7168896" y="4731337"/>
            <a:ext cx="4206240" cy="118458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s-ES"/>
              <a:t>Optimización de procesos en la gestión de pedidos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700"/>
                                        <p:tgtEl>
                                          <p:spTgt spid="9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92"/>
                                        </p:tgtEl>
                                        <p:attrNameLst>
                                          <p:attrName>style.visibility</p:attrName>
                                        </p:attrNameLst>
                                      </p:cBhvr>
                                      <p:to>
                                        <p:strVal val="visible"/>
                                      </p:to>
                                    </p:set>
                                    <p:animEffect filter="fade" transition="in">
                                      <p:cBhvr>
                                        <p:cTn dur="25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g28fb1883665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g28fb1883665_0_0"/>
          <p:cNvSpPr txBox="1"/>
          <p:nvPr>
            <p:ph type="title"/>
          </p:nvPr>
        </p:nvSpPr>
        <p:spPr>
          <a:xfrm>
            <a:off x="612648" y="-684692"/>
            <a:ext cx="5862300" cy="1527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sz="3600"/>
              <a:t>Plan de Pruebas</a:t>
            </a:r>
            <a:endParaRPr/>
          </a:p>
        </p:txBody>
      </p:sp>
      <p:sp>
        <p:nvSpPr>
          <p:cNvPr id="170" name="Google Shape;170;g28fb1883665_0_0"/>
          <p:cNvSpPr txBox="1"/>
          <p:nvPr>
            <p:ph idx="2" type="body"/>
          </p:nvPr>
        </p:nvSpPr>
        <p:spPr>
          <a:xfrm>
            <a:off x="612647" y="985520"/>
            <a:ext cx="7393500" cy="5323800"/>
          </a:xfrm>
          <a:prstGeom prst="rect">
            <a:avLst/>
          </a:prstGeom>
          <a:noFill/>
          <a:ln>
            <a:noFill/>
          </a:ln>
        </p:spPr>
        <p:txBody>
          <a:bodyPr anchorCtr="0" anchor="t" bIns="45700" lIns="91425" spcFirstLastPara="1" rIns="91425" wrap="square" tIns="45700">
            <a:normAutofit fontScale="62500" lnSpcReduction="20000"/>
          </a:bodyPr>
          <a:lstStyle/>
          <a:p>
            <a:pPr indent="-324643" lvl="0" marL="457200" rtl="0" algn="just">
              <a:lnSpc>
                <a:spcPct val="150000"/>
              </a:lnSpc>
              <a:spcBef>
                <a:spcPts val="0"/>
              </a:spcBef>
              <a:spcAft>
                <a:spcPts val="0"/>
              </a:spcAft>
              <a:buSzPct val="100000"/>
              <a:buChar char="★"/>
            </a:pPr>
            <a:r>
              <a:rPr b="1" lang="es-ES" sz="2900" u="sng"/>
              <a:t>Objetivo:</a:t>
            </a:r>
            <a:r>
              <a:rPr b="1" lang="es-ES" sz="2900"/>
              <a:t> </a:t>
            </a:r>
            <a:r>
              <a:rPr lang="es-ES" sz="2900"/>
              <a:t>Validar el correcto funcionamiento del sistema de gestión de pedidos y asegurar su integración con sistemas externos.</a:t>
            </a:r>
            <a:endParaRPr sz="2900"/>
          </a:p>
          <a:p>
            <a:pPr indent="-324643" lvl="0" marL="457200" rtl="0" algn="just">
              <a:lnSpc>
                <a:spcPct val="150000"/>
              </a:lnSpc>
              <a:spcBef>
                <a:spcPts val="1000"/>
              </a:spcBef>
              <a:spcAft>
                <a:spcPts val="0"/>
              </a:spcAft>
              <a:buSzPct val="100000"/>
              <a:buChar char="★"/>
            </a:pPr>
            <a:r>
              <a:rPr b="1" lang="es-ES" sz="2900" u="sng"/>
              <a:t>Tipos de Pruebas:</a:t>
            </a:r>
            <a:endParaRPr sz="2900" u="sng"/>
          </a:p>
          <a:p>
            <a:pPr indent="-223043" lvl="0" marL="228600" rtl="0" algn="just">
              <a:lnSpc>
                <a:spcPct val="150000"/>
              </a:lnSpc>
              <a:spcBef>
                <a:spcPts val="1000"/>
              </a:spcBef>
              <a:spcAft>
                <a:spcPts val="0"/>
              </a:spcAft>
              <a:buSzPct val="100000"/>
              <a:buChar char="•"/>
            </a:pPr>
            <a:r>
              <a:rPr b="1" lang="es-ES" sz="2900"/>
              <a:t>Funcional:</a:t>
            </a:r>
            <a:r>
              <a:rPr lang="es-ES" sz="2900"/>
              <a:t> Carga de pedidos, validación de datos, integración con sistemas externos.</a:t>
            </a:r>
            <a:endParaRPr sz="2900"/>
          </a:p>
          <a:p>
            <a:pPr indent="-223043" lvl="0" marL="228600" rtl="0" algn="just">
              <a:lnSpc>
                <a:spcPct val="150000"/>
              </a:lnSpc>
              <a:spcBef>
                <a:spcPts val="1000"/>
              </a:spcBef>
              <a:spcAft>
                <a:spcPts val="0"/>
              </a:spcAft>
              <a:buSzPct val="100000"/>
              <a:buChar char="•"/>
            </a:pPr>
            <a:r>
              <a:rPr b="1" lang="es-ES" sz="2900"/>
              <a:t>No Funcional:</a:t>
            </a:r>
            <a:r>
              <a:rPr lang="es-ES" sz="2900"/>
              <a:t> Rendimiento, seguridad, usabilidad, accesibilidad, regresión.</a:t>
            </a:r>
            <a:endParaRPr sz="2900"/>
          </a:p>
          <a:p>
            <a:pPr indent="-324643" lvl="0" marL="457200" rtl="0" algn="just">
              <a:lnSpc>
                <a:spcPct val="150000"/>
              </a:lnSpc>
              <a:spcBef>
                <a:spcPts val="0"/>
              </a:spcBef>
              <a:spcAft>
                <a:spcPts val="0"/>
              </a:spcAft>
              <a:buSzPct val="100000"/>
              <a:buChar char="★"/>
            </a:pPr>
            <a:r>
              <a:rPr b="1" lang="es-ES" sz="2900" u="sng"/>
              <a:t>Estrategia:</a:t>
            </a:r>
            <a:endParaRPr sz="2900" u="sng"/>
          </a:p>
          <a:p>
            <a:pPr indent="-223043" lvl="0" marL="228600" rtl="0" algn="just">
              <a:lnSpc>
                <a:spcPct val="150000"/>
              </a:lnSpc>
              <a:spcBef>
                <a:spcPts val="1000"/>
              </a:spcBef>
              <a:spcAft>
                <a:spcPts val="0"/>
              </a:spcAft>
              <a:buSzPct val="100000"/>
              <a:buChar char="•"/>
            </a:pPr>
            <a:r>
              <a:rPr b="1" lang="es-ES" sz="2900"/>
              <a:t>Entorno de pruebas: </a:t>
            </a:r>
            <a:r>
              <a:rPr lang="es-ES" sz="2900"/>
              <a:t>Simular un entorno real.</a:t>
            </a:r>
            <a:endParaRPr sz="2900"/>
          </a:p>
          <a:p>
            <a:pPr indent="-223043" lvl="0" marL="228600" rtl="0" algn="just">
              <a:lnSpc>
                <a:spcPct val="150000"/>
              </a:lnSpc>
              <a:spcBef>
                <a:spcPts val="1000"/>
              </a:spcBef>
              <a:spcAft>
                <a:spcPts val="0"/>
              </a:spcAft>
              <a:buSzPct val="100000"/>
              <a:buChar char="•"/>
            </a:pPr>
            <a:r>
              <a:rPr b="1" lang="es-ES" sz="2900"/>
              <a:t>Automatización:</a:t>
            </a:r>
            <a:r>
              <a:rPr lang="es-ES" sz="2900"/>
              <a:t> Implementar pruebas automatizadas.</a:t>
            </a:r>
            <a:endParaRPr sz="2900"/>
          </a:p>
          <a:p>
            <a:pPr indent="-223043" lvl="0" marL="228600" rtl="0" algn="just">
              <a:lnSpc>
                <a:spcPct val="150000"/>
              </a:lnSpc>
              <a:spcBef>
                <a:spcPts val="1000"/>
              </a:spcBef>
              <a:spcAft>
                <a:spcPts val="0"/>
              </a:spcAft>
              <a:buSzPct val="100000"/>
              <a:buChar char="•"/>
            </a:pPr>
            <a:r>
              <a:rPr b="1" lang="es-ES" sz="2900"/>
              <a:t>Equipo: </a:t>
            </a:r>
            <a:r>
              <a:rPr lang="es-ES" sz="2900"/>
              <a:t>Involucrar a desarrolladores y testers.</a:t>
            </a:r>
            <a:endParaRPr sz="1800"/>
          </a:p>
        </p:txBody>
      </p:sp>
      <p:pic>
        <p:nvPicPr>
          <p:cNvPr descr="Smart businessman writing words on crossword puzzle." id="171" name="Google Shape;171;g28fb1883665_0_0"/>
          <p:cNvPicPr preferRelativeResize="0"/>
          <p:nvPr>
            <p:ph idx="1" type="body"/>
          </p:nvPr>
        </p:nvPicPr>
        <p:blipFill rotWithShape="1">
          <a:blip r:embed="rId3">
            <a:alphaModFix/>
          </a:blip>
          <a:srcRect b="0" l="0" r="0" t="0"/>
          <a:stretch/>
        </p:blipFill>
        <p:spPr>
          <a:xfrm>
            <a:off x="8120379" y="1353312"/>
            <a:ext cx="3736200" cy="415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10"/>
          <p:cNvSpPr txBox="1"/>
          <p:nvPr>
            <p:ph type="title"/>
          </p:nvPr>
        </p:nvSpPr>
        <p:spPr>
          <a:xfrm>
            <a:off x="612648" y="-684692"/>
            <a:ext cx="5862396"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sz="3600"/>
              <a:t>Plan de Pruebas</a:t>
            </a:r>
            <a:endParaRPr/>
          </a:p>
        </p:txBody>
      </p:sp>
      <p:sp>
        <p:nvSpPr>
          <p:cNvPr id="179" name="Google Shape;179;p10"/>
          <p:cNvSpPr txBox="1"/>
          <p:nvPr>
            <p:ph idx="2" type="body"/>
          </p:nvPr>
        </p:nvSpPr>
        <p:spPr>
          <a:xfrm>
            <a:off x="612650" y="985525"/>
            <a:ext cx="5635800" cy="5535600"/>
          </a:xfrm>
          <a:prstGeom prst="rect">
            <a:avLst/>
          </a:prstGeom>
          <a:noFill/>
          <a:ln>
            <a:noFill/>
          </a:ln>
        </p:spPr>
        <p:txBody>
          <a:bodyPr anchorCtr="0" anchor="t" bIns="45700" lIns="91425" spcFirstLastPara="1" rIns="91425" wrap="square" tIns="45700">
            <a:normAutofit/>
          </a:bodyPr>
          <a:lstStyle/>
          <a:p>
            <a:pPr indent="0" lvl="0" marL="457200" rtl="0" algn="just">
              <a:lnSpc>
                <a:spcPct val="120000"/>
              </a:lnSpc>
              <a:spcBef>
                <a:spcPts val="1000"/>
              </a:spcBef>
              <a:spcAft>
                <a:spcPts val="0"/>
              </a:spcAft>
              <a:buNone/>
            </a:pPr>
            <a:r>
              <a:t/>
            </a:r>
            <a:endParaRPr/>
          </a:p>
          <a:p>
            <a:pPr indent="-311150" lvl="0" marL="457200" rtl="0" algn="just">
              <a:lnSpc>
                <a:spcPct val="150000"/>
              </a:lnSpc>
              <a:spcBef>
                <a:spcPts val="0"/>
              </a:spcBef>
              <a:spcAft>
                <a:spcPts val="0"/>
              </a:spcAft>
              <a:buSzPts val="1600"/>
              <a:buChar char="★"/>
            </a:pPr>
            <a:r>
              <a:rPr b="1" lang="es-ES" sz="1600" u="sng"/>
              <a:t>Criterios de Aceptación:</a:t>
            </a:r>
            <a:endParaRPr sz="1600" u="sng"/>
          </a:p>
          <a:p>
            <a:pPr indent="-209550" lvl="0" marL="228600" rtl="0" algn="just">
              <a:lnSpc>
                <a:spcPct val="150000"/>
              </a:lnSpc>
              <a:spcBef>
                <a:spcPts val="1000"/>
              </a:spcBef>
              <a:spcAft>
                <a:spcPts val="0"/>
              </a:spcAft>
              <a:buClr>
                <a:schemeClr val="dk1"/>
              </a:buClr>
              <a:buSzPts val="1600"/>
              <a:buChar char="•"/>
            </a:pPr>
            <a:r>
              <a:rPr lang="es-ES" sz="1600"/>
              <a:t>Cumplimiento de todos los requisitos </a:t>
            </a:r>
            <a:r>
              <a:rPr lang="es-ES" sz="1600"/>
              <a:t>críticos para el funcionamiento del sistema</a:t>
            </a:r>
            <a:r>
              <a:rPr lang="es-ES" sz="1600"/>
              <a:t>.</a:t>
            </a:r>
            <a:endParaRPr sz="1600"/>
          </a:p>
          <a:p>
            <a:pPr indent="-209550" lvl="0" marL="228600" rtl="0" algn="just">
              <a:lnSpc>
                <a:spcPct val="150000"/>
              </a:lnSpc>
              <a:spcBef>
                <a:spcPts val="1000"/>
              </a:spcBef>
              <a:spcAft>
                <a:spcPts val="0"/>
              </a:spcAft>
              <a:buClr>
                <a:schemeClr val="dk1"/>
              </a:buClr>
              <a:buSzPts val="1600"/>
              <a:buChar char="•"/>
            </a:pPr>
            <a:r>
              <a:rPr lang="es-ES" sz="1600"/>
              <a:t>Satisfacción de los criterios de aceptación definidos.</a:t>
            </a:r>
            <a:endParaRPr sz="1600"/>
          </a:p>
          <a:p>
            <a:pPr indent="-209550" lvl="0" marL="228600" rtl="0" algn="just">
              <a:lnSpc>
                <a:spcPct val="150000"/>
              </a:lnSpc>
              <a:spcBef>
                <a:spcPts val="1000"/>
              </a:spcBef>
              <a:spcAft>
                <a:spcPts val="0"/>
              </a:spcAft>
              <a:buSzPts val="1600"/>
              <a:buChar char="•"/>
            </a:pPr>
            <a:r>
              <a:rPr lang="es-ES" sz="1600"/>
              <a:t>Reducción</a:t>
            </a:r>
            <a:r>
              <a:rPr lang="es-ES" sz="1600"/>
              <a:t> de errores en un 80-90%</a:t>
            </a:r>
            <a:endParaRPr sz="1600"/>
          </a:p>
          <a:p>
            <a:pPr indent="-209550" lvl="0" marL="228600" rtl="0" algn="just">
              <a:lnSpc>
                <a:spcPct val="150000"/>
              </a:lnSpc>
              <a:spcBef>
                <a:spcPts val="1000"/>
              </a:spcBef>
              <a:spcAft>
                <a:spcPts val="0"/>
              </a:spcAft>
              <a:buSzPts val="1600"/>
              <a:buChar char="•"/>
            </a:pPr>
            <a:r>
              <a:rPr lang="es-ES" sz="1600"/>
              <a:t>La aplicación debe ser accesible desde diversos dispositivos y ofrecer una interfaz intuitiva que facilite el trabajo en equipo y la gestión de clientes.</a:t>
            </a:r>
            <a:endParaRPr sz="1600"/>
          </a:p>
          <a:p>
            <a:pPr indent="-200025" lvl="0" marL="228600" rtl="0" algn="l">
              <a:lnSpc>
                <a:spcPct val="120000"/>
              </a:lnSpc>
              <a:spcBef>
                <a:spcPts val="1000"/>
              </a:spcBef>
              <a:spcAft>
                <a:spcPts val="0"/>
              </a:spcAft>
              <a:buClr>
                <a:schemeClr val="dk1"/>
              </a:buClr>
              <a:buSzPts val="1800"/>
              <a:buNone/>
            </a:pPr>
            <a:r>
              <a:t/>
            </a:r>
            <a:endParaRPr sz="1800"/>
          </a:p>
          <a:p>
            <a:pPr indent="-200025" lvl="0" marL="228600" rtl="0" algn="l">
              <a:lnSpc>
                <a:spcPct val="120000"/>
              </a:lnSpc>
              <a:spcBef>
                <a:spcPts val="1000"/>
              </a:spcBef>
              <a:spcAft>
                <a:spcPts val="0"/>
              </a:spcAft>
              <a:buClr>
                <a:schemeClr val="dk1"/>
              </a:buClr>
              <a:buSzPts val="1800"/>
              <a:buNone/>
            </a:pPr>
            <a:r>
              <a:t/>
            </a:r>
            <a:endParaRPr sz="1800"/>
          </a:p>
        </p:txBody>
      </p:sp>
      <p:pic>
        <p:nvPicPr>
          <p:cNvPr id="180" name="Google Shape;180;p10"/>
          <p:cNvPicPr preferRelativeResize="0"/>
          <p:nvPr/>
        </p:nvPicPr>
        <p:blipFill rotWithShape="1">
          <a:blip r:embed="rId3">
            <a:alphaModFix/>
          </a:blip>
          <a:srcRect b="26140" l="16009" r="16009" t="8812"/>
          <a:stretch/>
        </p:blipFill>
        <p:spPr>
          <a:xfrm>
            <a:off x="7282550" y="1774550"/>
            <a:ext cx="4136475" cy="3957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magen conceptual que representa la interfaz de medios de mosaico y el software digital. Una pared de pantallas se curva lejos de la vista, brillando con una variedad de gráficos aleatorios, animaciones e imágenes de íconos simples." id="187" name="Google Shape;187;p11"/>
          <p:cNvPicPr preferRelativeResize="0"/>
          <p:nvPr>
            <p:ph idx="1" type="body"/>
          </p:nvPr>
        </p:nvPicPr>
        <p:blipFill rotWithShape="1">
          <a:blip r:embed="rId3">
            <a:alphaModFix/>
          </a:blip>
          <a:srcRect b="3" l="25300" r="13770" t="0"/>
          <a:stretch/>
        </p:blipFill>
        <p:spPr>
          <a:xfrm>
            <a:off x="727382" y="2008094"/>
            <a:ext cx="3494314" cy="4301265"/>
          </a:xfrm>
          <a:prstGeom prst="rect">
            <a:avLst/>
          </a:prstGeom>
          <a:noFill/>
          <a:ln>
            <a:noFill/>
          </a:ln>
        </p:spPr>
      </p:pic>
      <p:sp>
        <p:nvSpPr>
          <p:cNvPr id="188" name="Google Shape;188;p11"/>
          <p:cNvSpPr txBox="1"/>
          <p:nvPr>
            <p:ph type="title"/>
          </p:nvPr>
        </p:nvSpPr>
        <p:spPr>
          <a:xfrm>
            <a:off x="614681" y="548639"/>
            <a:ext cx="3657600" cy="1294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Testing y QA</a:t>
            </a:r>
            <a:endParaRPr/>
          </a:p>
        </p:txBody>
      </p:sp>
      <p:sp>
        <p:nvSpPr>
          <p:cNvPr id="189" name="Google Shape;189;p11"/>
          <p:cNvSpPr txBox="1"/>
          <p:nvPr>
            <p:ph idx="2" type="body"/>
          </p:nvPr>
        </p:nvSpPr>
        <p:spPr>
          <a:xfrm>
            <a:off x="5015885" y="548638"/>
            <a:ext cx="6561437" cy="576072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Pruebas unitarias</a:t>
            </a:r>
            <a:endParaRPr/>
          </a:p>
          <a:p>
            <a:pPr indent="0" lvl="1" marL="0" rtl="0" algn="just">
              <a:lnSpc>
                <a:spcPct val="120000"/>
              </a:lnSpc>
              <a:spcBef>
                <a:spcPts val="500"/>
              </a:spcBef>
              <a:spcAft>
                <a:spcPts val="0"/>
              </a:spcAft>
              <a:buClr>
                <a:schemeClr val="dk1"/>
              </a:buClr>
              <a:buSzPts val="1400"/>
              <a:buNone/>
            </a:pPr>
            <a:r>
              <a:rPr lang="es-ES" sz="1400"/>
              <a:t>Las pruebas unitarias son una forma de probar el código de manera aislada para detectar problemas temprano durante el desarrollo. En el contexto del sistema de automatización de pedidos, se pueden ejecutar pruebas unitarias en los componentes clave del sistema para asegurar que funcionen correctamente.</a:t>
            </a:r>
            <a:endParaRPr/>
          </a:p>
          <a:p>
            <a:pPr indent="0" lvl="0" marL="0" rtl="0" algn="just">
              <a:lnSpc>
                <a:spcPct val="120000"/>
              </a:lnSpc>
              <a:spcBef>
                <a:spcPts val="2500"/>
              </a:spcBef>
              <a:spcAft>
                <a:spcPts val="0"/>
              </a:spcAft>
              <a:buClr>
                <a:schemeClr val="dk1"/>
              </a:buClr>
              <a:buSzPts val="1400"/>
              <a:buNone/>
            </a:pPr>
            <a:r>
              <a:rPr b="1" lang="es-ES" sz="1400"/>
              <a:t>Pruebas de integración</a:t>
            </a:r>
            <a:endParaRPr/>
          </a:p>
          <a:p>
            <a:pPr indent="0" lvl="1" marL="0" rtl="0" algn="just">
              <a:lnSpc>
                <a:spcPct val="120000"/>
              </a:lnSpc>
              <a:spcBef>
                <a:spcPts val="500"/>
              </a:spcBef>
              <a:spcAft>
                <a:spcPts val="0"/>
              </a:spcAft>
              <a:buClr>
                <a:schemeClr val="dk1"/>
              </a:buClr>
              <a:buSzPts val="1400"/>
              <a:buNone/>
            </a:pPr>
            <a:r>
              <a:rPr lang="es-ES" sz="1400"/>
              <a:t>Las pruebas de integración se realizan para verificar que los diferentes componentes del sistema funcionen juntos de manera correcta. En el contexto del sistema de automatización de pedidos, las pruebas de integración garantizan que los componentes individuales del sistema trabajen juntos sin problemas.</a:t>
            </a:r>
            <a:endParaRPr/>
          </a:p>
          <a:p>
            <a:pPr indent="0" lvl="0" marL="0" rtl="0" algn="just">
              <a:lnSpc>
                <a:spcPct val="120000"/>
              </a:lnSpc>
              <a:spcBef>
                <a:spcPts val="2500"/>
              </a:spcBef>
              <a:spcAft>
                <a:spcPts val="0"/>
              </a:spcAft>
              <a:buClr>
                <a:schemeClr val="dk1"/>
              </a:buClr>
              <a:buSzPts val="1400"/>
              <a:buNone/>
            </a:pPr>
            <a:r>
              <a:rPr b="1" lang="es-ES" sz="1400"/>
              <a:t>Pruebas de interfaz de usuario</a:t>
            </a:r>
            <a:endParaRPr/>
          </a:p>
          <a:p>
            <a:pPr indent="0" lvl="1" marL="0" rtl="0" algn="just">
              <a:lnSpc>
                <a:spcPct val="120000"/>
              </a:lnSpc>
              <a:spcBef>
                <a:spcPts val="500"/>
              </a:spcBef>
              <a:spcAft>
                <a:spcPts val="0"/>
              </a:spcAft>
              <a:buClr>
                <a:schemeClr val="dk1"/>
              </a:buClr>
              <a:buSzPts val="1400"/>
              <a:buNone/>
            </a:pPr>
            <a:r>
              <a:rPr lang="es-ES" sz="1400"/>
              <a:t>Las pruebas de interfaz de usuario se realizan para verificar que la interfaz de usuario del sistema es fácil de usar y funciona de manera correcta. En el contexto del sistema de automatización de pedidos, las pruebas de interfaz de usuario se realizan para garantizar que los usuarios puedan interactuar con el sistema sin problemas.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89"/>
                                        </p:tgtEl>
                                        <p:attrNameLst>
                                          <p:attrName>style.visibility</p:attrName>
                                        </p:attrNameLst>
                                      </p:cBhvr>
                                      <p:to>
                                        <p:strVal val="visible"/>
                                      </p:to>
                                    </p:set>
                                    <p:animEffect filter="fade" transition="in">
                                      <p:cBhvr>
                                        <p:cTn dur="25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12649" y="548650"/>
            <a:ext cx="58128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s-ES"/>
              <a:t>Funcionalidad y Calidad del proyecto</a:t>
            </a:r>
            <a:endParaRPr/>
          </a:p>
        </p:txBody>
      </p:sp>
      <p:sp>
        <p:nvSpPr>
          <p:cNvPr id="195" name="Google Shape;195;p31"/>
          <p:cNvSpPr txBox="1"/>
          <p:nvPr>
            <p:ph idx="1" type="body"/>
          </p:nvPr>
        </p:nvSpPr>
        <p:spPr>
          <a:xfrm>
            <a:off x="612648" y="1776060"/>
            <a:ext cx="5181600" cy="4351200"/>
          </a:xfrm>
          <a:prstGeom prst="rect">
            <a:avLst/>
          </a:prstGeom>
          <a:noFill/>
          <a:ln>
            <a:noFill/>
          </a:ln>
        </p:spPr>
        <p:txBody>
          <a:bodyPr anchorCtr="0" anchor="t" bIns="45700" lIns="91425" spcFirstLastPara="1" rIns="91425" wrap="square" tIns="45700">
            <a:normAutofit/>
          </a:bodyPr>
          <a:lstStyle/>
          <a:p>
            <a:pPr indent="-317500" lvl="0" marL="457200" rtl="0" algn="just">
              <a:lnSpc>
                <a:spcPct val="120000"/>
              </a:lnSpc>
              <a:spcBef>
                <a:spcPts val="1000"/>
              </a:spcBef>
              <a:spcAft>
                <a:spcPts val="0"/>
              </a:spcAft>
              <a:buSzPts val="1400"/>
              <a:buChar char="•"/>
            </a:pPr>
            <a:r>
              <a:rPr lang="es-ES" sz="1600"/>
              <a:t>El sistema automatizará la carga de pedidos desde distintos formatos, validando los datos y garantizando su integración con sistemas ERP y WMS. Permitirá el seguimiento en tiempo real de los pedidos y notificará automáticamente a los clientes sobre su estado. Además, gestionará usuarios y permisos de forma segura.</a:t>
            </a:r>
            <a:endParaRPr sz="1600"/>
          </a:p>
          <a:p>
            <a:pPr indent="-228600" lvl="0" marL="457200" rtl="0" algn="l">
              <a:lnSpc>
                <a:spcPct val="120000"/>
              </a:lnSpc>
              <a:spcBef>
                <a:spcPts val="1000"/>
              </a:spcBef>
              <a:spcAft>
                <a:spcPts val="0"/>
              </a:spcAft>
              <a:buClr>
                <a:schemeClr val="dk1"/>
              </a:buClr>
              <a:buSzPts val="1800"/>
              <a:buNone/>
            </a:pPr>
            <a:r>
              <a:t/>
            </a:r>
            <a:endParaRPr/>
          </a:p>
        </p:txBody>
      </p:sp>
      <p:sp>
        <p:nvSpPr>
          <p:cNvPr id="196" name="Google Shape;196;p31"/>
          <p:cNvSpPr txBox="1"/>
          <p:nvPr>
            <p:ph idx="2" type="body"/>
          </p:nvPr>
        </p:nvSpPr>
        <p:spPr>
          <a:xfrm>
            <a:off x="612650" y="4157373"/>
            <a:ext cx="5181600" cy="4351200"/>
          </a:xfrm>
          <a:prstGeom prst="rect">
            <a:avLst/>
          </a:prstGeom>
          <a:noFill/>
          <a:ln>
            <a:noFill/>
          </a:ln>
        </p:spPr>
        <p:txBody>
          <a:bodyPr anchorCtr="0" anchor="t" bIns="45700" lIns="91425" spcFirstLastPara="1" rIns="91425" wrap="square" tIns="45700">
            <a:normAutofit/>
          </a:bodyPr>
          <a:lstStyle/>
          <a:p>
            <a:pPr indent="-317500" lvl="0" marL="457200" rtl="0" algn="just">
              <a:lnSpc>
                <a:spcPct val="120000"/>
              </a:lnSpc>
              <a:spcBef>
                <a:spcPts val="1000"/>
              </a:spcBef>
              <a:spcAft>
                <a:spcPts val="0"/>
              </a:spcAft>
              <a:buSzPts val="1400"/>
              <a:buChar char="•"/>
            </a:pPr>
            <a:r>
              <a:rPr lang="es-ES" sz="1600"/>
              <a:t>En cuanto a la calidad, el sistema priorizará la seguridad de los datos, ofrecerá un rendimiento óptimo bajo grandes volúmenes de trabajo y será escalable y mantenible. También estará disponible en múltiples dispositivos, garantizando su accesibilidad y minimizando tiempos de inactividad.</a:t>
            </a:r>
            <a:endParaRPr sz="1600"/>
          </a:p>
          <a:p>
            <a:pPr indent="-228600" lvl="0" marL="457200" rtl="0" algn="l">
              <a:lnSpc>
                <a:spcPct val="120000"/>
              </a:lnSpc>
              <a:spcBef>
                <a:spcPts val="1000"/>
              </a:spcBef>
              <a:spcAft>
                <a:spcPts val="0"/>
              </a:spcAft>
              <a:buClr>
                <a:schemeClr val="dk1"/>
              </a:buClr>
              <a:buSzPts val="1800"/>
              <a:buNone/>
            </a:pPr>
            <a:r>
              <a:t/>
            </a:r>
            <a:endParaRPr/>
          </a:p>
        </p:txBody>
      </p:sp>
      <p:pic>
        <p:nvPicPr>
          <p:cNvPr id="197" name="Google Shape;197;p31"/>
          <p:cNvPicPr preferRelativeResize="0"/>
          <p:nvPr/>
        </p:nvPicPr>
        <p:blipFill rotWithShape="1">
          <a:blip r:embed="rId3">
            <a:alphaModFix/>
          </a:blip>
          <a:srcRect b="0" l="30716" r="37546" t="0"/>
          <a:stretch/>
        </p:blipFill>
        <p:spPr>
          <a:xfrm>
            <a:off x="6232075" y="0"/>
            <a:ext cx="5959926" cy="696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12"/>
          <p:cNvGraphicFramePr/>
          <p:nvPr/>
        </p:nvGraphicFramePr>
        <p:xfrm>
          <a:off x="76200" y="150326"/>
          <a:ext cx="3000000" cy="3000000"/>
        </p:xfrm>
        <a:graphic>
          <a:graphicData uri="http://schemas.openxmlformats.org/drawingml/2006/table">
            <a:tbl>
              <a:tblPr bandRow="1" firstRow="1">
                <a:noFill/>
                <a:tableStyleId>{7D0BE112-EE0C-4636-BE11-4B908A95779A}</a:tableStyleId>
              </a:tblPr>
              <a:tblGrid>
                <a:gridCol w="6019800"/>
                <a:gridCol w="6019800"/>
              </a:tblGrid>
              <a:tr h="248250">
                <a:tc>
                  <a:txBody>
                    <a:bodyPr/>
                    <a:lstStyle/>
                    <a:p>
                      <a:pPr indent="0" lvl="0" marL="0" marR="0" rtl="0" algn="ctr">
                        <a:lnSpc>
                          <a:spcPct val="100000"/>
                        </a:lnSpc>
                        <a:spcBef>
                          <a:spcPts val="0"/>
                        </a:spcBef>
                        <a:spcAft>
                          <a:spcPts val="0"/>
                        </a:spcAft>
                        <a:buNone/>
                      </a:pPr>
                      <a:r>
                        <a:rPr lang="es-ES" sz="1100" u="none" cap="none" strike="noStrike"/>
                        <a:t>REQUERIMIENTOS FUNCIONALES</a:t>
                      </a:r>
                      <a:endParaRPr/>
                    </a:p>
                  </a:txBody>
                  <a:tcPr marT="35150" marB="35150" marR="70325" marL="70325">
                    <a:solidFill>
                      <a:srgbClr val="A1CDEA"/>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ES" sz="1100" u="none" cap="none" strike="noStrike"/>
                        <a:t>REQUERIMIENTOS NO FUNCIONALES</a:t>
                      </a:r>
                      <a:endParaRPr/>
                    </a:p>
                  </a:txBody>
                  <a:tcPr marT="35150" marB="35150" marR="70325" marL="70325">
                    <a:solidFill>
                      <a:srgbClr val="A1CDEA"/>
                    </a:solidFill>
                  </a:tcPr>
                </a:tc>
              </a:tr>
              <a:tr h="393500">
                <a:tc>
                  <a:txBody>
                    <a:bodyPr/>
                    <a:lstStyle/>
                    <a:p>
                      <a:pPr indent="0" lvl="0" marL="0" marR="0" rtl="0" algn="l">
                        <a:lnSpc>
                          <a:spcPct val="100000"/>
                        </a:lnSpc>
                        <a:spcBef>
                          <a:spcPts val="0"/>
                        </a:spcBef>
                        <a:spcAft>
                          <a:spcPts val="0"/>
                        </a:spcAft>
                        <a:buNone/>
                      </a:pPr>
                      <a:r>
                        <a:rPr lang="es-ES" sz="1100" u="none" cap="none" strike="noStrike"/>
                        <a:t>1. Automatización de la carga masiva de pedidos en diferentes formatos.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 Seguridad: Implementación de medidas de seguridad para proteger la información confidencial.</a:t>
                      </a:r>
                      <a:endParaRPr sz="1100" u="none" cap="none" strike="noStrike"/>
                    </a:p>
                  </a:txBody>
                  <a:tcPr marT="35150" marB="35150" marR="70325" marL="70325"/>
                </a:tc>
              </a:tr>
              <a:tr h="257725">
                <a:tc>
                  <a:txBody>
                    <a:bodyPr/>
                    <a:lstStyle/>
                    <a:p>
                      <a:pPr indent="0" lvl="0" marL="0" marR="0" rtl="0" algn="l">
                        <a:lnSpc>
                          <a:spcPct val="100000"/>
                        </a:lnSpc>
                        <a:spcBef>
                          <a:spcPts val="0"/>
                        </a:spcBef>
                        <a:spcAft>
                          <a:spcPts val="0"/>
                        </a:spcAft>
                        <a:buNone/>
                      </a:pPr>
                      <a:r>
                        <a:rPr lang="es-ES" sz="1100" u="none" cap="none" strike="noStrike"/>
                        <a:t>2. Validación automática de datos para asegurar la integridad.</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2. Rendimiento: Procesamiento rápido y eficiente de los pedidos.</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3. Integración con sistemas ERP y WMS.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3. Escalabilidad: Capacidad de adaptarse a un aumento en el volumen de trabajo.</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4. Generación de reportes detallados sobre el estado de los pedidos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4. Mantenibilidad: Facilidad para realizar cambios y actualizaciones.</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5. Envío automático de notificaciones a los clientes.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5. Compatibilidad: Integración con sistemas y plataformas tecnológicas existentes.</a:t>
                      </a:r>
                      <a:endParaRPr sz="1100" u="none" cap="none" strike="noStrike"/>
                    </a:p>
                  </a:txBody>
                  <a:tcPr marT="35150" marB="35150" marR="70325" marL="70325"/>
                </a:tc>
              </a:tr>
              <a:tr h="272875">
                <a:tc>
                  <a:txBody>
                    <a:bodyPr/>
                    <a:lstStyle/>
                    <a:p>
                      <a:pPr indent="0" lvl="0" marL="0" marR="0" rtl="0" algn="l">
                        <a:lnSpc>
                          <a:spcPct val="100000"/>
                        </a:lnSpc>
                        <a:spcBef>
                          <a:spcPts val="0"/>
                        </a:spcBef>
                        <a:spcAft>
                          <a:spcPts val="0"/>
                        </a:spcAft>
                        <a:buNone/>
                      </a:pPr>
                      <a:r>
                        <a:rPr lang="es-ES" sz="1100" u="none" cap="none" strike="noStrike"/>
                        <a:t>6. Gestión de usuarios y permisos de acceso al sistema.</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6. Usabilidad: Interfaz intuitiva y fácil de aprender.</a:t>
                      </a:r>
                      <a:endParaRPr/>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7. Seguimiento en tiempo real del estado de los pedidos.</a:t>
                      </a:r>
                      <a:endParaRPr/>
                    </a:p>
                  </a:txBody>
                  <a:tcPr marT="35150" marB="35150" marR="70325" marL="70325" anchor="ctr"/>
                </a:tc>
                <a:tc>
                  <a:txBody>
                    <a:bodyPr/>
                    <a:lstStyle/>
                    <a:p>
                      <a:pPr indent="0" lvl="0" marL="0" marR="0" rtl="0" algn="l">
                        <a:lnSpc>
                          <a:spcPct val="100000"/>
                        </a:lnSpc>
                        <a:spcBef>
                          <a:spcPts val="0"/>
                        </a:spcBef>
                        <a:spcAft>
                          <a:spcPts val="0"/>
                        </a:spcAft>
                        <a:buNone/>
                      </a:pPr>
                      <a:r>
                        <a:rPr lang="es-ES" sz="1100" u="none" cap="none" strike="noStrike"/>
                        <a:t>7. Disponibilidad: Tiempo de actividad máximo y tiempo de inactividad mínimo.</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8. Exportación de datos en diferentes formatos para análisis.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8. Rendimiento bajo carga: Capacidad para manejar picos de trabajo sin degradación.</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9. Manejo de excepciones y errores de forma eficiente.</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9. Respaldo y recuperación: Protección de datos en caso de fallos.</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10. Capacidad para manejar grandes volúmenes de pedidos y usuarios.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10. Tiempos de respuesta: Respuestas rápidas a las solicitudes del usuario.</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11. Personalización de la interfaz y funcionalidades.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11. Cumplimiento normativo: Adherencia a las regulaciones de protección de datos.</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12. Gestión de versiones de formatos de pedidos.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12. Documentación: Documentación completa y detallada del sistema.</a:t>
                      </a:r>
                      <a:endParaRPr/>
                    </a:p>
                  </a:txBody>
                  <a:tcPr marT="35150" marB="35150" marR="70325" marL="70325" anchor="ctr"/>
                </a:tc>
              </a:tr>
              <a:tr h="257725">
                <a:tc>
                  <a:txBody>
                    <a:bodyPr/>
                    <a:lstStyle/>
                    <a:p>
                      <a:pPr indent="0" lvl="0" marL="0" marR="0" rtl="0" algn="l">
                        <a:lnSpc>
                          <a:spcPct val="100000"/>
                        </a:lnSpc>
                        <a:spcBef>
                          <a:spcPts val="0"/>
                        </a:spcBef>
                        <a:spcAft>
                          <a:spcPts val="0"/>
                        </a:spcAft>
                        <a:buNone/>
                      </a:pPr>
                      <a:r>
                        <a:rPr lang="es-ES" sz="1100" u="none" cap="none" strike="noStrike"/>
                        <a:t>13. Detección y resolución automática de conflictos en los datos.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13. Multilenguaje: Soporte para inglés y español.</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14. Integración con otros sistemas internos de la empresa.</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14. Mantenimiento simplificado: Facilidad de mantenimiento y actualización.</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15. Accesibilidad para usuarios con discapacidades.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15. Compatibilidad con diversos dispositivos (PC, tablets, smartphones).</a:t>
                      </a:r>
                      <a:endParaRPr sz="1100" u="none" cap="none" strike="noStrike"/>
                    </a:p>
                  </a:txBody>
                  <a:tcPr marT="35150" marB="35150" marR="70325" marL="70325"/>
                </a:tc>
              </a:tr>
              <a:tr h="386575">
                <a:tc>
                  <a:txBody>
                    <a:bodyPr/>
                    <a:lstStyle/>
                    <a:p>
                      <a:pPr indent="0" lvl="0" marL="0" marR="0" rtl="0" algn="l">
                        <a:lnSpc>
                          <a:spcPct val="100000"/>
                        </a:lnSpc>
                        <a:spcBef>
                          <a:spcPts val="0"/>
                        </a:spcBef>
                        <a:spcAft>
                          <a:spcPts val="0"/>
                        </a:spcAft>
                        <a:buNone/>
                      </a:pPr>
                      <a:r>
                        <a:rPr lang="es-ES" sz="1100" u="none" cap="none" strike="noStrike"/>
                        <a:t>16. Generación automática de confirmaciones de pedidos.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None/>
                      </a:pPr>
                      <a:r>
                        <a:rPr lang="es-ES" sz="1100" u="none" cap="none" strike="noStrike"/>
                        <a:t>16. Registro detallado de todas las operaciones para auditoría y trazabilidad.</a:t>
                      </a:r>
                      <a:endParaRPr sz="1100" u="none" cap="none" strike="noStrike"/>
                    </a:p>
                  </a:txBody>
                  <a:tcPr marT="35150" marB="35150" marR="70325" marL="70325"/>
                </a:tc>
              </a:tr>
              <a:tr h="257725">
                <a:tc>
                  <a:txBody>
                    <a:bodyPr/>
                    <a:lstStyle/>
                    <a:p>
                      <a:pPr indent="0" lvl="0" marL="0" marR="0" rtl="0" algn="l">
                        <a:lnSpc>
                          <a:spcPct val="100000"/>
                        </a:lnSpc>
                        <a:spcBef>
                          <a:spcPts val="0"/>
                        </a:spcBef>
                        <a:spcAft>
                          <a:spcPts val="0"/>
                        </a:spcAft>
                        <a:buNone/>
                      </a:pPr>
                      <a:r>
                        <a:rPr lang="es-ES" sz="1100" u="none" cap="none" strike="noStrike"/>
                        <a:t>17. Monitoreo del rendimiento del sistema y generación de reportes.</a:t>
                      </a:r>
                      <a:endParaRPr sz="1100" u="none" cap="none" strike="noStrike"/>
                    </a:p>
                  </a:txBody>
                  <a:tcPr marT="35150" marB="35150" marR="70325" marL="70325"/>
                </a:tc>
                <a:tc>
                  <a:txBody>
                    <a:bodyPr/>
                    <a:lstStyle/>
                    <a:p>
                      <a:pPr indent="0" lvl="0" marL="0" marR="0" rtl="0" algn="l">
                        <a:lnSpc>
                          <a:spcPct val="100000"/>
                        </a:lnSpc>
                        <a:spcBef>
                          <a:spcPts val="0"/>
                        </a:spcBef>
                        <a:spcAft>
                          <a:spcPts val="0"/>
                        </a:spcAft>
                        <a:buClr>
                          <a:srgbClr val="000000"/>
                        </a:buClr>
                        <a:buSzPts val="1100"/>
                        <a:buFont typeface="Arial"/>
                        <a:buNone/>
                      </a:pPr>
                      <a:r>
                        <a:rPr lang="es-ES" sz="1100" u="none" cap="none" strike="noStrike"/>
                        <a:t>17. Compatibilidad con dispositivos móviles y tablets.</a:t>
                      </a:r>
                      <a:endParaRPr sz="1100" u="none" cap="none" strike="noStrike"/>
                    </a:p>
                    <a:p>
                      <a:pPr indent="0" lvl="0" marL="0" marR="0" rtl="0" algn="l">
                        <a:lnSpc>
                          <a:spcPct val="100000"/>
                        </a:lnSpc>
                        <a:spcBef>
                          <a:spcPts val="0"/>
                        </a:spcBef>
                        <a:spcAft>
                          <a:spcPts val="0"/>
                        </a:spcAft>
                        <a:buNone/>
                      </a:pPr>
                      <a:r>
                        <a:t/>
                      </a:r>
                      <a:endParaRPr sz="1100" u="none" cap="none" strike="noStrike"/>
                    </a:p>
                  </a:txBody>
                  <a:tcPr marT="35150" marB="35150" marR="70325" marL="703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13"/>
          <p:cNvSpPr txBox="1"/>
          <p:nvPr>
            <p:ph type="title"/>
          </p:nvPr>
        </p:nvSpPr>
        <p:spPr>
          <a:xfrm>
            <a:off x="612647" y="156399"/>
            <a:ext cx="4621553" cy="13607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Arquitectura del software</a:t>
            </a:r>
            <a:endParaRPr/>
          </a:p>
        </p:txBody>
      </p:sp>
      <p:sp>
        <p:nvSpPr>
          <p:cNvPr id="210" name="Google Shape;210;p13"/>
          <p:cNvSpPr txBox="1"/>
          <p:nvPr>
            <p:ph idx="2" type="body"/>
          </p:nvPr>
        </p:nvSpPr>
        <p:spPr>
          <a:xfrm>
            <a:off x="534854" y="1673525"/>
            <a:ext cx="5461909" cy="4057423"/>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1500"/>
              <a:buChar char="•"/>
            </a:pPr>
            <a:r>
              <a:rPr b="1" lang="es-ES" sz="1500"/>
              <a:t>Frontend (Capa de Presentación):</a:t>
            </a:r>
            <a:r>
              <a:rPr lang="es-ES" sz="1500"/>
              <a:t> Interfaz de usuario (UI) -&gt; Solicitudes Web Services. [HTML y JS]</a:t>
            </a:r>
            <a:endParaRPr/>
          </a:p>
          <a:p>
            <a:pPr indent="-228600" lvl="0" marL="228600" rtl="0" algn="just">
              <a:lnSpc>
                <a:spcPct val="110000"/>
              </a:lnSpc>
              <a:spcBef>
                <a:spcPts val="1000"/>
              </a:spcBef>
              <a:spcAft>
                <a:spcPts val="0"/>
              </a:spcAft>
              <a:buClr>
                <a:schemeClr val="dk1"/>
              </a:buClr>
              <a:buSzPts val="1500"/>
              <a:buChar char="•"/>
            </a:pPr>
            <a:r>
              <a:rPr b="1" lang="es-ES" sz="1500"/>
              <a:t>Backend (Capa de Lógica de Negocio):</a:t>
            </a:r>
            <a:r>
              <a:rPr lang="es-ES" sz="1500"/>
              <a:t> Controladores -&gt; Servicios -&gt; Repositorios. [PHP]</a:t>
            </a:r>
            <a:endParaRPr/>
          </a:p>
          <a:p>
            <a:pPr indent="-228600" lvl="0" marL="228600" rtl="0" algn="just">
              <a:lnSpc>
                <a:spcPct val="110000"/>
              </a:lnSpc>
              <a:spcBef>
                <a:spcPts val="1000"/>
              </a:spcBef>
              <a:spcAft>
                <a:spcPts val="0"/>
              </a:spcAft>
              <a:buClr>
                <a:schemeClr val="dk1"/>
              </a:buClr>
              <a:buSzPts val="1500"/>
              <a:buChar char="•"/>
            </a:pPr>
            <a:r>
              <a:rPr b="1" lang="es-ES" sz="1500"/>
              <a:t>DAL (Capa de Acceso a Datos):</a:t>
            </a:r>
            <a:r>
              <a:rPr lang="es-ES" sz="1500"/>
              <a:t> ORM -&gt; Base de Datos. [ORACLE]</a:t>
            </a:r>
            <a:endParaRPr/>
          </a:p>
          <a:p>
            <a:pPr indent="-228600" lvl="0" marL="228600" rtl="0" algn="just">
              <a:lnSpc>
                <a:spcPct val="110000"/>
              </a:lnSpc>
              <a:spcBef>
                <a:spcPts val="1000"/>
              </a:spcBef>
              <a:spcAft>
                <a:spcPts val="0"/>
              </a:spcAft>
              <a:buClr>
                <a:schemeClr val="dk1"/>
              </a:buClr>
              <a:buSzPts val="1500"/>
              <a:buChar char="•"/>
            </a:pPr>
            <a:r>
              <a:rPr b="1" lang="es-ES" sz="1500"/>
              <a:t>Servicios de Integración</a:t>
            </a:r>
            <a:r>
              <a:rPr lang="es-ES" sz="1500"/>
              <a:t>: Conectores de ERP/WMS -&gt; WS. [SOAP/REST, XML/JSON]</a:t>
            </a:r>
            <a:endParaRPr/>
          </a:p>
          <a:p>
            <a:pPr indent="-228600" lvl="0" marL="228600" rtl="0" algn="just">
              <a:lnSpc>
                <a:spcPct val="110000"/>
              </a:lnSpc>
              <a:spcBef>
                <a:spcPts val="1000"/>
              </a:spcBef>
              <a:spcAft>
                <a:spcPts val="0"/>
              </a:spcAft>
              <a:buClr>
                <a:schemeClr val="dk1"/>
              </a:buClr>
              <a:buSzPts val="1500"/>
              <a:buChar char="•"/>
            </a:pPr>
            <a:r>
              <a:rPr b="1" lang="es-ES" sz="1500"/>
              <a:t>Seguridad:</a:t>
            </a:r>
            <a:r>
              <a:rPr lang="es-ES" sz="1500"/>
              <a:t> Control de acceso y autenticación -&gt; Cifrado de datos. [PHP, HTTPS/SSL]</a:t>
            </a:r>
            <a:endParaRPr/>
          </a:p>
          <a:p>
            <a:pPr indent="-228600" lvl="0" marL="228600" rtl="0" algn="just">
              <a:lnSpc>
                <a:spcPct val="110000"/>
              </a:lnSpc>
              <a:spcBef>
                <a:spcPts val="1000"/>
              </a:spcBef>
              <a:spcAft>
                <a:spcPts val="0"/>
              </a:spcAft>
              <a:buClr>
                <a:schemeClr val="dk1"/>
              </a:buClr>
              <a:buSzPts val="1500"/>
              <a:buChar char="•"/>
            </a:pPr>
            <a:r>
              <a:rPr b="1" lang="es-ES" sz="1500"/>
              <a:t>Infraestructura:</a:t>
            </a:r>
            <a:r>
              <a:rPr lang="es-ES" sz="1500"/>
              <a:t> Servidores -&gt; Contenedores -&gt; Redes -&gt; Almacenamiento. [Servidores Oracle]</a:t>
            </a:r>
            <a:endParaRPr/>
          </a:p>
          <a:p>
            <a:pPr indent="-133350" lvl="0" marL="228600" rtl="0" algn="just">
              <a:lnSpc>
                <a:spcPct val="110000"/>
              </a:lnSpc>
              <a:spcBef>
                <a:spcPts val="1000"/>
              </a:spcBef>
              <a:spcAft>
                <a:spcPts val="0"/>
              </a:spcAft>
              <a:buClr>
                <a:schemeClr val="dk1"/>
              </a:buClr>
              <a:buSzPts val="1500"/>
              <a:buNone/>
            </a:pPr>
            <a:r>
              <a:t/>
            </a:r>
            <a:endParaRPr sz="1500"/>
          </a:p>
        </p:txBody>
      </p:sp>
      <p:pic>
        <p:nvPicPr>
          <p:cNvPr descr="Diagrama de flujo de dibujo femenino" id="211" name="Google Shape;211;p13"/>
          <p:cNvPicPr preferRelativeResize="0"/>
          <p:nvPr>
            <p:ph idx="1" type="body"/>
          </p:nvPr>
        </p:nvPicPr>
        <p:blipFill rotWithShape="1">
          <a:blip r:embed="rId3">
            <a:alphaModFix/>
          </a:blip>
          <a:srcRect b="0" l="0" r="0" t="0"/>
          <a:stretch/>
        </p:blipFill>
        <p:spPr>
          <a:xfrm>
            <a:off x="6154186" y="1517102"/>
            <a:ext cx="5837700" cy="382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Riesgos del Proyecto</a:t>
            </a:r>
            <a:endParaRPr/>
          </a:p>
        </p:txBody>
      </p:sp>
      <p:pic>
        <p:nvPicPr>
          <p:cNvPr id="217" name="Google Shape;217;p14"/>
          <p:cNvPicPr preferRelativeResize="0"/>
          <p:nvPr/>
        </p:nvPicPr>
        <p:blipFill rotWithShape="1">
          <a:blip r:embed="rId3">
            <a:alphaModFix/>
          </a:blip>
          <a:srcRect b="0" l="0" r="0" t="0"/>
          <a:stretch/>
        </p:blipFill>
        <p:spPr>
          <a:xfrm>
            <a:off x="0" y="2081213"/>
            <a:ext cx="12192000" cy="269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Persona escribiendo en un bloc de notas" id="224" name="Google Shape;224;p7"/>
          <p:cNvPicPr preferRelativeResize="0"/>
          <p:nvPr>
            <p:ph idx="1" type="body"/>
          </p:nvPr>
        </p:nvPicPr>
        <p:blipFill rotWithShape="1">
          <a:blip r:embed="rId3">
            <a:alphaModFix/>
          </a:blip>
          <a:srcRect b="0" l="26821" r="16436" t="0"/>
          <a:stretch/>
        </p:blipFill>
        <p:spPr>
          <a:xfrm>
            <a:off x="20" y="10"/>
            <a:ext cx="4910308" cy="6857990"/>
          </a:xfrm>
          <a:prstGeom prst="rect">
            <a:avLst/>
          </a:prstGeom>
          <a:noFill/>
          <a:ln>
            <a:noFill/>
          </a:ln>
        </p:spPr>
      </p:pic>
      <p:sp>
        <p:nvSpPr>
          <p:cNvPr id="225" name="Google Shape;225;p7"/>
          <p:cNvSpPr txBox="1"/>
          <p:nvPr>
            <p:ph type="title"/>
          </p:nvPr>
        </p:nvSpPr>
        <p:spPr>
          <a:xfrm>
            <a:off x="5568537" y="138594"/>
            <a:ext cx="5916168"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Desglose de Tareas</a:t>
            </a:r>
            <a:endParaRPr/>
          </a:p>
        </p:txBody>
      </p:sp>
      <p:sp>
        <p:nvSpPr>
          <p:cNvPr id="226" name="Google Shape;226;p7"/>
          <p:cNvSpPr txBox="1"/>
          <p:nvPr>
            <p:ph idx="2" type="body"/>
          </p:nvPr>
        </p:nvSpPr>
        <p:spPr>
          <a:xfrm>
            <a:off x="5568537" y="1804236"/>
            <a:ext cx="5916168" cy="450512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300"/>
              <a:buNone/>
            </a:pPr>
            <a:r>
              <a:rPr b="1" lang="es-ES" sz="1300"/>
              <a:t>Lista de Tareas</a:t>
            </a:r>
            <a:endParaRPr/>
          </a:p>
          <a:p>
            <a:pPr indent="0" lvl="1" marL="0" rtl="0" algn="just">
              <a:lnSpc>
                <a:spcPct val="120000"/>
              </a:lnSpc>
              <a:spcBef>
                <a:spcPts val="500"/>
              </a:spcBef>
              <a:spcAft>
                <a:spcPts val="0"/>
              </a:spcAft>
              <a:buClr>
                <a:schemeClr val="dk1"/>
              </a:buClr>
              <a:buSzPts val="1300"/>
              <a:buNone/>
            </a:pPr>
            <a:r>
              <a:rPr lang="es-ES" sz="1300"/>
              <a:t>La lista de tareas es una herramienta esencial para la implementación del proyecto, ya que ayuda a mantener el enfoque y el control sobre las diferentes etapas del proyecto.</a:t>
            </a:r>
            <a:endParaRPr/>
          </a:p>
          <a:p>
            <a:pPr indent="0" lvl="0" marL="0" rtl="0" algn="just">
              <a:lnSpc>
                <a:spcPct val="120000"/>
              </a:lnSpc>
              <a:spcBef>
                <a:spcPts val="2500"/>
              </a:spcBef>
              <a:spcAft>
                <a:spcPts val="0"/>
              </a:spcAft>
              <a:buClr>
                <a:schemeClr val="dk1"/>
              </a:buClr>
              <a:buSzPts val="1300"/>
              <a:buNone/>
            </a:pPr>
            <a:r>
              <a:rPr b="1" lang="es-ES" sz="1300"/>
              <a:t>Planificación del tiempo</a:t>
            </a:r>
            <a:endParaRPr/>
          </a:p>
          <a:p>
            <a:pPr indent="0" lvl="1" marL="0" rtl="0" algn="just">
              <a:lnSpc>
                <a:spcPct val="120000"/>
              </a:lnSpc>
              <a:spcBef>
                <a:spcPts val="500"/>
              </a:spcBef>
              <a:spcAft>
                <a:spcPts val="0"/>
              </a:spcAft>
              <a:buClr>
                <a:schemeClr val="dk1"/>
              </a:buClr>
              <a:buSzPts val="1300"/>
              <a:buNone/>
            </a:pPr>
            <a:r>
              <a:rPr lang="es-ES" sz="1300"/>
              <a:t>La planificación del tiempo es vital para la implementación del proyecto, ya que permite establecer los plazos para la finalización de cada tarea y garantiza que el proyecto se complete en el plazo establecido.</a:t>
            </a:r>
            <a:endParaRPr/>
          </a:p>
          <a:p>
            <a:pPr indent="0" lvl="0" marL="0" rtl="0" algn="just">
              <a:lnSpc>
                <a:spcPct val="120000"/>
              </a:lnSpc>
              <a:spcBef>
                <a:spcPts val="2500"/>
              </a:spcBef>
              <a:spcAft>
                <a:spcPts val="0"/>
              </a:spcAft>
              <a:buClr>
                <a:schemeClr val="dk1"/>
              </a:buClr>
              <a:buSzPts val="1300"/>
              <a:buNone/>
            </a:pPr>
            <a:r>
              <a:rPr b="1" lang="es-ES" sz="1300"/>
              <a:t>Asignación de recursos</a:t>
            </a:r>
            <a:endParaRPr/>
          </a:p>
          <a:p>
            <a:pPr indent="0" lvl="1" marL="0" rtl="0" algn="just">
              <a:lnSpc>
                <a:spcPct val="120000"/>
              </a:lnSpc>
              <a:spcBef>
                <a:spcPts val="500"/>
              </a:spcBef>
              <a:spcAft>
                <a:spcPts val="0"/>
              </a:spcAft>
              <a:buClr>
                <a:schemeClr val="dk1"/>
              </a:buClr>
              <a:buSzPts val="1300"/>
              <a:buNone/>
            </a:pPr>
            <a:r>
              <a:rPr lang="es-ES" sz="1300"/>
              <a:t>La asignación de recursos implica la identificación de los recursos necesarios para la implementación del proyecto, como el personal, los equipos, los materiales y los suministros, y su asignación adecuada para garantizar una implementación sin problemas.</a:t>
            </a:r>
            <a:endParaRPr sz="13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26"/>
                                        </p:tgtEl>
                                        <p:attrNameLst>
                                          <p:attrName>style.visibility</p:attrName>
                                        </p:attrNameLst>
                                      </p:cBhvr>
                                      <p:to>
                                        <p:strVal val="visible"/>
                                      </p:to>
                                    </p:set>
                                    <p:animEffect filter="fade" transition="in">
                                      <p:cBhvr>
                                        <p:cTn dur="25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nforme de puntaje de crédito" id="233" name="Google Shape;233;p15"/>
          <p:cNvPicPr preferRelativeResize="0"/>
          <p:nvPr>
            <p:ph idx="1" type="body"/>
          </p:nvPr>
        </p:nvPicPr>
        <p:blipFill rotWithShape="1">
          <a:blip r:embed="rId3">
            <a:alphaModFix/>
          </a:blip>
          <a:srcRect b="0" l="3168" r="12365" t="0"/>
          <a:stretch/>
        </p:blipFill>
        <p:spPr>
          <a:xfrm>
            <a:off x="20" y="10"/>
            <a:ext cx="7723393" cy="6857990"/>
          </a:xfrm>
          <a:prstGeom prst="rect">
            <a:avLst/>
          </a:prstGeom>
          <a:noFill/>
          <a:ln>
            <a:noFill/>
          </a:ln>
        </p:spPr>
      </p:pic>
      <p:sp>
        <p:nvSpPr>
          <p:cNvPr id="234" name="Google Shape;234;p15"/>
          <p:cNvSpPr txBox="1"/>
          <p:nvPr>
            <p:ph type="title"/>
          </p:nvPr>
        </p:nvSpPr>
        <p:spPr>
          <a:xfrm>
            <a:off x="8270421" y="305578"/>
            <a:ext cx="3212502" cy="1942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Monitoreo y control de proyectos</a:t>
            </a:r>
            <a:endParaRPr/>
          </a:p>
        </p:txBody>
      </p:sp>
      <p:sp>
        <p:nvSpPr>
          <p:cNvPr id="235" name="Google Shape;235;p15"/>
          <p:cNvSpPr txBox="1"/>
          <p:nvPr>
            <p:ph idx="2" type="body"/>
          </p:nvPr>
        </p:nvSpPr>
        <p:spPr>
          <a:xfrm>
            <a:off x="8270421" y="2553929"/>
            <a:ext cx="3212502" cy="3626435"/>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t/>
            </a:r>
            <a:endParaRPr b="1" sz="1400"/>
          </a:p>
          <a:p>
            <a:pPr indent="0" lvl="1" marL="0" rtl="0" algn="just">
              <a:lnSpc>
                <a:spcPct val="120000"/>
              </a:lnSpc>
              <a:spcBef>
                <a:spcPts val="500"/>
              </a:spcBef>
              <a:spcAft>
                <a:spcPts val="0"/>
              </a:spcAft>
              <a:buClr>
                <a:schemeClr val="dk1"/>
              </a:buClr>
              <a:buSzPts val="1400"/>
              <a:buNone/>
            </a:pPr>
            <a:r>
              <a:rPr lang="es-ES" sz="1400"/>
              <a:t>El monitoreo y control del progreso del proyecto es esencial para asegurar que se alcancen los objetivos planificados y se mantenga el proyecto dentro del presupuesto y plazo. En este caso, se asegura que el sistema de automatización de pedidos esté funcionando correctamente.</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35"/>
                                        </p:tgtEl>
                                        <p:attrNameLst>
                                          <p:attrName>style.visibility</p:attrName>
                                        </p:attrNameLst>
                                      </p:cBhvr>
                                      <p:to>
                                        <p:strVal val="visible"/>
                                      </p:to>
                                    </p:set>
                                    <p:animEffect filter="fade" transition="in">
                                      <p:cBhvr>
                                        <p:cTn dur="25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oncepto de envío y logística, caja de carga" id="242" name="Google Shape;242;p16"/>
          <p:cNvPicPr preferRelativeResize="0"/>
          <p:nvPr>
            <p:ph idx="1" type="body"/>
          </p:nvPr>
        </p:nvPicPr>
        <p:blipFill rotWithShape="1">
          <a:blip r:embed="rId3">
            <a:alphaModFix/>
          </a:blip>
          <a:srcRect b="-1" l="23890" r="25093" t="0"/>
          <a:stretch/>
        </p:blipFill>
        <p:spPr>
          <a:xfrm>
            <a:off x="20" y="10"/>
            <a:ext cx="4910308" cy="6857990"/>
          </a:xfrm>
          <a:prstGeom prst="rect">
            <a:avLst/>
          </a:prstGeom>
          <a:noFill/>
          <a:ln>
            <a:noFill/>
          </a:ln>
        </p:spPr>
      </p:pic>
      <p:sp>
        <p:nvSpPr>
          <p:cNvPr id="243" name="Google Shape;243;p16"/>
          <p:cNvSpPr txBox="1"/>
          <p:nvPr>
            <p:ph type="title"/>
          </p:nvPr>
        </p:nvSpPr>
        <p:spPr>
          <a:xfrm>
            <a:off x="5568537" y="603504"/>
            <a:ext cx="5916168"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Monitoreo y Control</a:t>
            </a:r>
            <a:endParaRPr/>
          </a:p>
        </p:txBody>
      </p:sp>
      <p:sp>
        <p:nvSpPr>
          <p:cNvPr id="244" name="Google Shape;244;p16"/>
          <p:cNvSpPr txBox="1"/>
          <p:nvPr>
            <p:ph idx="2" type="body"/>
          </p:nvPr>
        </p:nvSpPr>
        <p:spPr>
          <a:xfrm>
            <a:off x="5568537" y="2214282"/>
            <a:ext cx="5916168" cy="4095078"/>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Monitoreo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El monitoreo del sistema de automatización de pedidos implica vigilar el flujo de pedidos en tiempo real, identificar los problemas a medida que surgen y tomar medidas para solucionarlos rápidamente.</a:t>
            </a:r>
            <a:endParaRPr/>
          </a:p>
          <a:p>
            <a:pPr indent="0" lvl="0" marL="0" rtl="0" algn="just">
              <a:lnSpc>
                <a:spcPct val="120000"/>
              </a:lnSpc>
              <a:spcBef>
                <a:spcPts val="2500"/>
              </a:spcBef>
              <a:spcAft>
                <a:spcPts val="0"/>
              </a:spcAft>
              <a:buClr>
                <a:schemeClr val="dk1"/>
              </a:buClr>
              <a:buSzPts val="1400"/>
              <a:buNone/>
            </a:pPr>
            <a:r>
              <a:rPr b="1" lang="es-ES" sz="1400"/>
              <a:t>Control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El control del sistema de automatización de pedidos implica tomar medidas proactivas para garantizar que el sistema funcione de manera eficiente y confiable, incluida la realización de mantenimiento preventivo y la actualización de software y hardware.</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44"/>
                                        </p:tgtEl>
                                        <p:attrNameLst>
                                          <p:attrName>style.visibility</p:attrName>
                                        </p:attrNameLst>
                                      </p:cBhvr>
                                      <p:to>
                                        <p:strVal val="visible"/>
                                      </p:to>
                                    </p:set>
                                    <p:animEffect filter="fade" transition="in">
                                      <p:cBhvr>
                                        <p:cTn dur="25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ilueta de puesta de sol de un andamio en un sitio en construcción" id="99" name="Google Shape;99;p2"/>
          <p:cNvPicPr preferRelativeResize="0"/>
          <p:nvPr/>
        </p:nvPicPr>
        <p:blipFill rotWithShape="1">
          <a:blip r:embed="rId3">
            <a:alphaModFix/>
          </a:blip>
          <a:srcRect b="-1" l="20910" r="17055" t="0"/>
          <a:stretch/>
        </p:blipFill>
        <p:spPr>
          <a:xfrm>
            <a:off x="1" y="10"/>
            <a:ext cx="6373368" cy="6857990"/>
          </a:xfrm>
          <a:prstGeom prst="rect">
            <a:avLst/>
          </a:prstGeom>
          <a:noFill/>
          <a:ln>
            <a:noFill/>
          </a:ln>
        </p:spPr>
      </p:pic>
      <p:sp>
        <p:nvSpPr>
          <p:cNvPr id="100" name="Google Shape;100;p2"/>
          <p:cNvSpPr txBox="1"/>
          <p:nvPr>
            <p:ph type="title"/>
          </p:nvPr>
        </p:nvSpPr>
        <p:spPr>
          <a:xfrm>
            <a:off x="7123015" y="603504"/>
            <a:ext cx="4361689" cy="15270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Índice</a:t>
            </a:r>
            <a:endParaRPr/>
          </a:p>
        </p:txBody>
      </p:sp>
      <p:sp>
        <p:nvSpPr>
          <p:cNvPr id="101" name="Google Shape;101;p2"/>
          <p:cNvSpPr txBox="1"/>
          <p:nvPr>
            <p:ph idx="1" type="body"/>
          </p:nvPr>
        </p:nvSpPr>
        <p:spPr>
          <a:xfrm>
            <a:off x="7123017" y="2212848"/>
            <a:ext cx="4361688" cy="409651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s-ES" sz="1800"/>
              <a:t>Contexto</a:t>
            </a:r>
            <a:endParaRPr/>
          </a:p>
          <a:p>
            <a:pPr indent="-228600" lvl="0" marL="228600" rtl="0" algn="l">
              <a:lnSpc>
                <a:spcPct val="120000"/>
              </a:lnSpc>
              <a:spcBef>
                <a:spcPts val="1000"/>
              </a:spcBef>
              <a:spcAft>
                <a:spcPts val="0"/>
              </a:spcAft>
              <a:buClr>
                <a:schemeClr val="dk1"/>
              </a:buClr>
              <a:buSzPts val="1800"/>
              <a:buChar char="•"/>
            </a:pPr>
            <a:r>
              <a:rPr lang="es-ES" sz="1800"/>
              <a:t>Problema</a:t>
            </a:r>
            <a:endParaRPr/>
          </a:p>
          <a:p>
            <a:pPr indent="-228600" lvl="0" marL="228600" rtl="0" algn="l">
              <a:lnSpc>
                <a:spcPct val="120000"/>
              </a:lnSpc>
              <a:spcBef>
                <a:spcPts val="1000"/>
              </a:spcBef>
              <a:spcAft>
                <a:spcPts val="0"/>
              </a:spcAft>
              <a:buClr>
                <a:schemeClr val="dk1"/>
              </a:buClr>
              <a:buSzPts val="1800"/>
              <a:buChar char="•"/>
            </a:pPr>
            <a:r>
              <a:rPr lang="es-ES" sz="1800"/>
              <a:t>Objetivo</a:t>
            </a:r>
            <a:endParaRPr/>
          </a:p>
          <a:p>
            <a:pPr indent="-228600" lvl="0" marL="228600" rtl="0" algn="l">
              <a:lnSpc>
                <a:spcPct val="120000"/>
              </a:lnSpc>
              <a:spcBef>
                <a:spcPts val="1000"/>
              </a:spcBef>
              <a:spcAft>
                <a:spcPts val="0"/>
              </a:spcAft>
              <a:buClr>
                <a:schemeClr val="dk1"/>
              </a:buClr>
              <a:buSzPts val="1800"/>
              <a:buChar char="•"/>
            </a:pPr>
            <a:r>
              <a:rPr lang="es-ES" sz="1800"/>
              <a:t>Solución</a:t>
            </a:r>
            <a:endParaRPr/>
          </a:p>
          <a:p>
            <a:pPr indent="-228600" lvl="0" marL="228600" rtl="0" algn="l">
              <a:lnSpc>
                <a:spcPct val="120000"/>
              </a:lnSpc>
              <a:spcBef>
                <a:spcPts val="1000"/>
              </a:spcBef>
              <a:spcAft>
                <a:spcPts val="0"/>
              </a:spcAft>
              <a:buClr>
                <a:schemeClr val="dk1"/>
              </a:buClr>
              <a:buSzPts val="1800"/>
              <a:buChar char="•"/>
            </a:pPr>
            <a:r>
              <a:rPr lang="es-ES" sz="1800"/>
              <a:t>Plan de trabajo</a:t>
            </a:r>
            <a:endParaRPr/>
          </a:p>
          <a:p>
            <a:pPr indent="-228600" lvl="0" marL="228600" rtl="0" algn="l">
              <a:lnSpc>
                <a:spcPct val="120000"/>
              </a:lnSpc>
              <a:spcBef>
                <a:spcPts val="1000"/>
              </a:spcBef>
              <a:spcAft>
                <a:spcPts val="0"/>
              </a:spcAft>
              <a:buClr>
                <a:schemeClr val="dk1"/>
              </a:buClr>
              <a:buSzPts val="1800"/>
              <a:buChar char="•"/>
            </a:pPr>
            <a:r>
              <a:rPr lang="es-ES" sz="1800"/>
              <a:t>Requisitos funcionales y no funcionales</a:t>
            </a:r>
            <a:endParaRPr/>
          </a:p>
          <a:p>
            <a:pPr indent="-228600" lvl="0" marL="228600" rtl="0" algn="l">
              <a:lnSpc>
                <a:spcPct val="120000"/>
              </a:lnSpc>
              <a:spcBef>
                <a:spcPts val="1000"/>
              </a:spcBef>
              <a:spcAft>
                <a:spcPts val="0"/>
              </a:spcAft>
              <a:buClr>
                <a:schemeClr val="dk1"/>
              </a:buClr>
              <a:buSzPts val="1800"/>
              <a:buChar char="•"/>
            </a:pPr>
            <a:r>
              <a:rPr lang="es-ES" sz="1800"/>
              <a:t>Arquitectura del proyecto</a:t>
            </a:r>
            <a:endParaRPr/>
          </a:p>
          <a:p>
            <a:pPr indent="-228600" lvl="0" marL="228600" rtl="0" algn="l">
              <a:lnSpc>
                <a:spcPct val="120000"/>
              </a:lnSpc>
              <a:spcBef>
                <a:spcPts val="1000"/>
              </a:spcBef>
              <a:spcAft>
                <a:spcPts val="0"/>
              </a:spcAft>
              <a:buClr>
                <a:schemeClr val="dk1"/>
              </a:buClr>
              <a:buSzPts val="1800"/>
              <a:buChar char="•"/>
            </a:pPr>
            <a:r>
              <a:rPr lang="es-ES" sz="1800"/>
              <a:t>Riesgos del proyecto</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lustración 3D" id="251" name="Google Shape;251;p17"/>
          <p:cNvPicPr preferRelativeResize="0"/>
          <p:nvPr>
            <p:ph idx="1" type="body"/>
          </p:nvPr>
        </p:nvPicPr>
        <p:blipFill rotWithShape="1">
          <a:blip r:embed="rId3">
            <a:alphaModFix/>
          </a:blip>
          <a:srcRect b="3" l="7566" r="10687" t="0"/>
          <a:stretch/>
        </p:blipFill>
        <p:spPr>
          <a:xfrm>
            <a:off x="731521" y="2011679"/>
            <a:ext cx="4684352" cy="4297680"/>
          </a:xfrm>
          <a:prstGeom prst="rect">
            <a:avLst/>
          </a:prstGeom>
          <a:noFill/>
          <a:ln>
            <a:noFill/>
          </a:ln>
        </p:spPr>
      </p:pic>
      <p:sp>
        <p:nvSpPr>
          <p:cNvPr id="252" name="Google Shape;252;p17"/>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Entrega del sistema</a:t>
            </a:r>
            <a:endParaRPr/>
          </a:p>
        </p:txBody>
      </p:sp>
      <p:sp>
        <p:nvSpPr>
          <p:cNvPr id="253" name="Google Shape;253;p17"/>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rPr b="1" lang="es-ES" sz="1400"/>
              <a:t>Entrega del sistema de automatización de pedidos</a:t>
            </a:r>
            <a:endParaRPr/>
          </a:p>
          <a:p>
            <a:pPr indent="0" lvl="1" marL="0" rtl="0" algn="just">
              <a:lnSpc>
                <a:spcPct val="120000"/>
              </a:lnSpc>
              <a:spcBef>
                <a:spcPts val="500"/>
              </a:spcBef>
              <a:spcAft>
                <a:spcPts val="0"/>
              </a:spcAft>
              <a:buClr>
                <a:schemeClr val="dk1"/>
              </a:buClr>
              <a:buSzPts val="1400"/>
              <a:buNone/>
            </a:pPr>
            <a:r>
              <a:rPr lang="es-ES" sz="1400"/>
              <a:t>Se explicará cómo se entregó el sistema de automatización de pedidos, incluyendo el proceso de instalación y configuración. También se discutirá cómo se manejaron los errores y problemas durante el proceso de entrega.</a:t>
            </a:r>
            <a:endParaRPr/>
          </a:p>
          <a:p>
            <a:pPr indent="0" lvl="0" marL="0" rtl="0" algn="just">
              <a:lnSpc>
                <a:spcPct val="120000"/>
              </a:lnSpc>
              <a:spcBef>
                <a:spcPts val="2500"/>
              </a:spcBef>
              <a:spcAft>
                <a:spcPts val="0"/>
              </a:spcAft>
              <a:buClr>
                <a:schemeClr val="dk1"/>
              </a:buClr>
              <a:buSzPts val="1400"/>
              <a:buNone/>
            </a:pPr>
            <a:r>
              <a:rPr b="1" lang="es-ES" sz="1400"/>
              <a:t>Capacitación de usuarios finales</a:t>
            </a:r>
            <a:endParaRPr/>
          </a:p>
          <a:p>
            <a:pPr indent="0" lvl="1" marL="0" rtl="0" algn="just">
              <a:lnSpc>
                <a:spcPct val="120000"/>
              </a:lnSpc>
              <a:spcBef>
                <a:spcPts val="500"/>
              </a:spcBef>
              <a:spcAft>
                <a:spcPts val="0"/>
              </a:spcAft>
              <a:buClr>
                <a:schemeClr val="dk1"/>
              </a:buClr>
              <a:buSzPts val="1400"/>
              <a:buNone/>
            </a:pPr>
            <a:r>
              <a:rPr lang="es-ES" sz="1400"/>
              <a:t>Se explicará la capacitación brindada a los usuarios finales para que puedan utilizar el sistema de automatización de pedidos correctamente. También se discutirá cómo se resolvieron las preguntas y problemas relacionados con la capacitación.</a:t>
            </a:r>
            <a:endParaRPr/>
          </a:p>
          <a:p>
            <a:pPr indent="0" lvl="0" marL="0" rtl="0" algn="just">
              <a:lnSpc>
                <a:spcPct val="120000"/>
              </a:lnSpc>
              <a:spcBef>
                <a:spcPts val="2500"/>
              </a:spcBef>
              <a:spcAft>
                <a:spcPts val="0"/>
              </a:spcAft>
              <a:buClr>
                <a:schemeClr val="dk1"/>
              </a:buClr>
              <a:buSzPts val="1400"/>
              <a:buNone/>
            </a:pPr>
            <a:r>
              <a:rPr b="1" lang="es-ES" sz="1400"/>
              <a:t>Soporte técnico</a:t>
            </a:r>
            <a:endParaRPr/>
          </a:p>
          <a:p>
            <a:pPr indent="0" lvl="1" marL="0" rtl="0" algn="just">
              <a:lnSpc>
                <a:spcPct val="120000"/>
              </a:lnSpc>
              <a:spcBef>
                <a:spcPts val="500"/>
              </a:spcBef>
              <a:spcAft>
                <a:spcPts val="0"/>
              </a:spcAft>
              <a:buClr>
                <a:schemeClr val="dk1"/>
              </a:buClr>
              <a:buSzPts val="1400"/>
              <a:buNone/>
            </a:pPr>
            <a:r>
              <a:rPr lang="es-ES" sz="1400"/>
              <a:t>Se explicará el soporte técnico proporcionado a los usuarios finales después de la entrega del sistema de automatización de pedidos, incluyendo el mantenimiento y la resolución de problemas. También se discutirá cómo se manejaron las solicitudes de soporte técnico.</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53"/>
                                        </p:tgtEl>
                                        <p:attrNameLst>
                                          <p:attrName>style.visibility</p:attrName>
                                        </p:attrNameLst>
                                      </p:cBhvr>
                                      <p:to>
                                        <p:strVal val="visible"/>
                                      </p:to>
                                    </p:set>
                                    <p:animEffect filter="fade" transition="in">
                                      <p:cBhvr>
                                        <p:cTn dur="25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Una de las 10 marchas es roja." id="260" name="Google Shape;260;p18"/>
          <p:cNvPicPr preferRelativeResize="0"/>
          <p:nvPr>
            <p:ph idx="1" type="body"/>
          </p:nvPr>
        </p:nvPicPr>
        <p:blipFill rotWithShape="1">
          <a:blip r:embed="rId3">
            <a:alphaModFix/>
          </a:blip>
          <a:srcRect b="-1" l="4423" r="5481" t="0"/>
          <a:stretch/>
        </p:blipFill>
        <p:spPr>
          <a:xfrm>
            <a:off x="21" y="10"/>
            <a:ext cx="6219900" cy="5523000"/>
          </a:xfrm>
          <a:prstGeom prst="rect">
            <a:avLst/>
          </a:prstGeom>
          <a:noFill/>
          <a:ln>
            <a:noFill/>
          </a:ln>
        </p:spPr>
      </p:pic>
      <p:sp>
        <p:nvSpPr>
          <p:cNvPr id="261" name="Google Shape;261;p18"/>
          <p:cNvSpPr txBox="1"/>
          <p:nvPr>
            <p:ph type="title"/>
          </p:nvPr>
        </p:nvSpPr>
        <p:spPr>
          <a:xfrm>
            <a:off x="6654272" y="585015"/>
            <a:ext cx="3212502" cy="5953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Conclusión</a:t>
            </a:r>
            <a:endParaRPr/>
          </a:p>
        </p:txBody>
      </p:sp>
      <p:sp>
        <p:nvSpPr>
          <p:cNvPr id="262" name="Google Shape;262;p18"/>
          <p:cNvSpPr txBox="1"/>
          <p:nvPr>
            <p:ph idx="2" type="body"/>
          </p:nvPr>
        </p:nvSpPr>
        <p:spPr>
          <a:xfrm>
            <a:off x="6654272" y="1180355"/>
            <a:ext cx="5381700" cy="5523000"/>
          </a:xfrm>
          <a:prstGeom prst="rect">
            <a:avLst/>
          </a:prstGeom>
          <a:noFill/>
          <a:ln>
            <a:noFill/>
          </a:ln>
        </p:spPr>
        <p:txBody>
          <a:bodyPr anchorCtr="0" anchor="t" bIns="45700" lIns="91425" spcFirstLastPara="1" rIns="91425" wrap="square" tIns="45700">
            <a:noAutofit/>
          </a:bodyPr>
          <a:lstStyle/>
          <a:p>
            <a:pPr indent="-322580" lvl="0" marL="457200" rtl="0" algn="just">
              <a:lnSpc>
                <a:spcPct val="150000"/>
              </a:lnSpc>
              <a:spcBef>
                <a:spcPts val="0"/>
              </a:spcBef>
              <a:spcAft>
                <a:spcPts val="0"/>
              </a:spcAft>
              <a:buSzPts val="1400"/>
              <a:buChar char="●"/>
            </a:pPr>
            <a:r>
              <a:rPr lang="es-ES" sz="1400"/>
              <a:t>La implementación de un Sistema Integrado de Gestión de Pedidos representa una solución estratégica para optimizar el futuro de la empresa en cuanto a la gestión de grandes clientes como Falabella, Ripley y Paris. Este sistema permitirá automatizar el proceso de recepción, gestión y seguimiento de pedidos, eliminando la necesidad de manejar múltiples formatos manuales, lo que reducirá significativamente los errores humanos y los tiempos de procesamiento.</a:t>
            </a:r>
            <a:endParaRPr/>
          </a:p>
          <a:p>
            <a:pPr indent="-233680" lvl="0" marL="457200" rtl="0" algn="just">
              <a:lnSpc>
                <a:spcPct val="150000"/>
              </a:lnSpc>
              <a:spcBef>
                <a:spcPts val="0"/>
              </a:spcBef>
              <a:spcAft>
                <a:spcPts val="0"/>
              </a:spcAft>
              <a:buSzPts val="1400"/>
              <a:buNone/>
            </a:pPr>
            <a:r>
              <a:t/>
            </a:r>
            <a:endParaRPr sz="1400"/>
          </a:p>
          <a:p>
            <a:pPr indent="-322580" lvl="0" marL="457200" rtl="0" algn="just">
              <a:lnSpc>
                <a:spcPct val="150000"/>
              </a:lnSpc>
              <a:spcBef>
                <a:spcPts val="0"/>
              </a:spcBef>
              <a:spcAft>
                <a:spcPts val="0"/>
              </a:spcAft>
              <a:buSzPts val="1400"/>
              <a:buChar char="●"/>
            </a:pPr>
            <a:r>
              <a:rPr lang="es-ES" sz="1400"/>
              <a:t>En lugar de los actuales 20 días que puede tomar gestionar un pedido, con la automatización se espera reducir este tiempo a la mitad, logrando ciclos de entrega de 10 días o menos. Esta mejora no solo optimizará la eficiencia operativa, sino que fortalecerá la relación con los clientes al proporcionar un servicio más rápido, preciso y confiable.</a:t>
            </a:r>
            <a:endParaRPr/>
          </a:p>
          <a:p>
            <a:pPr indent="-233680" lvl="0" marL="457200" rtl="0" algn="just">
              <a:lnSpc>
                <a:spcPct val="150000"/>
              </a:lnSpc>
              <a:spcBef>
                <a:spcPts val="0"/>
              </a:spcBef>
              <a:spcAft>
                <a:spcPts val="0"/>
              </a:spcAft>
              <a:buSzPts val="1400"/>
              <a:buNone/>
            </a:pPr>
            <a:r>
              <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62"/>
                                        </p:tgtEl>
                                        <p:attrNameLst>
                                          <p:attrName>style.visibility</p:attrName>
                                        </p:attrNameLst>
                                      </p:cBhvr>
                                      <p:to>
                                        <p:strVal val="visible"/>
                                      </p:to>
                                    </p:set>
                                    <p:animEffect filter="fade" transition="in">
                                      <p:cBhvr>
                                        <p:cTn dur="25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fd20c4c268_0_0"/>
          <p:cNvSpPr txBox="1"/>
          <p:nvPr>
            <p:ph type="title"/>
          </p:nvPr>
        </p:nvSpPr>
        <p:spPr>
          <a:xfrm>
            <a:off x="612648" y="548640"/>
            <a:ext cx="107412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69" name="Google Shape;269;g2fd20c4c268_0_0"/>
          <p:cNvSpPr txBox="1"/>
          <p:nvPr>
            <p:ph idx="1" type="body"/>
          </p:nvPr>
        </p:nvSpPr>
        <p:spPr>
          <a:xfrm>
            <a:off x="612648"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t/>
            </a:r>
            <a:endParaRPr/>
          </a:p>
        </p:txBody>
      </p:sp>
      <p:sp>
        <p:nvSpPr>
          <p:cNvPr id="270" name="Google Shape;270;g2fd20c4c268_0_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t/>
            </a:r>
            <a:endParaRPr/>
          </a:p>
        </p:txBody>
      </p:sp>
      <p:pic>
        <p:nvPicPr>
          <p:cNvPr id="271" name="Google Shape;271;g2fd20c4c268_0_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dea, bombilla, éxito, inspiración, papel arrugado" id="108" name="Google Shape;108;p3"/>
          <p:cNvPicPr preferRelativeResize="0"/>
          <p:nvPr>
            <p:ph idx="1" type="body"/>
          </p:nvPr>
        </p:nvPicPr>
        <p:blipFill rotWithShape="1">
          <a:blip r:embed="rId3">
            <a:alphaModFix/>
          </a:blip>
          <a:srcRect b="0" l="770" r="14766" t="0"/>
          <a:stretch/>
        </p:blipFill>
        <p:spPr>
          <a:xfrm>
            <a:off x="20" y="10"/>
            <a:ext cx="7723393" cy="6857990"/>
          </a:xfrm>
          <a:prstGeom prst="rect">
            <a:avLst/>
          </a:prstGeom>
          <a:noFill/>
          <a:ln>
            <a:noFill/>
          </a:ln>
        </p:spPr>
      </p:pic>
      <p:sp>
        <p:nvSpPr>
          <p:cNvPr id="109" name="Google Shape;109;p3"/>
          <p:cNvSpPr txBox="1"/>
          <p:nvPr>
            <p:ph type="title"/>
          </p:nvPr>
        </p:nvSpPr>
        <p:spPr>
          <a:xfrm>
            <a:off x="8270421" y="1387929"/>
            <a:ext cx="3212502" cy="1942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Project Initiation</a:t>
            </a:r>
            <a:endParaRPr/>
          </a:p>
        </p:txBody>
      </p:sp>
      <p:sp>
        <p:nvSpPr>
          <p:cNvPr id="110" name="Google Shape;110;p3"/>
          <p:cNvSpPr txBox="1"/>
          <p:nvPr>
            <p:ph idx="2" type="body"/>
          </p:nvPr>
        </p:nvSpPr>
        <p:spPr>
          <a:xfrm>
            <a:off x="8270421" y="3412998"/>
            <a:ext cx="3212502" cy="2767366"/>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t/>
            </a:r>
            <a:endParaRPr b="1" sz="1400"/>
          </a:p>
          <a:p>
            <a:pPr indent="0" lvl="1" marL="0" rtl="0" algn="just">
              <a:lnSpc>
                <a:spcPct val="120000"/>
              </a:lnSpc>
              <a:spcBef>
                <a:spcPts val="500"/>
              </a:spcBef>
              <a:spcAft>
                <a:spcPts val="0"/>
              </a:spcAft>
              <a:buClr>
                <a:schemeClr val="dk1"/>
              </a:buClr>
              <a:buSzPts val="1400"/>
              <a:buNone/>
            </a:pPr>
            <a:r>
              <a:rPr lang="es-ES" sz="1400"/>
              <a:t>La fase de inicio del proyecto es crucial para definir la idea principal del proyecto y establecer los objetivos clave. En nuestro caso, estamos buscando una solución automatizada para la gestión de pedidos.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10"/>
                                        </p:tgtEl>
                                        <p:attrNameLst>
                                          <p:attrName>style.visibility</p:attrName>
                                        </p:attrNameLst>
                                      </p:cBhvr>
                                      <p:to>
                                        <p:strVal val="visible"/>
                                      </p:to>
                                    </p:set>
                                    <p:animEffect filter="fade" transition="in">
                                      <p:cBhvr>
                                        <p:cTn dur="25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4"/>
          <p:cNvSpPr txBox="1"/>
          <p:nvPr>
            <p:ph type="title"/>
          </p:nvPr>
        </p:nvSpPr>
        <p:spPr>
          <a:xfrm>
            <a:off x="612648" y="600075"/>
            <a:ext cx="6035040" cy="15299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Contexto del proyecto</a:t>
            </a:r>
            <a:endParaRPr/>
          </a:p>
        </p:txBody>
      </p:sp>
      <p:sp>
        <p:nvSpPr>
          <p:cNvPr id="117" name="Google Shape;117;p4"/>
          <p:cNvSpPr txBox="1"/>
          <p:nvPr>
            <p:ph idx="1" type="body"/>
          </p:nvPr>
        </p:nvSpPr>
        <p:spPr>
          <a:xfrm>
            <a:off x="612648" y="2212848"/>
            <a:ext cx="6035040" cy="40965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1800"/>
              <a:buChar char="•"/>
            </a:pPr>
            <a:r>
              <a:rPr lang="es-ES" sz="1800"/>
              <a:t>Monarch tiene más de 80 años de experiencia en el sector textil chileno</a:t>
            </a:r>
            <a:endParaRPr/>
          </a:p>
          <a:p>
            <a:pPr indent="-228600" lvl="0" marL="228600" rtl="0" algn="just">
              <a:lnSpc>
                <a:spcPct val="120000"/>
              </a:lnSpc>
              <a:spcBef>
                <a:spcPts val="1000"/>
              </a:spcBef>
              <a:spcAft>
                <a:spcPts val="0"/>
              </a:spcAft>
              <a:buClr>
                <a:schemeClr val="dk1"/>
              </a:buClr>
              <a:buSzPts val="1800"/>
              <a:buChar char="•"/>
            </a:pPr>
            <a:r>
              <a:rPr lang="es-ES" sz="1800"/>
              <a:t>La eficiencia operativa es esencial para mantener relaciones sólidas con clientes</a:t>
            </a:r>
            <a:endParaRPr/>
          </a:p>
          <a:p>
            <a:pPr indent="-228600" lvl="0" marL="228600" rtl="0" algn="just">
              <a:lnSpc>
                <a:spcPct val="120000"/>
              </a:lnSpc>
              <a:spcBef>
                <a:spcPts val="1000"/>
              </a:spcBef>
              <a:spcAft>
                <a:spcPts val="0"/>
              </a:spcAft>
              <a:buClr>
                <a:schemeClr val="dk1"/>
              </a:buClr>
              <a:buSzPts val="1800"/>
              <a:buChar char="•"/>
            </a:pPr>
            <a:r>
              <a:rPr lang="es-ES" sz="1800"/>
              <a:t>La gestión precisa de pedidos es necesaria para competir en un entorno competitivo</a:t>
            </a:r>
            <a:endParaRPr sz="1800"/>
          </a:p>
        </p:txBody>
      </p:sp>
      <p:pic>
        <p:nvPicPr>
          <p:cNvPr id="118" name="Google Shape;118;p4"/>
          <p:cNvPicPr preferRelativeResize="0"/>
          <p:nvPr/>
        </p:nvPicPr>
        <p:blipFill>
          <a:blip r:embed="rId3">
            <a:alphaModFix/>
          </a:blip>
          <a:stretch>
            <a:fillRect/>
          </a:stretch>
        </p:blipFill>
        <p:spPr>
          <a:xfrm>
            <a:off x="7361876" y="961563"/>
            <a:ext cx="4934925" cy="493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5"/>
          <p:cNvSpPr txBox="1"/>
          <p:nvPr>
            <p:ph type="title"/>
          </p:nvPr>
        </p:nvSpPr>
        <p:spPr>
          <a:xfrm>
            <a:off x="612650" y="467350"/>
            <a:ext cx="9405600" cy="136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Problema y solución</a:t>
            </a:r>
            <a:endParaRPr b="1">
              <a:solidFill>
                <a:schemeClr val="dk1"/>
              </a:solidFill>
              <a:latin typeface="Arial"/>
              <a:ea typeface="Arial"/>
              <a:cs typeface="Arial"/>
              <a:sym typeface="Arial"/>
            </a:endParaRPr>
          </a:p>
        </p:txBody>
      </p:sp>
      <p:sp>
        <p:nvSpPr>
          <p:cNvPr id="126" name="Google Shape;126;p5"/>
          <p:cNvSpPr txBox="1"/>
          <p:nvPr>
            <p:ph idx="2" type="body"/>
          </p:nvPr>
        </p:nvSpPr>
        <p:spPr>
          <a:xfrm>
            <a:off x="612650" y="1379100"/>
            <a:ext cx="11334600" cy="27399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50000"/>
              </a:lnSpc>
              <a:spcBef>
                <a:spcPts val="1200"/>
              </a:spcBef>
              <a:spcAft>
                <a:spcPts val="0"/>
              </a:spcAft>
              <a:buSzPts val="2300"/>
              <a:buChar char="•"/>
            </a:pPr>
            <a:r>
              <a:rPr b="1" lang="es-ES" sz="1600">
                <a:solidFill>
                  <a:srgbClr val="000000"/>
                </a:solidFill>
              </a:rPr>
              <a:t>Problema:</a:t>
            </a:r>
            <a:r>
              <a:rPr lang="es-ES" sz="1600">
                <a:solidFill>
                  <a:srgbClr val="000000"/>
                </a:solidFill>
              </a:rPr>
              <a:t> La gestión manual de pedidos es ineficiente y propensa a errores costosos.</a:t>
            </a:r>
            <a:endParaRPr sz="1600">
              <a:solidFill>
                <a:srgbClr val="000000"/>
              </a:solidFill>
            </a:endParaRPr>
          </a:p>
          <a:p>
            <a:pPr indent="-374650" lvl="0" marL="457200" rtl="0" algn="just">
              <a:lnSpc>
                <a:spcPct val="150000"/>
              </a:lnSpc>
              <a:spcBef>
                <a:spcPts val="0"/>
              </a:spcBef>
              <a:spcAft>
                <a:spcPts val="0"/>
              </a:spcAft>
              <a:buSzPts val="2300"/>
              <a:buChar char="•"/>
            </a:pPr>
            <a:r>
              <a:rPr b="1" lang="es-ES" sz="1600">
                <a:solidFill>
                  <a:srgbClr val="000000"/>
                </a:solidFill>
              </a:rPr>
              <a:t>Solución:</a:t>
            </a:r>
            <a:r>
              <a:rPr lang="es-ES" sz="1600">
                <a:solidFill>
                  <a:srgbClr val="000000"/>
                </a:solidFill>
              </a:rPr>
              <a:t> La nueva aplicación web automatiza la carga y validación de datos, reduciendo errores y acelerando el proceso. Su integración con sistemas ERP y WMS asegura una distribución eficiente, mientras que su diseño responsive permite el acceso desde cualquier dispositivo, facilitando el trabajo en equipo y la gestión de clientes.</a:t>
            </a:r>
            <a:endParaRPr sz="1600">
              <a:solidFill>
                <a:srgbClr val="000000"/>
              </a:solidFill>
            </a:endParaRPr>
          </a:p>
          <a:p>
            <a:pPr indent="-374650" lvl="0" marL="457200" rtl="0" algn="just">
              <a:lnSpc>
                <a:spcPct val="150000"/>
              </a:lnSpc>
              <a:spcBef>
                <a:spcPts val="0"/>
              </a:spcBef>
              <a:spcAft>
                <a:spcPts val="0"/>
              </a:spcAft>
              <a:buSzPts val="2300"/>
              <a:buChar char="•"/>
            </a:pPr>
            <a:r>
              <a:rPr b="1" lang="es-ES" sz="1600">
                <a:solidFill>
                  <a:srgbClr val="000000"/>
                </a:solidFill>
              </a:rPr>
              <a:t>Beneficios:</a:t>
            </a:r>
            <a:r>
              <a:rPr lang="es-ES" sz="1600">
                <a:solidFill>
                  <a:srgbClr val="000000"/>
                </a:solidFill>
              </a:rPr>
              <a:t> Reducción del tiempo de procesamiento de pedidos en un 50% (20 a 10 días), disminución de errores de </a:t>
            </a:r>
            <a:r>
              <a:rPr lang="es-ES" sz="1600">
                <a:solidFill>
                  <a:srgbClr val="000000"/>
                </a:solidFill>
              </a:rPr>
              <a:t>digitacion</a:t>
            </a:r>
            <a:r>
              <a:rPr lang="es-ES" sz="1600">
                <a:solidFill>
                  <a:srgbClr val="000000"/>
                </a:solidFill>
              </a:rPr>
              <a:t> en un 90%, y una mejora del 50% en la precisión de la distribución.</a:t>
            </a:r>
            <a:endParaRPr sz="2300"/>
          </a:p>
        </p:txBody>
      </p:sp>
      <p:pic>
        <p:nvPicPr>
          <p:cNvPr id="127" name="Google Shape;127;p5"/>
          <p:cNvPicPr preferRelativeResize="0"/>
          <p:nvPr/>
        </p:nvPicPr>
        <p:blipFill rotWithShape="1">
          <a:blip r:embed="rId3">
            <a:alphaModFix/>
          </a:blip>
          <a:srcRect b="16197" l="0" r="0" t="23251"/>
          <a:stretch/>
        </p:blipFill>
        <p:spPr>
          <a:xfrm>
            <a:off x="2830275" y="4258300"/>
            <a:ext cx="6613074"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Gráfico de dibujo del hombre en pantalla clara" id="134" name="Google Shape;134;p6"/>
          <p:cNvPicPr preferRelativeResize="0"/>
          <p:nvPr>
            <p:ph idx="1" type="body"/>
          </p:nvPr>
        </p:nvPicPr>
        <p:blipFill rotWithShape="1">
          <a:blip r:embed="rId3">
            <a:alphaModFix/>
          </a:blip>
          <a:srcRect b="-2" l="11842" r="26124" t="0"/>
          <a:stretch/>
        </p:blipFill>
        <p:spPr>
          <a:xfrm>
            <a:off x="6675120" y="-1"/>
            <a:ext cx="5516880" cy="6857999"/>
          </a:xfrm>
          <a:prstGeom prst="rect">
            <a:avLst/>
          </a:prstGeom>
          <a:noFill/>
          <a:ln>
            <a:noFill/>
          </a:ln>
        </p:spPr>
      </p:pic>
      <p:sp>
        <p:nvSpPr>
          <p:cNvPr id="135" name="Google Shape;135;p6"/>
          <p:cNvSpPr txBox="1"/>
          <p:nvPr>
            <p:ph type="title"/>
          </p:nvPr>
        </p:nvSpPr>
        <p:spPr>
          <a:xfrm>
            <a:off x="614678" y="548640"/>
            <a:ext cx="4361688" cy="728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Objetivo</a:t>
            </a:r>
            <a:endParaRPr b="1">
              <a:solidFill>
                <a:schemeClr val="dk1"/>
              </a:solidFill>
              <a:latin typeface="Arial"/>
              <a:ea typeface="Arial"/>
              <a:cs typeface="Arial"/>
              <a:sym typeface="Arial"/>
            </a:endParaRPr>
          </a:p>
        </p:txBody>
      </p:sp>
      <p:sp>
        <p:nvSpPr>
          <p:cNvPr id="136" name="Google Shape;136;p6"/>
          <p:cNvSpPr txBox="1"/>
          <p:nvPr>
            <p:ph idx="2" type="body"/>
          </p:nvPr>
        </p:nvSpPr>
        <p:spPr>
          <a:xfrm>
            <a:off x="614675" y="1380750"/>
            <a:ext cx="5933100" cy="53193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1000"/>
              </a:spcBef>
              <a:spcAft>
                <a:spcPts val="0"/>
              </a:spcAft>
              <a:buClr>
                <a:schemeClr val="dk1"/>
              </a:buClr>
              <a:buSzPts val="1800"/>
              <a:buChar char="•"/>
            </a:pPr>
            <a:r>
              <a:rPr lang="es-ES" sz="1800"/>
              <a:t>Automatizar la gestión de pedidos en Monarch mediante una aplicación web integrada con sistemas ERP y WMS, reduciendo el tiempo de procesamiento, minimizando errores y mejorando la precisión en la distribución de pedidos.</a:t>
            </a:r>
            <a:endParaRPr sz="1800"/>
          </a:p>
          <a:p>
            <a:pPr indent="-342900" lvl="0" marL="457200" rtl="0" algn="just">
              <a:lnSpc>
                <a:spcPct val="150000"/>
              </a:lnSpc>
              <a:spcBef>
                <a:spcPts val="0"/>
              </a:spcBef>
              <a:spcAft>
                <a:spcPts val="0"/>
              </a:spcAft>
              <a:buSzPts val="1800"/>
              <a:buChar char="•"/>
            </a:pPr>
            <a:r>
              <a:rPr b="1" lang="es-ES" sz="1800"/>
              <a:t>Automatizar el proceso de carga y validación de pedidos:</a:t>
            </a:r>
            <a:r>
              <a:rPr lang="es-ES" sz="1800"/>
              <a:t> Eliminar la digitación manual y reducir significativamente los errores en la transcripción de datos.</a:t>
            </a:r>
            <a:endParaRPr sz="1800"/>
          </a:p>
          <a:p>
            <a:pPr indent="-342900" lvl="0" marL="457200" rtl="0" algn="just">
              <a:lnSpc>
                <a:spcPct val="150000"/>
              </a:lnSpc>
              <a:spcBef>
                <a:spcPts val="0"/>
              </a:spcBef>
              <a:spcAft>
                <a:spcPts val="0"/>
              </a:spcAft>
              <a:buSzPts val="1800"/>
              <a:buChar char="•"/>
            </a:pPr>
            <a:r>
              <a:rPr b="1" lang="es-ES" sz="1800"/>
              <a:t>Integrar los sistemas de gestión:</a:t>
            </a:r>
            <a:r>
              <a:rPr lang="es-ES" sz="1800"/>
              <a:t> Conectar el sistema de gestión de pedidos con el ERP y el WMS de Monarch y sus clientes para optimizar el flujo de información.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28fb1883665_0_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g28fb1883665_0_9"/>
          <p:cNvSpPr txBox="1"/>
          <p:nvPr>
            <p:ph type="title"/>
          </p:nvPr>
        </p:nvSpPr>
        <p:spPr>
          <a:xfrm>
            <a:off x="614678" y="548640"/>
            <a:ext cx="4361700" cy="728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Objetivos</a:t>
            </a:r>
            <a:endParaRPr b="1">
              <a:solidFill>
                <a:schemeClr val="dk1"/>
              </a:solidFill>
              <a:latin typeface="Arial"/>
              <a:ea typeface="Arial"/>
              <a:cs typeface="Arial"/>
              <a:sym typeface="Arial"/>
            </a:endParaRPr>
          </a:p>
        </p:txBody>
      </p:sp>
      <p:sp>
        <p:nvSpPr>
          <p:cNvPr id="144" name="Google Shape;144;g28fb1883665_0_9"/>
          <p:cNvSpPr txBox="1"/>
          <p:nvPr>
            <p:ph idx="2" type="body"/>
          </p:nvPr>
        </p:nvSpPr>
        <p:spPr>
          <a:xfrm>
            <a:off x="455697" y="1277050"/>
            <a:ext cx="11280600" cy="52638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000"/>
              </a:spcBef>
              <a:spcAft>
                <a:spcPts val="0"/>
              </a:spcAft>
              <a:buNone/>
            </a:pPr>
            <a:r>
              <a:t/>
            </a:r>
            <a:endParaRPr sz="1800"/>
          </a:p>
          <a:p>
            <a:pPr indent="-342900" lvl="0" marL="457200" rtl="0" algn="just">
              <a:lnSpc>
                <a:spcPct val="150000"/>
              </a:lnSpc>
              <a:spcBef>
                <a:spcPts val="1000"/>
              </a:spcBef>
              <a:spcAft>
                <a:spcPts val="0"/>
              </a:spcAft>
              <a:buSzPts val="1800"/>
              <a:buChar char="●"/>
            </a:pPr>
            <a:r>
              <a:rPr b="1" lang="es-ES" sz="1800"/>
              <a:t>Mejorar la eficiencia operativa: </a:t>
            </a:r>
            <a:r>
              <a:rPr lang="es-ES" sz="1800"/>
              <a:t>Reducir los tiempos de procesamiento de los pedidos, optimizar el uso de recursos y minimizar los cuellos de botella.</a:t>
            </a:r>
            <a:endParaRPr sz="1800"/>
          </a:p>
          <a:p>
            <a:pPr indent="0" lvl="0" marL="457200" rtl="0" algn="just">
              <a:lnSpc>
                <a:spcPct val="150000"/>
              </a:lnSpc>
              <a:spcBef>
                <a:spcPts val="1000"/>
              </a:spcBef>
              <a:spcAft>
                <a:spcPts val="0"/>
              </a:spcAft>
              <a:buNone/>
            </a:pPr>
            <a:r>
              <a:t/>
            </a:r>
            <a:endParaRPr sz="1800"/>
          </a:p>
          <a:p>
            <a:pPr indent="-342900" lvl="0" marL="457200" rtl="0" algn="just">
              <a:lnSpc>
                <a:spcPct val="150000"/>
              </a:lnSpc>
              <a:spcBef>
                <a:spcPts val="1000"/>
              </a:spcBef>
              <a:spcAft>
                <a:spcPts val="0"/>
              </a:spcAft>
              <a:buSzPts val="1800"/>
              <a:buChar char="●"/>
            </a:pPr>
            <a:r>
              <a:rPr b="1" lang="es-ES" sz="1800"/>
              <a:t>Incrementar la satisfacción del cliente:</a:t>
            </a:r>
            <a:r>
              <a:rPr lang="es-ES" sz="1800"/>
              <a:t> Mejorar la experiencia del cliente a través de una entrega puntual y precisa de los pedidos.</a:t>
            </a:r>
            <a:endParaRPr sz="1800"/>
          </a:p>
          <a:p>
            <a:pPr indent="0" lvl="0" marL="457200" rtl="0" algn="just">
              <a:lnSpc>
                <a:spcPct val="150000"/>
              </a:lnSpc>
              <a:spcBef>
                <a:spcPts val="1000"/>
              </a:spcBef>
              <a:spcAft>
                <a:spcPts val="0"/>
              </a:spcAft>
              <a:buNone/>
            </a:pPr>
            <a:r>
              <a:t/>
            </a:r>
            <a:endParaRPr sz="1800"/>
          </a:p>
          <a:p>
            <a:pPr indent="-342900" lvl="0" marL="457200" rtl="0" algn="just">
              <a:lnSpc>
                <a:spcPct val="150000"/>
              </a:lnSpc>
              <a:spcBef>
                <a:spcPts val="1000"/>
              </a:spcBef>
              <a:spcAft>
                <a:spcPts val="0"/>
              </a:spcAft>
              <a:buSzPts val="1800"/>
              <a:buChar char="●"/>
            </a:pPr>
            <a:r>
              <a:rPr b="1" lang="es-ES" sz="1800"/>
              <a:t>Reducir costos operativos:</a:t>
            </a:r>
            <a:r>
              <a:rPr lang="es-ES" sz="1800"/>
              <a:t> Optimizar los recursos y minimizar los errores, lo que se traducirá en una reducción de los costos asociados a la gestión de pedidos.</a:t>
            </a:r>
            <a:endParaRPr/>
          </a:p>
          <a:p>
            <a:pPr indent="-148590" lvl="0" marL="228600" rtl="0" algn="l">
              <a:lnSpc>
                <a:spcPct val="120000"/>
              </a:lnSpc>
              <a:spcBef>
                <a:spcPts val="1000"/>
              </a:spcBef>
              <a:spcAft>
                <a:spcPts val="0"/>
              </a:spcAft>
              <a:buClr>
                <a:schemeClr val="dk1"/>
              </a:buClr>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rimer plano de un teclado" id="151" name="Google Shape;151;p8"/>
          <p:cNvPicPr preferRelativeResize="0"/>
          <p:nvPr>
            <p:ph idx="1" type="body"/>
          </p:nvPr>
        </p:nvPicPr>
        <p:blipFill rotWithShape="1">
          <a:blip r:embed="rId3">
            <a:alphaModFix/>
          </a:blip>
          <a:srcRect b="-2" l="4831" r="24590" t="0"/>
          <a:stretch/>
        </p:blipFill>
        <p:spPr>
          <a:xfrm>
            <a:off x="731521" y="2011679"/>
            <a:ext cx="4684352" cy="4297680"/>
          </a:xfrm>
          <a:prstGeom prst="rect">
            <a:avLst/>
          </a:prstGeom>
          <a:noFill/>
          <a:ln>
            <a:noFill/>
          </a:ln>
        </p:spPr>
      </p:pic>
      <p:sp>
        <p:nvSpPr>
          <p:cNvPr id="152" name="Google Shape;152;p8"/>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Plan de trabajo</a:t>
            </a:r>
            <a:endParaRPr/>
          </a:p>
        </p:txBody>
      </p:sp>
      <p:sp>
        <p:nvSpPr>
          <p:cNvPr id="153" name="Google Shape;153;p8"/>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222250" lvl="0" marL="228600" rtl="0" algn="just">
              <a:lnSpc>
                <a:spcPct val="110000"/>
              </a:lnSpc>
              <a:spcBef>
                <a:spcPts val="0"/>
              </a:spcBef>
              <a:spcAft>
                <a:spcPts val="0"/>
              </a:spcAft>
              <a:buClr>
                <a:schemeClr val="dk1"/>
              </a:buClr>
              <a:buSzPts val="1600"/>
              <a:buChar char="•"/>
            </a:pPr>
            <a:r>
              <a:rPr lang="es-ES" sz="1600"/>
              <a:t>Definir objetivos del proyecto</a:t>
            </a:r>
            <a:endParaRPr sz="1600"/>
          </a:p>
          <a:p>
            <a:pPr indent="-222250" lvl="0" marL="228600" rtl="0" algn="just">
              <a:lnSpc>
                <a:spcPct val="110000"/>
              </a:lnSpc>
              <a:spcBef>
                <a:spcPts val="1000"/>
              </a:spcBef>
              <a:spcAft>
                <a:spcPts val="0"/>
              </a:spcAft>
              <a:buClr>
                <a:schemeClr val="dk1"/>
              </a:buClr>
              <a:buSzPts val="1600"/>
              <a:buChar char="•"/>
            </a:pPr>
            <a:r>
              <a:rPr lang="es-ES" sz="1600"/>
              <a:t>Identificar los recursos necesarios para la implementación del proyecto</a:t>
            </a:r>
            <a:endParaRPr sz="1600"/>
          </a:p>
          <a:p>
            <a:pPr indent="-222250" lvl="0" marL="228600" rtl="0" algn="just">
              <a:lnSpc>
                <a:spcPct val="110000"/>
              </a:lnSpc>
              <a:spcBef>
                <a:spcPts val="1000"/>
              </a:spcBef>
              <a:spcAft>
                <a:spcPts val="0"/>
              </a:spcAft>
              <a:buClr>
                <a:schemeClr val="dk1"/>
              </a:buClr>
              <a:buSzPts val="1600"/>
              <a:buChar char="•"/>
            </a:pPr>
            <a:r>
              <a:rPr lang="es-ES" sz="1600"/>
              <a:t>Establecer la planificación del tiempo</a:t>
            </a:r>
            <a:endParaRPr sz="1600"/>
          </a:p>
          <a:p>
            <a:pPr indent="-222250" lvl="0" marL="228600" rtl="0" algn="just">
              <a:lnSpc>
                <a:spcPct val="110000"/>
              </a:lnSpc>
              <a:spcBef>
                <a:spcPts val="1000"/>
              </a:spcBef>
              <a:spcAft>
                <a:spcPts val="0"/>
              </a:spcAft>
              <a:buClr>
                <a:schemeClr val="dk1"/>
              </a:buClr>
              <a:buSzPts val="1600"/>
              <a:buChar char="•"/>
            </a:pPr>
            <a:r>
              <a:rPr lang="es-ES" sz="1600"/>
              <a:t>Realizar la asignación adecuada de recursos</a:t>
            </a:r>
            <a:endParaRPr sz="1600"/>
          </a:p>
          <a:p>
            <a:pPr indent="-222250" lvl="0" marL="228600" rtl="0" algn="just">
              <a:lnSpc>
                <a:spcPct val="110000"/>
              </a:lnSpc>
              <a:spcBef>
                <a:spcPts val="1000"/>
              </a:spcBef>
              <a:spcAft>
                <a:spcPts val="0"/>
              </a:spcAft>
              <a:buClr>
                <a:schemeClr val="dk1"/>
              </a:buClr>
              <a:buSzPts val="1600"/>
              <a:buChar char="•"/>
            </a:pPr>
            <a:r>
              <a:rPr lang="es-ES" sz="1600"/>
              <a:t>Desarrollar el sistema de automatización de pedidos</a:t>
            </a:r>
            <a:endParaRPr sz="1600"/>
          </a:p>
          <a:p>
            <a:pPr indent="-222250" lvl="0" marL="228600" rtl="0" algn="just">
              <a:lnSpc>
                <a:spcPct val="110000"/>
              </a:lnSpc>
              <a:spcBef>
                <a:spcPts val="1000"/>
              </a:spcBef>
              <a:spcAft>
                <a:spcPts val="0"/>
              </a:spcAft>
              <a:buClr>
                <a:schemeClr val="dk1"/>
              </a:buClr>
              <a:buSzPts val="1600"/>
              <a:buChar char="•"/>
            </a:pPr>
            <a:r>
              <a:rPr lang="es-ES" sz="1600"/>
              <a:t>Realizar pruebas unitarias, pruebas de integración y pruebas de interfaz de usuario</a:t>
            </a:r>
            <a:endParaRPr sz="1600"/>
          </a:p>
          <a:p>
            <a:pPr indent="-222250" lvl="0" marL="228600" rtl="0" algn="just">
              <a:lnSpc>
                <a:spcPct val="110000"/>
              </a:lnSpc>
              <a:spcBef>
                <a:spcPts val="1000"/>
              </a:spcBef>
              <a:spcAft>
                <a:spcPts val="0"/>
              </a:spcAft>
              <a:buClr>
                <a:schemeClr val="dk1"/>
              </a:buClr>
              <a:buSzPts val="1600"/>
              <a:buChar char="•"/>
            </a:pPr>
            <a:r>
              <a:rPr lang="es-ES" sz="1600"/>
              <a:t>Monitorear y controlar el progreso del proyecto</a:t>
            </a:r>
            <a:endParaRPr sz="1600"/>
          </a:p>
          <a:p>
            <a:pPr indent="-222250" lvl="0" marL="228600" rtl="0" algn="just">
              <a:lnSpc>
                <a:spcPct val="110000"/>
              </a:lnSpc>
              <a:spcBef>
                <a:spcPts val="1000"/>
              </a:spcBef>
              <a:spcAft>
                <a:spcPts val="0"/>
              </a:spcAft>
              <a:buClr>
                <a:schemeClr val="dk1"/>
              </a:buClr>
              <a:buSzPts val="1600"/>
              <a:buChar char="•"/>
            </a:pPr>
            <a:r>
              <a:rPr lang="es-ES" sz="1600"/>
              <a:t>Entregar el sistema de automatización de pedidos</a:t>
            </a:r>
            <a:endParaRPr sz="1600"/>
          </a:p>
          <a:p>
            <a:pPr indent="-222250" lvl="0" marL="228600" rtl="0" algn="just">
              <a:lnSpc>
                <a:spcPct val="110000"/>
              </a:lnSpc>
              <a:spcBef>
                <a:spcPts val="1000"/>
              </a:spcBef>
              <a:spcAft>
                <a:spcPts val="0"/>
              </a:spcAft>
              <a:buClr>
                <a:schemeClr val="dk1"/>
              </a:buClr>
              <a:buSzPts val="1600"/>
              <a:buChar char="•"/>
            </a:pPr>
            <a:r>
              <a:rPr lang="es-ES" sz="1600"/>
              <a:t>Capacitar a los usuarios finales para utilizar el sistema</a:t>
            </a:r>
            <a:endParaRPr sz="1600"/>
          </a:p>
          <a:p>
            <a:pPr indent="-222250" lvl="0" marL="228600" rtl="0" algn="just">
              <a:lnSpc>
                <a:spcPct val="110000"/>
              </a:lnSpc>
              <a:spcBef>
                <a:spcPts val="1000"/>
              </a:spcBef>
              <a:spcAft>
                <a:spcPts val="0"/>
              </a:spcAft>
              <a:buClr>
                <a:schemeClr val="dk1"/>
              </a:buClr>
              <a:buSzPts val="1600"/>
              <a:buChar char="•"/>
            </a:pPr>
            <a:r>
              <a:rPr lang="es-ES" sz="1600"/>
              <a:t>Proporcionar soporte técnico después de la entrega del sistema</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Robot de ingeniería biomédica en un laboratorio" id="160" name="Google Shape;160;p9"/>
          <p:cNvPicPr preferRelativeResize="0"/>
          <p:nvPr>
            <p:ph idx="1" type="body"/>
          </p:nvPr>
        </p:nvPicPr>
        <p:blipFill rotWithShape="1">
          <a:blip r:embed="rId3">
            <a:alphaModFix/>
          </a:blip>
          <a:srcRect b="-1" l="3531" r="23712" t="0"/>
          <a:stretch/>
        </p:blipFill>
        <p:spPr>
          <a:xfrm>
            <a:off x="731521" y="2011679"/>
            <a:ext cx="4684352" cy="4297680"/>
          </a:xfrm>
          <a:prstGeom prst="rect">
            <a:avLst/>
          </a:prstGeom>
          <a:noFill/>
          <a:ln>
            <a:noFill/>
          </a:ln>
        </p:spPr>
      </p:pic>
      <p:sp>
        <p:nvSpPr>
          <p:cNvPr id="161" name="Google Shape;161;p9"/>
          <p:cNvSpPr txBox="1"/>
          <p:nvPr>
            <p:ph type="title"/>
          </p:nvPr>
        </p:nvSpPr>
        <p:spPr>
          <a:xfrm>
            <a:off x="614679" y="548641"/>
            <a:ext cx="4779572" cy="1298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Desarrollo del Sistema</a:t>
            </a:r>
            <a:endParaRPr/>
          </a:p>
        </p:txBody>
      </p:sp>
      <p:sp>
        <p:nvSpPr>
          <p:cNvPr id="162" name="Google Shape;162;p9"/>
          <p:cNvSpPr txBox="1"/>
          <p:nvPr>
            <p:ph idx="2" type="body"/>
          </p:nvPr>
        </p:nvSpPr>
        <p:spPr>
          <a:xfrm>
            <a:off x="6030551" y="548638"/>
            <a:ext cx="5546770" cy="576072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400"/>
              <a:buNone/>
            </a:pPr>
            <a:r>
              <a:rPr b="1" lang="es-ES" sz="1600"/>
              <a:t>Herramientas</a:t>
            </a:r>
            <a:endParaRPr sz="1600"/>
          </a:p>
          <a:p>
            <a:pPr indent="0" lvl="1" marL="0" rtl="0" algn="just">
              <a:lnSpc>
                <a:spcPct val="120000"/>
              </a:lnSpc>
              <a:spcBef>
                <a:spcPts val="500"/>
              </a:spcBef>
              <a:spcAft>
                <a:spcPts val="0"/>
              </a:spcAft>
              <a:buClr>
                <a:schemeClr val="dk1"/>
              </a:buClr>
              <a:buSzPts val="1400"/>
              <a:buNone/>
            </a:pPr>
            <a:r>
              <a:rPr lang="es-ES" sz="1600"/>
              <a:t>En el desarrollo del sistema de automatización de pedidos se utilizarán diversas herramientas como lenguajes de programación, editores de código y paquetes de software de terceros. Cada herramienta se seleccionará cuidadosamente para garantizar la funcionalidad y la eficiencia del sistema.</a:t>
            </a:r>
            <a:endParaRPr sz="1600"/>
          </a:p>
          <a:p>
            <a:pPr indent="0" lvl="0" marL="0" rtl="0" algn="l">
              <a:lnSpc>
                <a:spcPct val="120000"/>
              </a:lnSpc>
              <a:spcBef>
                <a:spcPts val="2500"/>
              </a:spcBef>
              <a:spcAft>
                <a:spcPts val="0"/>
              </a:spcAft>
              <a:buClr>
                <a:schemeClr val="dk1"/>
              </a:buClr>
              <a:buSzPts val="1400"/>
              <a:buNone/>
            </a:pPr>
            <a:r>
              <a:rPr b="1" lang="es-ES" sz="1600"/>
              <a:t>Tecnologías</a:t>
            </a:r>
            <a:endParaRPr sz="1600"/>
          </a:p>
          <a:p>
            <a:pPr indent="0" lvl="1" marL="0" rtl="0" algn="l">
              <a:lnSpc>
                <a:spcPct val="120000"/>
              </a:lnSpc>
              <a:spcBef>
                <a:spcPts val="500"/>
              </a:spcBef>
              <a:spcAft>
                <a:spcPts val="0"/>
              </a:spcAft>
              <a:buClr>
                <a:schemeClr val="dk1"/>
              </a:buClr>
              <a:buSzPts val="1400"/>
              <a:buNone/>
            </a:pPr>
            <a:r>
              <a:rPr lang="es-ES" sz="1600"/>
              <a:t>El sistema de automatización de pedidos se desarrollará utilizando diversas tecnologías como bases de datos y web services. Estas tecnologías se seleccionaron cuidadosamente para garantizar la escalabilidad y la seguridad del sistema.</a:t>
            </a:r>
            <a:endParaRPr sz="1600"/>
          </a:p>
          <a:p>
            <a:pPr indent="0" lvl="0" marL="0" rtl="0" algn="l">
              <a:lnSpc>
                <a:spcPct val="120000"/>
              </a:lnSpc>
              <a:spcBef>
                <a:spcPts val="2500"/>
              </a:spcBef>
              <a:spcAft>
                <a:spcPts val="0"/>
              </a:spcAft>
              <a:buClr>
                <a:schemeClr val="dk1"/>
              </a:buClr>
              <a:buSzPts val="1400"/>
              <a:buNone/>
            </a:pPr>
            <a:r>
              <a:rPr b="1" lang="es-ES" sz="1600"/>
              <a:t>Metodologías</a:t>
            </a:r>
            <a:endParaRPr sz="1600"/>
          </a:p>
          <a:p>
            <a:pPr indent="0" lvl="1" marL="0" rtl="0" algn="l">
              <a:lnSpc>
                <a:spcPct val="120000"/>
              </a:lnSpc>
              <a:spcBef>
                <a:spcPts val="500"/>
              </a:spcBef>
              <a:spcAft>
                <a:spcPts val="0"/>
              </a:spcAft>
              <a:buClr>
                <a:schemeClr val="dk1"/>
              </a:buClr>
              <a:buSzPts val="1400"/>
              <a:buNone/>
            </a:pPr>
            <a:r>
              <a:rPr lang="es-ES" sz="1600"/>
              <a:t>En el desarrollo del sistema se utilizarán metodologías tradicionales</a:t>
            </a:r>
            <a:endParaRPr sz="16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62"/>
                                        </p:tgtEl>
                                        <p:attrNameLst>
                                          <p:attrName>style.visibility</p:attrName>
                                        </p:attrNameLst>
                                      </p:cBhvr>
                                      <p:to>
                                        <p:strVal val="visible"/>
                                      </p:to>
                                    </p:set>
                                    <p:animEffect filter="fade" transition="in">
                                      <p:cBhvr>
                                        <p:cTn dur="25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anillaVTI">
  <a:themeElements>
    <a:clrScheme name="">
      <a:dk1>
        <a:srgbClr val="2C3E50"/>
      </a:dk1>
      <a:lt1>
        <a:srgbClr val="FFFFFF"/>
      </a:lt1>
      <a:dk2>
        <a:srgbClr val="34495E"/>
      </a:dk2>
      <a:lt2>
        <a:srgbClr val="F1F2F6"/>
      </a:lt2>
      <a:accent1>
        <a:srgbClr val="2980B9"/>
      </a:accent1>
      <a:accent2>
        <a:srgbClr val="16A085"/>
      </a:accent2>
      <a:accent3>
        <a:srgbClr val="8E44AD"/>
      </a:accent3>
      <a:accent4>
        <a:srgbClr val="F39C12"/>
      </a:accent4>
      <a:accent5>
        <a:srgbClr val="D35400"/>
      </a:accent5>
      <a:accent6>
        <a:srgbClr val="2C3E50"/>
      </a:accent6>
      <a:hlink>
        <a:srgbClr val="3498DB"/>
      </a:hlink>
      <a:folHlink>
        <a:srgbClr val="27AE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2024-09-03T20:21:46Z</dcterms:created>
  <dc:creator>Gonzalo Puyol Medel</dc:creator>
</cp:coreProperties>
</file>