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QZ4EVDHVY2zfR+gpShACDilez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presentación, vamos a hablar sobre Automatización de Pedidos, un proyecto informático apasionante.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ca020a3e3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30ca020a3e3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66" name="Google Shape;166;g30ca020a3e3_1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ca020a3e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ca020a3e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0ca020a3e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ca020a3e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ca020a3e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0ca020a3e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ca020a3e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ca020a3e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0ca020a3e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ca020a3e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ca020a3e3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0ca020a3e3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ca020a3e3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ca020a3e3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0ca020a3e3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automatización de pedidos es un proyecto informático importante que puede mejorar significativamente la eficiencia y la rentabilidad de una empresa. Esperamos que esta presentación haya sido útil para entender cómo se implementa un proyecto de este tipo.</a:t>
            </a:r>
            <a:endParaRPr/>
          </a:p>
        </p:txBody>
      </p:sp>
      <p:sp>
        <p:nvSpPr>
          <p:cNvPr id="218" name="Google Shape;2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diapositiva se describirá el contexto en el que se sitúa el proyecto, el problema que se busca solucionar, los objetivos que se persiguen y la solución propuesta para ello. También se incluirá el plan de trabajo, los requisitos funcionales y no funcionales del proyecto, la arquitectura del proyecto y los posibles riesgos del proyecto.</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fase, se define la idea del proyecto. En nuestro caso, la idea es una solución automatizada para la gestión de pedidos.</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p>
        </p:txBody>
      </p:sp>
      <p:sp>
        <p:nvSpPr>
          <p:cNvPr id="140" name="Google Shape;14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En esta sección, se explicará cómo se desarrolló el sistema de automatización de pedidos. Se hablará sobre las herramientas, tecnologías y metodologías utilizadas.</a:t>
            </a:r>
            <a:endParaRPr/>
          </a:p>
        </p:txBody>
      </p:sp>
      <p:sp>
        <p:nvSpPr>
          <p:cNvPr id="148" name="Google Shape;1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fb18836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8fb188366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157" name="Google Shape;157;g28fb188366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2301923" y="1122363"/>
            <a:ext cx="7588155"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2301923" y="3843708"/>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612648" y="548640"/>
            <a:ext cx="10515600"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622415" y="-1328869"/>
            <a:ext cx="4496065"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859174" y="2354212"/>
            <a:ext cx="5598466" cy="2047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2437312" y="-1020615"/>
            <a:ext cx="5598465" cy="87966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2"/>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612648"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603381" y="553616"/>
            <a:ext cx="8273140" cy="4008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603380" y="4589463"/>
            <a:ext cx="8273140" cy="138461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C9095"/>
              </a:buClr>
              <a:buSzPts val="2000"/>
              <a:buNone/>
              <a:defRPr sz="2000">
                <a:solidFill>
                  <a:srgbClr val="8C9095"/>
                </a:solidFill>
              </a:defRPr>
            </a:lvl2pPr>
            <a:lvl3pPr indent="-228600" lvl="2" marL="1371600" algn="l">
              <a:lnSpc>
                <a:spcPct val="120000"/>
              </a:lnSpc>
              <a:spcBef>
                <a:spcPts val="500"/>
              </a:spcBef>
              <a:spcAft>
                <a:spcPts val="0"/>
              </a:spcAft>
              <a:buClr>
                <a:srgbClr val="8C9095"/>
              </a:buClr>
              <a:buSzPts val="1800"/>
              <a:buNone/>
              <a:defRPr sz="1800">
                <a:solidFill>
                  <a:srgbClr val="8C9095"/>
                </a:solidFill>
              </a:defRPr>
            </a:lvl3pPr>
            <a:lvl4pPr indent="-228600" lvl="3" marL="1828800" algn="l">
              <a:lnSpc>
                <a:spcPct val="120000"/>
              </a:lnSpc>
              <a:spcBef>
                <a:spcPts val="500"/>
              </a:spcBef>
              <a:spcAft>
                <a:spcPts val="0"/>
              </a:spcAft>
              <a:buClr>
                <a:srgbClr val="8C9095"/>
              </a:buClr>
              <a:buSzPts val="1600"/>
              <a:buNone/>
              <a:defRPr sz="1600">
                <a:solidFill>
                  <a:srgbClr val="8C9095"/>
                </a:solidFill>
              </a:defRPr>
            </a:lvl4pPr>
            <a:lvl5pPr indent="-228600" lvl="4" marL="2286000" algn="l">
              <a:lnSpc>
                <a:spcPct val="120000"/>
              </a:lnSpc>
              <a:spcBef>
                <a:spcPts val="500"/>
              </a:spcBef>
              <a:spcAft>
                <a:spcPts val="0"/>
              </a:spcAft>
              <a:buClr>
                <a:srgbClr val="8C9095"/>
              </a:buClr>
              <a:buSzPts val="1600"/>
              <a:buNone/>
              <a:defRPr sz="1600">
                <a:solidFill>
                  <a:srgbClr val="8C9095"/>
                </a:solidFill>
              </a:defRPr>
            </a:lvl5pPr>
            <a:lvl6pPr indent="-228600" lvl="5" marL="2743200" algn="l">
              <a:lnSpc>
                <a:spcPct val="90000"/>
              </a:lnSpc>
              <a:spcBef>
                <a:spcPts val="500"/>
              </a:spcBef>
              <a:spcAft>
                <a:spcPts val="0"/>
              </a:spcAft>
              <a:buClr>
                <a:srgbClr val="8C9095"/>
              </a:buClr>
              <a:buSzPts val="1600"/>
              <a:buNone/>
              <a:defRPr sz="1600">
                <a:solidFill>
                  <a:srgbClr val="8C9095"/>
                </a:solidFill>
              </a:defRPr>
            </a:lvl6pPr>
            <a:lvl7pPr indent="-228600" lvl="6" marL="3200400" algn="l">
              <a:lnSpc>
                <a:spcPct val="90000"/>
              </a:lnSpc>
              <a:spcBef>
                <a:spcPts val="500"/>
              </a:spcBef>
              <a:spcAft>
                <a:spcPts val="0"/>
              </a:spcAft>
              <a:buClr>
                <a:srgbClr val="8C9095"/>
              </a:buClr>
              <a:buSzPts val="1600"/>
              <a:buNone/>
              <a:defRPr sz="1600">
                <a:solidFill>
                  <a:srgbClr val="8C9095"/>
                </a:solidFill>
              </a:defRPr>
            </a:lvl7pPr>
            <a:lvl8pPr indent="-228600" lvl="7" marL="3657600" algn="l">
              <a:lnSpc>
                <a:spcPct val="90000"/>
              </a:lnSpc>
              <a:spcBef>
                <a:spcPts val="500"/>
              </a:spcBef>
              <a:spcAft>
                <a:spcPts val="0"/>
              </a:spcAft>
              <a:buClr>
                <a:srgbClr val="8C9095"/>
              </a:buClr>
              <a:buSzPts val="1600"/>
              <a:buNone/>
              <a:defRPr sz="1600">
                <a:solidFill>
                  <a:srgbClr val="8C9095"/>
                </a:solidFill>
              </a:defRPr>
            </a:lvl8pPr>
            <a:lvl9pPr indent="-228600" lvl="8" marL="4114800" algn="l">
              <a:lnSpc>
                <a:spcPct val="90000"/>
              </a:lnSpc>
              <a:spcBef>
                <a:spcPts val="500"/>
              </a:spcBef>
              <a:spcAft>
                <a:spcPts val="0"/>
              </a:spcAft>
              <a:buClr>
                <a:srgbClr val="8C9095"/>
              </a:buClr>
              <a:buSzPts val="1600"/>
              <a:buNone/>
              <a:defRPr sz="1600">
                <a:solidFill>
                  <a:srgbClr val="8C9095"/>
                </a:solidFill>
              </a:defRPr>
            </a:lvl9pPr>
          </a:lstStyle>
          <a:p/>
        </p:txBody>
      </p:sp>
      <p:sp>
        <p:nvSpPr>
          <p:cNvPr id="37" name="Google Shape;37;p23"/>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609600" y="2386894"/>
            <a:ext cx="5157787"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199" y="2386894"/>
            <a:ext cx="5183189"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597160"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34708" y="553616"/>
            <a:ext cx="6279741" cy="54864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597160" y="2311121"/>
            <a:ext cx="3595634" cy="372889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594360"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063319" y="657103"/>
            <a:ext cx="6483687" cy="5555904"/>
          </a:xfrm>
          <a:prstGeom prst="rect">
            <a:avLst/>
          </a:prstGeom>
          <a:noFill/>
          <a:ln>
            <a:noFill/>
          </a:ln>
        </p:spPr>
      </p:sp>
      <p:sp>
        <p:nvSpPr>
          <p:cNvPr id="68" name="Google Shape;68;p28"/>
          <p:cNvSpPr txBox="1"/>
          <p:nvPr>
            <p:ph idx="1" type="body"/>
          </p:nvPr>
        </p:nvSpPr>
        <p:spPr>
          <a:xfrm>
            <a:off x="609601"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137160" y="6453002"/>
            <a:ext cx="349431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8876521" y="6453002"/>
            <a:ext cx="280540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11632162" y="6453002"/>
            <a:ext cx="42920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oncepto de red de servidores" id="90" name="Google Shape;90;p1"/>
          <p:cNvPicPr preferRelativeResize="0"/>
          <p:nvPr/>
        </p:nvPicPr>
        <p:blipFill rotWithShape="1">
          <a:blip r:embed="rId3">
            <a:alphaModFix/>
          </a:blip>
          <a:srcRect b="0" l="16701" r="11386" t="0"/>
          <a:stretch/>
        </p:blipFill>
        <p:spPr>
          <a:xfrm>
            <a:off x="-5" y="1"/>
            <a:ext cx="6575590" cy="6858002"/>
          </a:xfrm>
          <a:prstGeom prst="rect">
            <a:avLst/>
          </a:prstGeom>
          <a:noFill/>
          <a:ln>
            <a:noFill/>
          </a:ln>
        </p:spPr>
      </p:pic>
      <p:sp>
        <p:nvSpPr>
          <p:cNvPr id="91" name="Google Shape;91;p1"/>
          <p:cNvSpPr txBox="1"/>
          <p:nvPr>
            <p:ph type="ctrTitle"/>
          </p:nvPr>
        </p:nvSpPr>
        <p:spPr>
          <a:xfrm>
            <a:off x="7168900" y="3744942"/>
            <a:ext cx="4361700" cy="859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Arial"/>
              <a:buNone/>
            </a:pPr>
            <a:r>
              <a:rPr lang="es-ES" sz="4200"/>
              <a:t>Orderflow</a:t>
            </a:r>
            <a:endParaRPr/>
          </a:p>
        </p:txBody>
      </p:sp>
      <p:sp>
        <p:nvSpPr>
          <p:cNvPr id="92" name="Google Shape;92;p1"/>
          <p:cNvSpPr txBox="1"/>
          <p:nvPr>
            <p:ph idx="1" type="subTitle"/>
          </p:nvPr>
        </p:nvSpPr>
        <p:spPr>
          <a:xfrm>
            <a:off x="7168896" y="4731337"/>
            <a:ext cx="4206240" cy="118458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i="1" lang="es-ES" sz="1600">
                <a:solidFill>
                  <a:srgbClr val="AFABAB"/>
                </a:solidFill>
              </a:rPr>
              <a:t>Automatiza y optimiza tú tiempo.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700"/>
                                        <p:tgtEl>
                                          <p:spTgt spid="9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92"/>
                                        </p:tgtEl>
                                        <p:attrNameLst>
                                          <p:attrName>style.visibility</p:attrName>
                                        </p:attrNameLst>
                                      </p:cBhvr>
                                      <p:to>
                                        <p:strVal val="visible"/>
                                      </p:to>
                                    </p:set>
                                    <p:animEffect filter="fade" transition="in">
                                      <p:cBhvr>
                                        <p:cTn dur="25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g30ca020a3e3_1_9"/>
          <p:cNvSpPr/>
          <p:nvPr/>
        </p:nvSpPr>
        <p:spPr>
          <a:xfrm>
            <a:off x="0" y="-797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g30ca020a3e3_1_9"/>
          <p:cNvSpPr txBox="1"/>
          <p:nvPr>
            <p:ph idx="2" type="body"/>
          </p:nvPr>
        </p:nvSpPr>
        <p:spPr>
          <a:xfrm>
            <a:off x="612650" y="0"/>
            <a:ext cx="10937100" cy="6299700"/>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1000"/>
              </a:spcBef>
              <a:spcAft>
                <a:spcPts val="0"/>
              </a:spcAft>
              <a:buNone/>
            </a:pPr>
            <a:r>
              <a:t/>
            </a:r>
            <a:endParaRPr sz="1800"/>
          </a:p>
          <a:p>
            <a:pPr indent="0" lvl="0" marL="0" rtl="0" algn="just">
              <a:lnSpc>
                <a:spcPct val="150000"/>
              </a:lnSpc>
              <a:spcBef>
                <a:spcPts val="1000"/>
              </a:spcBef>
              <a:spcAft>
                <a:spcPts val="0"/>
              </a:spcAft>
              <a:buNone/>
            </a:pPr>
            <a:r>
              <a:rPr lang="es-ES" sz="1800"/>
              <a:t>Integración</a:t>
            </a:r>
            <a:r>
              <a:rPr lang="es-ES" sz="1800"/>
              <a:t> de ERP                                             </a:t>
            </a:r>
            <a:r>
              <a:rPr lang="es-ES" sz="1800"/>
              <a:t>Integración</a:t>
            </a:r>
            <a:r>
              <a:rPr lang="es-ES" sz="1800"/>
              <a:t> de wms para el </a:t>
            </a:r>
            <a:r>
              <a:rPr lang="es-ES" sz="1800"/>
              <a:t>envío</a:t>
            </a:r>
            <a:r>
              <a:rPr lang="es-ES" sz="1800"/>
              <a:t> de datos </a:t>
            </a:r>
            <a:endParaRPr sz="1800"/>
          </a:p>
          <a:p>
            <a:pPr indent="0" lvl="0" marL="0" rtl="0" algn="just">
              <a:lnSpc>
                <a:spcPct val="150000"/>
              </a:lnSpc>
              <a:spcBef>
                <a:spcPts val="1000"/>
              </a:spcBef>
              <a:spcAft>
                <a:spcPts val="0"/>
              </a:spcAft>
              <a:buNone/>
            </a:pPr>
            <a:r>
              <a:t/>
            </a:r>
            <a:endParaRPr sz="1800"/>
          </a:p>
        </p:txBody>
      </p:sp>
      <p:pic>
        <p:nvPicPr>
          <p:cNvPr descr="Diagrama&#10;&#10;Descripción generada automáticamente" id="170" name="Google Shape;170;g30ca020a3e3_1_9"/>
          <p:cNvPicPr preferRelativeResize="0"/>
          <p:nvPr/>
        </p:nvPicPr>
        <p:blipFill>
          <a:blip r:embed="rId3">
            <a:alphaModFix/>
          </a:blip>
          <a:stretch>
            <a:fillRect/>
          </a:stretch>
        </p:blipFill>
        <p:spPr>
          <a:xfrm>
            <a:off x="378350" y="1202375"/>
            <a:ext cx="3981450" cy="3686175"/>
          </a:xfrm>
          <a:prstGeom prst="rect">
            <a:avLst/>
          </a:prstGeom>
          <a:noFill/>
          <a:ln>
            <a:noFill/>
          </a:ln>
        </p:spPr>
      </p:pic>
      <p:pic>
        <p:nvPicPr>
          <p:cNvPr id="171" name="Google Shape;171;g30ca020a3e3_1_9"/>
          <p:cNvPicPr preferRelativeResize="0"/>
          <p:nvPr/>
        </p:nvPicPr>
        <p:blipFill>
          <a:blip r:embed="rId4">
            <a:alphaModFix/>
          </a:blip>
          <a:stretch>
            <a:fillRect/>
          </a:stretch>
        </p:blipFill>
        <p:spPr>
          <a:xfrm>
            <a:off x="5561725" y="1441700"/>
            <a:ext cx="4533900" cy="362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ca020a3e3_0_34"/>
          <p:cNvSpPr txBox="1"/>
          <p:nvPr>
            <p:ph idx="1" type="body"/>
          </p:nvPr>
        </p:nvSpPr>
        <p:spPr>
          <a:xfrm>
            <a:off x="493025" y="695900"/>
            <a:ext cx="5394600" cy="5790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Generación</a:t>
            </a:r>
            <a:r>
              <a:rPr lang="es-ES"/>
              <a:t> de reportes</a:t>
            </a:r>
            <a:endParaRPr/>
          </a:p>
        </p:txBody>
      </p:sp>
      <p:sp>
        <p:nvSpPr>
          <p:cNvPr id="178" name="Google Shape;178;g30ca020a3e3_0_34"/>
          <p:cNvSpPr txBox="1"/>
          <p:nvPr>
            <p:ph idx="2" type="body"/>
          </p:nvPr>
        </p:nvSpPr>
        <p:spPr>
          <a:xfrm>
            <a:off x="6172200" y="695900"/>
            <a:ext cx="5181600" cy="548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Generación</a:t>
            </a:r>
            <a:r>
              <a:rPr lang="es-ES"/>
              <a:t> de equivalencia</a:t>
            </a:r>
            <a:endParaRPr/>
          </a:p>
        </p:txBody>
      </p:sp>
      <p:pic>
        <p:nvPicPr>
          <p:cNvPr id="179" name="Google Shape;179;g30ca020a3e3_0_34"/>
          <p:cNvPicPr preferRelativeResize="0"/>
          <p:nvPr/>
        </p:nvPicPr>
        <p:blipFill>
          <a:blip r:embed="rId3">
            <a:alphaModFix/>
          </a:blip>
          <a:stretch>
            <a:fillRect/>
          </a:stretch>
        </p:blipFill>
        <p:spPr>
          <a:xfrm>
            <a:off x="258725" y="1487088"/>
            <a:ext cx="5172075" cy="4048125"/>
          </a:xfrm>
          <a:prstGeom prst="rect">
            <a:avLst/>
          </a:prstGeom>
          <a:noFill/>
          <a:ln>
            <a:noFill/>
          </a:ln>
        </p:spPr>
      </p:pic>
      <p:pic>
        <p:nvPicPr>
          <p:cNvPr id="180" name="Google Shape;180;g30ca020a3e3_0_34"/>
          <p:cNvPicPr preferRelativeResize="0"/>
          <p:nvPr/>
        </p:nvPicPr>
        <p:blipFill>
          <a:blip r:embed="rId4">
            <a:alphaModFix/>
          </a:blip>
          <a:stretch>
            <a:fillRect/>
          </a:stretch>
        </p:blipFill>
        <p:spPr>
          <a:xfrm>
            <a:off x="5991225" y="2447925"/>
            <a:ext cx="5543550" cy="196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0ca020a3e3_0_23"/>
          <p:cNvSpPr txBox="1"/>
          <p:nvPr>
            <p:ph idx="1" type="body"/>
          </p:nvPr>
        </p:nvSpPr>
        <p:spPr>
          <a:xfrm>
            <a:off x="6375963" y="5808050"/>
            <a:ext cx="5610300" cy="5880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Página Principal</a:t>
            </a:r>
            <a:endParaRPr/>
          </a:p>
        </p:txBody>
      </p:sp>
      <p:sp>
        <p:nvSpPr>
          <p:cNvPr id="187" name="Google Shape;187;g30ca020a3e3_0_23"/>
          <p:cNvSpPr txBox="1"/>
          <p:nvPr>
            <p:ph idx="2" type="body"/>
          </p:nvPr>
        </p:nvSpPr>
        <p:spPr>
          <a:xfrm>
            <a:off x="93925" y="5808050"/>
            <a:ext cx="5610300" cy="5880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Wireframes 1 (inicio </a:t>
            </a:r>
            <a:r>
              <a:rPr i="1" lang="es-ES">
                <a:solidFill>
                  <a:srgbClr val="000000"/>
                </a:solidFill>
              </a:rPr>
              <a:t>sesión</a:t>
            </a:r>
            <a:r>
              <a:rPr i="1" lang="es-ES">
                <a:solidFill>
                  <a:srgbClr val="000000"/>
                </a:solidFill>
              </a:rPr>
              <a:t>)</a:t>
            </a:r>
            <a:endParaRPr/>
          </a:p>
        </p:txBody>
      </p:sp>
      <p:pic>
        <p:nvPicPr>
          <p:cNvPr id="188" name="Google Shape;188;g30ca020a3e3_0_23"/>
          <p:cNvPicPr preferRelativeResize="0"/>
          <p:nvPr/>
        </p:nvPicPr>
        <p:blipFill>
          <a:blip r:embed="rId3">
            <a:alphaModFix/>
          </a:blip>
          <a:stretch>
            <a:fillRect/>
          </a:stretch>
        </p:blipFill>
        <p:spPr>
          <a:xfrm>
            <a:off x="6376000" y="1338325"/>
            <a:ext cx="5610225" cy="4314825"/>
          </a:xfrm>
          <a:prstGeom prst="rect">
            <a:avLst/>
          </a:prstGeom>
          <a:noFill/>
          <a:ln>
            <a:noFill/>
          </a:ln>
        </p:spPr>
      </p:pic>
      <p:pic>
        <p:nvPicPr>
          <p:cNvPr id="189" name="Google Shape;189;g30ca020a3e3_0_23"/>
          <p:cNvPicPr preferRelativeResize="0"/>
          <p:nvPr/>
        </p:nvPicPr>
        <p:blipFill>
          <a:blip r:embed="rId4">
            <a:alphaModFix/>
          </a:blip>
          <a:stretch>
            <a:fillRect/>
          </a:stretch>
        </p:blipFill>
        <p:spPr>
          <a:xfrm>
            <a:off x="93925" y="1338325"/>
            <a:ext cx="5610225" cy="4381500"/>
          </a:xfrm>
          <a:prstGeom prst="rect">
            <a:avLst/>
          </a:prstGeom>
          <a:noFill/>
          <a:ln>
            <a:noFill/>
          </a:ln>
        </p:spPr>
      </p:pic>
      <p:sp>
        <p:nvSpPr>
          <p:cNvPr id="190" name="Google Shape;190;g30ca020a3e3_0_23"/>
          <p:cNvSpPr txBox="1"/>
          <p:nvPr>
            <p:ph type="title"/>
          </p:nvPr>
        </p:nvSpPr>
        <p:spPr>
          <a:xfrm>
            <a:off x="725400" y="458220"/>
            <a:ext cx="10741200" cy="588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ES"/>
              <a:t>Mockups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0ca020a3e3_0_12"/>
          <p:cNvSpPr txBox="1"/>
          <p:nvPr>
            <p:ph idx="1" type="body"/>
          </p:nvPr>
        </p:nvSpPr>
        <p:spPr>
          <a:xfrm>
            <a:off x="152400" y="5634050"/>
            <a:ext cx="5181600" cy="5427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Módulo</a:t>
            </a:r>
            <a:r>
              <a:rPr i="1" lang="es-ES">
                <a:solidFill>
                  <a:srgbClr val="000000"/>
                </a:solidFill>
              </a:rPr>
              <a:t> Menú</a:t>
            </a:r>
            <a:endParaRPr/>
          </a:p>
        </p:txBody>
      </p:sp>
      <p:sp>
        <p:nvSpPr>
          <p:cNvPr id="197" name="Google Shape;197;g30ca020a3e3_0_12"/>
          <p:cNvSpPr txBox="1"/>
          <p:nvPr>
            <p:ph idx="2" type="body"/>
          </p:nvPr>
        </p:nvSpPr>
        <p:spPr>
          <a:xfrm>
            <a:off x="6352325" y="5586425"/>
            <a:ext cx="5181600" cy="3972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Módulo</a:t>
            </a:r>
            <a:r>
              <a:rPr i="1" lang="es-ES">
                <a:solidFill>
                  <a:srgbClr val="000000"/>
                </a:solidFill>
              </a:rPr>
              <a:t> Usuario y roles</a:t>
            </a:r>
            <a:endParaRPr/>
          </a:p>
        </p:txBody>
      </p:sp>
      <p:pic>
        <p:nvPicPr>
          <p:cNvPr id="198" name="Google Shape;198;g30ca020a3e3_0_12"/>
          <p:cNvPicPr preferRelativeResize="0"/>
          <p:nvPr/>
        </p:nvPicPr>
        <p:blipFill>
          <a:blip r:embed="rId3">
            <a:alphaModFix/>
          </a:blip>
          <a:stretch>
            <a:fillRect/>
          </a:stretch>
        </p:blipFill>
        <p:spPr>
          <a:xfrm>
            <a:off x="152400" y="1223975"/>
            <a:ext cx="5734050" cy="4410075"/>
          </a:xfrm>
          <a:prstGeom prst="rect">
            <a:avLst/>
          </a:prstGeom>
          <a:noFill/>
          <a:ln>
            <a:noFill/>
          </a:ln>
        </p:spPr>
      </p:pic>
      <p:pic>
        <p:nvPicPr>
          <p:cNvPr id="199" name="Google Shape;199;g30ca020a3e3_0_12"/>
          <p:cNvPicPr preferRelativeResize="0"/>
          <p:nvPr/>
        </p:nvPicPr>
        <p:blipFill>
          <a:blip r:embed="rId4">
            <a:alphaModFix/>
          </a:blip>
          <a:stretch>
            <a:fillRect/>
          </a:stretch>
        </p:blipFill>
        <p:spPr>
          <a:xfrm>
            <a:off x="6352325" y="1223963"/>
            <a:ext cx="5610225" cy="431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ca020a3e3_0_1"/>
          <p:cNvSpPr txBox="1"/>
          <p:nvPr>
            <p:ph idx="1" type="body"/>
          </p:nvPr>
        </p:nvSpPr>
        <p:spPr>
          <a:xfrm>
            <a:off x="183300" y="5548425"/>
            <a:ext cx="5181600" cy="4587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Módulo de carga del Archivo.</a:t>
            </a:r>
            <a:endParaRPr sz="2900"/>
          </a:p>
        </p:txBody>
      </p:sp>
      <p:sp>
        <p:nvSpPr>
          <p:cNvPr id="206" name="Google Shape;206;g30ca020a3e3_0_1"/>
          <p:cNvSpPr txBox="1"/>
          <p:nvPr>
            <p:ph idx="2" type="body"/>
          </p:nvPr>
        </p:nvSpPr>
        <p:spPr>
          <a:xfrm>
            <a:off x="6362263" y="5519850"/>
            <a:ext cx="5181600" cy="458700"/>
          </a:xfrm>
          <a:prstGeom prst="rect">
            <a:avLst/>
          </a:prstGeom>
        </p:spPr>
        <p:txBody>
          <a:bodyPr anchorCtr="0" anchor="t" bIns="45700" lIns="91425" spcFirstLastPara="1" rIns="91425" wrap="square" tIns="45700">
            <a:normAutofit/>
          </a:bodyPr>
          <a:lstStyle/>
          <a:p>
            <a:pPr indent="0" lvl="0" marL="0" rtl="0" algn="just">
              <a:lnSpc>
                <a:spcPct val="107916"/>
              </a:lnSpc>
              <a:spcBef>
                <a:spcPts val="0"/>
              </a:spcBef>
              <a:spcAft>
                <a:spcPts val="800"/>
              </a:spcAft>
              <a:buNone/>
            </a:pPr>
            <a:r>
              <a:rPr i="1" lang="es-ES">
                <a:solidFill>
                  <a:srgbClr val="000000"/>
                </a:solidFill>
              </a:rPr>
              <a:t>Módulo de equivalencias.</a:t>
            </a:r>
            <a:endParaRPr sz="2900"/>
          </a:p>
        </p:txBody>
      </p:sp>
      <p:pic>
        <p:nvPicPr>
          <p:cNvPr id="207" name="Google Shape;207;g30ca020a3e3_0_1"/>
          <p:cNvPicPr preferRelativeResize="0"/>
          <p:nvPr/>
        </p:nvPicPr>
        <p:blipFill>
          <a:blip r:embed="rId3">
            <a:alphaModFix/>
          </a:blip>
          <a:stretch>
            <a:fillRect/>
          </a:stretch>
        </p:blipFill>
        <p:spPr>
          <a:xfrm>
            <a:off x="183300" y="1176450"/>
            <a:ext cx="5705475" cy="4371975"/>
          </a:xfrm>
          <a:prstGeom prst="rect">
            <a:avLst/>
          </a:prstGeom>
          <a:noFill/>
          <a:ln>
            <a:noFill/>
          </a:ln>
        </p:spPr>
      </p:pic>
      <p:pic>
        <p:nvPicPr>
          <p:cNvPr id="208" name="Google Shape;208;g30ca020a3e3_0_1"/>
          <p:cNvPicPr preferRelativeResize="0"/>
          <p:nvPr/>
        </p:nvPicPr>
        <p:blipFill>
          <a:blip r:embed="rId4">
            <a:alphaModFix/>
          </a:blip>
          <a:stretch>
            <a:fillRect/>
          </a:stretch>
        </p:blipFill>
        <p:spPr>
          <a:xfrm>
            <a:off x="6362263" y="1176438"/>
            <a:ext cx="5610225" cy="43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30ca020a3e3_1_35"/>
          <p:cNvPicPr preferRelativeResize="0"/>
          <p:nvPr/>
        </p:nvPicPr>
        <p:blipFill>
          <a:blip r:embed="rId3">
            <a:alphaModFix/>
          </a:blip>
          <a:stretch>
            <a:fillRect/>
          </a:stretch>
        </p:blipFill>
        <p:spPr>
          <a:xfrm>
            <a:off x="3588500" y="152400"/>
            <a:ext cx="4539035" cy="6705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Una de las 10 marchas es roja." id="221" name="Google Shape;221;p18"/>
          <p:cNvPicPr preferRelativeResize="0"/>
          <p:nvPr>
            <p:ph idx="1" type="body"/>
          </p:nvPr>
        </p:nvPicPr>
        <p:blipFill rotWithShape="1">
          <a:blip r:embed="rId3">
            <a:alphaModFix/>
          </a:blip>
          <a:srcRect b="-1" l="4423" r="5481" t="0"/>
          <a:stretch/>
        </p:blipFill>
        <p:spPr>
          <a:xfrm>
            <a:off x="21" y="10"/>
            <a:ext cx="6219900" cy="5523000"/>
          </a:xfrm>
          <a:prstGeom prst="rect">
            <a:avLst/>
          </a:prstGeom>
          <a:noFill/>
          <a:ln>
            <a:noFill/>
          </a:ln>
        </p:spPr>
      </p:pic>
      <p:sp>
        <p:nvSpPr>
          <p:cNvPr id="222" name="Google Shape;222;p18"/>
          <p:cNvSpPr txBox="1"/>
          <p:nvPr>
            <p:ph type="title"/>
          </p:nvPr>
        </p:nvSpPr>
        <p:spPr>
          <a:xfrm>
            <a:off x="6654272" y="585015"/>
            <a:ext cx="3212502" cy="5953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Conclusión</a:t>
            </a:r>
            <a:endParaRPr/>
          </a:p>
        </p:txBody>
      </p:sp>
      <p:sp>
        <p:nvSpPr>
          <p:cNvPr id="223" name="Google Shape;223;p18"/>
          <p:cNvSpPr txBox="1"/>
          <p:nvPr>
            <p:ph idx="2" type="body"/>
          </p:nvPr>
        </p:nvSpPr>
        <p:spPr>
          <a:xfrm>
            <a:off x="6654272" y="1180355"/>
            <a:ext cx="5381700" cy="5523000"/>
          </a:xfrm>
          <a:prstGeom prst="rect">
            <a:avLst/>
          </a:prstGeom>
          <a:noFill/>
          <a:ln>
            <a:noFill/>
          </a:ln>
        </p:spPr>
        <p:txBody>
          <a:bodyPr anchorCtr="0" anchor="t" bIns="45700" lIns="91425" spcFirstLastPara="1" rIns="91425" wrap="square" tIns="45700">
            <a:noAutofit/>
          </a:bodyPr>
          <a:lstStyle/>
          <a:p>
            <a:pPr indent="-322580" lvl="0" marL="457200" rtl="0" algn="just">
              <a:lnSpc>
                <a:spcPct val="150000"/>
              </a:lnSpc>
              <a:spcBef>
                <a:spcPts val="0"/>
              </a:spcBef>
              <a:spcAft>
                <a:spcPts val="0"/>
              </a:spcAft>
              <a:buSzPts val="1400"/>
              <a:buChar char="●"/>
            </a:pPr>
            <a:r>
              <a:rPr lang="es-ES" sz="1400"/>
              <a:t>La implementación de un Sistema Integrado de Gestión de Pedidos representa una solución estratégica para optimizar el futuro de la empresa en cuanto a la gestión de grandes clientes como Falabella, Ripley y Paris. Este sistema permitirá automatizar el proceso de recepción, gestión y seguimiento de pedidos, eliminando la necesidad de manejar múltiples formatos manuales, lo que reducirá significativamente los errores humanos y los tiempos de procesamiento.</a:t>
            </a:r>
            <a:endParaRPr/>
          </a:p>
          <a:p>
            <a:pPr indent="-233680" lvl="0" marL="457200" rtl="0" algn="just">
              <a:lnSpc>
                <a:spcPct val="150000"/>
              </a:lnSpc>
              <a:spcBef>
                <a:spcPts val="0"/>
              </a:spcBef>
              <a:spcAft>
                <a:spcPts val="0"/>
              </a:spcAft>
              <a:buSzPts val="1400"/>
              <a:buNone/>
            </a:pPr>
            <a:r>
              <a:t/>
            </a:r>
            <a:endParaRPr sz="1400"/>
          </a:p>
          <a:p>
            <a:pPr indent="-322580" lvl="0" marL="457200" rtl="0" algn="just">
              <a:lnSpc>
                <a:spcPct val="150000"/>
              </a:lnSpc>
              <a:spcBef>
                <a:spcPts val="0"/>
              </a:spcBef>
              <a:spcAft>
                <a:spcPts val="0"/>
              </a:spcAft>
              <a:buSzPts val="1400"/>
              <a:buChar char="●"/>
            </a:pPr>
            <a:r>
              <a:rPr lang="es-ES" sz="1400"/>
              <a:t>En lugar de los actuales 20 días que puede tomar gestionar un pedido, con la automatización se espera reducir este tiempo a la mitad, logrando ciclos de entrega de 10 días o menos. Esta mejora no solo optimizará la eficiencia operativa, sino que fortalecerá la relación con los clientes al proporcionar un servicio más rápido, preciso y confiable.</a:t>
            </a:r>
            <a:endParaRPr/>
          </a:p>
          <a:p>
            <a:pPr indent="-233680" lvl="0" marL="457200" rtl="0" algn="just">
              <a:lnSpc>
                <a:spcPct val="150000"/>
              </a:lnSpc>
              <a:spcBef>
                <a:spcPts val="0"/>
              </a:spcBef>
              <a:spcAft>
                <a:spcPts val="0"/>
              </a:spcAft>
              <a:buSzPts val="1400"/>
              <a:buNone/>
            </a:pPr>
            <a:r>
              <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23"/>
                                        </p:tgtEl>
                                        <p:attrNameLst>
                                          <p:attrName>style.visibility</p:attrName>
                                        </p:attrNameLst>
                                      </p:cBhvr>
                                      <p:to>
                                        <p:strVal val="visible"/>
                                      </p:to>
                                    </p:set>
                                    <p:animEffect filter="fade" transition="in">
                                      <p:cBhvr>
                                        <p:cTn dur="25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ilueta de puesta de sol de un andamio en un sitio en construcción" id="99" name="Google Shape;99;p2"/>
          <p:cNvPicPr preferRelativeResize="0"/>
          <p:nvPr/>
        </p:nvPicPr>
        <p:blipFill rotWithShape="1">
          <a:blip r:embed="rId3">
            <a:alphaModFix/>
          </a:blip>
          <a:srcRect b="-1" l="20910" r="17055" t="0"/>
          <a:stretch/>
        </p:blipFill>
        <p:spPr>
          <a:xfrm>
            <a:off x="1" y="10"/>
            <a:ext cx="6373368" cy="6857990"/>
          </a:xfrm>
          <a:prstGeom prst="rect">
            <a:avLst/>
          </a:prstGeom>
          <a:noFill/>
          <a:ln>
            <a:noFill/>
          </a:ln>
        </p:spPr>
      </p:pic>
      <p:sp>
        <p:nvSpPr>
          <p:cNvPr id="100" name="Google Shape;100;p2"/>
          <p:cNvSpPr txBox="1"/>
          <p:nvPr>
            <p:ph type="title"/>
          </p:nvPr>
        </p:nvSpPr>
        <p:spPr>
          <a:xfrm>
            <a:off x="7123013" y="445126"/>
            <a:ext cx="4361700" cy="78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Índice</a:t>
            </a:r>
            <a:endParaRPr/>
          </a:p>
        </p:txBody>
      </p:sp>
      <p:sp>
        <p:nvSpPr>
          <p:cNvPr id="101" name="Google Shape;101;p2"/>
          <p:cNvSpPr txBox="1"/>
          <p:nvPr>
            <p:ph idx="1" type="body"/>
          </p:nvPr>
        </p:nvSpPr>
        <p:spPr>
          <a:xfrm>
            <a:off x="7123025" y="1485148"/>
            <a:ext cx="4361700" cy="49599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s-ES" sz="1800"/>
              <a:t>Contexto</a:t>
            </a:r>
            <a:endParaRPr/>
          </a:p>
          <a:p>
            <a:pPr indent="-228600" lvl="0" marL="228600" rtl="0" algn="l">
              <a:lnSpc>
                <a:spcPct val="120000"/>
              </a:lnSpc>
              <a:spcBef>
                <a:spcPts val="1000"/>
              </a:spcBef>
              <a:spcAft>
                <a:spcPts val="0"/>
              </a:spcAft>
              <a:buClr>
                <a:schemeClr val="dk1"/>
              </a:buClr>
              <a:buSzPts val="1800"/>
              <a:buChar char="•"/>
            </a:pPr>
            <a:r>
              <a:rPr lang="es-ES" sz="1800"/>
              <a:t>Problema</a:t>
            </a:r>
            <a:endParaRPr/>
          </a:p>
          <a:p>
            <a:pPr indent="-228600" lvl="0" marL="228600" rtl="0" algn="l">
              <a:lnSpc>
                <a:spcPct val="120000"/>
              </a:lnSpc>
              <a:spcBef>
                <a:spcPts val="1000"/>
              </a:spcBef>
              <a:spcAft>
                <a:spcPts val="0"/>
              </a:spcAft>
              <a:buClr>
                <a:schemeClr val="dk1"/>
              </a:buClr>
              <a:buSzPts val="1800"/>
              <a:buChar char="•"/>
            </a:pPr>
            <a:r>
              <a:rPr lang="es-ES" sz="1800"/>
              <a:t>Objetivo</a:t>
            </a:r>
            <a:endParaRPr/>
          </a:p>
          <a:p>
            <a:pPr indent="-228600" lvl="0" marL="228600" rtl="0" algn="l">
              <a:lnSpc>
                <a:spcPct val="120000"/>
              </a:lnSpc>
              <a:spcBef>
                <a:spcPts val="1000"/>
              </a:spcBef>
              <a:spcAft>
                <a:spcPts val="0"/>
              </a:spcAft>
              <a:buClr>
                <a:schemeClr val="dk1"/>
              </a:buClr>
              <a:buSzPts val="1800"/>
              <a:buChar char="•"/>
            </a:pPr>
            <a:r>
              <a:rPr lang="es-ES" sz="1800"/>
              <a:t>Curva s </a:t>
            </a:r>
            <a:endParaRPr sz="1800"/>
          </a:p>
          <a:p>
            <a:pPr indent="-228600" lvl="0" marL="228600" rtl="0" algn="l">
              <a:lnSpc>
                <a:spcPct val="120000"/>
              </a:lnSpc>
              <a:spcBef>
                <a:spcPts val="1000"/>
              </a:spcBef>
              <a:spcAft>
                <a:spcPts val="0"/>
              </a:spcAft>
              <a:buClr>
                <a:schemeClr val="dk1"/>
              </a:buClr>
              <a:buSzPts val="1800"/>
              <a:buChar char="•"/>
            </a:pPr>
            <a:r>
              <a:rPr lang="es-ES" sz="1800"/>
              <a:t>Casos de uso</a:t>
            </a:r>
            <a:endParaRPr sz="1800"/>
          </a:p>
          <a:p>
            <a:pPr indent="-228600" lvl="0" marL="228600" rtl="0" algn="l">
              <a:lnSpc>
                <a:spcPct val="120000"/>
              </a:lnSpc>
              <a:spcBef>
                <a:spcPts val="1000"/>
              </a:spcBef>
              <a:spcAft>
                <a:spcPts val="0"/>
              </a:spcAft>
              <a:buSzPts val="1800"/>
              <a:buChar char="•"/>
            </a:pPr>
            <a:r>
              <a:rPr lang="es-ES" sz="1800"/>
              <a:t>Plan de Pruebas</a:t>
            </a:r>
            <a:endParaRPr sz="1800"/>
          </a:p>
          <a:p>
            <a:pPr indent="-228600" lvl="0" marL="228600" rtl="0" algn="l">
              <a:lnSpc>
                <a:spcPct val="120000"/>
              </a:lnSpc>
              <a:spcBef>
                <a:spcPts val="1000"/>
              </a:spcBef>
              <a:spcAft>
                <a:spcPts val="0"/>
              </a:spcAft>
              <a:buSzPts val="1800"/>
              <a:buChar char="•"/>
            </a:pPr>
            <a:r>
              <a:rPr lang="es-ES" sz="1800"/>
              <a:t>Mockup</a:t>
            </a:r>
            <a:endParaRPr sz="1800"/>
          </a:p>
          <a:p>
            <a:pPr indent="0" lvl="0" marL="457200" rtl="0" algn="l">
              <a:lnSpc>
                <a:spcPct val="120000"/>
              </a:lnSpc>
              <a:spcBef>
                <a:spcPts val="10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dea, bombilla, éxito, inspiración, papel arrugado" id="108" name="Google Shape;108;p3"/>
          <p:cNvPicPr preferRelativeResize="0"/>
          <p:nvPr>
            <p:ph idx="1" type="body"/>
          </p:nvPr>
        </p:nvPicPr>
        <p:blipFill rotWithShape="1">
          <a:blip r:embed="rId3">
            <a:alphaModFix/>
          </a:blip>
          <a:srcRect b="0" l="770" r="14766" t="0"/>
          <a:stretch/>
        </p:blipFill>
        <p:spPr>
          <a:xfrm>
            <a:off x="20" y="10"/>
            <a:ext cx="7723393" cy="6857990"/>
          </a:xfrm>
          <a:prstGeom prst="rect">
            <a:avLst/>
          </a:prstGeom>
          <a:noFill/>
          <a:ln>
            <a:noFill/>
          </a:ln>
        </p:spPr>
      </p:pic>
      <p:sp>
        <p:nvSpPr>
          <p:cNvPr id="109" name="Google Shape;109;p3"/>
          <p:cNvSpPr txBox="1"/>
          <p:nvPr>
            <p:ph type="title"/>
          </p:nvPr>
        </p:nvSpPr>
        <p:spPr>
          <a:xfrm>
            <a:off x="8270421" y="1387929"/>
            <a:ext cx="3212502" cy="1942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Project Initiation</a:t>
            </a:r>
            <a:endParaRPr/>
          </a:p>
        </p:txBody>
      </p:sp>
      <p:sp>
        <p:nvSpPr>
          <p:cNvPr id="110" name="Google Shape;110;p3"/>
          <p:cNvSpPr txBox="1"/>
          <p:nvPr>
            <p:ph idx="2" type="body"/>
          </p:nvPr>
        </p:nvSpPr>
        <p:spPr>
          <a:xfrm>
            <a:off x="8270421" y="3412998"/>
            <a:ext cx="3212502" cy="2767366"/>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400"/>
              <a:buNone/>
            </a:pPr>
            <a:r>
              <a:t/>
            </a:r>
            <a:endParaRPr b="1" sz="1400"/>
          </a:p>
          <a:p>
            <a:pPr indent="0" lvl="1" marL="0" rtl="0" algn="just">
              <a:lnSpc>
                <a:spcPct val="120000"/>
              </a:lnSpc>
              <a:spcBef>
                <a:spcPts val="500"/>
              </a:spcBef>
              <a:spcAft>
                <a:spcPts val="0"/>
              </a:spcAft>
              <a:buClr>
                <a:schemeClr val="dk1"/>
              </a:buClr>
              <a:buSzPts val="1400"/>
              <a:buNone/>
            </a:pPr>
            <a:r>
              <a:rPr lang="es-ES" sz="1400"/>
              <a:t>La fase de inicio del proyecto es crucial para definir la idea principal del proyecto y establecer los objetivos clave. En nuestro caso, estamos buscando una solución automatizada para la gestión de pedidos.</a:t>
            </a:r>
            <a:endParaRPr sz="14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10"/>
                                        </p:tgtEl>
                                        <p:attrNameLst>
                                          <p:attrName>style.visibility</p:attrName>
                                        </p:attrNameLst>
                                      </p:cBhvr>
                                      <p:to>
                                        <p:strVal val="visible"/>
                                      </p:to>
                                    </p:set>
                                    <p:animEffect filter="fade" transition="in">
                                      <p:cBhvr>
                                        <p:cTn dur="25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4"/>
          <p:cNvSpPr txBox="1"/>
          <p:nvPr>
            <p:ph type="title"/>
          </p:nvPr>
        </p:nvSpPr>
        <p:spPr>
          <a:xfrm>
            <a:off x="612648" y="600075"/>
            <a:ext cx="6035040" cy="15299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Contexto del proyecto</a:t>
            </a:r>
            <a:endParaRPr/>
          </a:p>
        </p:txBody>
      </p:sp>
      <p:sp>
        <p:nvSpPr>
          <p:cNvPr id="117" name="Google Shape;117;p4"/>
          <p:cNvSpPr txBox="1"/>
          <p:nvPr>
            <p:ph idx="1" type="body"/>
          </p:nvPr>
        </p:nvSpPr>
        <p:spPr>
          <a:xfrm>
            <a:off x="612648" y="2212848"/>
            <a:ext cx="6035040" cy="40965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1800"/>
              <a:buChar char="•"/>
            </a:pPr>
            <a:r>
              <a:rPr lang="es-ES" sz="1800"/>
              <a:t>Monarch tiene más de 80 años de experiencia en el sector textil chileno</a:t>
            </a:r>
            <a:endParaRPr/>
          </a:p>
          <a:p>
            <a:pPr indent="-228600" lvl="0" marL="228600" rtl="0" algn="just">
              <a:lnSpc>
                <a:spcPct val="120000"/>
              </a:lnSpc>
              <a:spcBef>
                <a:spcPts val="1000"/>
              </a:spcBef>
              <a:spcAft>
                <a:spcPts val="0"/>
              </a:spcAft>
              <a:buClr>
                <a:schemeClr val="dk1"/>
              </a:buClr>
              <a:buSzPts val="1800"/>
              <a:buChar char="•"/>
            </a:pPr>
            <a:r>
              <a:rPr lang="es-ES" sz="1800"/>
              <a:t>La eficiencia operativa es esencial para mantener relaciones sólidas con clientes</a:t>
            </a:r>
            <a:endParaRPr/>
          </a:p>
          <a:p>
            <a:pPr indent="-228600" lvl="0" marL="228600" rtl="0" algn="just">
              <a:lnSpc>
                <a:spcPct val="120000"/>
              </a:lnSpc>
              <a:spcBef>
                <a:spcPts val="1000"/>
              </a:spcBef>
              <a:spcAft>
                <a:spcPts val="0"/>
              </a:spcAft>
              <a:buClr>
                <a:schemeClr val="dk1"/>
              </a:buClr>
              <a:buSzPts val="1800"/>
              <a:buChar char="•"/>
            </a:pPr>
            <a:r>
              <a:rPr lang="es-ES" sz="1800"/>
              <a:t>La gestión precisa de pedidos es necesaria para competir en un entorno competitivo</a:t>
            </a:r>
            <a:endParaRPr sz="1800"/>
          </a:p>
        </p:txBody>
      </p:sp>
      <p:pic>
        <p:nvPicPr>
          <p:cNvPr id="118" name="Google Shape;118;p4"/>
          <p:cNvPicPr preferRelativeResize="0"/>
          <p:nvPr/>
        </p:nvPicPr>
        <p:blipFill rotWithShape="1">
          <a:blip r:embed="rId3">
            <a:alphaModFix/>
          </a:blip>
          <a:srcRect b="0" l="0" r="0" t="0"/>
          <a:stretch/>
        </p:blipFill>
        <p:spPr>
          <a:xfrm>
            <a:off x="7361876" y="961563"/>
            <a:ext cx="4934925" cy="493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5"/>
          <p:cNvSpPr txBox="1"/>
          <p:nvPr>
            <p:ph type="title"/>
          </p:nvPr>
        </p:nvSpPr>
        <p:spPr>
          <a:xfrm>
            <a:off x="612650" y="467350"/>
            <a:ext cx="9405600" cy="136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Problema y solución</a:t>
            </a:r>
            <a:endParaRPr b="1">
              <a:solidFill>
                <a:schemeClr val="dk1"/>
              </a:solidFill>
              <a:latin typeface="Arial"/>
              <a:ea typeface="Arial"/>
              <a:cs typeface="Arial"/>
              <a:sym typeface="Arial"/>
            </a:endParaRPr>
          </a:p>
        </p:txBody>
      </p:sp>
      <p:sp>
        <p:nvSpPr>
          <p:cNvPr id="126" name="Google Shape;126;p5"/>
          <p:cNvSpPr txBox="1"/>
          <p:nvPr>
            <p:ph idx="2" type="body"/>
          </p:nvPr>
        </p:nvSpPr>
        <p:spPr>
          <a:xfrm>
            <a:off x="612650" y="1379100"/>
            <a:ext cx="11334600" cy="27399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50000"/>
              </a:lnSpc>
              <a:spcBef>
                <a:spcPts val="1200"/>
              </a:spcBef>
              <a:spcAft>
                <a:spcPts val="0"/>
              </a:spcAft>
              <a:buSzPts val="2300"/>
              <a:buChar char="•"/>
            </a:pPr>
            <a:r>
              <a:rPr b="1" lang="es-ES" sz="1600">
                <a:solidFill>
                  <a:srgbClr val="000000"/>
                </a:solidFill>
              </a:rPr>
              <a:t>Problema:</a:t>
            </a:r>
            <a:r>
              <a:rPr lang="es-ES" sz="1600">
                <a:solidFill>
                  <a:srgbClr val="000000"/>
                </a:solidFill>
              </a:rPr>
              <a:t> La gestión manual de pedidos es ineficiente y propensa a errores costosos.</a:t>
            </a:r>
            <a:endParaRPr sz="1600">
              <a:solidFill>
                <a:srgbClr val="000000"/>
              </a:solidFill>
            </a:endParaRPr>
          </a:p>
          <a:p>
            <a:pPr indent="-374650" lvl="0" marL="457200" rtl="0" algn="just">
              <a:lnSpc>
                <a:spcPct val="150000"/>
              </a:lnSpc>
              <a:spcBef>
                <a:spcPts val="0"/>
              </a:spcBef>
              <a:spcAft>
                <a:spcPts val="0"/>
              </a:spcAft>
              <a:buSzPts val="2300"/>
              <a:buChar char="•"/>
            </a:pPr>
            <a:r>
              <a:rPr b="1" lang="es-ES" sz="1600">
                <a:solidFill>
                  <a:srgbClr val="000000"/>
                </a:solidFill>
              </a:rPr>
              <a:t>Solución:</a:t>
            </a:r>
            <a:r>
              <a:rPr lang="es-ES" sz="1600">
                <a:solidFill>
                  <a:srgbClr val="000000"/>
                </a:solidFill>
              </a:rPr>
              <a:t> La nueva aplicación web automatiza la carga y validación de datos, reduciendo errores y acelerando el proceso. Su integración con sistemas ERP y WMS asegura una distribución eficiente, mientras que su diseño responsive permite el acceso desde cualquier dispositivo, facilitando el trabajo en equipo y la gestión de clientes.</a:t>
            </a:r>
            <a:endParaRPr sz="1600">
              <a:solidFill>
                <a:srgbClr val="000000"/>
              </a:solidFill>
            </a:endParaRPr>
          </a:p>
          <a:p>
            <a:pPr indent="-374650" lvl="0" marL="457200" rtl="0" algn="just">
              <a:lnSpc>
                <a:spcPct val="150000"/>
              </a:lnSpc>
              <a:spcBef>
                <a:spcPts val="0"/>
              </a:spcBef>
              <a:spcAft>
                <a:spcPts val="0"/>
              </a:spcAft>
              <a:buSzPts val="2300"/>
              <a:buChar char="•"/>
            </a:pPr>
            <a:r>
              <a:rPr b="1" lang="es-ES" sz="1600">
                <a:solidFill>
                  <a:srgbClr val="000000"/>
                </a:solidFill>
              </a:rPr>
              <a:t>Beneficios:</a:t>
            </a:r>
            <a:r>
              <a:rPr lang="es-ES" sz="1600">
                <a:solidFill>
                  <a:srgbClr val="000000"/>
                </a:solidFill>
              </a:rPr>
              <a:t> Reducción del tiempo de procesamiento de pedidos en un 50% (20 a 10 días), disminución de errores de digitacion en un 90%, y una mejora del 50% en la precisión de la distribución.</a:t>
            </a:r>
            <a:endParaRPr sz="2300"/>
          </a:p>
        </p:txBody>
      </p:sp>
      <p:pic>
        <p:nvPicPr>
          <p:cNvPr id="127" name="Google Shape;127;p5"/>
          <p:cNvPicPr preferRelativeResize="0"/>
          <p:nvPr/>
        </p:nvPicPr>
        <p:blipFill rotWithShape="1">
          <a:blip r:embed="rId3">
            <a:alphaModFix/>
          </a:blip>
          <a:srcRect b="16196" l="0" r="0" t="23251"/>
          <a:stretch/>
        </p:blipFill>
        <p:spPr>
          <a:xfrm>
            <a:off x="2830275" y="4258300"/>
            <a:ext cx="6613074"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Gráfico de dibujo del hombre en pantalla clara" id="134" name="Google Shape;134;p6"/>
          <p:cNvPicPr preferRelativeResize="0"/>
          <p:nvPr>
            <p:ph idx="1" type="body"/>
          </p:nvPr>
        </p:nvPicPr>
        <p:blipFill rotWithShape="1">
          <a:blip r:embed="rId3">
            <a:alphaModFix/>
          </a:blip>
          <a:srcRect b="-2" l="11842" r="26124" t="0"/>
          <a:stretch/>
        </p:blipFill>
        <p:spPr>
          <a:xfrm>
            <a:off x="6675120" y="-1"/>
            <a:ext cx="5516880" cy="6857999"/>
          </a:xfrm>
          <a:prstGeom prst="rect">
            <a:avLst/>
          </a:prstGeom>
          <a:noFill/>
          <a:ln>
            <a:noFill/>
          </a:ln>
        </p:spPr>
      </p:pic>
      <p:sp>
        <p:nvSpPr>
          <p:cNvPr id="135" name="Google Shape;135;p6"/>
          <p:cNvSpPr txBox="1"/>
          <p:nvPr>
            <p:ph type="title"/>
          </p:nvPr>
        </p:nvSpPr>
        <p:spPr>
          <a:xfrm>
            <a:off x="614678" y="548640"/>
            <a:ext cx="4361688" cy="728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s-ES">
                <a:solidFill>
                  <a:schemeClr val="dk1"/>
                </a:solidFill>
                <a:latin typeface="Arial"/>
                <a:ea typeface="Arial"/>
                <a:cs typeface="Arial"/>
                <a:sym typeface="Arial"/>
              </a:rPr>
              <a:t>Objetivo</a:t>
            </a:r>
            <a:endParaRPr b="1">
              <a:solidFill>
                <a:schemeClr val="dk1"/>
              </a:solidFill>
              <a:latin typeface="Arial"/>
              <a:ea typeface="Arial"/>
              <a:cs typeface="Arial"/>
              <a:sym typeface="Arial"/>
            </a:endParaRPr>
          </a:p>
        </p:txBody>
      </p:sp>
      <p:sp>
        <p:nvSpPr>
          <p:cNvPr id="136" name="Google Shape;136;p6"/>
          <p:cNvSpPr txBox="1"/>
          <p:nvPr>
            <p:ph idx="2" type="body"/>
          </p:nvPr>
        </p:nvSpPr>
        <p:spPr>
          <a:xfrm>
            <a:off x="614675" y="1380750"/>
            <a:ext cx="5933100" cy="53193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1000"/>
              </a:spcBef>
              <a:spcAft>
                <a:spcPts val="0"/>
              </a:spcAft>
              <a:buClr>
                <a:schemeClr val="dk1"/>
              </a:buClr>
              <a:buSzPts val="1800"/>
              <a:buChar char="•"/>
            </a:pPr>
            <a:r>
              <a:rPr lang="es-ES" sz="1800"/>
              <a:t>Automatizar la gestión de pedidos en Monarch mediante una aplicación web integrada con sistemas ERP y WMS, reduciendo el tiempo de procesamiento, minimizando errores y mejorando la precisión en la distribución de pedidos.</a:t>
            </a:r>
            <a:endParaRPr sz="1800"/>
          </a:p>
          <a:p>
            <a:pPr indent="0" lvl="0" marL="457200" rtl="0" algn="just">
              <a:lnSpc>
                <a:spcPct val="150000"/>
              </a:lnSpc>
              <a:spcBef>
                <a:spcPts val="1000"/>
              </a:spcBef>
              <a:spcAft>
                <a:spcPts val="0"/>
              </a:spcAft>
              <a:buNone/>
            </a:pPr>
            <a:r>
              <a:t/>
            </a:r>
            <a:endParaRPr sz="1800"/>
          </a:p>
          <a:p>
            <a:pPr indent="-342900" lvl="0" marL="457200" rtl="0" algn="just">
              <a:lnSpc>
                <a:spcPct val="150000"/>
              </a:lnSpc>
              <a:spcBef>
                <a:spcPts val="0"/>
              </a:spcBef>
              <a:spcAft>
                <a:spcPts val="0"/>
              </a:spcAft>
              <a:buSzPts val="1800"/>
              <a:buChar char="•"/>
            </a:pPr>
            <a:r>
              <a:rPr b="1" lang="es-ES" sz="1800"/>
              <a:t>Automatizar el proceso de carga y validación de pedidos.</a:t>
            </a:r>
            <a:endParaRPr sz="1800"/>
          </a:p>
          <a:p>
            <a:pPr indent="-342900" lvl="0" marL="457200" rtl="0" algn="just">
              <a:lnSpc>
                <a:spcPct val="150000"/>
              </a:lnSpc>
              <a:spcBef>
                <a:spcPts val="0"/>
              </a:spcBef>
              <a:spcAft>
                <a:spcPts val="0"/>
              </a:spcAft>
              <a:buSzPts val="1800"/>
              <a:buChar char="•"/>
            </a:pPr>
            <a:r>
              <a:rPr b="1" lang="es-ES" sz="1800"/>
              <a:t>Integrar los sistemas de gestión.</a:t>
            </a:r>
            <a:endParaRPr b="1" sz="1800"/>
          </a:p>
          <a:p>
            <a:pPr indent="-342900" lvl="0" marL="457200" rtl="0" algn="just">
              <a:lnSpc>
                <a:spcPct val="150000"/>
              </a:lnSpc>
              <a:spcBef>
                <a:spcPts val="0"/>
              </a:spcBef>
              <a:spcAft>
                <a:spcPts val="0"/>
              </a:spcAft>
              <a:buSzPts val="1800"/>
              <a:buChar char="•"/>
            </a:pPr>
            <a:r>
              <a:rPr b="1" lang="es-ES" sz="1800"/>
              <a:t>Implementar un sistema de seguimiento en tiempo real.</a:t>
            </a:r>
            <a:endParaRPr b="1" sz="1800"/>
          </a:p>
          <a:p>
            <a:pPr indent="-342900" lvl="0" marL="457200" rtl="0" algn="just">
              <a:lnSpc>
                <a:spcPct val="150000"/>
              </a:lnSpc>
              <a:spcBef>
                <a:spcPts val="0"/>
              </a:spcBef>
              <a:spcAft>
                <a:spcPts val="0"/>
              </a:spcAft>
              <a:buSzPts val="1800"/>
              <a:buChar char="•"/>
            </a:pPr>
            <a:r>
              <a:rPr b="1" lang="es-ES" sz="1800"/>
              <a:t>Capacitar al personal de Monarch.</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8"/>
          <p:cNvSpPr/>
          <p:nvPr/>
        </p:nvSpPr>
        <p:spPr>
          <a:xfrm>
            <a:off x="100" y="0"/>
            <a:ext cx="12192000" cy="676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3" name="Google Shape;143;p8"/>
          <p:cNvSpPr txBox="1"/>
          <p:nvPr>
            <p:ph type="title"/>
          </p:nvPr>
        </p:nvSpPr>
        <p:spPr>
          <a:xfrm>
            <a:off x="547300" y="337650"/>
            <a:ext cx="11097600" cy="528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Curva S</a:t>
            </a:r>
            <a:endParaRPr/>
          </a:p>
          <a:p>
            <a:pPr indent="0" lvl="0" marL="0" rtl="0" algn="l">
              <a:lnSpc>
                <a:spcPct val="90000"/>
              </a:lnSpc>
              <a:spcBef>
                <a:spcPts val="0"/>
              </a:spcBef>
              <a:spcAft>
                <a:spcPts val="0"/>
              </a:spcAft>
              <a:buClr>
                <a:schemeClr val="dk1"/>
              </a:buClr>
              <a:buSzPts val="3600"/>
              <a:buFont typeface="Arial"/>
              <a:buNone/>
            </a:pPr>
            <a:r>
              <a:t/>
            </a:r>
            <a:endParaRPr/>
          </a:p>
          <a:p>
            <a:pPr indent="0" lvl="0" marL="0" rtl="0" algn="l">
              <a:lnSpc>
                <a:spcPct val="90000"/>
              </a:lnSpc>
              <a:spcBef>
                <a:spcPts val="0"/>
              </a:spcBef>
              <a:spcAft>
                <a:spcPts val="0"/>
              </a:spcAft>
              <a:buClr>
                <a:schemeClr val="dk1"/>
              </a:buClr>
              <a:buSzPts val="3600"/>
              <a:buFont typeface="Arial"/>
              <a:buNone/>
            </a:pPr>
            <a:r>
              <a:t/>
            </a:r>
            <a:endParaRPr/>
          </a:p>
        </p:txBody>
      </p:sp>
      <p:pic>
        <p:nvPicPr>
          <p:cNvPr id="144" name="Google Shape;144;p8"/>
          <p:cNvPicPr preferRelativeResize="0"/>
          <p:nvPr/>
        </p:nvPicPr>
        <p:blipFill>
          <a:blip r:embed="rId3">
            <a:alphaModFix/>
          </a:blip>
          <a:stretch>
            <a:fillRect/>
          </a:stretch>
        </p:blipFill>
        <p:spPr>
          <a:xfrm>
            <a:off x="0" y="1295565"/>
            <a:ext cx="12191999" cy="47999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1" name="Google Shape;151;p9"/>
          <p:cNvSpPr txBox="1"/>
          <p:nvPr>
            <p:ph type="title"/>
          </p:nvPr>
        </p:nvSpPr>
        <p:spPr>
          <a:xfrm>
            <a:off x="614670" y="548678"/>
            <a:ext cx="10257000" cy="536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s-ES"/>
              <a:t>Casos de uso </a:t>
            </a:r>
            <a:endParaRPr/>
          </a:p>
          <a:p>
            <a:pPr indent="0" lvl="0" marL="0" rtl="0" algn="l">
              <a:lnSpc>
                <a:spcPct val="90000"/>
              </a:lnSpc>
              <a:spcBef>
                <a:spcPts val="0"/>
              </a:spcBef>
              <a:spcAft>
                <a:spcPts val="0"/>
              </a:spcAft>
              <a:buClr>
                <a:schemeClr val="dk1"/>
              </a:buClr>
              <a:buSzPts val="3600"/>
              <a:buFont typeface="Arial"/>
              <a:buNone/>
            </a:pPr>
            <a:r>
              <a:t/>
            </a:r>
            <a:endParaRPr/>
          </a:p>
          <a:p>
            <a:pPr indent="0" lvl="0" marL="0" rtl="0" algn="l">
              <a:lnSpc>
                <a:spcPct val="90000"/>
              </a:lnSpc>
              <a:spcBef>
                <a:spcPts val="0"/>
              </a:spcBef>
              <a:spcAft>
                <a:spcPts val="0"/>
              </a:spcAft>
              <a:buClr>
                <a:schemeClr val="dk1"/>
              </a:buClr>
              <a:buSzPts val="3600"/>
              <a:buFont typeface="Arial"/>
              <a:buNone/>
            </a:pPr>
            <a:r>
              <a:rPr b="0" lang="es-ES" sz="1700"/>
              <a:t>Inicio de </a:t>
            </a:r>
            <a:r>
              <a:rPr b="0" lang="es-ES" sz="1700"/>
              <a:t>Sesión                                                                                   Registro de Usuario</a:t>
            </a:r>
            <a:endParaRPr b="0" sz="1700"/>
          </a:p>
          <a:p>
            <a:pPr indent="0" lvl="0" marL="0" rtl="0" algn="l">
              <a:lnSpc>
                <a:spcPct val="90000"/>
              </a:lnSpc>
              <a:spcBef>
                <a:spcPts val="0"/>
              </a:spcBef>
              <a:spcAft>
                <a:spcPts val="0"/>
              </a:spcAft>
              <a:buClr>
                <a:schemeClr val="dk1"/>
              </a:buClr>
              <a:buSzPts val="3600"/>
              <a:buFont typeface="Arial"/>
              <a:buNone/>
            </a:pPr>
            <a:r>
              <a:t/>
            </a:r>
            <a:endParaRPr/>
          </a:p>
          <a:p>
            <a:pPr indent="0" lvl="0" marL="0" rtl="0" algn="l">
              <a:lnSpc>
                <a:spcPct val="90000"/>
              </a:lnSpc>
              <a:spcBef>
                <a:spcPts val="0"/>
              </a:spcBef>
              <a:spcAft>
                <a:spcPts val="0"/>
              </a:spcAft>
              <a:buClr>
                <a:schemeClr val="dk1"/>
              </a:buClr>
              <a:buSzPts val="3600"/>
              <a:buFont typeface="Arial"/>
              <a:buNone/>
            </a:pPr>
            <a:r>
              <a:t/>
            </a:r>
            <a:endParaRPr/>
          </a:p>
        </p:txBody>
      </p:sp>
      <p:pic>
        <p:nvPicPr>
          <p:cNvPr descr="Diagrama&#10;&#10;Descripción generada automáticamente" id="152" name="Google Shape;152;p9"/>
          <p:cNvPicPr preferRelativeResize="0"/>
          <p:nvPr/>
        </p:nvPicPr>
        <p:blipFill>
          <a:blip r:embed="rId3">
            <a:alphaModFix/>
          </a:blip>
          <a:stretch>
            <a:fillRect/>
          </a:stretch>
        </p:blipFill>
        <p:spPr>
          <a:xfrm>
            <a:off x="311900" y="2877025"/>
            <a:ext cx="4095750" cy="1838325"/>
          </a:xfrm>
          <a:prstGeom prst="rect">
            <a:avLst/>
          </a:prstGeom>
          <a:noFill/>
          <a:ln>
            <a:noFill/>
          </a:ln>
        </p:spPr>
      </p:pic>
      <p:pic>
        <p:nvPicPr>
          <p:cNvPr descr="Diagrama&#10;&#10;Descripción generada automáticamente" id="153" name="Google Shape;153;p9"/>
          <p:cNvPicPr preferRelativeResize="0"/>
          <p:nvPr/>
        </p:nvPicPr>
        <p:blipFill>
          <a:blip r:embed="rId4">
            <a:alphaModFix/>
          </a:blip>
          <a:stretch>
            <a:fillRect/>
          </a:stretch>
        </p:blipFill>
        <p:spPr>
          <a:xfrm>
            <a:off x="5381825" y="2019425"/>
            <a:ext cx="5610225" cy="36957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28fb1883665_0_0"/>
          <p:cNvSpPr/>
          <p:nvPr/>
        </p:nvSpPr>
        <p:spPr>
          <a:xfrm>
            <a:off x="0" y="-797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g28fb1883665_0_0"/>
          <p:cNvSpPr txBox="1"/>
          <p:nvPr>
            <p:ph idx="2" type="body"/>
          </p:nvPr>
        </p:nvSpPr>
        <p:spPr>
          <a:xfrm>
            <a:off x="612650" y="0"/>
            <a:ext cx="10937100" cy="6299700"/>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1000"/>
              </a:spcBef>
              <a:spcAft>
                <a:spcPts val="0"/>
              </a:spcAft>
              <a:buNone/>
            </a:pPr>
            <a:r>
              <a:t/>
            </a:r>
            <a:endParaRPr sz="1800"/>
          </a:p>
          <a:p>
            <a:pPr indent="0" lvl="0" marL="0" rtl="0" algn="just">
              <a:lnSpc>
                <a:spcPct val="150000"/>
              </a:lnSpc>
              <a:spcBef>
                <a:spcPts val="1000"/>
              </a:spcBef>
              <a:spcAft>
                <a:spcPts val="0"/>
              </a:spcAft>
              <a:buNone/>
            </a:pPr>
            <a:r>
              <a:rPr lang="es-ES" sz="1800"/>
              <a:t>Gestión</a:t>
            </a:r>
            <a:r>
              <a:rPr lang="es-ES" sz="1800"/>
              <a:t> de Usuario                                                           Almacenamiento en base de datos </a:t>
            </a:r>
            <a:endParaRPr sz="1800"/>
          </a:p>
        </p:txBody>
      </p:sp>
      <p:pic>
        <p:nvPicPr>
          <p:cNvPr descr="Diagrama&#10;&#10;Descripción generada automáticamente" id="161" name="Google Shape;161;g28fb1883665_0_0"/>
          <p:cNvPicPr preferRelativeResize="0"/>
          <p:nvPr/>
        </p:nvPicPr>
        <p:blipFill>
          <a:blip r:embed="rId3">
            <a:alphaModFix/>
          </a:blip>
          <a:stretch>
            <a:fillRect/>
          </a:stretch>
        </p:blipFill>
        <p:spPr>
          <a:xfrm>
            <a:off x="497975" y="1021000"/>
            <a:ext cx="5314950" cy="4257675"/>
          </a:xfrm>
          <a:prstGeom prst="rect">
            <a:avLst/>
          </a:prstGeom>
          <a:noFill/>
          <a:ln>
            <a:noFill/>
          </a:ln>
        </p:spPr>
      </p:pic>
      <p:pic>
        <p:nvPicPr>
          <p:cNvPr descr="Diagrama&#10;&#10;Descripción generada automáticamente" id="162" name="Google Shape;162;g28fb1883665_0_0"/>
          <p:cNvPicPr preferRelativeResize="0"/>
          <p:nvPr/>
        </p:nvPicPr>
        <p:blipFill>
          <a:blip r:embed="rId4">
            <a:alphaModFix/>
          </a:blip>
          <a:stretch>
            <a:fillRect/>
          </a:stretch>
        </p:blipFill>
        <p:spPr>
          <a:xfrm>
            <a:off x="6564725" y="1368050"/>
            <a:ext cx="4124325" cy="30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nillaVTI">
  <a:themeElements>
    <a:clrScheme name="">
      <a:dk1>
        <a:srgbClr val="2C3E50"/>
      </a:dk1>
      <a:lt1>
        <a:srgbClr val="FFFFFF"/>
      </a:lt1>
      <a:dk2>
        <a:srgbClr val="34495E"/>
      </a:dk2>
      <a:lt2>
        <a:srgbClr val="F1F2F6"/>
      </a:lt2>
      <a:accent1>
        <a:srgbClr val="2980B9"/>
      </a:accent1>
      <a:accent2>
        <a:srgbClr val="16A085"/>
      </a:accent2>
      <a:accent3>
        <a:srgbClr val="8E44AD"/>
      </a:accent3>
      <a:accent4>
        <a:srgbClr val="F39C12"/>
      </a:accent4>
      <a:accent5>
        <a:srgbClr val="D35400"/>
      </a:accent5>
      <a:accent6>
        <a:srgbClr val="2C3E50"/>
      </a:accent6>
      <a:hlink>
        <a:srgbClr val="3498DB"/>
      </a:hlink>
      <a:folHlink>
        <a:srgbClr val="27AE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2024-09-03T20:21:46Z</dcterms:created>
  <dc:creator>Gonzalo Puyol Medel</dc:creator>
</cp:coreProperties>
</file>