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11309350" cx="20104100"/>
  <p:notesSz cx="20104100" cy="1130935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9" roundtripDataSignature="AMtx7mjwt64hdSH35UtkyP02FSTBs08z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ArialBlack-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a886c48b1_1_3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latin typeface="Arial"/>
                <a:ea typeface="Arial"/>
                <a:cs typeface="Arial"/>
                <a:sym typeface="Arial"/>
              </a:rPr>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47" name="Google Shape;147;g31a886c48b1_1_3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886c48b1_1_3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latin typeface="Arial"/>
                <a:ea typeface="Arial"/>
                <a:cs typeface="Arial"/>
                <a:sym typeface="Arial"/>
              </a:rPr>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54" name="Google Shape;154;g31a886c48b1_1_3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a886c48b1_1_24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a886c48b1_1_24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CL">
                <a:latin typeface="Arial"/>
                <a:ea typeface="Arial"/>
                <a:cs typeface="Arial"/>
                <a:sym typeface="Arial"/>
              </a:rPr>
              <a:t>Orderflow es un sistema que automatiza la gestión de pedidos, integrándose con ERP y WMS para facilitar el seguimiento en tiempo real, la validación de datos y la generación de reportes.</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CL">
                <a:latin typeface="Arial"/>
                <a:ea typeface="Arial"/>
                <a:cs typeface="Arial"/>
                <a:sym typeface="Arial"/>
              </a:rPr>
              <a:t>Asegura acceso seguro, notificaciones automáticas y es adaptable a grandes volúmenes de datos. Además, ofrece alta usabilidad, rendimiento, escalabilidad y cumplimiento de normativas, garantizando seguridad, disponibilidad y compatibilidad en múltiples dispositivos e idiomas.</a:t>
            </a:r>
            <a:endParaRPr>
              <a:latin typeface="Arial"/>
              <a:ea typeface="Arial"/>
              <a:cs typeface="Arial"/>
              <a:sym typeface="Arial"/>
            </a:endParaRPr>
          </a:p>
          <a:p>
            <a:pPr indent="0" lvl="0" marL="0" rtl="0" algn="l">
              <a:spcBef>
                <a:spcPts val="0"/>
              </a:spcBef>
              <a:spcAft>
                <a:spcPts val="0"/>
              </a:spcAft>
              <a:buNone/>
            </a:pPr>
            <a:r>
              <a:t/>
            </a:r>
            <a:endParaRPr/>
          </a:p>
        </p:txBody>
      </p:sp>
      <p:sp>
        <p:nvSpPr>
          <p:cNvPr id="162" name="Google Shape;162;g31a886c48b1_1_240: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a886c48b1_1_39: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s-CL">
                <a:latin typeface="Arial"/>
                <a:ea typeface="Arial"/>
                <a:cs typeface="Arial"/>
                <a:sym typeface="Arial"/>
              </a:rPr>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latin typeface="Arial"/>
              <a:ea typeface="Arial"/>
              <a:cs typeface="Arial"/>
              <a:sym typeface="Arial"/>
            </a:endParaRPr>
          </a:p>
          <a:p>
            <a:pPr indent="0" lvl="0" marL="0" rtl="0" algn="l">
              <a:spcBef>
                <a:spcPts val="0"/>
              </a:spcBef>
              <a:spcAft>
                <a:spcPts val="0"/>
              </a:spcAft>
              <a:buNone/>
            </a:pPr>
            <a:r>
              <a:t/>
            </a:r>
            <a:endParaRPr/>
          </a:p>
        </p:txBody>
      </p:sp>
      <p:sp>
        <p:nvSpPr>
          <p:cNvPr id="187" name="Google Shape;187;g31a886c48b1_1_3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a886c48b1_1_6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1a886c48b1_1_6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a886c48b1_1_7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s-CL">
                <a:latin typeface="Arial"/>
                <a:ea typeface="Arial"/>
                <a:cs typeface="Arial"/>
                <a:sym typeface="Arial"/>
              </a:rPr>
              <a:t>El estado de avance de nuestro proyecto se analiza mediante la Curva S, una herramienta que nos permite visualizar el progreso acumulado respecto a los tiempos planificados en nuestra carta Gantt. Hasta la fecha, hemos cumplido con los hitos establecidos y mantenido una ejecución alineada con los plazos proyectados, evidenciando un desarrollo controlado y eficiente de las actividades. La Curva S refleja el ritmo de trabajo planificado y el real, permitiéndonos identificar posibles desviaciones y ajustar recursos o tiempos si es necesario para garantizar el cumplimiento de los objetivos del proyecto en el plazo establecido.</a:t>
            </a:r>
            <a:endParaRPr/>
          </a:p>
        </p:txBody>
      </p:sp>
      <p:sp>
        <p:nvSpPr>
          <p:cNvPr id="199" name="Google Shape;199;g31a886c48b1_1_7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a886c48b1_1_8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1a886c48b1_1_8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886c48b1_1_8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1a886c48b1_1_8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a886c48b1_1_9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1a886c48b1_1_9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a886c48b1_1_12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1a886c48b1_1_12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a886c48b1_1_15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1a886c48b1_1_15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a886c48b1_1_159: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1a886c48b1_1_15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a886c48b1_1_18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298450" lvl="0" marL="457200" rtl="0" algn="l">
              <a:spcBef>
                <a:spcPts val="0"/>
              </a:spcBef>
              <a:spcAft>
                <a:spcPts val="0"/>
              </a:spcAft>
              <a:buClr>
                <a:schemeClr val="dk1"/>
              </a:buClr>
              <a:buSzPts val="1100"/>
              <a:buChar char="●"/>
            </a:pPr>
            <a:r>
              <a:rPr lang="es-CL" sz="1100">
                <a:latin typeface="Arial"/>
                <a:ea typeface="Arial"/>
                <a:cs typeface="Arial"/>
                <a:sym typeface="Arial"/>
              </a:rPr>
              <a:t>El plan de pruebas de </a:t>
            </a:r>
            <a:r>
              <a:rPr i="1" lang="es-CL" sz="1100">
                <a:latin typeface="Arial"/>
                <a:ea typeface="Arial"/>
                <a:cs typeface="Arial"/>
                <a:sym typeface="Arial"/>
              </a:rPr>
              <a:t>Orderflow</a:t>
            </a:r>
            <a:r>
              <a:rPr lang="es-CL" sz="1100">
                <a:latin typeface="Arial"/>
                <a:ea typeface="Arial"/>
                <a:cs typeface="Arial"/>
                <a:sym typeface="Arial"/>
              </a:rPr>
              <a:t> garantiza la calidad y funcionalidad del sistema mediante la identificación y corrección de posibles errores. </a:t>
            </a:r>
            <a:endParaRPr sz="11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s-CL" sz="1100">
                <a:latin typeface="Arial"/>
                <a:ea typeface="Arial"/>
                <a:cs typeface="Arial"/>
                <a:sym typeface="Arial"/>
              </a:rPr>
              <a:t>Para lograrlo, se han diseñado y documentado casos de prueba que abarcan los aspectos críticos del flujo de pedidos, integridad de datos, y usabilidad en distintas plataformas. </a:t>
            </a:r>
            <a:endParaRPr sz="11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s-CL" sz="1100">
                <a:latin typeface="Arial"/>
                <a:ea typeface="Arial"/>
                <a:cs typeface="Arial"/>
                <a:sym typeface="Arial"/>
              </a:rPr>
              <a:t>Cada prueba está alineada con los objetivos de calidad según la norma ISO 25010, asegurando que el sistema cumpla con los estándares de confiabilidad y eficiencia.</a:t>
            </a:r>
            <a:endParaRPr/>
          </a:p>
        </p:txBody>
      </p:sp>
      <p:sp>
        <p:nvSpPr>
          <p:cNvPr id="259" name="Google Shape;259;g31a886c48b1_1_18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303530" lvl="0" marL="457200" rtl="0" algn="just">
              <a:lnSpc>
                <a:spcPct val="150000"/>
              </a:lnSpc>
              <a:spcBef>
                <a:spcPts val="0"/>
              </a:spcBef>
              <a:spcAft>
                <a:spcPts val="0"/>
              </a:spcAft>
              <a:buClr>
                <a:srgbClr val="2C3E50"/>
              </a:buClr>
              <a:buSzPts val="1100"/>
              <a:buChar char="●"/>
            </a:pPr>
            <a:r>
              <a:rPr lang="es-CL" sz="1100">
                <a:solidFill>
                  <a:srgbClr val="2C3E50"/>
                </a:solidFill>
                <a:latin typeface="Arial"/>
                <a:ea typeface="Arial"/>
                <a:cs typeface="Arial"/>
                <a:sym typeface="Arial"/>
              </a:rPr>
              <a:t>La implementación de un Sistema Integrado de Gestión de Pedidos (OrderFlow) representa una solución estratégica para optimizar el futuro de la empresa en cuanto a la gestión de grandes clientes como Falabella, Ripley y Paris. Este sistema permitirá automatizar el proceso de recepción, gestión y seguimiento de pedidos, eliminando la necesidad de manejar múltiples formatos manuales, lo que reducirá significativamente los errores humanos y los tiempos de procesamiento.</a:t>
            </a:r>
            <a:endParaRPr sz="1700">
              <a:solidFill>
                <a:srgbClr val="2C3E50"/>
              </a:solidFill>
              <a:latin typeface="Arial"/>
              <a:ea typeface="Arial"/>
              <a:cs typeface="Arial"/>
              <a:sym typeface="Arial"/>
            </a:endParaRPr>
          </a:p>
          <a:p>
            <a:pPr indent="-233680" lvl="0" marL="457200" rtl="0" algn="just">
              <a:lnSpc>
                <a:spcPct val="150000"/>
              </a:lnSpc>
              <a:spcBef>
                <a:spcPts val="0"/>
              </a:spcBef>
              <a:spcAft>
                <a:spcPts val="0"/>
              </a:spcAft>
              <a:buClr>
                <a:schemeClr val="dk1"/>
              </a:buClr>
              <a:buSzPts val="1400"/>
              <a:buFont typeface="Arial"/>
              <a:buNone/>
            </a:pPr>
            <a:r>
              <a:t/>
            </a:r>
            <a:endParaRPr sz="1100">
              <a:solidFill>
                <a:srgbClr val="2C3E50"/>
              </a:solidFill>
              <a:latin typeface="Arial"/>
              <a:ea typeface="Arial"/>
              <a:cs typeface="Arial"/>
              <a:sym typeface="Arial"/>
            </a:endParaRPr>
          </a:p>
          <a:p>
            <a:pPr indent="-303530" lvl="0" marL="457200" rtl="0" algn="just">
              <a:lnSpc>
                <a:spcPct val="150000"/>
              </a:lnSpc>
              <a:spcBef>
                <a:spcPts val="0"/>
              </a:spcBef>
              <a:spcAft>
                <a:spcPts val="0"/>
              </a:spcAft>
              <a:buClr>
                <a:srgbClr val="2C3E50"/>
              </a:buClr>
              <a:buSzPts val="1100"/>
              <a:buChar char="●"/>
            </a:pPr>
            <a:r>
              <a:rPr lang="es-CL" sz="1100">
                <a:solidFill>
                  <a:srgbClr val="2C3E50"/>
                </a:solidFill>
                <a:latin typeface="Arial"/>
                <a:ea typeface="Arial"/>
                <a:cs typeface="Arial"/>
                <a:sym typeface="Arial"/>
              </a:rPr>
              <a:t>En lugar de los actuales 20 días que puede tomar gestionar un pedido, con la automatización se espera reducir este tiempo a la mitad, logrando ciclos de entrega de 10 días o menos. Esta mejora no solo optimizará la eficiencia operativa, sino que fortalecerá la relación con los clientes al proporcionar un servicio más rápido, preciso y confiable.</a:t>
            </a:r>
            <a:endParaRPr/>
          </a:p>
        </p:txBody>
      </p:sp>
      <p:sp>
        <p:nvSpPr>
          <p:cNvPr id="272" name="Google Shape;272;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886c48b1_1_20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1a886c48b1_1_20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a886c48b1_1_1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s-CL" sz="1100">
                <a:latin typeface="Arial"/>
                <a:ea typeface="Arial"/>
                <a:cs typeface="Arial"/>
                <a:sym typeface="Arial"/>
              </a:rPr>
              <a:t>"Por cada minuto que pase durante nuestra presentación, 300 horas de trabajo habrán sido desperdiciadas por procesos manuales ineficientes en empresas en todo el mundo."</a:t>
            </a:r>
            <a:endParaRPr b="1">
              <a:latin typeface="Arial"/>
              <a:ea typeface="Arial"/>
              <a:cs typeface="Arial"/>
              <a:sym typeface="Arial"/>
            </a:endParaRPr>
          </a:p>
          <a:p>
            <a:pPr indent="0" lvl="0" marL="0" rtl="0" algn="l">
              <a:spcBef>
                <a:spcPts val="0"/>
              </a:spcBef>
              <a:spcAft>
                <a:spcPts val="0"/>
              </a:spcAft>
              <a:buClr>
                <a:schemeClr val="dk1"/>
              </a:buClr>
              <a:buSzPts val="1800"/>
              <a:buFont typeface="Arial"/>
              <a:buNone/>
            </a:pPr>
            <a:r>
              <a:t/>
            </a:r>
            <a:endParaRPr b="1">
              <a:latin typeface="Arial"/>
              <a:ea typeface="Arial"/>
              <a:cs typeface="Arial"/>
              <a:sym typeface="Arial"/>
            </a:endParaRPr>
          </a:p>
          <a:p>
            <a:pPr indent="0" lvl="0" marL="0" rtl="0" algn="l">
              <a:spcBef>
                <a:spcPts val="0"/>
              </a:spcBef>
              <a:spcAft>
                <a:spcPts val="0"/>
              </a:spcAft>
              <a:buClr>
                <a:schemeClr val="dk1"/>
              </a:buClr>
              <a:buSzPts val="1800"/>
              <a:buFont typeface="Arial"/>
              <a:buNone/>
            </a:pPr>
            <a:r>
              <a:rPr b="1" lang="es-CL">
                <a:latin typeface="Arial"/>
                <a:ea typeface="Arial"/>
                <a:cs typeface="Arial"/>
                <a:sym typeface="Arial"/>
              </a:rPr>
              <a:t>¿Cuánto vale tu tiempo? </a:t>
            </a:r>
            <a:r>
              <a:rPr lang="es-CL">
                <a:latin typeface="Arial"/>
                <a:ea typeface="Arial"/>
                <a:cs typeface="Arial"/>
                <a:sym typeface="Arial"/>
              </a:rPr>
              <a:t>Hoy en día el tiempo es sumamente valioso. y, muchas personas y empresas se esfuerzan por ahorrar tiempo en su vida diaria.</a:t>
            </a:r>
            <a:endParaRPr>
              <a:latin typeface="Arial"/>
              <a:ea typeface="Arial"/>
              <a:cs typeface="Arial"/>
              <a:sym typeface="Arial"/>
            </a:endParaRPr>
          </a:p>
          <a:p>
            <a:pPr indent="0" lvl="0" marL="0" rtl="0" algn="l">
              <a:spcBef>
                <a:spcPts val="0"/>
              </a:spcBef>
              <a:spcAft>
                <a:spcPts val="0"/>
              </a:spcAft>
              <a:buClr>
                <a:schemeClr val="dk1"/>
              </a:buClr>
              <a:buSzPts val="1800"/>
              <a:buFont typeface="Arial"/>
              <a:buNone/>
            </a:pPr>
            <a:r>
              <a:t/>
            </a:r>
            <a:endParaRPr>
              <a:latin typeface="Arial"/>
              <a:ea typeface="Arial"/>
              <a:cs typeface="Arial"/>
              <a:sym typeface="Arial"/>
            </a:endParaRPr>
          </a:p>
          <a:p>
            <a:pPr indent="0" lvl="0" marL="0" rtl="0" algn="l">
              <a:spcBef>
                <a:spcPts val="0"/>
              </a:spcBef>
              <a:spcAft>
                <a:spcPts val="0"/>
              </a:spcAft>
              <a:buClr>
                <a:schemeClr val="dk1"/>
              </a:buClr>
              <a:buSzPts val="1800"/>
              <a:buFont typeface="Arial"/>
              <a:buNone/>
            </a:pPr>
            <a:r>
              <a:rPr b="1" lang="es-CL">
                <a:latin typeface="Arial"/>
                <a:ea typeface="Arial"/>
                <a:cs typeface="Arial"/>
                <a:sym typeface="Arial"/>
              </a:rPr>
              <a:t>¿Por qué?: </a:t>
            </a:r>
            <a:r>
              <a:rPr lang="es-CL">
                <a:latin typeface="Arial"/>
                <a:ea typeface="Arial"/>
                <a:cs typeface="Arial"/>
                <a:sym typeface="Arial"/>
              </a:rPr>
              <a:t>El tiempo es oro y pueden ocurrir cambios significativos en solo segundos.</a:t>
            </a:r>
            <a:endParaRPr>
              <a:latin typeface="Arial"/>
              <a:ea typeface="Arial"/>
              <a:cs typeface="Arial"/>
              <a:sym typeface="Arial"/>
            </a:endParaRPr>
          </a:p>
          <a:p>
            <a:pPr indent="0" lvl="0" marL="0" rtl="0" algn="l">
              <a:spcBef>
                <a:spcPts val="0"/>
              </a:spcBef>
              <a:spcAft>
                <a:spcPts val="0"/>
              </a:spcAft>
              <a:buClr>
                <a:schemeClr val="dk1"/>
              </a:buClr>
              <a:buSzPts val="1800"/>
              <a:buFont typeface="Arial"/>
              <a:buNone/>
            </a:pPr>
            <a:r>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CL">
                <a:latin typeface="Arial"/>
                <a:ea typeface="Arial"/>
                <a:cs typeface="Arial"/>
                <a:sym typeface="Arial"/>
              </a:rPr>
              <a:t>El propósito de este proyecto era automatizar el sistema para</a:t>
            </a:r>
            <a:r>
              <a:rPr b="1" lang="es-CL">
                <a:latin typeface="Arial"/>
                <a:ea typeface="Arial"/>
                <a:cs typeface="Arial"/>
                <a:sym typeface="Arial"/>
              </a:rPr>
              <a:t> aumentar la eficiencia y reducir el error humano.</a:t>
            </a:r>
            <a:endParaRPr b="1">
              <a:latin typeface="Arial"/>
              <a:ea typeface="Arial"/>
              <a:cs typeface="Arial"/>
              <a:sym typeface="Arial"/>
            </a:endParaRPr>
          </a:p>
          <a:p>
            <a:pPr indent="0" lvl="0" marL="0" rtl="0" algn="l">
              <a:spcBef>
                <a:spcPts val="0"/>
              </a:spcBef>
              <a:spcAft>
                <a:spcPts val="0"/>
              </a:spcAft>
              <a:buClr>
                <a:schemeClr val="dk1"/>
              </a:buClr>
              <a:buSzPts val="1800"/>
              <a:buFont typeface="Arial"/>
              <a:buNone/>
            </a:pPr>
            <a:r>
              <a:t/>
            </a:r>
            <a:endParaRPr b="1">
              <a:latin typeface="Arial"/>
              <a:ea typeface="Arial"/>
              <a:cs typeface="Arial"/>
              <a:sym typeface="Arial"/>
            </a:endParaRPr>
          </a:p>
          <a:p>
            <a:pPr indent="0" lvl="0" marL="0" rtl="0" algn="l">
              <a:spcBef>
                <a:spcPts val="0"/>
              </a:spcBef>
              <a:spcAft>
                <a:spcPts val="0"/>
              </a:spcAft>
              <a:buNone/>
            </a:pPr>
            <a:r>
              <a:t/>
            </a:r>
            <a:endParaRPr/>
          </a:p>
        </p:txBody>
      </p:sp>
      <p:sp>
        <p:nvSpPr>
          <p:cNvPr id="96" name="Google Shape;96;g31a886c48b1_1_1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a886c48b1_1_219: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1a886c48b1_1_21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a886c48b1_1_22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1a886c48b1_1_22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a886c48b1_1_23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a886c48b1_1_23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31a886c48b1_1_234: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266700" lvl="0" marL="457200" rtl="0" algn="just">
              <a:lnSpc>
                <a:spcPct val="150000"/>
              </a:lnSpc>
              <a:spcBef>
                <a:spcPts val="0"/>
              </a:spcBef>
              <a:spcAft>
                <a:spcPts val="0"/>
              </a:spcAft>
              <a:buClr>
                <a:schemeClr val="dk1"/>
              </a:buClr>
              <a:buSzPts val="600"/>
              <a:buChar char="●"/>
            </a:pPr>
            <a:r>
              <a:rPr lang="es-CL" sz="1100">
                <a:latin typeface="Arial"/>
                <a:ea typeface="Arial"/>
                <a:cs typeface="Arial"/>
                <a:sym typeface="Arial"/>
              </a:rPr>
              <a:t>Hoy en día, Monarch enfrenta una gestión de pedidos manual que es lenta y genera errores costosos para la empresa. Con nuestra solución, automatizamos el proceso de carga y validación de datos, lo que reducirá el tiempo de procesamiento en un 50% y disminuirá los errores de digitacion en un 90%. Con la integración de sistemas ERP (Enterprise Resource Planning) y WMS (Warehouse Management System), Además su diseño adaptable permitirá usarla cómodamente en celulares y computadores, facilitando la colaboración en equipo y mejorando la gestión de clientes.</a:t>
            </a:r>
            <a:endParaRPr sz="1100">
              <a:latin typeface="Arial"/>
              <a:ea typeface="Arial"/>
              <a:cs typeface="Arial"/>
              <a:sym typeface="Arial"/>
            </a:endParaRPr>
          </a:p>
          <a:p>
            <a:pPr indent="-298450" lvl="0" marL="457200" rtl="0" algn="just">
              <a:lnSpc>
                <a:spcPct val="150000"/>
              </a:lnSpc>
              <a:spcBef>
                <a:spcPts val="0"/>
              </a:spcBef>
              <a:spcAft>
                <a:spcPts val="0"/>
              </a:spcAft>
              <a:buClr>
                <a:schemeClr val="dk1"/>
              </a:buClr>
              <a:buSzPts val="1100"/>
              <a:buChar char="●"/>
            </a:pPr>
            <a:r>
              <a:rPr b="1" lang="es-CL" sz="1100" u="sng">
                <a:latin typeface="Arial"/>
                <a:ea typeface="Arial"/>
                <a:cs typeface="Arial"/>
                <a:sym typeface="Arial"/>
              </a:rPr>
              <a:t>ERP:</a:t>
            </a:r>
            <a:r>
              <a:rPr lang="es-CL" sz="1100">
                <a:latin typeface="Arial"/>
                <a:ea typeface="Arial"/>
                <a:cs typeface="Arial"/>
                <a:sym typeface="Arial"/>
              </a:rPr>
              <a:t> abarca todos los aspectos operativos de una empresa, incluyendo el almacenamiento, pero también las finanzas, ventas, recursos humanos, y más.</a:t>
            </a:r>
            <a:endParaRPr sz="1100">
              <a:latin typeface="Arial"/>
              <a:ea typeface="Arial"/>
              <a:cs typeface="Arial"/>
              <a:sym typeface="Arial"/>
            </a:endParaRPr>
          </a:p>
          <a:p>
            <a:pPr indent="-298450" lvl="0" marL="457200" rtl="0" algn="just">
              <a:lnSpc>
                <a:spcPct val="150000"/>
              </a:lnSpc>
              <a:spcBef>
                <a:spcPts val="0"/>
              </a:spcBef>
              <a:spcAft>
                <a:spcPts val="0"/>
              </a:spcAft>
              <a:buClr>
                <a:schemeClr val="dk1"/>
              </a:buClr>
              <a:buSzPts val="1100"/>
              <a:buChar char="●"/>
            </a:pPr>
            <a:r>
              <a:rPr b="1" lang="es-CL" sz="1100" u="sng">
                <a:latin typeface="Arial"/>
                <a:ea typeface="Arial"/>
                <a:cs typeface="Arial"/>
                <a:sym typeface="Arial"/>
              </a:rPr>
              <a:t>WMS:</a:t>
            </a:r>
            <a:r>
              <a:rPr lang="es-CL" sz="1100">
                <a:latin typeface="Arial"/>
                <a:ea typeface="Arial"/>
                <a:cs typeface="Arial"/>
                <a:sym typeface="Arial"/>
              </a:rPr>
              <a:t> se centra específicamente en la gestión del almacén y la logística interna.</a:t>
            </a:r>
            <a:endParaRPr/>
          </a:p>
        </p:txBody>
      </p:sp>
      <p:sp>
        <p:nvSpPr>
          <p:cNvPr id="127" name="Google Shape;12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 name="Shape 15"/>
        <p:cNvGrpSpPr/>
        <p:nvPr/>
      </p:nvGrpSpPr>
      <p:grpSpPr>
        <a:xfrm>
          <a:off x="0" y="0"/>
          <a:ext cx="0" cy="0"/>
          <a:chOff x="0" y="0"/>
          <a:chExt cx="0" cy="0"/>
        </a:xfrm>
      </p:grpSpPr>
      <p:sp>
        <p:nvSpPr>
          <p:cNvPr id="16" name="Google Shape;16;p1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8"/>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8"/>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0" name="Google Shape;20;p18"/>
          <p:cNvGrpSpPr/>
          <p:nvPr/>
        </p:nvGrpSpPr>
        <p:grpSpPr>
          <a:xfrm>
            <a:off x="19053919" y="10117702"/>
            <a:ext cx="427015" cy="597582"/>
            <a:chOff x="19053919" y="10117702"/>
            <a:chExt cx="427015" cy="597582"/>
          </a:xfrm>
        </p:grpSpPr>
        <p:sp>
          <p:nvSpPr>
            <p:cNvPr id="21" name="Google Shape;21;p18"/>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2" name="Google Shape;22;p18"/>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0" name="Shape 60"/>
        <p:cNvGrpSpPr/>
        <p:nvPr/>
      </p:nvGrpSpPr>
      <p:grpSpPr>
        <a:xfrm>
          <a:off x="0" y="0"/>
          <a:ext cx="0" cy="0"/>
          <a:chOff x="0" y="0"/>
          <a:chExt cx="0" cy="0"/>
        </a:xfrm>
      </p:grpSpPr>
      <p:pic>
        <p:nvPicPr>
          <p:cNvPr id="61" name="Google Shape;61;p2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2" name="Google Shape;62;p2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3" name="Google Shape;63;p27"/>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4" name="Google Shape;64;p27"/>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65" name="Shape 65"/>
        <p:cNvGrpSpPr/>
        <p:nvPr/>
      </p:nvGrpSpPr>
      <p:grpSpPr>
        <a:xfrm>
          <a:off x="0" y="0"/>
          <a:ext cx="0" cy="0"/>
          <a:chOff x="0" y="0"/>
          <a:chExt cx="0" cy="0"/>
        </a:xfrm>
      </p:grpSpPr>
      <p:pic>
        <p:nvPicPr>
          <p:cNvPr id="66" name="Google Shape;66;p2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67" name="Google Shape;67;p2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25" name="Google Shape;25;p19"/>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pic>
        <p:nvPicPr>
          <p:cNvPr id="29" name="Google Shape;29;p2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30" name="Google Shape;30;p20"/>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pic>
        <p:nvPicPr>
          <p:cNvPr id="32" name="Google Shape;32;p21"/>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33" name="Google Shape;33;p21"/>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2"/>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2"/>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2"/>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2"/>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3"/>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3"/>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3"/>
          <p:cNvGrpSpPr/>
          <p:nvPr/>
        </p:nvGrpSpPr>
        <p:grpSpPr>
          <a:xfrm>
            <a:off x="2842727" y="10117702"/>
            <a:ext cx="427015" cy="597582"/>
            <a:chOff x="2842727" y="10117702"/>
            <a:chExt cx="427015" cy="597582"/>
          </a:xfrm>
        </p:grpSpPr>
        <p:sp>
          <p:nvSpPr>
            <p:cNvPr id="43" name="Google Shape;43;p23"/>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3"/>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3"/>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4"/>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4"/>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5"/>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5"/>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5" name="Shape 55"/>
        <p:cNvGrpSpPr/>
        <p:nvPr/>
      </p:nvGrpSpPr>
      <p:grpSpPr>
        <a:xfrm>
          <a:off x="0" y="0"/>
          <a:ext cx="0" cy="0"/>
          <a:chOff x="0" y="0"/>
          <a:chExt cx="0" cy="0"/>
        </a:xfrm>
      </p:grpSpPr>
      <p:pic>
        <p:nvPicPr>
          <p:cNvPr id="56" name="Google Shape;56;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7" name="Google Shape;57;p26"/>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8" name="Google Shape;58;p26"/>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9" name="Google Shape;59;p26"/>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7"/>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8.jpg"/><Relationship Id="rId4" Type="http://schemas.openxmlformats.org/officeDocument/2006/relationships/image" Target="../media/image3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drive.google.com/file/d/11Q60XT7jzvWAec9zFWtDwzhRjC_aVL87/view" TargetMode="External"/><Relationship Id="rId4" Type="http://schemas.openxmlformats.org/officeDocument/2006/relationships/image" Target="../media/image4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29.jpg"/><Relationship Id="rId5"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drive.google.com/file/d/1W8dHJAqRSSkO3N7OpRbnYmPiJDx4NePP/view" TargetMode="External"/><Relationship Id="rId4" Type="http://schemas.openxmlformats.org/officeDocument/2006/relationships/image" Target="../media/image4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ctrTitle"/>
          </p:nvPr>
        </p:nvSpPr>
        <p:spPr>
          <a:xfrm>
            <a:off x="3308349" y="8626475"/>
            <a:ext cx="8749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4800"/>
              <a:t>Orderflow</a:t>
            </a:r>
            <a:endParaRPr sz="4800"/>
          </a:p>
        </p:txBody>
      </p:sp>
      <p:sp>
        <p:nvSpPr>
          <p:cNvPr id="75" name="Google Shape;75;p3"/>
          <p:cNvSpPr txBox="1"/>
          <p:nvPr>
            <p:ph idx="1" type="subTitle"/>
          </p:nvPr>
        </p:nvSpPr>
        <p:spPr>
          <a:xfrm>
            <a:off x="3727450" y="9617075"/>
            <a:ext cx="7911300" cy="1477800"/>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lt1"/>
              </a:buClr>
              <a:buSzPts val="2400"/>
              <a:buFont typeface="Arial"/>
              <a:buChar char="•"/>
            </a:pPr>
            <a:r>
              <a:rPr lang="es-CL"/>
              <a:t>Alonso Catalán</a:t>
            </a:r>
            <a:endParaRPr/>
          </a:p>
          <a:p>
            <a:pPr indent="-342900" lvl="0" marL="342900" rtl="0" algn="l">
              <a:spcBef>
                <a:spcPts val="0"/>
              </a:spcBef>
              <a:spcAft>
                <a:spcPts val="0"/>
              </a:spcAft>
              <a:buClr>
                <a:schemeClr val="lt1"/>
              </a:buClr>
              <a:buSzPts val="2400"/>
              <a:buFont typeface="Arial"/>
              <a:buChar char="•"/>
            </a:pPr>
            <a:r>
              <a:rPr lang="es-CL"/>
              <a:t>Diego Jimenez</a:t>
            </a:r>
            <a:endParaRPr/>
          </a:p>
          <a:p>
            <a:pPr indent="-342900" lvl="0" marL="342900" rtl="0" algn="l">
              <a:spcBef>
                <a:spcPts val="0"/>
              </a:spcBef>
              <a:spcAft>
                <a:spcPts val="0"/>
              </a:spcAft>
              <a:buClr>
                <a:schemeClr val="lt1"/>
              </a:buClr>
              <a:buSzPts val="2400"/>
              <a:buFont typeface="Arial"/>
              <a:buChar char="•"/>
            </a:pPr>
            <a:r>
              <a:rPr lang="es-CL"/>
              <a:t>Gonzalo Puyol</a:t>
            </a:r>
            <a:endParaRPr>
              <a:latin typeface="Arial"/>
              <a:ea typeface="Arial"/>
              <a:cs typeface="Arial"/>
              <a:sym typeface="Arial"/>
            </a:endParaRPr>
          </a:p>
          <a:p>
            <a:pPr indent="0" lvl="0" marL="0" rtl="0" algn="l">
              <a:spcBef>
                <a:spcPts val="0"/>
              </a:spcBef>
              <a:spcAft>
                <a:spcPts val="0"/>
              </a:spcAft>
              <a:buNone/>
            </a:pPr>
            <a:r>
              <a:rPr b="1" lang="es-CL" sz="2400">
                <a:latin typeface="Arial"/>
                <a:ea typeface="Arial"/>
                <a:cs typeface="Arial"/>
                <a:sym typeface="Arial"/>
              </a:rPr>
              <a:t>				Maipú, </a:t>
            </a:r>
            <a:r>
              <a:rPr b="1" lang="es-CL"/>
              <a:t>09</a:t>
            </a:r>
            <a:r>
              <a:rPr b="1" lang="es-CL" sz="2400">
                <a:latin typeface="Arial"/>
                <a:ea typeface="Arial"/>
                <a:cs typeface="Arial"/>
                <a:sym typeface="Arial"/>
              </a:rPr>
              <a:t> Diciembre 2024</a:t>
            </a:r>
            <a:endParaRPr/>
          </a:p>
        </p:txBody>
      </p:sp>
      <p:sp>
        <p:nvSpPr>
          <p:cNvPr id="76" name="Google Shape;76;p3"/>
          <p:cNvSpPr/>
          <p:nvPr/>
        </p:nvSpPr>
        <p:spPr>
          <a:xfrm>
            <a:off x="14014450" y="3444875"/>
            <a:ext cx="53379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6000">
                <a:solidFill>
                  <a:schemeClr val="lt1"/>
                </a:solidFill>
                <a:latin typeface="Arial Black"/>
                <a:ea typeface="Arial Black"/>
                <a:cs typeface="Arial Black"/>
                <a:sym typeface="Arial Black"/>
              </a:rPr>
              <a:t>CAPSTONE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a886c48b1_1_31"/>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Plan de trabajo</a:t>
            </a:r>
            <a:endParaRPr/>
          </a:p>
        </p:txBody>
      </p:sp>
      <p:sp>
        <p:nvSpPr>
          <p:cNvPr id="150" name="Google Shape;150;g31a886c48b1_1_31"/>
          <p:cNvSpPr txBox="1"/>
          <p:nvPr/>
        </p:nvSpPr>
        <p:spPr>
          <a:xfrm>
            <a:off x="9688175" y="2130950"/>
            <a:ext cx="8622600" cy="8123100"/>
          </a:xfrm>
          <a:prstGeom prst="rect">
            <a:avLst/>
          </a:prstGeom>
          <a:noFill/>
          <a:ln>
            <a:noFill/>
          </a:ln>
        </p:spPr>
        <p:txBody>
          <a:bodyPr anchorCtr="0" anchor="t" bIns="45700" lIns="91425" spcFirstLastPara="1" rIns="91425" wrap="square" tIns="45700">
            <a:normAutofit fontScale="47500" lnSpcReduction="10000"/>
          </a:bodyPr>
          <a:lstStyle/>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Identificar recursos necesarios.</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Establecer planificación temporal.</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Asignar recursos adecuadamente.</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Desarrollar el sistema de automatización de pedidos.</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Realizar pruebas (unitarias, integración e interfaz).</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Monitorear y controlar el progreso.</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Entregar el sistema de automatización.</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Capacitar a los usuarios finales.</a:t>
            </a:r>
            <a:endParaRPr sz="6907">
              <a:solidFill>
                <a:srgbClr val="2C3E50"/>
              </a:solidFill>
            </a:endParaRPr>
          </a:p>
          <a:p>
            <a:pPr indent="-436955" lvl="0" marL="457200" rtl="0" algn="just">
              <a:lnSpc>
                <a:spcPct val="150000"/>
              </a:lnSpc>
              <a:spcBef>
                <a:spcPts val="0"/>
              </a:spcBef>
              <a:spcAft>
                <a:spcPts val="0"/>
              </a:spcAft>
              <a:buClr>
                <a:srgbClr val="2C3E50"/>
              </a:buClr>
              <a:buSzPct val="100000"/>
              <a:buChar char="•"/>
            </a:pPr>
            <a:r>
              <a:rPr lang="es-CL" sz="6907">
                <a:solidFill>
                  <a:srgbClr val="2C3E50"/>
                </a:solidFill>
              </a:rPr>
              <a:t>Proporcionar soporte técnico post-entrega</a:t>
            </a:r>
            <a:endParaRPr sz="6907">
              <a:solidFill>
                <a:srgbClr val="2C3E50"/>
              </a:solidFill>
            </a:endParaRPr>
          </a:p>
          <a:p>
            <a:pPr indent="0" lvl="0" marL="457200" rtl="0" algn="just">
              <a:lnSpc>
                <a:spcPct val="150000"/>
              </a:lnSpc>
              <a:spcBef>
                <a:spcPts val="0"/>
              </a:spcBef>
              <a:spcAft>
                <a:spcPts val="0"/>
              </a:spcAft>
              <a:buNone/>
            </a:pPr>
            <a:r>
              <a:t/>
            </a:r>
            <a:endParaRPr sz="2300">
              <a:solidFill>
                <a:srgbClr val="2C3E50"/>
              </a:solidFill>
            </a:endParaRPr>
          </a:p>
        </p:txBody>
      </p:sp>
      <p:pic>
        <p:nvPicPr>
          <p:cNvPr id="151" name="Google Shape;151;g31a886c48b1_1_31"/>
          <p:cNvPicPr preferRelativeResize="0"/>
          <p:nvPr/>
        </p:nvPicPr>
        <p:blipFill rotWithShape="1">
          <a:blip r:embed="rId3">
            <a:alphaModFix/>
          </a:blip>
          <a:srcRect b="0" l="19289" r="0" t="0"/>
          <a:stretch/>
        </p:blipFill>
        <p:spPr>
          <a:xfrm>
            <a:off x="0" y="0"/>
            <a:ext cx="9127575" cy="11309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a886c48b1_1_3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r>
              <a:rPr lang="es-CL"/>
              <a:t>Desarrollo del Sistema</a:t>
            </a:r>
            <a:endParaRPr/>
          </a:p>
        </p:txBody>
      </p:sp>
      <p:sp>
        <p:nvSpPr>
          <p:cNvPr id="157" name="Google Shape;157;g31a886c48b1_1_35"/>
          <p:cNvSpPr txBox="1"/>
          <p:nvPr/>
        </p:nvSpPr>
        <p:spPr>
          <a:xfrm>
            <a:off x="727225" y="1842400"/>
            <a:ext cx="9460800" cy="7745100"/>
          </a:xfrm>
          <a:prstGeom prst="rect">
            <a:avLst/>
          </a:prstGeom>
          <a:noFill/>
          <a:ln>
            <a:noFill/>
          </a:ln>
        </p:spPr>
        <p:txBody>
          <a:bodyPr anchorCtr="0" anchor="t" bIns="45700" lIns="91425" spcFirstLastPara="1" rIns="91425" wrap="square" tIns="45700">
            <a:noAutofit/>
          </a:bodyPr>
          <a:lstStyle/>
          <a:p>
            <a:pPr indent="-393700" lvl="0" marL="457200" rtl="0" algn="just">
              <a:lnSpc>
                <a:spcPct val="120000"/>
              </a:lnSpc>
              <a:spcBef>
                <a:spcPts val="0"/>
              </a:spcBef>
              <a:spcAft>
                <a:spcPts val="0"/>
              </a:spcAft>
              <a:buClr>
                <a:srgbClr val="2C3E50"/>
              </a:buClr>
              <a:buSzPts val="2600"/>
              <a:buChar char="•"/>
            </a:pPr>
            <a:r>
              <a:rPr b="1" lang="es-CL" sz="2600">
                <a:solidFill>
                  <a:srgbClr val="2C3E50"/>
                </a:solidFill>
              </a:rPr>
              <a:t>Herramientas</a:t>
            </a:r>
            <a:endParaRPr sz="2600">
              <a:solidFill>
                <a:srgbClr val="2C3E50"/>
              </a:solidFill>
            </a:endParaRPr>
          </a:p>
          <a:p>
            <a:pPr indent="0" lvl="0" marL="457200" rtl="0" algn="just">
              <a:lnSpc>
                <a:spcPct val="120000"/>
              </a:lnSpc>
              <a:spcBef>
                <a:spcPts val="500"/>
              </a:spcBef>
              <a:spcAft>
                <a:spcPts val="0"/>
              </a:spcAft>
              <a:buNone/>
            </a:pPr>
            <a:r>
              <a:rPr lang="es-CL" sz="2600">
                <a:solidFill>
                  <a:srgbClr val="2C3E50"/>
                </a:solidFill>
              </a:rPr>
              <a:t>Las herramientas que se utilizaran serán  lenguajes de programación (PHP, HTML), editores de código y paquetes de software de terceros. Cada herramienta se seleccionará cuidadosamente para garantizar la funcionalidad y la eficiencia del sistema.</a:t>
            </a:r>
            <a:endParaRPr sz="2600">
              <a:solidFill>
                <a:srgbClr val="2C3E50"/>
              </a:solidFill>
            </a:endParaRPr>
          </a:p>
          <a:p>
            <a:pPr indent="-393700" lvl="0" marL="457200" rtl="0" algn="just">
              <a:lnSpc>
                <a:spcPct val="120000"/>
              </a:lnSpc>
              <a:spcBef>
                <a:spcPts val="2500"/>
              </a:spcBef>
              <a:spcAft>
                <a:spcPts val="0"/>
              </a:spcAft>
              <a:buClr>
                <a:srgbClr val="2C3E50"/>
              </a:buClr>
              <a:buSzPts val="2600"/>
              <a:buChar char="•"/>
            </a:pPr>
            <a:r>
              <a:rPr b="1" lang="es-CL" sz="2600">
                <a:solidFill>
                  <a:srgbClr val="2C3E50"/>
                </a:solidFill>
              </a:rPr>
              <a:t>Tecnologías</a:t>
            </a:r>
            <a:endParaRPr sz="2600">
              <a:solidFill>
                <a:srgbClr val="2C3E50"/>
              </a:solidFill>
            </a:endParaRPr>
          </a:p>
          <a:p>
            <a:pPr indent="0" lvl="0" marL="457200" rtl="0" algn="just">
              <a:lnSpc>
                <a:spcPct val="120000"/>
              </a:lnSpc>
              <a:spcBef>
                <a:spcPts val="500"/>
              </a:spcBef>
              <a:spcAft>
                <a:spcPts val="0"/>
              </a:spcAft>
              <a:buNone/>
            </a:pPr>
            <a:r>
              <a:rPr lang="es-CL" sz="2600">
                <a:solidFill>
                  <a:srgbClr val="2C3E50"/>
                </a:solidFill>
              </a:rPr>
              <a:t>Se utilizaran diversas tecnologías como bases de datos  (SQL) y web services. Estas tecnologías se seleccionaron cuidadosamente para garantizar la escalabilidad y la seguridad del sistema.</a:t>
            </a:r>
            <a:endParaRPr sz="2600">
              <a:solidFill>
                <a:srgbClr val="2C3E50"/>
              </a:solidFill>
            </a:endParaRPr>
          </a:p>
          <a:p>
            <a:pPr indent="-393700" lvl="0" marL="457200" rtl="0" algn="just">
              <a:lnSpc>
                <a:spcPct val="120000"/>
              </a:lnSpc>
              <a:spcBef>
                <a:spcPts val="2500"/>
              </a:spcBef>
              <a:spcAft>
                <a:spcPts val="0"/>
              </a:spcAft>
              <a:buClr>
                <a:srgbClr val="2C3E50"/>
              </a:buClr>
              <a:buSzPts val="2600"/>
              <a:buChar char="•"/>
            </a:pPr>
            <a:r>
              <a:rPr b="1" lang="es-CL" sz="2600">
                <a:solidFill>
                  <a:srgbClr val="2C3E50"/>
                </a:solidFill>
              </a:rPr>
              <a:t>Metodologías</a:t>
            </a:r>
            <a:endParaRPr sz="2600">
              <a:solidFill>
                <a:srgbClr val="2C3E50"/>
              </a:solidFill>
            </a:endParaRPr>
          </a:p>
          <a:p>
            <a:pPr indent="0" lvl="0" marL="457200" rtl="0" algn="just">
              <a:lnSpc>
                <a:spcPct val="120000"/>
              </a:lnSpc>
              <a:spcBef>
                <a:spcPts val="500"/>
              </a:spcBef>
              <a:spcAft>
                <a:spcPts val="0"/>
              </a:spcAft>
              <a:buNone/>
            </a:pPr>
            <a:r>
              <a:rPr lang="es-CL" sz="2600">
                <a:solidFill>
                  <a:srgbClr val="2C3E50"/>
                </a:solidFill>
              </a:rPr>
              <a:t>En el desarrollo del sistema se utilizarán metodologías tradicionales</a:t>
            </a:r>
            <a:endParaRPr sz="2600">
              <a:solidFill>
                <a:srgbClr val="2C3E50"/>
              </a:solidFill>
            </a:endParaRPr>
          </a:p>
        </p:txBody>
      </p:sp>
      <p:pic>
        <p:nvPicPr>
          <p:cNvPr descr="Ilustración 3D" id="158" name="Google Shape;158;g31a886c48b1_1_35"/>
          <p:cNvPicPr preferRelativeResize="0"/>
          <p:nvPr>
            <p:ph idx="1" type="body"/>
          </p:nvPr>
        </p:nvPicPr>
        <p:blipFill rotWithShape="1">
          <a:blip r:embed="rId3">
            <a:alphaModFix/>
          </a:blip>
          <a:srcRect b="0" l="7569" r="10684" t="0"/>
          <a:stretch/>
        </p:blipFill>
        <p:spPr>
          <a:xfrm>
            <a:off x="11541927" y="2318673"/>
            <a:ext cx="7272300" cy="66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a886c48b1_1_240"/>
          <p:cNvSpPr txBox="1"/>
          <p:nvPr>
            <p:ph idx="1" type="body"/>
          </p:nvPr>
        </p:nvSpPr>
        <p:spPr>
          <a:xfrm>
            <a:off x="727227" y="755454"/>
            <a:ext cx="16792500" cy="22164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a:t>Requisitos Funcionales y No Funcionales</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sp>
        <p:nvSpPr>
          <p:cNvPr id="165" name="Google Shape;165;g31a886c48b1_1_240"/>
          <p:cNvSpPr txBox="1"/>
          <p:nvPr/>
        </p:nvSpPr>
        <p:spPr>
          <a:xfrm>
            <a:off x="727225" y="2152175"/>
            <a:ext cx="9911700" cy="7427400"/>
          </a:xfrm>
          <a:prstGeom prst="rect">
            <a:avLst/>
          </a:prstGeom>
          <a:noFill/>
          <a:ln>
            <a:noFill/>
          </a:ln>
        </p:spPr>
        <p:txBody>
          <a:bodyPr anchorCtr="0" anchor="t" bIns="45700" lIns="91425" spcFirstLastPara="1" rIns="91425" wrap="square" tIns="45700">
            <a:normAutofit/>
          </a:bodyPr>
          <a:lstStyle/>
          <a:p>
            <a:pPr indent="-400050" lvl="0" marL="457200" rtl="0" algn="just">
              <a:lnSpc>
                <a:spcPct val="150000"/>
              </a:lnSpc>
              <a:spcBef>
                <a:spcPts val="1200"/>
              </a:spcBef>
              <a:spcAft>
                <a:spcPts val="0"/>
              </a:spcAft>
              <a:buClr>
                <a:srgbClr val="2C3E50"/>
              </a:buClr>
              <a:buSzPts val="2700"/>
              <a:buChar char="•"/>
            </a:pPr>
            <a:r>
              <a:rPr lang="es-CL" sz="2700">
                <a:solidFill>
                  <a:srgbClr val="2C3E50"/>
                </a:solidFill>
              </a:rPr>
              <a:t>Orderflow es un sistema que automatiza la gestión de pedidos, integrándose con ERP y WMS para facilitar el seguimiento en tiempo real, la validación de datos y la generación de reportes. </a:t>
            </a:r>
            <a:endParaRPr sz="2700">
              <a:solidFill>
                <a:srgbClr val="2C3E50"/>
              </a:solidFill>
            </a:endParaRPr>
          </a:p>
          <a:p>
            <a:pPr indent="0" lvl="0" marL="0" rtl="0" algn="just">
              <a:lnSpc>
                <a:spcPct val="150000"/>
              </a:lnSpc>
              <a:spcBef>
                <a:spcPts val="1200"/>
              </a:spcBef>
              <a:spcAft>
                <a:spcPts val="0"/>
              </a:spcAft>
              <a:buNone/>
            </a:pPr>
            <a:r>
              <a:t/>
            </a:r>
            <a:endParaRPr sz="2700">
              <a:solidFill>
                <a:srgbClr val="2C3E50"/>
              </a:solidFill>
            </a:endParaRPr>
          </a:p>
          <a:p>
            <a:pPr indent="-400050" lvl="0" marL="457200" rtl="0" algn="just">
              <a:lnSpc>
                <a:spcPct val="150000"/>
              </a:lnSpc>
              <a:spcBef>
                <a:spcPts val="1200"/>
              </a:spcBef>
              <a:spcAft>
                <a:spcPts val="0"/>
              </a:spcAft>
              <a:buClr>
                <a:srgbClr val="2C3E50"/>
              </a:buClr>
              <a:buSzPts val="2700"/>
              <a:buChar char="•"/>
            </a:pPr>
            <a:r>
              <a:rPr lang="es-CL" sz="2700">
                <a:solidFill>
                  <a:srgbClr val="2C3E50"/>
                </a:solidFill>
              </a:rPr>
              <a:t>Asegura acceso seguro, notificaciones automáticas y es adaptable a grandes volúmenes de datos. Además, ofrece alta usabilidad, rendimiento, escalabilidad y cumplimiento de normativas, garantizando seguridad, disponibilidad y compatibilidad en múltiples dispositivos e idiomas.</a:t>
            </a:r>
            <a:endParaRPr sz="2700">
              <a:solidFill>
                <a:srgbClr val="2C3E50"/>
              </a:solidFill>
            </a:endParaRPr>
          </a:p>
        </p:txBody>
      </p:sp>
      <p:pic>
        <p:nvPicPr>
          <p:cNvPr descr="Vectores e ilustraciones de Requisitos para descargar gratis | Freepik" id="166" name="Google Shape;166;g31a886c48b1_1_240"/>
          <p:cNvPicPr preferRelativeResize="0"/>
          <p:nvPr/>
        </p:nvPicPr>
        <p:blipFill>
          <a:blip r:embed="rId3">
            <a:alphaModFix/>
          </a:blip>
          <a:stretch>
            <a:fillRect/>
          </a:stretch>
        </p:blipFill>
        <p:spPr>
          <a:xfrm>
            <a:off x="11419148" y="2152175"/>
            <a:ext cx="6935052" cy="69350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sp>
        <p:nvSpPr>
          <p:cNvPr id="172" name="Google Shape;172;p12"/>
          <p:cNvSpPr/>
          <p:nvPr/>
        </p:nvSpPr>
        <p:spPr>
          <a:xfrm>
            <a:off x="3832501" y="2382322"/>
            <a:ext cx="4796100" cy="17403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1900"/>
              <a:t>    Frontend Interfaz de usuario (UI) └──&gt; Solicitudes Web Services [HTML y JS]</a:t>
            </a:r>
            <a:endParaRPr sz="1900">
              <a:highlight>
                <a:srgbClr val="D5A6BD"/>
              </a:highlight>
            </a:endParaRPr>
          </a:p>
        </p:txBody>
      </p:sp>
      <p:sp>
        <p:nvSpPr>
          <p:cNvPr id="173" name="Google Shape;173;p12"/>
          <p:cNvSpPr/>
          <p:nvPr/>
        </p:nvSpPr>
        <p:spPr>
          <a:xfrm>
            <a:off x="11016643" y="2382322"/>
            <a:ext cx="4796100" cy="17403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a:t>                 </a:t>
            </a:r>
            <a:r>
              <a:rPr lang="es-CL" sz="2000"/>
              <a:t>Backend </a:t>
            </a:r>
            <a:endParaRPr sz="2000"/>
          </a:p>
          <a:p>
            <a:pPr indent="0" lvl="0" marL="0" rtl="0" algn="ctr">
              <a:spcBef>
                <a:spcPts val="0"/>
              </a:spcBef>
              <a:spcAft>
                <a:spcPts val="0"/>
              </a:spcAft>
              <a:buNone/>
            </a:pPr>
            <a:r>
              <a:rPr lang="es-CL" sz="2000"/>
              <a:t>Controladores └──&gt; Servicios └──&gt; Repositorios [PHP] </a:t>
            </a:r>
            <a:endParaRPr sz="2000"/>
          </a:p>
        </p:txBody>
      </p:sp>
      <p:sp>
        <p:nvSpPr>
          <p:cNvPr id="174" name="Google Shape;174;p12"/>
          <p:cNvSpPr/>
          <p:nvPr/>
        </p:nvSpPr>
        <p:spPr>
          <a:xfrm>
            <a:off x="3832501" y="5477772"/>
            <a:ext cx="4796100" cy="17403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sz="2200"/>
              <a:t>                       DAL  </a:t>
            </a:r>
            <a:endParaRPr sz="2200"/>
          </a:p>
          <a:p>
            <a:pPr indent="0" lvl="0" marL="0" rtl="0" algn="l">
              <a:spcBef>
                <a:spcPts val="0"/>
              </a:spcBef>
              <a:spcAft>
                <a:spcPts val="0"/>
              </a:spcAft>
              <a:buNone/>
            </a:pPr>
            <a:r>
              <a:rPr lang="es-CL" sz="2200"/>
              <a:t>    ORM   └──&gt; Base de Datos                   [ORACLE] </a:t>
            </a:r>
            <a:endParaRPr sz="2200"/>
          </a:p>
        </p:txBody>
      </p:sp>
      <p:sp>
        <p:nvSpPr>
          <p:cNvPr id="175" name="Google Shape;175;p12"/>
          <p:cNvSpPr/>
          <p:nvPr/>
        </p:nvSpPr>
        <p:spPr>
          <a:xfrm>
            <a:off x="11212061" y="5430601"/>
            <a:ext cx="4796100" cy="17403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000"/>
              <a:t>           Servicios de Integración  Conectores de ERP/WMS  └──&gt; WS </a:t>
            </a:r>
            <a:endParaRPr sz="2700"/>
          </a:p>
          <a:p>
            <a:pPr indent="0" lvl="0" marL="0" rtl="0" algn="ctr">
              <a:spcBef>
                <a:spcPts val="0"/>
              </a:spcBef>
              <a:spcAft>
                <a:spcPts val="0"/>
              </a:spcAft>
              <a:buNone/>
            </a:pPr>
            <a:r>
              <a:rPr lang="es-CL" sz="2000"/>
              <a:t>[SOAP/REST, XML/JSON]  </a:t>
            </a:r>
            <a:endParaRPr sz="2000"/>
          </a:p>
        </p:txBody>
      </p:sp>
      <p:sp>
        <p:nvSpPr>
          <p:cNvPr id="176" name="Google Shape;176;p12"/>
          <p:cNvSpPr/>
          <p:nvPr/>
        </p:nvSpPr>
        <p:spPr>
          <a:xfrm>
            <a:off x="3909581" y="8478925"/>
            <a:ext cx="4796100" cy="17403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a:t>      </a:t>
            </a:r>
            <a:r>
              <a:rPr lang="es-CL" sz="2000"/>
              <a:t>           Seguridad </a:t>
            </a:r>
            <a:endParaRPr sz="2000"/>
          </a:p>
          <a:p>
            <a:pPr indent="0" lvl="0" marL="0" rtl="0" algn="l">
              <a:spcBef>
                <a:spcPts val="0"/>
              </a:spcBef>
              <a:spcAft>
                <a:spcPts val="0"/>
              </a:spcAft>
              <a:buNone/>
            </a:pPr>
            <a:r>
              <a:rPr lang="es-CL" sz="2000"/>
              <a:t>Control de acceso y autenticación  └──&gt; Cifrado de datos  [PHP, HTTPS/SSL]</a:t>
            </a:r>
            <a:endParaRPr sz="2000"/>
          </a:p>
        </p:txBody>
      </p:sp>
      <p:sp>
        <p:nvSpPr>
          <p:cNvPr id="177" name="Google Shape;177;p12"/>
          <p:cNvSpPr/>
          <p:nvPr/>
        </p:nvSpPr>
        <p:spPr>
          <a:xfrm>
            <a:off x="11137825" y="8478925"/>
            <a:ext cx="4944600" cy="1929000"/>
          </a:xfrm>
          <a:prstGeom prst="rect">
            <a:avLst/>
          </a:prstGeom>
          <a:solidFill>
            <a:srgbClr val="D5A6BD"/>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CL"/>
              <a:t>            </a:t>
            </a:r>
            <a:r>
              <a:rPr lang="es-CL" sz="2000"/>
              <a:t>      Infraestructura  Servidores  └──&gt; Contenedores └──&gt; Redes└──&gt;Almacenamiento  [Servidores Oracle]</a:t>
            </a:r>
            <a:endParaRPr sz="2000"/>
          </a:p>
        </p:txBody>
      </p:sp>
      <p:sp>
        <p:nvSpPr>
          <p:cNvPr id="178" name="Google Shape;178;p12"/>
          <p:cNvSpPr/>
          <p:nvPr/>
        </p:nvSpPr>
        <p:spPr>
          <a:xfrm>
            <a:off x="6163067" y="755450"/>
            <a:ext cx="7916100" cy="749100"/>
          </a:xfrm>
          <a:prstGeom prst="rect">
            <a:avLst/>
          </a:prstGeom>
          <a:solidFill>
            <a:srgbClr val="F1F2F6"/>
          </a:solidFill>
          <a:ln cap="flat" cmpd="sng" w="9525">
            <a:solidFill>
              <a:srgbClr val="34495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500"/>
              <a:t>Arquitectura del Sistema</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6242050" y="9007475"/>
            <a:ext cx="12289800" cy="1015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r>
              <a:rPr lang="es-CL" sz="6600"/>
              <a:t>Carta Gantt Y Curva S</a:t>
            </a:r>
            <a:endParaRPr sz="6600"/>
          </a:p>
        </p:txBody>
      </p:sp>
      <p:sp>
        <p:nvSpPr>
          <p:cNvPr id="184" name="Google Shape;184;p11"/>
          <p:cNvSpPr txBox="1"/>
          <p:nvPr/>
        </p:nvSpPr>
        <p:spPr>
          <a:xfrm>
            <a:off x="6276975" y="7752350"/>
            <a:ext cx="3848700" cy="147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a886c48b1_1_39"/>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pic>
        <p:nvPicPr>
          <p:cNvPr id="190" name="Google Shape;190;g31a886c48b1_1_39"/>
          <p:cNvPicPr preferRelativeResize="0"/>
          <p:nvPr/>
        </p:nvPicPr>
        <p:blipFill>
          <a:blip r:embed="rId3">
            <a:alphaModFix/>
          </a:blip>
          <a:stretch>
            <a:fillRect/>
          </a:stretch>
        </p:blipFill>
        <p:spPr>
          <a:xfrm>
            <a:off x="0" y="324475"/>
            <a:ext cx="20104101" cy="9234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a886c48b1_1_68"/>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pic>
        <p:nvPicPr>
          <p:cNvPr id="196" name="Google Shape;196;g31a886c48b1_1_68"/>
          <p:cNvPicPr preferRelativeResize="0"/>
          <p:nvPr/>
        </p:nvPicPr>
        <p:blipFill>
          <a:blip r:embed="rId3">
            <a:alphaModFix/>
          </a:blip>
          <a:stretch>
            <a:fillRect/>
          </a:stretch>
        </p:blipFill>
        <p:spPr>
          <a:xfrm>
            <a:off x="0" y="1994204"/>
            <a:ext cx="20104099" cy="61290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a886c48b1_1_73"/>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Curva S</a:t>
            </a:r>
            <a:endParaRPr/>
          </a:p>
        </p:txBody>
      </p:sp>
      <p:pic>
        <p:nvPicPr>
          <p:cNvPr id="202" name="Google Shape;202;g31a886c48b1_1_73"/>
          <p:cNvPicPr preferRelativeResize="0"/>
          <p:nvPr/>
        </p:nvPicPr>
        <p:blipFill>
          <a:blip r:embed="rId3">
            <a:alphaModFix/>
          </a:blip>
          <a:stretch>
            <a:fillRect/>
          </a:stretch>
        </p:blipFill>
        <p:spPr>
          <a:xfrm>
            <a:off x="0" y="1994225"/>
            <a:ext cx="20104101" cy="75576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nvSpPr>
        <p:spPr>
          <a:xfrm>
            <a:off x="4718050" y="4177347"/>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05</a:t>
            </a:r>
            <a:endParaRPr/>
          </a:p>
        </p:txBody>
      </p:sp>
      <p:sp>
        <p:nvSpPr>
          <p:cNvPr id="208" name="Google Shape;208;p13"/>
          <p:cNvSpPr txBox="1"/>
          <p:nvPr>
            <p:ph type="title"/>
          </p:nvPr>
        </p:nvSpPr>
        <p:spPr>
          <a:xfrm>
            <a:off x="4794250" y="5349875"/>
            <a:ext cx="9020100" cy="2031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6600"/>
              <a:t>Casos de uso</a:t>
            </a:r>
            <a:endParaRPr sz="6600"/>
          </a:p>
          <a:p>
            <a:pPr indent="0" lvl="0" marL="0" rtl="0" algn="l">
              <a:spcBef>
                <a:spcPts val="0"/>
              </a:spcBef>
              <a:spcAft>
                <a:spcPts val="0"/>
              </a:spcAft>
              <a:buNone/>
            </a:pPr>
            <a:r>
              <a:t/>
            </a:r>
            <a:endParaRPr sz="6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1557850" y="1943419"/>
            <a:ext cx="16988400" cy="138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r>
              <a:rPr lang="es-CL" sz="3600"/>
              <a:t>Inicio de Sesión                                                                     Registro de Usuario</a:t>
            </a:r>
            <a:endParaRPr sz="3600"/>
          </a:p>
        </p:txBody>
      </p:sp>
      <p:pic>
        <p:nvPicPr>
          <p:cNvPr descr="Diagrama&#10;&#10;Descripción generada automáticamente" id="214" name="Google Shape;214;p14"/>
          <p:cNvPicPr preferRelativeResize="0"/>
          <p:nvPr/>
        </p:nvPicPr>
        <p:blipFill rotWithShape="1">
          <a:blip r:embed="rId3">
            <a:alphaModFix/>
          </a:blip>
          <a:srcRect b="0" l="0" r="0" t="0"/>
          <a:stretch/>
        </p:blipFill>
        <p:spPr>
          <a:xfrm>
            <a:off x="542300" y="4055002"/>
            <a:ext cx="7234125" cy="3658125"/>
          </a:xfrm>
          <a:prstGeom prst="rect">
            <a:avLst/>
          </a:prstGeom>
          <a:noFill/>
          <a:ln>
            <a:noFill/>
          </a:ln>
        </p:spPr>
      </p:pic>
      <p:pic>
        <p:nvPicPr>
          <p:cNvPr descr="Diagrama&#10;&#10;Descripción generada automáticamente" id="215" name="Google Shape;215;p14"/>
          <p:cNvPicPr preferRelativeResize="0"/>
          <p:nvPr/>
        </p:nvPicPr>
        <p:blipFill rotWithShape="1">
          <a:blip r:embed="rId4">
            <a:alphaModFix/>
          </a:blip>
          <a:srcRect b="0" l="0" r="0" t="0"/>
          <a:stretch/>
        </p:blipFill>
        <p:spPr>
          <a:xfrm>
            <a:off x="10644226" y="3052838"/>
            <a:ext cx="8666349" cy="643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p:nvPr/>
        </p:nvSpPr>
        <p:spPr>
          <a:xfrm>
            <a:off x="9518650" y="2378075"/>
            <a:ext cx="65220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6000">
                <a:latin typeface="Arial Black"/>
                <a:ea typeface="Arial Black"/>
                <a:cs typeface="Arial Black"/>
                <a:sym typeface="Arial Black"/>
              </a:rPr>
              <a:t>CONTENIDO</a:t>
            </a:r>
            <a:endParaRPr/>
          </a:p>
        </p:txBody>
      </p:sp>
      <p:sp>
        <p:nvSpPr>
          <p:cNvPr id="82" name="Google Shape;82;p4"/>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01</a:t>
            </a:r>
            <a:endParaRPr/>
          </a:p>
        </p:txBody>
      </p:sp>
      <p:sp>
        <p:nvSpPr>
          <p:cNvPr id="83" name="Google Shape;83;p4"/>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Problema y Solución</a:t>
            </a:r>
            <a:endParaRPr/>
          </a:p>
        </p:txBody>
      </p:sp>
      <p:sp>
        <p:nvSpPr>
          <p:cNvPr id="84" name="Google Shape;84;p4"/>
          <p:cNvSpPr txBox="1"/>
          <p:nvPr/>
        </p:nvSpPr>
        <p:spPr>
          <a:xfrm>
            <a:off x="14771975" y="4782493"/>
            <a:ext cx="4728900" cy="138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s-CL" sz="3000">
                <a:solidFill>
                  <a:schemeClr val="dk1"/>
                </a:solidFill>
              </a:rPr>
              <a:t>Curva s y Carta Gantt</a:t>
            </a:r>
            <a:endParaRPr b="1" sz="3000">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dk1"/>
              </a:solidFill>
            </a:endParaRPr>
          </a:p>
          <a:p>
            <a:pPr indent="0" lvl="0" marL="0" rtl="0" algn="l">
              <a:spcBef>
                <a:spcPts val="0"/>
              </a:spcBef>
              <a:spcAft>
                <a:spcPts val="0"/>
              </a:spcAft>
              <a:buNone/>
            </a:pPr>
            <a:r>
              <a:t/>
            </a:r>
            <a:endParaRPr b="1" sz="3000">
              <a:solidFill>
                <a:schemeClr val="dk1"/>
              </a:solidFill>
            </a:endParaRPr>
          </a:p>
        </p:txBody>
      </p:sp>
      <p:sp>
        <p:nvSpPr>
          <p:cNvPr id="85" name="Google Shape;85;p4"/>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02</a:t>
            </a:r>
            <a:endParaRPr/>
          </a:p>
        </p:txBody>
      </p:sp>
      <p:sp>
        <p:nvSpPr>
          <p:cNvPr id="86" name="Google Shape;86;p4"/>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04</a:t>
            </a:r>
            <a:endParaRPr/>
          </a:p>
        </p:txBody>
      </p:sp>
      <p:sp>
        <p:nvSpPr>
          <p:cNvPr id="87" name="Google Shape;87;p4"/>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Objetivo</a:t>
            </a:r>
            <a:endParaRPr/>
          </a:p>
        </p:txBody>
      </p:sp>
      <p:sp>
        <p:nvSpPr>
          <p:cNvPr id="88" name="Google Shape;88;p4"/>
          <p:cNvSpPr txBox="1"/>
          <p:nvPr/>
        </p:nvSpPr>
        <p:spPr>
          <a:xfrm>
            <a:off x="14779065" y="7026177"/>
            <a:ext cx="41838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Casos de Uso</a:t>
            </a:r>
            <a:endParaRPr/>
          </a:p>
        </p:txBody>
      </p:sp>
      <p:sp>
        <p:nvSpPr>
          <p:cNvPr id="89" name="Google Shape;89;p4"/>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03</a:t>
            </a:r>
            <a:endParaRPr/>
          </a:p>
        </p:txBody>
      </p:sp>
      <p:sp>
        <p:nvSpPr>
          <p:cNvPr id="90" name="Google Shape;90;p4"/>
          <p:cNvSpPr txBox="1"/>
          <p:nvPr/>
        </p:nvSpPr>
        <p:spPr>
          <a:xfrm>
            <a:off x="14656174"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05</a:t>
            </a:r>
            <a:endParaRPr/>
          </a:p>
        </p:txBody>
      </p:sp>
      <p:sp>
        <p:nvSpPr>
          <p:cNvPr id="91" name="Google Shape;91;p4"/>
          <p:cNvSpPr txBox="1"/>
          <p:nvPr/>
        </p:nvSpPr>
        <p:spPr>
          <a:xfrm>
            <a:off x="9617262" y="4782488"/>
            <a:ext cx="45792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Contexto</a:t>
            </a:r>
            <a:endParaRPr/>
          </a:p>
        </p:txBody>
      </p:sp>
      <p:sp>
        <p:nvSpPr>
          <p:cNvPr id="92" name="Google Shape;92;p4"/>
          <p:cNvSpPr txBox="1"/>
          <p:nvPr/>
        </p:nvSpPr>
        <p:spPr>
          <a:xfrm>
            <a:off x="14779065" y="9108535"/>
            <a:ext cx="418390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CL" sz="3000">
                <a:solidFill>
                  <a:schemeClr val="dk1"/>
                </a:solidFill>
              </a:rPr>
              <a:t>Conclusión</a:t>
            </a:r>
            <a:endParaRPr/>
          </a:p>
        </p:txBody>
      </p:sp>
      <p:sp>
        <p:nvSpPr>
          <p:cNvPr id="93" name="Google Shape;93;p4"/>
          <p:cNvSpPr txBox="1"/>
          <p:nvPr/>
        </p:nvSpPr>
        <p:spPr>
          <a:xfrm>
            <a:off x="14656174" y="8346535"/>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6000">
                <a:solidFill>
                  <a:schemeClr val="dk1"/>
                </a:solidFill>
                <a:latin typeface="Arial Black"/>
                <a:ea typeface="Arial Black"/>
                <a:cs typeface="Arial Black"/>
                <a:sym typeface="Arial Black"/>
              </a:rPr>
              <a:t>06</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1a886c48b1_1_83"/>
          <p:cNvSpPr txBox="1"/>
          <p:nvPr>
            <p:ph type="title"/>
          </p:nvPr>
        </p:nvSpPr>
        <p:spPr>
          <a:xfrm>
            <a:off x="1557850" y="2228519"/>
            <a:ext cx="169884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4000"/>
              <a:t>Gestión de Usuario                                                       	Carga de Planilla</a:t>
            </a:r>
            <a:endParaRPr sz="4000"/>
          </a:p>
        </p:txBody>
      </p:sp>
      <p:sp>
        <p:nvSpPr>
          <p:cNvPr id="221" name="Google Shape;221;g31a886c48b1_1_83"/>
          <p:cNvSpPr txBox="1"/>
          <p:nvPr/>
        </p:nvSpPr>
        <p:spPr>
          <a:xfrm>
            <a:off x="2546725" y="2228525"/>
            <a:ext cx="10937100" cy="6299700"/>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1000"/>
              </a:spcBef>
              <a:spcAft>
                <a:spcPts val="0"/>
              </a:spcAft>
              <a:buNone/>
            </a:pPr>
            <a:r>
              <a:t/>
            </a:r>
            <a:endParaRPr sz="1800">
              <a:solidFill>
                <a:srgbClr val="2C3E50"/>
              </a:solidFill>
            </a:endParaRPr>
          </a:p>
          <a:p>
            <a:pPr indent="0" lvl="0" marL="0" rtl="0" algn="just">
              <a:lnSpc>
                <a:spcPct val="150000"/>
              </a:lnSpc>
              <a:spcBef>
                <a:spcPts val="1000"/>
              </a:spcBef>
              <a:spcAft>
                <a:spcPts val="0"/>
              </a:spcAft>
              <a:buNone/>
            </a:pPr>
            <a:r>
              <a:t/>
            </a:r>
            <a:endParaRPr sz="1800">
              <a:solidFill>
                <a:srgbClr val="2C3E50"/>
              </a:solidFill>
            </a:endParaRPr>
          </a:p>
        </p:txBody>
      </p:sp>
      <p:pic>
        <p:nvPicPr>
          <p:cNvPr descr="Diagrama&#10;&#10;Descripción generada automáticamente" id="222" name="Google Shape;222;g31a886c48b1_1_83"/>
          <p:cNvPicPr preferRelativeResize="0"/>
          <p:nvPr/>
        </p:nvPicPr>
        <p:blipFill rotWithShape="1">
          <a:blip r:embed="rId3">
            <a:alphaModFix/>
          </a:blip>
          <a:srcRect b="0" l="0" r="0" t="0"/>
          <a:stretch/>
        </p:blipFill>
        <p:spPr>
          <a:xfrm>
            <a:off x="661725" y="3228700"/>
            <a:ext cx="8041976" cy="6442225"/>
          </a:xfrm>
          <a:prstGeom prst="rect">
            <a:avLst/>
          </a:prstGeom>
          <a:noFill/>
          <a:ln>
            <a:noFill/>
          </a:ln>
        </p:spPr>
      </p:pic>
      <p:pic>
        <p:nvPicPr>
          <p:cNvPr descr="Diagrama&#10;&#10;Descripción generada automáticamente" id="223" name="Google Shape;223;g31a886c48b1_1_83"/>
          <p:cNvPicPr preferRelativeResize="0"/>
          <p:nvPr/>
        </p:nvPicPr>
        <p:blipFill rotWithShape="1">
          <a:blip r:embed="rId4">
            <a:alphaModFix/>
          </a:blip>
          <a:srcRect b="0" l="0" r="0" t="0"/>
          <a:stretch/>
        </p:blipFill>
        <p:spPr>
          <a:xfrm>
            <a:off x="11160408" y="3299963"/>
            <a:ext cx="8419042" cy="629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1a886c48b1_1_87"/>
          <p:cNvSpPr txBox="1"/>
          <p:nvPr>
            <p:ph type="title"/>
          </p:nvPr>
        </p:nvSpPr>
        <p:spPr>
          <a:xfrm>
            <a:off x="1557850" y="1922596"/>
            <a:ext cx="16988400" cy="197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3200"/>
              <a:t>Integración de ERP                                         	Integración de WMS para el envío de datos</a:t>
            </a:r>
            <a:endParaRPr sz="3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descr="Diagrama&#10;&#10;Descripción generada automáticamente" id="229" name="Google Shape;229;g31a886c48b1_1_87"/>
          <p:cNvPicPr preferRelativeResize="0"/>
          <p:nvPr/>
        </p:nvPicPr>
        <p:blipFill rotWithShape="1">
          <a:blip r:embed="rId3">
            <a:alphaModFix/>
          </a:blip>
          <a:srcRect b="0" l="0" r="0" t="0"/>
          <a:stretch/>
        </p:blipFill>
        <p:spPr>
          <a:xfrm>
            <a:off x="461675" y="2884100"/>
            <a:ext cx="6762325" cy="6260825"/>
          </a:xfrm>
          <a:prstGeom prst="rect">
            <a:avLst/>
          </a:prstGeom>
          <a:noFill/>
          <a:ln>
            <a:noFill/>
          </a:ln>
        </p:spPr>
      </p:pic>
      <p:pic>
        <p:nvPicPr>
          <p:cNvPr id="230" name="Google Shape;230;g31a886c48b1_1_87"/>
          <p:cNvPicPr preferRelativeResize="0"/>
          <p:nvPr/>
        </p:nvPicPr>
        <p:blipFill rotWithShape="1">
          <a:blip r:embed="rId4">
            <a:alphaModFix/>
          </a:blip>
          <a:srcRect b="0" l="0" r="0" t="0"/>
          <a:stretch/>
        </p:blipFill>
        <p:spPr>
          <a:xfrm>
            <a:off x="10268950" y="2649700"/>
            <a:ext cx="8407625" cy="672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1a886c48b1_1_91"/>
          <p:cNvSpPr txBox="1"/>
          <p:nvPr>
            <p:ph type="title"/>
          </p:nvPr>
        </p:nvSpPr>
        <p:spPr>
          <a:xfrm>
            <a:off x="1557850" y="2068394"/>
            <a:ext cx="16988400" cy="197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3200"/>
              <a:t>Generación de reportes                                                       Generación de equivalencia</a:t>
            </a:r>
            <a:endParaRPr sz="3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36" name="Google Shape;236;g31a886c48b1_1_91"/>
          <p:cNvPicPr preferRelativeResize="0"/>
          <p:nvPr/>
        </p:nvPicPr>
        <p:blipFill rotWithShape="1">
          <a:blip r:embed="rId3">
            <a:alphaModFix/>
          </a:blip>
          <a:srcRect b="0" l="0" r="0" t="0"/>
          <a:stretch/>
        </p:blipFill>
        <p:spPr>
          <a:xfrm>
            <a:off x="487825" y="3255731"/>
            <a:ext cx="7930275" cy="6206925"/>
          </a:xfrm>
          <a:prstGeom prst="rect">
            <a:avLst/>
          </a:prstGeom>
          <a:noFill/>
          <a:ln>
            <a:noFill/>
          </a:ln>
        </p:spPr>
      </p:pic>
      <p:pic>
        <p:nvPicPr>
          <p:cNvPr id="237" name="Google Shape;237;g31a886c48b1_1_91"/>
          <p:cNvPicPr preferRelativeResize="0"/>
          <p:nvPr/>
        </p:nvPicPr>
        <p:blipFill rotWithShape="1">
          <a:blip r:embed="rId4">
            <a:alphaModFix/>
          </a:blip>
          <a:srcRect b="0" l="0" r="0" t="0"/>
          <a:stretch/>
        </p:blipFill>
        <p:spPr>
          <a:xfrm>
            <a:off x="11313500" y="4177988"/>
            <a:ext cx="8344000" cy="295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1a886c48b1_1_123"/>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Diagrama de Despliegue</a:t>
            </a:r>
            <a:endParaRPr/>
          </a:p>
        </p:txBody>
      </p:sp>
      <p:sp>
        <p:nvSpPr>
          <p:cNvPr id="243" name="Google Shape;243;g31a886c48b1_1_123"/>
          <p:cNvSpPr txBox="1"/>
          <p:nvPr/>
        </p:nvSpPr>
        <p:spPr>
          <a:xfrm>
            <a:off x="612651" y="548655"/>
            <a:ext cx="16094400" cy="173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b="1" sz="3600">
              <a:solidFill>
                <a:srgbClr val="2C3E50"/>
              </a:solidFill>
            </a:endParaRPr>
          </a:p>
        </p:txBody>
      </p:sp>
      <p:pic>
        <p:nvPicPr>
          <p:cNvPr id="244" name="Google Shape;244;g31a886c48b1_1_123"/>
          <p:cNvPicPr preferRelativeResize="0"/>
          <p:nvPr/>
        </p:nvPicPr>
        <p:blipFill>
          <a:blip r:embed="rId3">
            <a:alphaModFix/>
          </a:blip>
          <a:stretch>
            <a:fillRect/>
          </a:stretch>
        </p:blipFill>
        <p:spPr>
          <a:xfrm>
            <a:off x="3513231" y="1782802"/>
            <a:ext cx="13077641" cy="88223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1a886c48b1_1_152"/>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Modelo de Datos</a:t>
            </a:r>
            <a:endParaRPr/>
          </a:p>
        </p:txBody>
      </p:sp>
      <p:pic>
        <p:nvPicPr>
          <p:cNvPr id="250" name="Google Shape;250;g31a886c48b1_1_152"/>
          <p:cNvPicPr preferRelativeResize="0"/>
          <p:nvPr/>
        </p:nvPicPr>
        <p:blipFill>
          <a:blip r:embed="rId3">
            <a:alphaModFix/>
          </a:blip>
          <a:stretch>
            <a:fillRect/>
          </a:stretch>
        </p:blipFill>
        <p:spPr>
          <a:xfrm>
            <a:off x="1697375" y="1605903"/>
            <a:ext cx="16873424" cy="9339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1a886c48b1_1_159"/>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OC FALABELLA</a:t>
            </a:r>
            <a:endParaRPr/>
          </a:p>
        </p:txBody>
      </p:sp>
      <p:pic>
        <p:nvPicPr>
          <p:cNvPr id="256" name="Google Shape;256;g31a886c48b1_1_159"/>
          <p:cNvPicPr preferRelativeResize="0"/>
          <p:nvPr/>
        </p:nvPicPr>
        <p:blipFill>
          <a:blip r:embed="rId3">
            <a:alphaModFix/>
          </a:blip>
          <a:stretch>
            <a:fillRect/>
          </a:stretch>
        </p:blipFill>
        <p:spPr>
          <a:xfrm>
            <a:off x="167050" y="1885000"/>
            <a:ext cx="19937051" cy="79285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1a886c48b1_1_180"/>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Plan de Pruebas</a:t>
            </a:r>
            <a:endParaRPr/>
          </a:p>
        </p:txBody>
      </p:sp>
      <p:sp>
        <p:nvSpPr>
          <p:cNvPr id="262" name="Google Shape;262;g31a886c48b1_1_180"/>
          <p:cNvSpPr txBox="1"/>
          <p:nvPr/>
        </p:nvSpPr>
        <p:spPr>
          <a:xfrm>
            <a:off x="1504900" y="2086500"/>
            <a:ext cx="17094300" cy="2981400"/>
          </a:xfrm>
          <a:prstGeom prst="rect">
            <a:avLst/>
          </a:prstGeom>
          <a:noFill/>
          <a:ln>
            <a:noFill/>
          </a:ln>
        </p:spPr>
        <p:txBody>
          <a:bodyPr anchorCtr="0" anchor="t" bIns="45700" lIns="91425" spcFirstLastPara="1" rIns="91425" wrap="square" tIns="45700">
            <a:normAutofit/>
          </a:bodyPr>
          <a:lstStyle/>
          <a:p>
            <a:pPr indent="-400050" lvl="0" marL="457200" rtl="0" algn="l">
              <a:lnSpc>
                <a:spcPct val="120000"/>
              </a:lnSpc>
              <a:spcBef>
                <a:spcPts val="1000"/>
              </a:spcBef>
              <a:spcAft>
                <a:spcPts val="0"/>
              </a:spcAft>
              <a:buClr>
                <a:srgbClr val="2C3E50"/>
              </a:buClr>
              <a:buSzPts val="2700"/>
              <a:buChar char="•"/>
            </a:pPr>
            <a:r>
              <a:rPr lang="es-CL" sz="2700">
                <a:solidFill>
                  <a:srgbClr val="2C3E50"/>
                </a:solidFill>
              </a:rPr>
              <a:t>El plan de pruebas de Orderflow garantiza la calidad y funcionalidad del sistema mediante la identificación y corrección de posibles errores. </a:t>
            </a:r>
            <a:endParaRPr sz="2700">
              <a:solidFill>
                <a:srgbClr val="2C3E50"/>
              </a:solidFill>
            </a:endParaRPr>
          </a:p>
          <a:p>
            <a:pPr indent="0" lvl="0" marL="457200" rtl="0" algn="l">
              <a:lnSpc>
                <a:spcPct val="120000"/>
              </a:lnSpc>
              <a:spcBef>
                <a:spcPts val="1000"/>
              </a:spcBef>
              <a:spcAft>
                <a:spcPts val="0"/>
              </a:spcAft>
              <a:buNone/>
            </a:pPr>
            <a:r>
              <a:t/>
            </a:r>
            <a:endParaRPr sz="2700">
              <a:solidFill>
                <a:srgbClr val="2C3E50"/>
              </a:solidFill>
            </a:endParaRPr>
          </a:p>
          <a:p>
            <a:pPr indent="-400050" lvl="0" marL="457200" rtl="0" algn="l">
              <a:lnSpc>
                <a:spcPct val="120000"/>
              </a:lnSpc>
              <a:spcBef>
                <a:spcPts val="1000"/>
              </a:spcBef>
              <a:spcAft>
                <a:spcPts val="0"/>
              </a:spcAft>
              <a:buClr>
                <a:srgbClr val="2C3E50"/>
              </a:buClr>
              <a:buSzPts val="2700"/>
              <a:buChar char="•"/>
            </a:pPr>
            <a:r>
              <a:rPr lang="es-CL" sz="2700">
                <a:solidFill>
                  <a:srgbClr val="2C3E50"/>
                </a:solidFill>
              </a:rPr>
              <a:t>Para lograrlo, se han diseñado y documentado casos de prueba que abarcan los aspectos críticos del flujo de pedidos, integridad de datos, y usabilidad en distintas plataformas.</a:t>
            </a:r>
            <a:endParaRPr sz="2700">
              <a:solidFill>
                <a:srgbClr val="2C3E50"/>
              </a:solidFill>
            </a:endParaRPr>
          </a:p>
        </p:txBody>
      </p:sp>
      <p:pic>
        <p:nvPicPr>
          <p:cNvPr id="263" name="Google Shape;263;g31a886c48b1_1_180"/>
          <p:cNvPicPr preferRelativeResize="0"/>
          <p:nvPr/>
        </p:nvPicPr>
        <p:blipFill rotWithShape="1">
          <a:blip r:embed="rId3">
            <a:alphaModFix/>
          </a:blip>
          <a:srcRect b="28186" l="0" r="0" t="0"/>
          <a:stretch/>
        </p:blipFill>
        <p:spPr>
          <a:xfrm>
            <a:off x="1504900" y="5030579"/>
            <a:ext cx="17094300" cy="60227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nvSpPr>
        <p:spPr>
          <a:xfrm>
            <a:off x="7461250" y="7225347"/>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06</a:t>
            </a:r>
            <a:endParaRPr/>
          </a:p>
        </p:txBody>
      </p:sp>
      <p:sp>
        <p:nvSpPr>
          <p:cNvPr id="269" name="Google Shape;269;p15"/>
          <p:cNvSpPr txBox="1"/>
          <p:nvPr>
            <p:ph type="title"/>
          </p:nvPr>
        </p:nvSpPr>
        <p:spPr>
          <a:xfrm>
            <a:off x="7537450" y="83978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Conclusión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sp>
        <p:nvSpPr>
          <p:cNvPr id="275" name="Google Shape;275;p16"/>
          <p:cNvSpPr txBox="1"/>
          <p:nvPr/>
        </p:nvSpPr>
        <p:spPr>
          <a:xfrm>
            <a:off x="1961800" y="6157174"/>
            <a:ext cx="16180500" cy="3040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2700">
              <a:solidFill>
                <a:srgbClr val="2C3E50"/>
              </a:solidFill>
            </a:endParaRPr>
          </a:p>
          <a:p>
            <a:pPr indent="-400050" lvl="0" marL="457200" rtl="0" algn="just">
              <a:lnSpc>
                <a:spcPct val="150000"/>
              </a:lnSpc>
              <a:spcBef>
                <a:spcPts val="0"/>
              </a:spcBef>
              <a:spcAft>
                <a:spcPts val="0"/>
              </a:spcAft>
              <a:buClr>
                <a:srgbClr val="2C3E50"/>
              </a:buClr>
              <a:buSzPts val="2700"/>
              <a:buChar char="●"/>
            </a:pPr>
            <a:r>
              <a:rPr lang="es-CL" sz="2700">
                <a:solidFill>
                  <a:srgbClr val="2C3E50"/>
                </a:solidFill>
              </a:rPr>
              <a:t>Este sistema permitirá automatizar el proceso de recepción, gestión y seguimiento de pedidos</a:t>
            </a:r>
            <a:endParaRPr sz="2700">
              <a:solidFill>
                <a:srgbClr val="2C3E50"/>
              </a:solidFill>
            </a:endParaRPr>
          </a:p>
          <a:p>
            <a:pPr indent="0" lvl="0" marL="457200" rtl="0" algn="just">
              <a:lnSpc>
                <a:spcPct val="150000"/>
              </a:lnSpc>
              <a:spcBef>
                <a:spcPts val="0"/>
              </a:spcBef>
              <a:spcAft>
                <a:spcPts val="0"/>
              </a:spcAft>
              <a:buNone/>
            </a:pPr>
            <a:r>
              <a:t/>
            </a:r>
            <a:endParaRPr sz="2700">
              <a:solidFill>
                <a:srgbClr val="2C3E50"/>
              </a:solidFill>
            </a:endParaRPr>
          </a:p>
          <a:p>
            <a:pPr indent="-405130" lvl="0" marL="457200" rtl="0" algn="just">
              <a:lnSpc>
                <a:spcPct val="150000"/>
              </a:lnSpc>
              <a:spcBef>
                <a:spcPts val="0"/>
              </a:spcBef>
              <a:spcAft>
                <a:spcPts val="0"/>
              </a:spcAft>
              <a:buClr>
                <a:srgbClr val="2C3E50"/>
              </a:buClr>
              <a:buSzPts val="2700"/>
              <a:buChar char="●"/>
            </a:pPr>
            <a:r>
              <a:rPr lang="es-CL" sz="2700">
                <a:solidFill>
                  <a:srgbClr val="2C3E50"/>
                </a:solidFill>
              </a:rPr>
              <a:t>En lugar de los actuales 20 días que puede tomar gestionar un pedido, con la automatización se espera reducir este tiempo a la mitad, logrando ciclos de entrega de 10 días o menos. </a:t>
            </a:r>
            <a:endParaRPr sz="2700">
              <a:solidFill>
                <a:srgbClr val="2C3E50"/>
              </a:solidFill>
            </a:endParaRPr>
          </a:p>
        </p:txBody>
      </p:sp>
      <p:pic>
        <p:nvPicPr>
          <p:cNvPr id="276" name="Google Shape;276;p16"/>
          <p:cNvPicPr preferRelativeResize="0"/>
          <p:nvPr/>
        </p:nvPicPr>
        <p:blipFill>
          <a:blip r:embed="rId3">
            <a:alphaModFix/>
          </a:blip>
          <a:stretch>
            <a:fillRect/>
          </a:stretch>
        </p:blipFill>
        <p:spPr>
          <a:xfrm>
            <a:off x="1961750" y="2734985"/>
            <a:ext cx="5046628" cy="2317154"/>
          </a:xfrm>
          <a:prstGeom prst="rect">
            <a:avLst/>
          </a:prstGeom>
          <a:solidFill>
            <a:srgbClr val="FFFFFF"/>
          </a:solidFill>
          <a:ln>
            <a:noFill/>
          </a:ln>
        </p:spPr>
      </p:pic>
      <p:pic>
        <p:nvPicPr>
          <p:cNvPr id="277" name="Google Shape;277;p16"/>
          <p:cNvPicPr preferRelativeResize="0"/>
          <p:nvPr/>
        </p:nvPicPr>
        <p:blipFill>
          <a:blip r:embed="rId4">
            <a:alphaModFix/>
          </a:blip>
          <a:stretch>
            <a:fillRect/>
          </a:stretch>
        </p:blipFill>
        <p:spPr>
          <a:xfrm>
            <a:off x="8511760" y="2734985"/>
            <a:ext cx="5046628" cy="2405219"/>
          </a:xfrm>
          <a:prstGeom prst="rect">
            <a:avLst/>
          </a:prstGeom>
          <a:solidFill>
            <a:srgbClr val="FFFFFF"/>
          </a:solidFill>
          <a:ln>
            <a:noFill/>
          </a:ln>
        </p:spPr>
      </p:pic>
      <p:pic>
        <p:nvPicPr>
          <p:cNvPr id="278" name="Google Shape;278;p16"/>
          <p:cNvPicPr preferRelativeResize="0"/>
          <p:nvPr/>
        </p:nvPicPr>
        <p:blipFill>
          <a:blip r:embed="rId5">
            <a:alphaModFix/>
          </a:blip>
          <a:stretch>
            <a:fillRect/>
          </a:stretch>
        </p:blipFill>
        <p:spPr>
          <a:xfrm>
            <a:off x="14934811" y="2333825"/>
            <a:ext cx="3207539" cy="3207539"/>
          </a:xfrm>
          <a:prstGeom prst="rect">
            <a:avLst/>
          </a:prstGeom>
          <a:solidFill>
            <a:srgbClr val="FFFFFF"/>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1a886c48b1_1_203"/>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Vídeo Situación Actual</a:t>
            </a:r>
            <a:endParaRPr/>
          </a:p>
        </p:txBody>
      </p:sp>
      <p:pic>
        <p:nvPicPr>
          <p:cNvPr id="284" name="Google Shape;284;g31a886c48b1_1_203" title="Pedido Manual.mp4">
            <a:hlinkClick r:id="rId3"/>
          </p:cNvPr>
          <p:cNvPicPr preferRelativeResize="0"/>
          <p:nvPr/>
        </p:nvPicPr>
        <p:blipFill>
          <a:blip r:embed="rId4">
            <a:alphaModFix/>
          </a:blip>
          <a:stretch>
            <a:fillRect/>
          </a:stretch>
        </p:blipFill>
        <p:spPr>
          <a:xfrm>
            <a:off x="2555859" y="1494357"/>
            <a:ext cx="14992402" cy="8433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1a886c48b1_1_12"/>
          <p:cNvSpPr txBox="1"/>
          <p:nvPr>
            <p:ph type="title"/>
          </p:nvPr>
        </p:nvSpPr>
        <p:spPr>
          <a:xfrm>
            <a:off x="1557850" y="4806569"/>
            <a:ext cx="16988400" cy="18210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800"/>
              <a:buFont typeface="Arial"/>
              <a:buNone/>
            </a:pPr>
            <a:r>
              <a:rPr lang="es-CL" sz="6700">
                <a:solidFill>
                  <a:srgbClr val="2C3E50"/>
                </a:solidFill>
              </a:rPr>
              <a:t>¿Cuánto vale su tiempo?</a:t>
            </a:r>
            <a:endParaRPr sz="9300"/>
          </a:p>
          <a:p>
            <a:pPr indent="0" lvl="0" marL="0" rtl="0" algn="l">
              <a:spcBef>
                <a:spcPts val="1200"/>
              </a:spcBef>
              <a:spcAft>
                <a:spcPts val="0"/>
              </a:spcAft>
              <a:buNone/>
            </a:pPr>
            <a:r>
              <a:t/>
            </a:r>
            <a:endParaRPr/>
          </a:p>
        </p:txBody>
      </p:sp>
      <p:pic>
        <p:nvPicPr>
          <p:cNvPr id="99" name="Google Shape;99;g31a886c48b1_1_12"/>
          <p:cNvPicPr preferRelativeResize="0"/>
          <p:nvPr/>
        </p:nvPicPr>
        <p:blipFill rotWithShape="1">
          <a:blip r:embed="rId3">
            <a:alphaModFix/>
          </a:blip>
          <a:srcRect b="0" l="0" r="0" t="0"/>
          <a:stretch/>
        </p:blipFill>
        <p:spPr>
          <a:xfrm>
            <a:off x="7626843" y="558170"/>
            <a:ext cx="4850424" cy="3426800"/>
          </a:xfrm>
          <a:prstGeom prst="rect">
            <a:avLst/>
          </a:prstGeom>
          <a:noFill/>
          <a:ln>
            <a:noFill/>
          </a:ln>
        </p:spPr>
      </p:pic>
      <p:pic>
        <p:nvPicPr>
          <p:cNvPr id="100" name="Google Shape;100;g31a886c48b1_1_12"/>
          <p:cNvPicPr preferRelativeResize="0"/>
          <p:nvPr/>
        </p:nvPicPr>
        <p:blipFill>
          <a:blip r:embed="rId4">
            <a:alphaModFix/>
          </a:blip>
          <a:stretch>
            <a:fillRect/>
          </a:stretch>
        </p:blipFill>
        <p:spPr>
          <a:xfrm>
            <a:off x="3056250" y="7479775"/>
            <a:ext cx="4570595" cy="2449600"/>
          </a:xfrm>
          <a:prstGeom prst="rect">
            <a:avLst/>
          </a:prstGeom>
          <a:noFill/>
          <a:ln>
            <a:noFill/>
          </a:ln>
        </p:spPr>
      </p:pic>
      <p:pic>
        <p:nvPicPr>
          <p:cNvPr descr="Lo mejor en la categoría «Error humano» de imágenes, fotos de stock e  ilustraciones libres de regalías | Shutterstock" id="101" name="Google Shape;101;g31a886c48b1_1_12"/>
          <p:cNvPicPr preferRelativeResize="0"/>
          <p:nvPr/>
        </p:nvPicPr>
        <p:blipFill rotWithShape="1">
          <a:blip r:embed="rId5">
            <a:alphaModFix/>
          </a:blip>
          <a:srcRect b="7364" l="0" r="0" t="0"/>
          <a:stretch/>
        </p:blipFill>
        <p:spPr>
          <a:xfrm>
            <a:off x="10430560" y="7657600"/>
            <a:ext cx="6990591" cy="209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1a886c48b1_1_219"/>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r>
              <a:rPr lang="es-CL"/>
              <a:t>Video Demo</a:t>
            </a:r>
            <a:endParaRPr/>
          </a:p>
        </p:txBody>
      </p:sp>
      <p:pic>
        <p:nvPicPr>
          <p:cNvPr id="290" name="Google Shape;290;g31a886c48b1_1_219" title="OrderFlow V2.mp4">
            <a:hlinkClick r:id="rId3"/>
          </p:cNvPr>
          <p:cNvPicPr preferRelativeResize="0"/>
          <p:nvPr/>
        </p:nvPicPr>
        <p:blipFill>
          <a:blip r:embed="rId4">
            <a:alphaModFix/>
          </a:blip>
          <a:stretch>
            <a:fillRect/>
          </a:stretch>
        </p:blipFill>
        <p:spPr>
          <a:xfrm>
            <a:off x="1183938" y="1494350"/>
            <a:ext cx="15879076" cy="850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1a886c48b1_1_223"/>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Resultado de la Automatización</a:t>
            </a:r>
            <a:endParaRPr/>
          </a:p>
        </p:txBody>
      </p:sp>
      <p:pic>
        <p:nvPicPr>
          <p:cNvPr id="296" name="Google Shape;296;g31a886c48b1_1_223"/>
          <p:cNvPicPr preferRelativeResize="0"/>
          <p:nvPr/>
        </p:nvPicPr>
        <p:blipFill>
          <a:blip r:embed="rId3">
            <a:alphaModFix/>
          </a:blip>
          <a:stretch>
            <a:fillRect/>
          </a:stretch>
        </p:blipFill>
        <p:spPr>
          <a:xfrm>
            <a:off x="3219675" y="1744275"/>
            <a:ext cx="13664775" cy="855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1a886c48b1_1_234"/>
          <p:cNvSpPr txBox="1"/>
          <p:nvPr>
            <p:ph idx="1" type="body"/>
          </p:nvPr>
        </p:nvSpPr>
        <p:spPr>
          <a:xfrm>
            <a:off x="727227" y="755454"/>
            <a:ext cx="16792500" cy="738900"/>
          </a:xfrm>
          <a:prstGeom prst="rect">
            <a:avLst/>
          </a:prstGeom>
        </p:spPr>
        <p:txBody>
          <a:bodyPr anchorCtr="0" anchor="t" bIns="0" lIns="0" spcFirstLastPara="1" rIns="0" wrap="square" tIns="0">
            <a:spAutoFit/>
          </a:bodyPr>
          <a:lstStyle/>
          <a:p>
            <a:pPr indent="0" lvl="0" marL="0" rtl="0" algn="r">
              <a:spcBef>
                <a:spcPts val="0"/>
              </a:spcBef>
              <a:spcAft>
                <a:spcPts val="0"/>
              </a:spcAft>
              <a:buNone/>
            </a:pPr>
            <a:r>
              <a:t/>
            </a:r>
            <a:endParaRPr/>
          </a:p>
        </p:txBody>
      </p:sp>
      <p:pic>
        <p:nvPicPr>
          <p:cNvPr descr="Imágenes de Color Negro - Descarga gratuita en Freepik" id="303" name="Google Shape;303;g31a886c48b1_1_234"/>
          <p:cNvPicPr preferRelativeResize="0"/>
          <p:nvPr/>
        </p:nvPicPr>
        <p:blipFill>
          <a:blip r:embed="rId3">
            <a:alphaModFix/>
          </a:blip>
          <a:stretch>
            <a:fillRect/>
          </a:stretch>
        </p:blipFill>
        <p:spPr>
          <a:xfrm>
            <a:off x="0" y="0"/>
            <a:ext cx="20104100" cy="113085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413250" y="7559675"/>
            <a:ext cx="10134600" cy="2031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Clr>
                <a:schemeClr val="dk1"/>
              </a:buClr>
              <a:buSzPts val="1100"/>
              <a:buFont typeface="Arial"/>
              <a:buNone/>
            </a:pPr>
            <a:r>
              <a:rPr lang="es-CL" sz="6600"/>
              <a:t>Contexto del Proyecto</a:t>
            </a:r>
            <a:endParaRPr sz="6600"/>
          </a:p>
          <a:p>
            <a:pPr indent="0" lvl="0" marL="0" rtl="0" algn="r">
              <a:spcBef>
                <a:spcPts val="0"/>
              </a:spcBef>
              <a:spcAft>
                <a:spcPts val="0"/>
              </a:spcAft>
              <a:buNone/>
            </a:pPr>
            <a:r>
              <a:t/>
            </a:r>
            <a:endParaRPr sz="6600"/>
          </a:p>
        </p:txBody>
      </p:sp>
      <p:sp>
        <p:nvSpPr>
          <p:cNvPr id="107" name="Google Shape;107;p5"/>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CL" sz="9600">
                <a:solidFill>
                  <a:schemeClr val="dk1"/>
                </a:solidFill>
                <a:latin typeface="Arial Black"/>
                <a:ea typeface="Arial Black"/>
                <a:cs typeface="Arial Black"/>
                <a:sym typeface="Arial Black"/>
              </a:rPr>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2432050" y="714594"/>
            <a:ext cx="16988400" cy="1754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6600"/>
              <a:t>Contexto del Proyecto</a:t>
            </a:r>
            <a:endParaRPr sz="6600"/>
          </a:p>
          <a:p>
            <a:pPr indent="0" lvl="0" marL="0" rtl="0" algn="l">
              <a:spcBef>
                <a:spcPts val="0"/>
              </a:spcBef>
              <a:spcAft>
                <a:spcPts val="0"/>
              </a:spcAft>
              <a:buNone/>
            </a:pPr>
            <a:r>
              <a:t/>
            </a:r>
            <a:endParaRPr/>
          </a:p>
        </p:txBody>
      </p:sp>
      <p:sp>
        <p:nvSpPr>
          <p:cNvPr id="113" name="Google Shape;113;p6"/>
          <p:cNvSpPr txBox="1"/>
          <p:nvPr/>
        </p:nvSpPr>
        <p:spPr>
          <a:xfrm>
            <a:off x="1461425" y="2881150"/>
            <a:ext cx="10872000" cy="3569100"/>
          </a:xfrm>
          <a:prstGeom prst="rect">
            <a:avLst/>
          </a:prstGeom>
          <a:noFill/>
          <a:ln>
            <a:noFill/>
          </a:ln>
        </p:spPr>
        <p:txBody>
          <a:bodyPr anchorCtr="0" anchor="t" bIns="91425" lIns="91425" spcFirstLastPara="1" rIns="91425" wrap="square" tIns="91425">
            <a:noAutofit/>
          </a:bodyPr>
          <a:lstStyle/>
          <a:p>
            <a:pPr indent="-285750" lvl="0" marL="228600" rtl="0" algn="just">
              <a:lnSpc>
                <a:spcPct val="120000"/>
              </a:lnSpc>
              <a:spcBef>
                <a:spcPts val="0"/>
              </a:spcBef>
              <a:spcAft>
                <a:spcPts val="0"/>
              </a:spcAft>
              <a:buClr>
                <a:srgbClr val="2C3E50"/>
              </a:buClr>
              <a:buSzPts val="2700"/>
              <a:buChar char="•"/>
            </a:pPr>
            <a:r>
              <a:rPr lang="es-CL" sz="2700">
                <a:solidFill>
                  <a:srgbClr val="2C3E50"/>
                </a:solidFill>
              </a:rPr>
              <a:t>Monarch tiene más de 80 años de experiencia en el sector textil chileno.</a:t>
            </a:r>
            <a:endParaRPr sz="2700">
              <a:solidFill>
                <a:srgbClr val="2C3E50"/>
              </a:solidFill>
            </a:endParaRPr>
          </a:p>
          <a:p>
            <a:pPr indent="-285750" lvl="0" marL="228600" rtl="0" algn="just">
              <a:lnSpc>
                <a:spcPct val="120000"/>
              </a:lnSpc>
              <a:spcBef>
                <a:spcPts val="1000"/>
              </a:spcBef>
              <a:spcAft>
                <a:spcPts val="0"/>
              </a:spcAft>
              <a:buClr>
                <a:srgbClr val="2C3E50"/>
              </a:buClr>
              <a:buSzPts val="2700"/>
              <a:buChar char="•"/>
            </a:pPr>
            <a:r>
              <a:rPr lang="es-CL" sz="2700">
                <a:solidFill>
                  <a:srgbClr val="2C3E50"/>
                </a:solidFill>
              </a:rPr>
              <a:t>La eficiencia operativa es esencial para mantener relaciones sólidas con clientes.</a:t>
            </a:r>
            <a:endParaRPr sz="2700">
              <a:solidFill>
                <a:srgbClr val="2C3E50"/>
              </a:solidFill>
            </a:endParaRPr>
          </a:p>
          <a:p>
            <a:pPr indent="-285750" lvl="0" marL="228600" rtl="0" algn="just">
              <a:lnSpc>
                <a:spcPct val="120000"/>
              </a:lnSpc>
              <a:spcBef>
                <a:spcPts val="1000"/>
              </a:spcBef>
              <a:spcAft>
                <a:spcPts val="0"/>
              </a:spcAft>
              <a:buClr>
                <a:srgbClr val="2C3E50"/>
              </a:buClr>
              <a:buSzPts val="2700"/>
              <a:buChar char="•"/>
            </a:pPr>
            <a:r>
              <a:rPr lang="es-CL" sz="2700">
                <a:solidFill>
                  <a:srgbClr val="2C3E50"/>
                </a:solidFill>
              </a:rPr>
              <a:t>La gestión precisa de pedidos es necesaria para competir en un entorno competitivo.</a:t>
            </a:r>
            <a:endParaRPr sz="2700">
              <a:latin typeface="Calibri"/>
              <a:ea typeface="Calibri"/>
              <a:cs typeface="Calibri"/>
              <a:sym typeface="Calibri"/>
            </a:endParaRPr>
          </a:p>
        </p:txBody>
      </p:sp>
      <p:pic>
        <p:nvPicPr>
          <p:cNvPr id="114" name="Google Shape;114;p6"/>
          <p:cNvPicPr preferRelativeResize="0"/>
          <p:nvPr/>
        </p:nvPicPr>
        <p:blipFill rotWithShape="1">
          <a:blip r:embed="rId3">
            <a:alphaModFix/>
          </a:blip>
          <a:srcRect b="0" l="0" r="0" t="0"/>
          <a:stretch/>
        </p:blipFill>
        <p:spPr>
          <a:xfrm>
            <a:off x="13173575" y="2737653"/>
            <a:ext cx="6246750" cy="6246675"/>
          </a:xfrm>
          <a:prstGeom prst="rect">
            <a:avLst/>
          </a:prstGeom>
          <a:noFill/>
          <a:ln>
            <a:noFill/>
          </a:ln>
        </p:spPr>
      </p:pic>
      <p:pic>
        <p:nvPicPr>
          <p:cNvPr id="115" name="Google Shape;115;p6"/>
          <p:cNvPicPr preferRelativeResize="0"/>
          <p:nvPr/>
        </p:nvPicPr>
        <p:blipFill>
          <a:blip r:embed="rId4">
            <a:alphaModFix/>
          </a:blip>
          <a:stretch>
            <a:fillRect/>
          </a:stretch>
        </p:blipFill>
        <p:spPr>
          <a:xfrm>
            <a:off x="1809350" y="7490244"/>
            <a:ext cx="3134891" cy="1439381"/>
          </a:xfrm>
          <a:prstGeom prst="rect">
            <a:avLst/>
          </a:prstGeom>
          <a:solidFill>
            <a:srgbClr val="FFFFFF"/>
          </a:solidFill>
          <a:ln>
            <a:noFill/>
          </a:ln>
        </p:spPr>
      </p:pic>
      <p:pic>
        <p:nvPicPr>
          <p:cNvPr id="116" name="Google Shape;116;p6"/>
          <p:cNvPicPr preferRelativeResize="0"/>
          <p:nvPr/>
        </p:nvPicPr>
        <p:blipFill>
          <a:blip r:embed="rId5">
            <a:alphaModFix/>
          </a:blip>
          <a:stretch>
            <a:fillRect/>
          </a:stretch>
        </p:blipFill>
        <p:spPr>
          <a:xfrm>
            <a:off x="5878120" y="7490244"/>
            <a:ext cx="3134888" cy="1494086"/>
          </a:xfrm>
          <a:prstGeom prst="rect">
            <a:avLst/>
          </a:prstGeom>
          <a:solidFill>
            <a:srgbClr val="FFFFFF"/>
          </a:solidFill>
          <a:ln>
            <a:noFill/>
          </a:ln>
        </p:spPr>
      </p:pic>
      <p:pic>
        <p:nvPicPr>
          <p:cNvPr id="117" name="Google Shape;117;p6"/>
          <p:cNvPicPr preferRelativeResize="0"/>
          <p:nvPr/>
        </p:nvPicPr>
        <p:blipFill>
          <a:blip r:embed="rId6">
            <a:alphaModFix/>
          </a:blip>
          <a:stretch>
            <a:fillRect/>
          </a:stretch>
        </p:blipFill>
        <p:spPr>
          <a:xfrm>
            <a:off x="9868024" y="7241050"/>
            <a:ext cx="1992476" cy="1992474"/>
          </a:xfrm>
          <a:prstGeom prst="rect">
            <a:avLst/>
          </a:prstGeom>
          <a:solidFill>
            <a:srgbClr val="FFFFFF"/>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147050" y="7712075"/>
            <a:ext cx="83058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4800"/>
              <a:t>O</a:t>
            </a:r>
            <a:endParaRPr/>
          </a:p>
        </p:txBody>
      </p:sp>
      <p:sp>
        <p:nvSpPr>
          <p:cNvPr id="123" name="Google Shape;123;p7"/>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rgbClr val="257CE1"/>
                </a:solidFill>
                <a:latin typeface="Arial Black"/>
                <a:ea typeface="Arial Black"/>
                <a:cs typeface="Arial Black"/>
                <a:sym typeface="Arial Black"/>
              </a:rPr>
              <a:t>02</a:t>
            </a:r>
            <a:endParaRPr/>
          </a:p>
        </p:txBody>
      </p:sp>
      <p:sp>
        <p:nvSpPr>
          <p:cNvPr id="124" name="Google Shape;124;p7"/>
          <p:cNvSpPr txBox="1"/>
          <p:nvPr/>
        </p:nvSpPr>
        <p:spPr>
          <a:xfrm>
            <a:off x="1517650" y="7712075"/>
            <a:ext cx="83058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Clr>
                <a:schemeClr val="dk1"/>
              </a:buClr>
              <a:buSzPts val="1100"/>
              <a:buFont typeface="Arial"/>
              <a:buNone/>
            </a:pPr>
            <a:r>
              <a:rPr b="1" lang="es-CL" sz="4800">
                <a:solidFill>
                  <a:srgbClr val="257CE1"/>
                </a:solidFill>
              </a:rPr>
              <a:t>Problema Y Solución</a:t>
            </a:r>
            <a:endParaRPr b="1" sz="4800">
              <a:solidFill>
                <a:srgbClr val="257CE1"/>
              </a:solidFill>
            </a:endParaRPr>
          </a:p>
          <a:p>
            <a:pPr indent="0" lvl="0" marL="0" rtl="0" algn="r">
              <a:spcBef>
                <a:spcPts val="0"/>
              </a:spcBef>
              <a:spcAft>
                <a:spcPts val="0"/>
              </a:spcAft>
              <a:buClr>
                <a:srgbClr val="000000"/>
              </a:buClr>
              <a:buFont typeface="Arial"/>
              <a:buNone/>
            </a:pPr>
            <a:r>
              <a:t/>
            </a:r>
            <a:endParaRPr b="1" sz="4800">
              <a:solidFill>
                <a:srgbClr val="257CE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sp>
        <p:nvSpPr>
          <p:cNvPr id="130" name="Google Shape;130;p8"/>
          <p:cNvSpPr txBox="1"/>
          <p:nvPr>
            <p:ph idx="1" type="body"/>
          </p:nvPr>
        </p:nvSpPr>
        <p:spPr>
          <a:xfrm>
            <a:off x="900450" y="1907537"/>
            <a:ext cx="16792500" cy="54642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0"/>
              </a:spcBef>
              <a:spcAft>
                <a:spcPts val="0"/>
              </a:spcAft>
              <a:buClr>
                <a:schemeClr val="dk1"/>
              </a:buClr>
              <a:buSzPts val="3000"/>
              <a:buChar char="•"/>
            </a:pPr>
            <a:r>
              <a:rPr b="0" lang="es-CL" sz="3000">
                <a:solidFill>
                  <a:schemeClr val="dk1"/>
                </a:solidFill>
              </a:rPr>
              <a:t>Monarch enfrenta una gestión de pedidos manual que es lenta y genera errores costosos.</a:t>
            </a:r>
            <a:endParaRPr b="0" sz="3000">
              <a:solidFill>
                <a:schemeClr val="dk1"/>
              </a:solidFill>
            </a:endParaRPr>
          </a:p>
          <a:p>
            <a:pPr indent="0" lvl="0" marL="457200" rtl="0" algn="just">
              <a:lnSpc>
                <a:spcPct val="150000"/>
              </a:lnSpc>
              <a:spcBef>
                <a:spcPts val="0"/>
              </a:spcBef>
              <a:spcAft>
                <a:spcPts val="0"/>
              </a:spcAft>
              <a:buClr>
                <a:schemeClr val="dk1"/>
              </a:buClr>
              <a:buSzPts val="1100"/>
              <a:buFont typeface="Arial"/>
              <a:buNone/>
            </a:pPr>
            <a:r>
              <a:t/>
            </a:r>
            <a:endParaRPr b="0" sz="3000">
              <a:solidFill>
                <a:schemeClr val="dk1"/>
              </a:solidFill>
            </a:endParaRPr>
          </a:p>
          <a:p>
            <a:pPr indent="-419100" lvl="0" marL="457200" rtl="0" algn="just">
              <a:lnSpc>
                <a:spcPct val="150000"/>
              </a:lnSpc>
              <a:spcBef>
                <a:spcPts val="0"/>
              </a:spcBef>
              <a:spcAft>
                <a:spcPts val="0"/>
              </a:spcAft>
              <a:buClr>
                <a:schemeClr val="dk1"/>
              </a:buClr>
              <a:buSzPts val="3000"/>
              <a:buChar char="•"/>
            </a:pPr>
            <a:r>
              <a:rPr b="0" lang="es-CL" sz="3000">
                <a:solidFill>
                  <a:schemeClr val="dk1"/>
                </a:solidFill>
              </a:rPr>
              <a:t>Orderflow, automatiza el proceso de carga y validación de datos, reduciendo el tiempo y  errores de </a:t>
            </a:r>
            <a:r>
              <a:rPr b="0" lang="es-CL" sz="3000">
                <a:solidFill>
                  <a:schemeClr val="dk1"/>
                </a:solidFill>
              </a:rPr>
              <a:t>digitacion</a:t>
            </a:r>
            <a:r>
              <a:rPr b="0" lang="es-CL" sz="3000">
                <a:solidFill>
                  <a:schemeClr val="dk1"/>
                </a:solidFill>
              </a:rPr>
              <a:t>. Con la integración de sistemas ERP y WMS.</a:t>
            </a:r>
            <a:endParaRPr b="0" sz="3000">
              <a:solidFill>
                <a:schemeClr val="dk1"/>
              </a:solidFill>
            </a:endParaRPr>
          </a:p>
          <a:p>
            <a:pPr indent="0" lvl="0" marL="457200" rtl="0" algn="just">
              <a:lnSpc>
                <a:spcPct val="150000"/>
              </a:lnSpc>
              <a:spcBef>
                <a:spcPts val="0"/>
              </a:spcBef>
              <a:spcAft>
                <a:spcPts val="0"/>
              </a:spcAft>
              <a:buClr>
                <a:schemeClr val="dk1"/>
              </a:buClr>
              <a:buSzPts val="1100"/>
              <a:buFont typeface="Arial"/>
              <a:buNone/>
            </a:pPr>
            <a:r>
              <a:t/>
            </a:r>
            <a:endParaRPr b="0" sz="3000">
              <a:solidFill>
                <a:schemeClr val="dk1"/>
              </a:solidFill>
            </a:endParaRPr>
          </a:p>
          <a:p>
            <a:pPr indent="-419100" lvl="0" marL="457200" rtl="0" algn="just">
              <a:lnSpc>
                <a:spcPct val="150000"/>
              </a:lnSpc>
              <a:spcBef>
                <a:spcPts val="0"/>
              </a:spcBef>
              <a:spcAft>
                <a:spcPts val="0"/>
              </a:spcAft>
              <a:buClr>
                <a:schemeClr val="dk1"/>
              </a:buClr>
              <a:buSzPts val="3000"/>
              <a:buChar char="•"/>
            </a:pPr>
            <a:r>
              <a:rPr b="0" lang="es-CL" sz="3000">
                <a:solidFill>
                  <a:schemeClr val="dk1"/>
                </a:solidFill>
              </a:rPr>
              <a:t>Además podrá ser utilizada en celulares y computadores, facilitando la colaboración en equipo y mejorando la gestión de clientes.</a:t>
            </a:r>
            <a:endParaRPr b="0" sz="3700">
              <a:solidFill>
                <a:srgbClr val="2C3E50"/>
              </a:solidFill>
            </a:endParaRPr>
          </a:p>
          <a:p>
            <a:pPr indent="0" lvl="0" marL="0" rtl="0" algn="r">
              <a:spcBef>
                <a:spcPts val="0"/>
              </a:spcBef>
              <a:spcAft>
                <a:spcPts val="0"/>
              </a:spcAft>
              <a:buNone/>
            </a:pPr>
            <a:r>
              <a:t/>
            </a:r>
            <a:endParaRPr b="0" sz="4000"/>
          </a:p>
        </p:txBody>
      </p:sp>
      <p:pic>
        <p:nvPicPr>
          <p:cNvPr descr="El origen del apretón de manos para saludar" id="131" name="Google Shape;131;p8"/>
          <p:cNvPicPr preferRelativeResize="0"/>
          <p:nvPr/>
        </p:nvPicPr>
        <p:blipFill>
          <a:blip r:embed="rId3">
            <a:alphaModFix/>
          </a:blip>
          <a:stretch>
            <a:fillRect/>
          </a:stretch>
        </p:blipFill>
        <p:spPr>
          <a:xfrm>
            <a:off x="6567419" y="6918700"/>
            <a:ext cx="6969274" cy="391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222250" y="7407275"/>
            <a:ext cx="10393500" cy="1015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r>
              <a:rPr lang="es-CL" sz="6600"/>
              <a:t>Objetivo</a:t>
            </a:r>
            <a:endParaRPr/>
          </a:p>
        </p:txBody>
      </p:sp>
      <p:sp>
        <p:nvSpPr>
          <p:cNvPr id="137" name="Google Shape;137;p9"/>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CL"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Objetivo</a:t>
            </a:r>
            <a:endParaRPr/>
          </a:p>
        </p:txBody>
      </p:sp>
      <p:sp>
        <p:nvSpPr>
          <p:cNvPr id="143" name="Google Shape;143;p10"/>
          <p:cNvSpPr txBox="1"/>
          <p:nvPr>
            <p:ph idx="4294967295" type="body"/>
          </p:nvPr>
        </p:nvSpPr>
        <p:spPr>
          <a:xfrm>
            <a:off x="900450" y="2365725"/>
            <a:ext cx="9433500" cy="61569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0"/>
              </a:spcBef>
              <a:spcAft>
                <a:spcPts val="0"/>
              </a:spcAft>
              <a:buClr>
                <a:schemeClr val="dk1"/>
              </a:buClr>
              <a:buSzPts val="3000"/>
              <a:buChar char="•"/>
            </a:pPr>
            <a:r>
              <a:rPr lang="es-CL" sz="3000">
                <a:solidFill>
                  <a:schemeClr val="dk1"/>
                </a:solidFill>
              </a:rPr>
              <a:t>Automatizar la gestión de pedidos en Monarch. Reduciendo el tiempo de procesamiento, minimizando errores y mejorando la eficiencia.</a:t>
            </a:r>
            <a:endParaRPr sz="3000">
              <a:solidFill>
                <a:schemeClr val="dk1"/>
              </a:solidFill>
            </a:endParaRPr>
          </a:p>
          <a:p>
            <a:pPr indent="0" lvl="0" marL="0" rtl="0" algn="just">
              <a:lnSpc>
                <a:spcPct val="150000"/>
              </a:lnSpc>
              <a:spcBef>
                <a:spcPts val="0"/>
              </a:spcBef>
              <a:spcAft>
                <a:spcPts val="0"/>
              </a:spcAft>
              <a:buNone/>
            </a:pPr>
            <a:r>
              <a:t/>
            </a:r>
            <a:endParaRPr sz="3000" u="sng">
              <a:solidFill>
                <a:schemeClr val="dk1"/>
              </a:solidFill>
            </a:endParaRPr>
          </a:p>
          <a:p>
            <a:pPr indent="0" lvl="0" marL="0" rtl="0" algn="just">
              <a:lnSpc>
                <a:spcPct val="150000"/>
              </a:lnSpc>
              <a:spcBef>
                <a:spcPts val="0"/>
              </a:spcBef>
              <a:spcAft>
                <a:spcPts val="0"/>
              </a:spcAft>
              <a:buNone/>
            </a:pPr>
            <a:r>
              <a:rPr b="1" lang="es-CL" sz="3000" u="sng">
                <a:solidFill>
                  <a:schemeClr val="dk1"/>
                </a:solidFill>
              </a:rPr>
              <a:t>Objetivos </a:t>
            </a:r>
            <a:r>
              <a:rPr b="1" lang="es-CL" sz="3000" u="sng">
                <a:solidFill>
                  <a:schemeClr val="dk1"/>
                </a:solidFill>
              </a:rPr>
              <a:t>Específicos</a:t>
            </a:r>
            <a:endParaRPr b="1" sz="3000" u="sng">
              <a:solidFill>
                <a:schemeClr val="dk1"/>
              </a:solidFill>
            </a:endParaRPr>
          </a:p>
          <a:p>
            <a:pPr indent="-419100" lvl="0" marL="457200" rtl="0" algn="just">
              <a:lnSpc>
                <a:spcPct val="150000"/>
              </a:lnSpc>
              <a:spcBef>
                <a:spcPts val="0"/>
              </a:spcBef>
              <a:spcAft>
                <a:spcPts val="0"/>
              </a:spcAft>
              <a:buClr>
                <a:schemeClr val="dk1"/>
              </a:buClr>
              <a:buSzPts val="3000"/>
              <a:buChar char="•"/>
            </a:pPr>
            <a:r>
              <a:rPr b="1" lang="es-CL" sz="3000">
                <a:solidFill>
                  <a:schemeClr val="dk1"/>
                </a:solidFill>
              </a:rPr>
              <a:t>Automatizar el proceso de carga y validación de pedidos.</a:t>
            </a:r>
            <a:endParaRPr b="1" sz="3000">
              <a:solidFill>
                <a:schemeClr val="dk1"/>
              </a:solidFill>
            </a:endParaRPr>
          </a:p>
          <a:p>
            <a:pPr indent="-419100" lvl="0" marL="457200" rtl="0" algn="just">
              <a:lnSpc>
                <a:spcPct val="150000"/>
              </a:lnSpc>
              <a:spcBef>
                <a:spcPts val="0"/>
              </a:spcBef>
              <a:spcAft>
                <a:spcPts val="0"/>
              </a:spcAft>
              <a:buClr>
                <a:schemeClr val="dk1"/>
              </a:buClr>
              <a:buSzPts val="3000"/>
              <a:buChar char="•"/>
            </a:pPr>
            <a:r>
              <a:rPr b="1" lang="es-CL" sz="3000">
                <a:solidFill>
                  <a:schemeClr val="dk1"/>
                </a:solidFill>
              </a:rPr>
              <a:t>Integrar los sistemas de gestión.</a:t>
            </a:r>
            <a:endParaRPr b="1" sz="3000">
              <a:solidFill>
                <a:schemeClr val="dk1"/>
              </a:solidFill>
            </a:endParaRPr>
          </a:p>
          <a:p>
            <a:pPr indent="-419100" lvl="0" marL="457200" rtl="0" algn="just">
              <a:lnSpc>
                <a:spcPct val="150000"/>
              </a:lnSpc>
              <a:spcBef>
                <a:spcPts val="0"/>
              </a:spcBef>
              <a:spcAft>
                <a:spcPts val="0"/>
              </a:spcAft>
              <a:buClr>
                <a:schemeClr val="dk1"/>
              </a:buClr>
              <a:buSzPts val="3000"/>
              <a:buChar char="•"/>
            </a:pPr>
            <a:r>
              <a:rPr b="1" lang="es-CL" sz="3000">
                <a:solidFill>
                  <a:schemeClr val="dk1"/>
                </a:solidFill>
              </a:rPr>
              <a:t>Capacitar al personal de Monarch.</a:t>
            </a:r>
            <a:endParaRPr b="1" sz="3000">
              <a:solidFill>
                <a:schemeClr val="dk1"/>
              </a:solidFill>
            </a:endParaRPr>
          </a:p>
          <a:p>
            <a:pPr indent="0" lvl="0" marL="0" rtl="0" algn="r">
              <a:spcBef>
                <a:spcPts val="0"/>
              </a:spcBef>
              <a:spcAft>
                <a:spcPts val="0"/>
              </a:spcAft>
              <a:buNone/>
            </a:pPr>
            <a:r>
              <a:t/>
            </a:r>
            <a:endParaRPr b="0" sz="4000"/>
          </a:p>
        </p:txBody>
      </p:sp>
      <p:pic>
        <p:nvPicPr>
          <p:cNvPr descr="Gráfico de dibujo del hombre en pantalla clara" id="144" name="Google Shape;144;p10"/>
          <p:cNvPicPr preferRelativeResize="0"/>
          <p:nvPr>
            <p:ph idx="4294967295" type="body"/>
          </p:nvPr>
        </p:nvPicPr>
        <p:blipFill rotWithShape="1">
          <a:blip r:embed="rId3">
            <a:alphaModFix/>
          </a:blip>
          <a:srcRect b="0" l="11842" r="26122" t="0"/>
          <a:stretch/>
        </p:blipFill>
        <p:spPr>
          <a:xfrm>
            <a:off x="11006046" y="0"/>
            <a:ext cx="9098100" cy="1130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0x010100018D87CEFA56DA42BF8E9E6D1D515907</vt:lpwstr>
  </property>
</Properties>
</file>