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6" r:id="rId2"/>
    <p:sldId id="314" r:id="rId3"/>
    <p:sldId id="315" r:id="rId4"/>
    <p:sldId id="258" r:id="rId5"/>
    <p:sldId id="260" r:id="rId6"/>
    <p:sldId id="261" r:id="rId7"/>
    <p:sldId id="262" r:id="rId8"/>
    <p:sldId id="264" r:id="rId9"/>
    <p:sldId id="265" r:id="rId10"/>
    <p:sldId id="316" r:id="rId11"/>
    <p:sldId id="318" r:id="rId12"/>
    <p:sldId id="317" r:id="rId13"/>
    <p:sldId id="319" r:id="rId14"/>
    <p:sldId id="307" r:id="rId15"/>
    <p:sldId id="308" r:id="rId16"/>
    <p:sldId id="309" r:id="rId17"/>
    <p:sldId id="322" r:id="rId18"/>
    <p:sldId id="310" r:id="rId19"/>
    <p:sldId id="323" r:id="rId20"/>
    <p:sldId id="311" r:id="rId21"/>
    <p:sldId id="324" r:id="rId22"/>
    <p:sldId id="312" r:id="rId23"/>
    <p:sldId id="31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700121-A7A0-4F0D-B2F7-0669130EF46B}">
          <p14:sldIdLst>
            <p14:sldId id="306"/>
            <p14:sldId id="314"/>
            <p14:sldId id="315"/>
          </p14:sldIdLst>
        </p14:section>
        <p14:section name="SQL Server設定" id="{27BF7775-025D-4604-812D-CB69A0893AF5}">
          <p14:sldIdLst>
            <p14:sldId id="258"/>
            <p14:sldId id="260"/>
            <p14:sldId id="261"/>
            <p14:sldId id="262"/>
            <p14:sldId id="264"/>
            <p14:sldId id="265"/>
          </p14:sldIdLst>
        </p14:section>
        <p14:section name="中控派車(AGVs)建置" id="{2B47CA25-34DC-4C0B-ADBD-EF288DDC3277}">
          <p14:sldIdLst>
            <p14:sldId id="316"/>
            <p14:sldId id="318"/>
          </p14:sldIdLst>
        </p14:section>
        <p14:section name="車載管理(VMS)建置" id="{75EE0B7E-ED25-458D-A7DE-F434A3F33089}">
          <p14:sldIdLst>
            <p14:sldId id="317"/>
          </p14:sldIdLst>
        </p14:section>
        <p14:section name="EQ模擬器建置" id="{CA09BB87-AF93-4B34-947F-0EDA0B786E3A}">
          <p14:sldIdLst>
            <p14:sldId id="319"/>
          </p14:sldIdLst>
        </p14:section>
        <p14:section name="地圖參數匯入" id="{D7F1EEE7-E58D-4EC2-9681-97384A844C94}">
          <p14:sldIdLst>
            <p14:sldId id="307"/>
            <p14:sldId id="308"/>
          </p14:sldIdLst>
        </p14:section>
        <p14:section name="中控EQ參數匯入" id="{F64472E5-7121-441E-9A8D-B86C93C94AF4}">
          <p14:sldIdLst>
            <p14:sldId id="309"/>
            <p14:sldId id="322"/>
            <p14:sldId id="310"/>
          </p14:sldIdLst>
        </p14:section>
        <p14:section name="EQ模擬器參數匯入" id="{02917B05-D0B2-4B83-8ABD-AA15CB6B3935}">
          <p14:sldIdLst>
            <p14:sldId id="323"/>
          </p14:sldIdLst>
        </p14:section>
        <p14:section name="車控參數調整" id="{2F59D48E-CF4E-48F1-8B95-7D5E3DBF34C7}">
          <p14:sldIdLst>
            <p14:sldId id="311"/>
          </p14:sldIdLst>
        </p14:section>
        <p14:section name="交管邏輯調整" id="{C5B5BE19-CB5A-43BE-B607-753475403005}">
          <p14:sldIdLst>
            <p14:sldId id="324"/>
          </p14:sldIdLst>
        </p14:section>
        <p14:section name="資料整理" id="{FA2E74D3-F581-495E-98B6-33AC80202739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2A5"/>
    <a:srgbClr val="45B451"/>
    <a:srgbClr val="181777"/>
    <a:srgbClr val="0033CC"/>
    <a:srgbClr val="000000"/>
    <a:srgbClr val="C37C3A"/>
    <a:srgbClr val="C58F5E"/>
    <a:srgbClr val="43AFC0"/>
    <a:srgbClr val="70AD47"/>
    <a:srgbClr val="297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5801" autoAdjust="0"/>
  </p:normalViewPr>
  <p:slideViewPr>
    <p:cSldViewPr snapToGrid="0">
      <p:cViewPr varScale="1">
        <p:scale>
          <a:sx n="104" d="100"/>
          <a:sy n="104" d="100"/>
        </p:scale>
        <p:origin x="78" y="300"/>
      </p:cViewPr>
      <p:guideLst/>
    </p:cSldViewPr>
  </p:slideViewPr>
  <p:outlineViewPr>
    <p:cViewPr>
      <p:scale>
        <a:sx n="33" d="100"/>
        <a:sy n="33" d="100"/>
      </p:scale>
      <p:origin x="0" y="-1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695C2-E572-4188-A8D4-722C14432A9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2A541-C604-4A4C-9FE2-2798FB8FE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234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F98D3-8CE0-46A8-8747-4E07A404019D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B6116-7E3F-4334-9905-2D12638B8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1225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485973" y="2638687"/>
            <a:ext cx="10272975" cy="1580627"/>
          </a:xfrm>
        </p:spPr>
        <p:txBody>
          <a:bodyPr anchor="ctr">
            <a:normAutofit/>
          </a:bodyPr>
          <a:lstStyle>
            <a:lvl1pPr algn="l"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Presentation 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376714" y="4507003"/>
            <a:ext cx="4551840" cy="9351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Insert Name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02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39350" y="116632"/>
            <a:ext cx="8832981" cy="576064"/>
          </a:xfrm>
        </p:spPr>
        <p:txBody>
          <a:bodyPr>
            <a:noAutofit/>
          </a:bodyPr>
          <a:lstStyle>
            <a:lvl1pPr algn="l">
              <a:defRPr sz="27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 altLang="zh-TW" dirty="0"/>
              <a:t>Presentation  Title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3392" y="1772816"/>
            <a:ext cx="5384800" cy="3838176"/>
          </a:xfrm>
        </p:spPr>
        <p:txBody>
          <a:bodyPr/>
          <a:lstStyle>
            <a:lvl1pPr>
              <a:defRPr sz="2800">
                <a:latin typeface="Myriad Pro" pitchFamily="34" charset="0"/>
              </a:defRPr>
            </a:lvl1pPr>
            <a:lvl2pPr>
              <a:defRPr sz="24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1392" y="1772816"/>
            <a:ext cx="5384800" cy="38381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C74-75E1-40FA-BAAF-6DFDB08349F7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7E8-AC96-475F-9F8C-E933675ED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38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86360" cy="1143000"/>
          </a:xfrm>
          <a:prstGeom prst="rect">
            <a:avLst/>
          </a:prstGeom>
          <a:gradFill flip="none" rotWithShape="1">
            <a:gsLst>
              <a:gs pos="100000">
                <a:srgbClr val="00B0F0">
                  <a:lumMod val="94000"/>
                </a:srgbClr>
              </a:gs>
              <a:gs pos="52000">
                <a:schemeClr val="accent6">
                  <a:lumMod val="75000"/>
                </a:schemeClr>
              </a:gs>
              <a:gs pos="2000">
                <a:srgbClr val="CCCC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6314" y="1"/>
            <a:ext cx="9897989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 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95CF-C416-4A42-9251-333C2F6E3999}" type="datetime1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176314" y="1238455"/>
            <a:ext cx="11880492" cy="289846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indent="-342900">
              <a:buFont typeface="Calibri" panose="020F0502020204030204" pitchFamily="34" charset="0"/>
              <a:buChar char="̶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14500" indent="-342900">
              <a:buFont typeface="+mj-lt"/>
              <a:buAutoNum type="arabicParenR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10697882" y="211500"/>
            <a:ext cx="1423943" cy="720000"/>
            <a:chOff x="10697882" y="211500"/>
            <a:chExt cx="1423943" cy="720000"/>
          </a:xfrm>
        </p:grpSpPr>
        <p:pic>
          <p:nvPicPr>
            <p:cNvPr id="9" name="圖片 8"/>
            <p:cNvPicPr>
              <a:picLocks noChangeAspect="1"/>
            </p:cNvPicPr>
            <p:nvPr userDrawn="1"/>
          </p:nvPicPr>
          <p:blipFill rotWithShape="1">
            <a:blip r:embed="rId2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6706"/>
            <a:stretch/>
          </p:blipFill>
          <p:spPr>
            <a:xfrm>
              <a:off x="10697882" y="211500"/>
              <a:ext cx="1423943" cy="7200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60781" y="327050"/>
              <a:ext cx="1312972" cy="48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63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924" y="0"/>
            <a:ext cx="12180436" cy="1143000"/>
          </a:xfrm>
          <a:prstGeom prst="rect">
            <a:avLst/>
          </a:prstGeom>
          <a:gradFill flip="none" rotWithShape="1">
            <a:gsLst>
              <a:gs pos="100000">
                <a:srgbClr val="00B0F0">
                  <a:lumMod val="94000"/>
                </a:srgbClr>
              </a:gs>
              <a:gs pos="52000">
                <a:schemeClr val="accent6">
                  <a:lumMod val="75000"/>
                </a:schemeClr>
              </a:gs>
              <a:gs pos="2000">
                <a:srgbClr val="CCCC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6314" y="1"/>
            <a:ext cx="9923798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 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93FF-85B7-484B-9B85-EBEE5F44DCD6}" type="datetime1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068485-EA44-4CB4-B547-D2DE865A10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版面配置區 7"/>
          <p:cNvSpPr>
            <a:spLocks noGrp="1"/>
          </p:cNvSpPr>
          <p:nvPr>
            <p:ph type="body" sz="quarter" idx="13" hasCustomPrompt="1"/>
          </p:nvPr>
        </p:nvSpPr>
        <p:spPr>
          <a:xfrm>
            <a:off x="176314" y="1238454"/>
            <a:ext cx="5400000" cy="485262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indent="-342900">
              <a:buFont typeface="Calibri" panose="020F0502020204030204" pitchFamily="34" charset="0"/>
              <a:buChar char="̶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14500" indent="-342900">
              <a:buFont typeface="+mj-lt"/>
              <a:buAutoNum type="arabicParenR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zh-TW" altLang="en-US" dirty="0"/>
          </a:p>
        </p:txBody>
      </p:sp>
      <p:sp>
        <p:nvSpPr>
          <p:cNvPr id="17" name="文字版面配置區 7"/>
          <p:cNvSpPr>
            <a:spLocks noGrp="1"/>
          </p:cNvSpPr>
          <p:nvPr>
            <p:ph type="body" sz="quarter" idx="14" hasCustomPrompt="1"/>
          </p:nvPr>
        </p:nvSpPr>
        <p:spPr>
          <a:xfrm>
            <a:off x="6246005" y="1238454"/>
            <a:ext cx="5400000" cy="485262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indent="-342900">
              <a:buFont typeface="Calibri" panose="020F0502020204030204" pitchFamily="34" charset="0"/>
              <a:buChar char="̶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14500" indent="-342900">
              <a:buFont typeface="+mj-lt"/>
              <a:buAutoNum type="arabicParenR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zh-TW" altLang="en-US" dirty="0"/>
          </a:p>
        </p:txBody>
      </p:sp>
      <p:grpSp>
        <p:nvGrpSpPr>
          <p:cNvPr id="12" name="群組 11"/>
          <p:cNvGrpSpPr/>
          <p:nvPr userDrawn="1"/>
        </p:nvGrpSpPr>
        <p:grpSpPr>
          <a:xfrm>
            <a:off x="10697882" y="211500"/>
            <a:ext cx="1423943" cy="720000"/>
            <a:chOff x="10697882" y="211500"/>
            <a:chExt cx="1423943" cy="720000"/>
          </a:xfrm>
        </p:grpSpPr>
        <p:pic>
          <p:nvPicPr>
            <p:cNvPr id="13" name="圖片 12"/>
            <p:cNvPicPr>
              <a:picLocks noChangeAspect="1"/>
            </p:cNvPicPr>
            <p:nvPr userDrawn="1"/>
          </p:nvPicPr>
          <p:blipFill rotWithShape="1">
            <a:blip r:embed="rId2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6706"/>
            <a:stretch/>
          </p:blipFill>
          <p:spPr>
            <a:xfrm>
              <a:off x="10697882" y="211500"/>
              <a:ext cx="1423943" cy="72000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60781" y="327050"/>
              <a:ext cx="1312972" cy="48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4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640" y="23019"/>
            <a:ext cx="12192000" cy="68349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6314" y="1"/>
            <a:ext cx="9923798" cy="1143000"/>
          </a:xfrm>
        </p:spPr>
        <p:txBody>
          <a:bodyPr/>
          <a:lstStyle>
            <a:lvl1pPr>
              <a:defRPr baseline="0">
                <a:solidFill>
                  <a:srgbClr val="181777"/>
                </a:solidFill>
              </a:defRPr>
            </a:lvl1pPr>
          </a:lstStyle>
          <a:p>
            <a:r>
              <a:rPr lang="zh-TW" altLang="en-US" dirty="0"/>
              <a:t> 按一下以編輯母片標題樣式</a:t>
            </a:r>
          </a:p>
        </p:txBody>
      </p:sp>
      <p:sp>
        <p:nvSpPr>
          <p:cNvPr id="17" name="橢圓 16"/>
          <p:cNvSpPr/>
          <p:nvPr userDrawn="1"/>
        </p:nvSpPr>
        <p:spPr>
          <a:xfrm>
            <a:off x="11538360" y="6182443"/>
            <a:ext cx="576000" cy="576000"/>
          </a:xfrm>
          <a:prstGeom prst="ellipse">
            <a:avLst/>
          </a:prstGeom>
          <a:solidFill>
            <a:srgbClr val="66C0D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 userDrawn="1"/>
        </p:nvSpPr>
        <p:spPr>
          <a:xfrm>
            <a:off x="11868149" y="6538911"/>
            <a:ext cx="252000" cy="252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9" name="投影片編號版面配置區 5"/>
          <p:cNvSpPr txBox="1">
            <a:spLocks/>
          </p:cNvSpPr>
          <p:nvPr userDrawn="1"/>
        </p:nvSpPr>
        <p:spPr>
          <a:xfrm>
            <a:off x="11466361" y="6287881"/>
            <a:ext cx="719999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68485-EA44-4CB4-B547-D2DE865A1087}" type="slidenum">
              <a:rPr lang="zh-TW" altLang="en-US" smtClean="0">
                <a:latin typeface="+mn-lt"/>
                <a:ea typeface="微軟正黑體" panose="020B0604030504040204" pitchFamily="34" charset="-120"/>
              </a:rPr>
              <a:pPr/>
              <a:t>‹#›</a:t>
            </a:fld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3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176314" y="1238455"/>
            <a:ext cx="11880492" cy="289846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indent="-342900">
              <a:buFont typeface="Calibri" panose="020F0502020204030204" pitchFamily="34" charset="0"/>
              <a:buChar char="̶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14500" indent="-342900">
              <a:buFont typeface="+mj-lt"/>
              <a:buAutoNum type="arabicParenR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zh-TW" altLang="en-US" dirty="0"/>
          </a:p>
        </p:txBody>
      </p:sp>
      <p:grpSp>
        <p:nvGrpSpPr>
          <p:cNvPr id="11" name="群組 10"/>
          <p:cNvGrpSpPr/>
          <p:nvPr userDrawn="1"/>
        </p:nvGrpSpPr>
        <p:grpSpPr>
          <a:xfrm>
            <a:off x="10697882" y="211500"/>
            <a:ext cx="1423943" cy="720000"/>
            <a:chOff x="10697882" y="211500"/>
            <a:chExt cx="1423943" cy="720000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 rotWithShape="1">
            <a:blip r:embed="rId3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6706"/>
            <a:stretch/>
          </p:blipFill>
          <p:spPr>
            <a:xfrm>
              <a:off x="10697882" y="211500"/>
              <a:ext cx="1423943" cy="72000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60781" y="327050"/>
              <a:ext cx="1312972" cy="488900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 userDrawn="1"/>
        </p:nvSpPr>
        <p:spPr>
          <a:xfrm>
            <a:off x="6349421" y="6633049"/>
            <a:ext cx="6078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cs typeface="Arial"/>
                <a:sym typeface="Arial"/>
              </a:rPr>
              <a:t>Copyright © 2023 Gallant Precision Machining  Co., Ltd. All rights reserved. </a:t>
            </a:r>
            <a:endParaRPr kumimoji="0" lang="zh-TW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05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035"/>
          <a:stretch/>
        </p:blipFill>
        <p:spPr>
          <a:xfrm>
            <a:off x="-3687" y="1"/>
            <a:ext cx="12240000" cy="6961756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B575-4E80-4709-860D-E30D1D519258}" type="datetime1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11538360" y="6182443"/>
            <a:ext cx="576000" cy="576000"/>
          </a:xfrm>
          <a:prstGeom prst="ellipse">
            <a:avLst/>
          </a:prstGeom>
          <a:solidFill>
            <a:srgbClr val="66C0D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 userDrawn="1"/>
        </p:nvSpPr>
        <p:spPr>
          <a:xfrm>
            <a:off x="11868149" y="6538911"/>
            <a:ext cx="252000" cy="252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7" name="投影片編號版面配置區 5"/>
          <p:cNvSpPr txBox="1">
            <a:spLocks/>
          </p:cNvSpPr>
          <p:nvPr userDrawn="1"/>
        </p:nvSpPr>
        <p:spPr>
          <a:xfrm>
            <a:off x="11466361" y="6287881"/>
            <a:ext cx="719999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68485-EA44-4CB4-B547-D2DE865A1087}" type="slidenum">
              <a:rPr lang="zh-TW" altLang="en-US" smtClean="0">
                <a:latin typeface="+mn-lt"/>
                <a:ea typeface="微軟正黑體" panose="020B0604030504040204" pitchFamily="34" charset="-120"/>
              </a:rPr>
              <a:pPr/>
              <a:t>‹#›</a:t>
            </a:fld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8" name="標題 1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 按一下以編輯母片標題樣式</a:t>
            </a:r>
          </a:p>
        </p:txBody>
      </p:sp>
      <p:grpSp>
        <p:nvGrpSpPr>
          <p:cNvPr id="19" name="群組 18"/>
          <p:cNvGrpSpPr/>
          <p:nvPr userDrawn="1"/>
        </p:nvGrpSpPr>
        <p:grpSpPr>
          <a:xfrm>
            <a:off x="10697882" y="211500"/>
            <a:ext cx="1423943" cy="720000"/>
            <a:chOff x="10697882" y="211500"/>
            <a:chExt cx="1423943" cy="720000"/>
          </a:xfrm>
        </p:grpSpPr>
        <p:pic>
          <p:nvPicPr>
            <p:cNvPr id="20" name="圖片 19"/>
            <p:cNvPicPr>
              <a:picLocks noChangeAspect="1"/>
            </p:cNvPicPr>
            <p:nvPr userDrawn="1"/>
          </p:nvPicPr>
          <p:blipFill rotWithShape="1">
            <a:blip r:embed="rId3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6706"/>
            <a:stretch/>
          </p:blipFill>
          <p:spPr>
            <a:xfrm>
              <a:off x="10697882" y="211500"/>
              <a:ext cx="1423943" cy="720000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60781" y="327050"/>
              <a:ext cx="1312972" cy="48890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6349421" y="6633049"/>
            <a:ext cx="6078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cs typeface="Arial"/>
                <a:sym typeface="Arial"/>
              </a:rPr>
              <a:t>Copyright © 2023 Gallant Precision Machining  Co., Ltd. All rights reserved. </a:t>
            </a:r>
            <a:endParaRPr kumimoji="0" lang="zh-TW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000" y="0"/>
            <a:ext cx="12240000" cy="6896363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5924" y="1"/>
            <a:ext cx="10094188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 按一下以編輯母片標題樣式</a:t>
            </a:r>
          </a:p>
        </p:txBody>
      </p:sp>
      <p:sp>
        <p:nvSpPr>
          <p:cNvPr id="10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5EB575-4E80-4709-860D-E30D1D519258}" type="datetime1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11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>
            <a:off x="11538360" y="6182443"/>
            <a:ext cx="576000" cy="576000"/>
          </a:xfrm>
          <a:prstGeom prst="ellipse">
            <a:avLst/>
          </a:prstGeom>
          <a:solidFill>
            <a:srgbClr val="66C0D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 userDrawn="1"/>
        </p:nvSpPr>
        <p:spPr>
          <a:xfrm>
            <a:off x="11868149" y="6538911"/>
            <a:ext cx="252000" cy="252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11466361" y="6287881"/>
            <a:ext cx="719999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68485-EA44-4CB4-B547-D2DE865A1087}" type="slidenum">
              <a:rPr lang="zh-TW" altLang="en-US" smtClean="0">
                <a:latin typeface="+mn-lt"/>
                <a:ea typeface="微軟正黑體" panose="020B0604030504040204" pitchFamily="34" charset="-120"/>
              </a:rPr>
              <a:pPr/>
              <a:t>‹#›</a:t>
            </a:fld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10697882" y="211500"/>
            <a:ext cx="1423943" cy="720000"/>
            <a:chOff x="10697882" y="211500"/>
            <a:chExt cx="1423943" cy="720000"/>
          </a:xfrm>
        </p:grpSpPr>
        <p:pic>
          <p:nvPicPr>
            <p:cNvPr id="17" name="圖片 16"/>
            <p:cNvPicPr>
              <a:picLocks noChangeAspect="1"/>
            </p:cNvPicPr>
            <p:nvPr userDrawn="1"/>
          </p:nvPicPr>
          <p:blipFill rotWithShape="1">
            <a:blip r:embed="rId3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6706"/>
            <a:stretch/>
          </p:blipFill>
          <p:spPr>
            <a:xfrm>
              <a:off x="10697882" y="211500"/>
              <a:ext cx="1423943" cy="72000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60781" y="327050"/>
              <a:ext cx="1312972" cy="488900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 userDrawn="1"/>
        </p:nvSpPr>
        <p:spPr>
          <a:xfrm>
            <a:off x="6349421" y="6633049"/>
            <a:ext cx="6078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cs typeface="Arial"/>
                <a:sym typeface="Arial"/>
              </a:rPr>
              <a:t>Copyright © 2023 Gallant Precision Machining  Co., Ltd. All rights reserved. </a:t>
            </a:r>
            <a:endParaRPr kumimoji="0" lang="zh-TW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B575-4E80-4709-860D-E30D1D519258}" type="datetime1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10697882" y="211500"/>
            <a:ext cx="1423943" cy="720000"/>
            <a:chOff x="10697882" y="211500"/>
            <a:chExt cx="1423943" cy="720000"/>
          </a:xfrm>
        </p:grpSpPr>
        <p:pic>
          <p:nvPicPr>
            <p:cNvPr id="6" name="圖片 5"/>
            <p:cNvPicPr>
              <a:picLocks noChangeAspect="1"/>
            </p:cNvPicPr>
            <p:nvPr userDrawn="1"/>
          </p:nvPicPr>
          <p:blipFill rotWithShape="1">
            <a:blip r:embed="rId2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6706"/>
            <a:stretch/>
          </p:blipFill>
          <p:spPr>
            <a:xfrm>
              <a:off x="10697882" y="211500"/>
              <a:ext cx="1423943" cy="7200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60781" y="327050"/>
              <a:ext cx="1312972" cy="48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18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5639" y="2638687"/>
            <a:ext cx="12186361" cy="158062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843230" y="6627168"/>
            <a:ext cx="6078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cs typeface="Arial"/>
                <a:sym typeface="Arial"/>
              </a:rPr>
              <a:t>Copyright © 2023 Gallant Precision Machining  Co., Ltd. All rights reserved. </a:t>
            </a:r>
            <a:endParaRPr kumimoji="0" lang="zh-TW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7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兩項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56BC74-75E1-40FA-BAAF-6DFDB08349F7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1C27E8-AC96-475F-9F8C-E933675ED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85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40998" y="1"/>
            <a:ext cx="98591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998" y="1219709"/>
            <a:ext cx="11799458" cy="510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fld id="{915EB575-4E80-4709-860D-E30D1D519258}" type="datetime1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>
            <a:off x="11538360" y="6182443"/>
            <a:ext cx="576000" cy="576000"/>
          </a:xfrm>
          <a:prstGeom prst="ellipse">
            <a:avLst/>
          </a:prstGeom>
          <a:solidFill>
            <a:srgbClr val="66C0D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11868149" y="6538911"/>
            <a:ext cx="252000" cy="252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6" name="投影片編號版面配置區 5"/>
          <p:cNvSpPr txBox="1">
            <a:spLocks/>
          </p:cNvSpPr>
          <p:nvPr userDrawn="1"/>
        </p:nvSpPr>
        <p:spPr>
          <a:xfrm>
            <a:off x="11466361" y="6287881"/>
            <a:ext cx="719999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68485-EA44-4CB4-B547-D2DE865A1087}" type="slidenum">
              <a:rPr lang="zh-TW" altLang="en-US" smtClean="0">
                <a:latin typeface="+mn-lt"/>
                <a:ea typeface="微軟正黑體" panose="020B0604030504040204" pitchFamily="34" charset="-120"/>
              </a:rPr>
              <a:pPr/>
              <a:t>‹#›</a:t>
            </a:fld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349421" y="6633049"/>
            <a:ext cx="6078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cs typeface="Arial"/>
                <a:sym typeface="Arial"/>
              </a:rPr>
              <a:t>Copyright © 2023 Gallant Precision Machining  Co., Ltd. All rights reserved. </a:t>
            </a:r>
            <a:endParaRPr kumimoji="0" lang="zh-TW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99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4" r:id="rId2"/>
    <p:sldLayoutId id="2147483652" r:id="rId3"/>
    <p:sldLayoutId id="2147483664" r:id="rId4"/>
    <p:sldLayoutId id="2147483662" r:id="rId5"/>
    <p:sldLayoutId id="2147483667" r:id="rId6"/>
    <p:sldLayoutId id="2147483665" r:id="rId7"/>
    <p:sldLayoutId id="2147483655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gpmcorp.com.tw/smart_agv/AGVSystem.git" TargetMode="External"/><Relationship Id="rId2" Type="http://schemas.openxmlformats.org/officeDocument/2006/relationships/hyperlink" Target="https://github.com/gpmagvs/AGVSystem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gpmcorp.com.tw/smart_agv/assist_projects/eqsimulator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p/?linkid=2216019&amp;clcid=0x404&amp;culture=zh-tw&amp;country=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en-us/download/dotnet/6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9692" y="2629356"/>
            <a:ext cx="10441354" cy="158062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路網派車交管模擬分析相關設定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37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3DDDE-E8E8-43E2-AE39-CDF90A1B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軟體環境建置－中控派車</a:t>
            </a:r>
            <a:r>
              <a:rPr lang="en-US" altLang="zh-TW" dirty="0"/>
              <a:t>(AGVs)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348A1-56C7-429F-AE90-61CAA54C1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314" y="1238455"/>
            <a:ext cx="11880492" cy="5026878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若尚未有軟體專案，至下列連結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Clone</a:t>
            </a:r>
          </a:p>
          <a:p>
            <a:r>
              <a:rPr lang="nb-NO" altLang="zh-TW" b="0" i="0" dirty="0">
                <a:solidFill>
                  <a:srgbClr val="333333"/>
                </a:solidFill>
                <a:effectLst/>
                <a:latin typeface="-apple-system"/>
              </a:rPr>
              <a:t>AGV System </a:t>
            </a:r>
            <a:r>
              <a:rPr lang="zh-TW" altLang="nb-NO" b="0" i="0" dirty="0">
                <a:solidFill>
                  <a:srgbClr val="333333"/>
                </a:solidFill>
                <a:effectLst/>
                <a:latin typeface="-apple-system"/>
              </a:rPr>
              <a:t>中控主程式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altLang="zh-TW" b="0" i="0" u="none" strike="noStrike" dirty="0">
                <a:solidFill>
                  <a:srgbClr val="337AB7"/>
                </a:solidFill>
                <a:effectLst/>
                <a:latin typeface="-apple-system"/>
                <a:hlinkClick r:id="rId2"/>
              </a:rPr>
              <a:t>https://github.com/gpmagvs/AGVSystem.git</a:t>
            </a:r>
            <a:endParaRPr lang="nb-NO" altLang="zh-TW" b="0" i="0" u="none" strike="noStrike" dirty="0">
              <a:solidFill>
                <a:srgbClr val="337AB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※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主要維護，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Clone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前需要有</a:t>
            </a:r>
            <a:r>
              <a:rPr lang="en-US" altLang="zh-TW" dirty="0" err="1">
                <a:solidFill>
                  <a:srgbClr val="333333"/>
                </a:solidFill>
                <a:latin typeface="-apple-system"/>
              </a:rPr>
              <a:t>Github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帳號進行登入，並加入</a:t>
            </a:r>
            <a:r>
              <a:rPr lang="en-US" altLang="zh-TW" dirty="0" err="1">
                <a:solidFill>
                  <a:srgbClr val="333333"/>
                </a:solidFill>
                <a:latin typeface="-apple-system"/>
              </a:rPr>
              <a:t>gpmagvs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group</a:t>
            </a:r>
            <a:endParaRPr lang="en-US" altLang="zh-TW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-apple-system"/>
                <a:hlinkClick r:id="rId3"/>
              </a:rPr>
              <a:t>http://gitlab.gpmcorp.com.tw/smart_agv/AGVSystem.git</a:t>
            </a:r>
            <a:endParaRPr lang="en-US" altLang="zh-TW" b="0" i="0" u="none" strike="noStrike" dirty="0">
              <a:solidFill>
                <a:srgbClr val="337AB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※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公司內部備份的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Gitlab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58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3188B-0AFB-4DB1-A661-3BDCB0A7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軟體環境建置－中控派車</a:t>
            </a:r>
            <a:r>
              <a:rPr lang="en-US" altLang="zh-TW" dirty="0"/>
              <a:t>(AGVs)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CD94D0-428D-43F5-9502-FDADEC3DBC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Step 1: Clone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AGYSystem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Step 2: </a:t>
            </a: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從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Github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Clone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：執行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…\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AGVSystem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\agvsystem_projects_PULL_ALL_from_Github.bat</a:t>
            </a:r>
          </a:p>
          <a:p>
            <a:pPr lvl="1"/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從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Gitlab Clone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：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執行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…\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AGVSystem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\agvsystem_projects_clone_gitlab.bat</a:t>
            </a: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Step 3: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打開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Visual Studio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進行建置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09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BC8A5-6DEB-41F0-835E-1AC82BD6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軟體環境建置－車載管理系統</a:t>
            </a:r>
            <a:r>
              <a:rPr lang="en-US" altLang="zh-TW" dirty="0"/>
              <a:t>(VMS)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B7703-71FD-466F-BCB1-64F53D3583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314" y="1238455"/>
            <a:ext cx="11880492" cy="5094612"/>
          </a:xfrm>
        </p:spPr>
        <p:txBody>
          <a:bodyPr/>
          <a:lstStyle/>
          <a:p>
            <a:r>
              <a:rPr lang="zh-TW" altLang="en-US" dirty="0"/>
              <a:t>中控派車</a:t>
            </a:r>
            <a:r>
              <a:rPr lang="en-US" altLang="zh-TW" dirty="0"/>
              <a:t>(AGVs)</a:t>
            </a:r>
            <a:r>
              <a:rPr lang="zh-TW" altLang="en-US" dirty="0"/>
              <a:t>建置完成後，專案路徑下會有車載管理系統之專案資料夾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開啟</a:t>
            </a:r>
            <a:r>
              <a:rPr lang="en-US" altLang="zh-TW" dirty="0" err="1"/>
              <a:t>vmsystem</a:t>
            </a:r>
            <a:r>
              <a:rPr lang="zh-TW" altLang="en-US" dirty="0"/>
              <a:t>專案並建置執行即可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483A572-6607-4D9D-98B9-8B4BB1FFCEC0}"/>
              </a:ext>
            </a:extLst>
          </p:cNvPr>
          <p:cNvGrpSpPr/>
          <p:nvPr/>
        </p:nvGrpSpPr>
        <p:grpSpPr>
          <a:xfrm>
            <a:off x="3785864" y="1769358"/>
            <a:ext cx="4620271" cy="2438740"/>
            <a:chOff x="3785864" y="2209630"/>
            <a:chExt cx="4620271" cy="243874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D14F655-73F7-4926-AAA7-1A67CF0F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5865" y="2209630"/>
              <a:ext cx="4620270" cy="243874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3F3666D-8386-402B-A45E-C63407ED8600}"/>
                </a:ext>
              </a:extLst>
            </p:cNvPr>
            <p:cNvSpPr/>
            <p:nvPr/>
          </p:nvSpPr>
          <p:spPr>
            <a:xfrm>
              <a:off x="3785864" y="4292594"/>
              <a:ext cx="4620270" cy="26152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13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8FDBE-8ADB-4698-98D9-5186D1F8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軟體環境建置－</a:t>
            </a:r>
            <a:r>
              <a:rPr lang="en-US" altLang="zh-TW" dirty="0"/>
              <a:t>EQ</a:t>
            </a:r>
            <a:r>
              <a:rPr lang="zh-TW" altLang="en-US" dirty="0"/>
              <a:t>模擬器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F7A6F4-9EDA-4BDC-AE47-D49528ABA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至</a:t>
            </a:r>
            <a:r>
              <a:rPr lang="en-US" altLang="zh-TW" dirty="0" err="1"/>
              <a:t>gitlab</a:t>
            </a:r>
            <a:r>
              <a:rPr lang="zh-TW" altLang="en-US" dirty="0"/>
              <a:t>進行</a:t>
            </a:r>
            <a:r>
              <a:rPr lang="en-US" altLang="zh-TW" dirty="0"/>
              <a:t>EQ</a:t>
            </a:r>
            <a:r>
              <a:rPr lang="zh-TW" altLang="en-US" dirty="0"/>
              <a:t>模擬器專案</a:t>
            </a:r>
            <a:r>
              <a:rPr lang="en-US" altLang="zh-TW" dirty="0"/>
              <a:t>Clone</a:t>
            </a:r>
          </a:p>
          <a:p>
            <a:r>
              <a:rPr lang="en-US" altLang="zh-TW" dirty="0">
                <a:hlinkClick r:id="rId2"/>
              </a:rPr>
              <a:t>http://gitlab.gpmcorp.com.tw/smart_agv/assist_projects/eqsimulator.git</a:t>
            </a:r>
            <a:endParaRPr lang="en-US" altLang="zh-TW" dirty="0"/>
          </a:p>
          <a:p>
            <a:r>
              <a:rPr lang="en-US" altLang="zh-TW" dirty="0"/>
              <a:t>Clone</a:t>
            </a:r>
            <a:r>
              <a:rPr lang="zh-TW" altLang="en-US" dirty="0"/>
              <a:t>後建置執行即可</a:t>
            </a:r>
          </a:p>
        </p:txBody>
      </p:sp>
    </p:spTree>
    <p:extLst>
      <p:ext uri="{BB962C8B-B14F-4D97-AF65-F5344CB8AC3E}">
        <p14:creationId xmlns:p14="http://schemas.microsoft.com/office/powerpoint/2010/main" val="252931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參數檔匯入－地圖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已有的地圖資訊放置路徑：</a:t>
            </a:r>
            <a:endParaRPr lang="en-US" altLang="zh-TW" dirty="0"/>
          </a:p>
          <a:p>
            <a:pPr lvl="1"/>
            <a:r>
              <a:rPr lang="en-US" altLang="zh-TW" dirty="0"/>
              <a:t>V:\</a:t>
            </a:r>
            <a:r>
              <a:rPr lang="zh-TW" altLang="en-US" dirty="0"/>
              <a:t>台中</a:t>
            </a:r>
            <a:r>
              <a:rPr lang="en-US" altLang="zh-TW" dirty="0"/>
              <a:t>\</a:t>
            </a:r>
            <a:r>
              <a:rPr lang="zh-TW" altLang="en-US" dirty="0"/>
              <a:t>應用發展中心</a:t>
            </a:r>
            <a:r>
              <a:rPr lang="en-US" altLang="zh-TW" dirty="0"/>
              <a:t>\02.</a:t>
            </a:r>
            <a:r>
              <a:rPr lang="zh-TW" altLang="en-US" dirty="0"/>
              <a:t>智能系統部</a:t>
            </a:r>
            <a:r>
              <a:rPr lang="en-US" altLang="zh-TW" dirty="0"/>
              <a:t>\</a:t>
            </a:r>
            <a:r>
              <a:rPr lang="zh-TW" altLang="en-US" dirty="0"/>
              <a:t>欣興電專案</a:t>
            </a:r>
            <a:r>
              <a:rPr lang="en-US" altLang="zh-TW" dirty="0"/>
              <a:t>\</a:t>
            </a:r>
            <a:r>
              <a:rPr lang="zh-TW" altLang="en-US" dirty="0"/>
              <a:t>派車測試</a:t>
            </a:r>
            <a:r>
              <a:rPr lang="en-US" altLang="zh-TW" dirty="0"/>
              <a:t>\</a:t>
            </a:r>
            <a:r>
              <a:rPr lang="zh-TW" altLang="en-US" dirty="0"/>
              <a:t>圖資</a:t>
            </a:r>
            <a:endParaRPr lang="en-US" altLang="zh-TW" dirty="0"/>
          </a:p>
          <a:p>
            <a:pPr marL="0" indent="0">
              <a:buNone/>
            </a:pPr>
            <a:r>
              <a:rPr lang="zh-TW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※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資料夾以日期命名，日期愈新，圖資愈新</a:t>
            </a:r>
            <a:endParaRPr lang="en-US" altLang="zh-TW" dirty="0"/>
          </a:p>
          <a:p>
            <a:r>
              <a:rPr lang="zh-TW" altLang="en-US" dirty="0"/>
              <a:t>將模擬的地圖</a:t>
            </a:r>
            <a:r>
              <a:rPr lang="en-US" altLang="zh-TW" dirty="0"/>
              <a:t>(JSON</a:t>
            </a:r>
            <a:r>
              <a:rPr lang="zh-TW" altLang="en-US" dirty="0"/>
              <a:t> </a:t>
            </a:r>
            <a:r>
              <a:rPr lang="en-US" altLang="zh-TW" dirty="0"/>
              <a:t>File)</a:t>
            </a:r>
            <a:r>
              <a:rPr lang="zh-TW" altLang="en-US" dirty="0"/>
              <a:t>放置→</a:t>
            </a:r>
            <a:r>
              <a:rPr lang="en-US" altLang="zh-TW" dirty="0"/>
              <a:t>C:\AGVS\Map.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17DA05-5A2F-40F4-BC0F-0D79BC42E9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732" y="3292357"/>
            <a:ext cx="5094153" cy="13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3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314" y="3553434"/>
            <a:ext cx="7823682" cy="281350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參數檔匯入－地圖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8A2FEB-FBCF-4538-BE82-01CB2FF8B3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err="1"/>
              <a:t>SystemConfigs.json</a:t>
            </a:r>
            <a:endParaRPr lang="en-US" altLang="zh-TW" dirty="0"/>
          </a:p>
          <a:p>
            <a:r>
              <a:rPr lang="zh-TW" altLang="en-US" dirty="0"/>
              <a:t>更改</a:t>
            </a:r>
            <a:r>
              <a:rPr lang="en-US" altLang="zh-TW" dirty="0" err="1"/>
              <a:t>CurrentMapFileName</a:t>
            </a:r>
            <a:r>
              <a:rPr lang="zh-TW" altLang="en-US" dirty="0"/>
              <a:t>為預計使用的地圖</a:t>
            </a:r>
            <a:r>
              <a:rPr lang="en-US" altLang="zh-TW" dirty="0"/>
              <a:t>json</a:t>
            </a:r>
            <a:r>
              <a:rPr lang="zh-TW" altLang="en-US" dirty="0"/>
              <a:t>檔案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169416" y="5097288"/>
            <a:ext cx="218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預計使用的地圖</a:t>
            </a:r>
            <a:r>
              <a:rPr lang="en-US" altLang="zh-TW" sz="1600" dirty="0"/>
              <a:t>Json</a:t>
            </a:r>
            <a:r>
              <a:rPr lang="zh-TW" altLang="en-US" sz="1600" dirty="0"/>
              <a:t>檔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DE9CD9-3FE2-410F-ACB8-4D649E0A40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76533" y="3531851"/>
            <a:ext cx="5094153" cy="135188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BD0FEBD-AA7A-4CA9-97D7-DD8686B2B79F}"/>
              </a:ext>
            </a:extLst>
          </p:cNvPr>
          <p:cNvSpPr/>
          <p:nvPr/>
        </p:nvSpPr>
        <p:spPr>
          <a:xfrm>
            <a:off x="280086" y="5153927"/>
            <a:ext cx="3753070" cy="264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043922-5488-4754-9709-3279B062B9FE}"/>
              </a:ext>
            </a:extLst>
          </p:cNvPr>
          <p:cNvSpPr/>
          <p:nvPr/>
        </p:nvSpPr>
        <p:spPr>
          <a:xfrm>
            <a:off x="9023926" y="4323869"/>
            <a:ext cx="2029801" cy="55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cxnSpLocks/>
            <a:stCxn id="16" idx="1"/>
            <a:endCxn id="12" idx="3"/>
          </p:cNvCxnSpPr>
          <p:nvPr/>
        </p:nvCxnSpPr>
        <p:spPr>
          <a:xfrm flipH="1">
            <a:off x="4033156" y="4603800"/>
            <a:ext cx="4990770" cy="682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7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參數檔匯入－ </a:t>
            </a:r>
            <a:r>
              <a:rPr lang="en-US" altLang="zh-TW" dirty="0" err="1"/>
              <a:t>EQConfigs</a:t>
            </a:r>
            <a:endParaRPr lang="zh-TW" altLang="en-US" dirty="0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FA2297FA-04DC-451C-9E0D-5BD2D17471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將現有</a:t>
            </a:r>
            <a:r>
              <a:rPr lang="en-US" altLang="zh-TW" dirty="0"/>
              <a:t>EQ Config</a:t>
            </a:r>
            <a:r>
              <a:rPr lang="zh-TW" altLang="en-US" dirty="0"/>
              <a:t>資料夾直接複製到</a:t>
            </a:r>
            <a:r>
              <a:rPr lang="en-US" altLang="zh-TW" dirty="0"/>
              <a:t>AGVS</a:t>
            </a:r>
            <a:r>
              <a:rPr lang="zh-TW" altLang="en-US" dirty="0"/>
              <a:t>底下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14" y="2408899"/>
            <a:ext cx="6049219" cy="4250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130" y="4967994"/>
            <a:ext cx="5535080" cy="724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7894B3-2A0D-465E-87DE-E432DAE3D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236" y="2263376"/>
            <a:ext cx="4420217" cy="214342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835730A-1F19-461B-9DD3-4A6F9DCBAE03}"/>
              </a:ext>
            </a:extLst>
          </p:cNvPr>
          <p:cNvSpPr/>
          <p:nvPr/>
        </p:nvSpPr>
        <p:spPr>
          <a:xfrm>
            <a:off x="7557543" y="2855286"/>
            <a:ext cx="2279184" cy="39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361491-42BC-496C-9787-B52CEEEB13FF}"/>
              </a:ext>
            </a:extLst>
          </p:cNvPr>
          <p:cNvSpPr/>
          <p:nvPr/>
        </p:nvSpPr>
        <p:spPr>
          <a:xfrm>
            <a:off x="6595694" y="4985220"/>
            <a:ext cx="1406559" cy="658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cxnSpLocks/>
            <a:stCxn id="9" idx="2"/>
            <a:endCxn id="10" idx="0"/>
          </p:cNvCxnSpPr>
          <p:nvPr/>
        </p:nvCxnSpPr>
        <p:spPr>
          <a:xfrm flipH="1">
            <a:off x="7298974" y="3251198"/>
            <a:ext cx="1398161" cy="1734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E6CD0D6-0BFB-454D-8C78-526B3D9E51F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530764" y="3053242"/>
            <a:ext cx="5026779" cy="724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參數檔匯入－ </a:t>
            </a:r>
            <a:r>
              <a:rPr lang="en-US" altLang="zh-TW" dirty="0" err="1"/>
              <a:t>EQConfigs</a:t>
            </a:r>
            <a:endParaRPr lang="zh-TW" altLang="en-US" dirty="0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FA2297FA-04DC-451C-9E0D-5BD2D17471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將現有</a:t>
            </a:r>
            <a:r>
              <a:rPr lang="en-US" altLang="zh-TW" dirty="0"/>
              <a:t>EQ Config</a:t>
            </a:r>
            <a:r>
              <a:rPr lang="zh-TW" altLang="en-US" dirty="0"/>
              <a:t>資料夾直接複製到</a:t>
            </a:r>
            <a:r>
              <a:rPr lang="en-US" altLang="zh-TW" dirty="0"/>
              <a:t>AGVS</a:t>
            </a:r>
            <a:r>
              <a:rPr lang="zh-TW" altLang="en-US" dirty="0"/>
              <a:t>底下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8EF29AC-96F9-4A7E-B655-721B518D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8" y="2123202"/>
            <a:ext cx="7823682" cy="445458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840318C-A781-4780-B3CE-CA6812F3CD5F}"/>
              </a:ext>
            </a:extLst>
          </p:cNvPr>
          <p:cNvSpPr txBox="1"/>
          <p:nvPr/>
        </p:nvSpPr>
        <p:spPr>
          <a:xfrm>
            <a:off x="5774338" y="4871211"/>
            <a:ext cx="2637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使用的</a:t>
            </a:r>
            <a:r>
              <a:rPr lang="en-US" altLang="zh-TW" sz="1600" dirty="0"/>
              <a:t>EQ</a:t>
            </a:r>
            <a:r>
              <a:rPr lang="zh-TW" altLang="en-US" sz="1600" dirty="0"/>
              <a:t> </a:t>
            </a:r>
            <a:r>
              <a:rPr lang="en-US" altLang="zh-TW" sz="1600" dirty="0"/>
              <a:t>Config</a:t>
            </a:r>
            <a:r>
              <a:rPr lang="zh-TW" altLang="en-US" sz="1600" dirty="0"/>
              <a:t>所在資料夾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A94199A-7372-49D4-97D3-6C40DADB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61" y="2263376"/>
            <a:ext cx="4420217" cy="214342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BF865CD-0D4C-437F-A4F1-18B15B507EE4}"/>
              </a:ext>
            </a:extLst>
          </p:cNvPr>
          <p:cNvSpPr/>
          <p:nvPr/>
        </p:nvSpPr>
        <p:spPr>
          <a:xfrm>
            <a:off x="7843868" y="2855286"/>
            <a:ext cx="2279184" cy="39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D2DC6F7-0E90-4DD8-AA24-1C7701704C55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6154412" y="3053242"/>
            <a:ext cx="1689456" cy="1660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C4E2C64-8C06-4A3B-A652-9F67E6A8BDB3}"/>
              </a:ext>
            </a:extLst>
          </p:cNvPr>
          <p:cNvSpPr/>
          <p:nvPr/>
        </p:nvSpPr>
        <p:spPr>
          <a:xfrm>
            <a:off x="588705" y="4565033"/>
            <a:ext cx="5565707" cy="297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0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參數檔匯入－</a:t>
            </a:r>
            <a:r>
              <a:rPr lang="en-US" altLang="zh-TW" dirty="0" err="1"/>
              <a:t>EQConfigs</a:t>
            </a:r>
            <a:r>
              <a:rPr lang="zh-TW" altLang="en-US" dirty="0"/>
              <a:t>注意事項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80086" y="1342768"/>
            <a:ext cx="5931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於派車系統設定設備管理上下游關係時，須注意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每個</a:t>
            </a:r>
            <a:r>
              <a:rPr lang="en-US" altLang="zh-TW" dirty="0"/>
              <a:t>EQ</a:t>
            </a:r>
            <a:r>
              <a:rPr lang="zh-TW" altLang="en-US" dirty="0"/>
              <a:t>的</a:t>
            </a:r>
            <a:r>
              <a:rPr lang="en-US" altLang="zh-TW" dirty="0"/>
              <a:t>Port</a:t>
            </a:r>
            <a:r>
              <a:rPr lang="zh-TW" altLang="en-US" dirty="0"/>
              <a:t>須設定不同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設定完後，需至</a:t>
            </a:r>
            <a:r>
              <a:rPr lang="en-US" altLang="zh-TW" dirty="0" err="1"/>
              <a:t>EQConfigs</a:t>
            </a:r>
            <a:r>
              <a:rPr lang="zh-TW" altLang="en-US" dirty="0"/>
              <a:t>參數檔</a:t>
            </a:r>
            <a:r>
              <a:rPr lang="en-US" altLang="zh-TW" dirty="0"/>
              <a:t>(</a:t>
            </a:r>
            <a:r>
              <a:rPr lang="zh-TW" altLang="en-US" dirty="0"/>
              <a:t>上頁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做以下修改。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87" y="1989099"/>
            <a:ext cx="5468113" cy="2486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76" y="1204868"/>
            <a:ext cx="1514686" cy="638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弧形接點 8"/>
          <p:cNvCxnSpPr>
            <a:endCxn id="6" idx="0"/>
          </p:cNvCxnSpPr>
          <p:nvPr/>
        </p:nvCxnSpPr>
        <p:spPr>
          <a:xfrm>
            <a:off x="8584400" y="1599133"/>
            <a:ext cx="873544" cy="3899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>
            <a:off x="3295135" y="1843132"/>
            <a:ext cx="3517557" cy="16744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86" y="3227522"/>
            <a:ext cx="1962424" cy="1247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矩形 17"/>
          <p:cNvSpPr/>
          <p:nvPr/>
        </p:nvSpPr>
        <p:spPr>
          <a:xfrm>
            <a:off x="280086" y="3995351"/>
            <a:ext cx="1869990" cy="4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411378" y="2688705"/>
            <a:ext cx="1674590" cy="4021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1059" y="2754400"/>
            <a:ext cx="1575208" cy="39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1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30B2E-B4D3-4A94-985C-CB9A694C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參數檔匯入－</a:t>
            </a:r>
            <a:r>
              <a:rPr lang="en-US" altLang="zh-TW" dirty="0"/>
              <a:t>EQ</a:t>
            </a:r>
            <a:r>
              <a:rPr lang="zh-TW" altLang="en-US" dirty="0"/>
              <a:t>模擬器參數檔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40F4BC-30AF-4DE3-9C3B-EE21502A2D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EQ</a:t>
            </a:r>
            <a:r>
              <a:rPr lang="zh-TW" altLang="en-US" dirty="0"/>
              <a:t>模擬器參數複製到</a:t>
            </a:r>
            <a:r>
              <a:rPr lang="en-US" altLang="zh-TW" dirty="0"/>
              <a:t>EQ</a:t>
            </a:r>
            <a:r>
              <a:rPr lang="zh-TW" altLang="en-US" dirty="0"/>
              <a:t>模擬器的</a:t>
            </a:r>
            <a:r>
              <a:rPr lang="en-US" altLang="zh-TW" dirty="0"/>
              <a:t>Config</a:t>
            </a:r>
            <a:r>
              <a:rPr lang="zh-TW" altLang="en-US" dirty="0"/>
              <a:t>資料夾當中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094941-C670-4D00-87F0-1D3E95D0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562" y="3687615"/>
            <a:ext cx="4001058" cy="21434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846C79-FD89-4C1E-A46D-2162C01A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4" y="3465317"/>
            <a:ext cx="6249272" cy="13432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134590-288A-4D0F-81AB-7953DB8DD349}"/>
              </a:ext>
            </a:extLst>
          </p:cNvPr>
          <p:cNvSpPr/>
          <p:nvPr/>
        </p:nvSpPr>
        <p:spPr>
          <a:xfrm>
            <a:off x="8006272" y="3999626"/>
            <a:ext cx="1202383" cy="95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2F6119-D83A-494A-8493-2D46AE20664D}"/>
              </a:ext>
            </a:extLst>
          </p:cNvPr>
          <p:cNvSpPr/>
          <p:nvPr/>
        </p:nvSpPr>
        <p:spPr>
          <a:xfrm>
            <a:off x="2596566" y="4184129"/>
            <a:ext cx="1181107" cy="60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232C864-C3B2-43A1-9A43-8EE71913C44C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3777673" y="4475157"/>
            <a:ext cx="4228599" cy="11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54B77-8AE9-43BA-9F99-8D213081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0C01A-2EEE-489A-B5EF-67410FADC2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314" y="1238455"/>
            <a:ext cx="11880492" cy="542481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軟體環境建置</a:t>
            </a:r>
            <a:endParaRPr lang="en-US" altLang="zh-TW" dirty="0"/>
          </a:p>
          <a:p>
            <a:pPr lvl="1"/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</a:p>
          <a:p>
            <a:pPr lvl="1"/>
            <a:r>
              <a:rPr lang="zh-TW" altLang="en-US" dirty="0"/>
              <a:t>中控派車</a:t>
            </a:r>
            <a:r>
              <a:rPr lang="en-US" altLang="zh-TW" dirty="0"/>
              <a:t>(AGVs)</a:t>
            </a:r>
          </a:p>
          <a:p>
            <a:pPr lvl="1"/>
            <a:r>
              <a:rPr lang="zh-TW" altLang="en-US" dirty="0"/>
              <a:t>車載管理</a:t>
            </a:r>
            <a:r>
              <a:rPr lang="en-US" altLang="zh-TW" dirty="0"/>
              <a:t>(VMS)</a:t>
            </a:r>
          </a:p>
          <a:p>
            <a:pPr lvl="1"/>
            <a:r>
              <a:rPr lang="en-US" altLang="zh-TW" dirty="0"/>
              <a:t>EQ</a:t>
            </a:r>
            <a:r>
              <a:rPr lang="zh-TW" altLang="en-US" dirty="0"/>
              <a:t>模擬器</a:t>
            </a:r>
            <a:endParaRPr lang="en-US" altLang="zh-TW" dirty="0"/>
          </a:p>
          <a:p>
            <a:r>
              <a:rPr lang="zh-TW" altLang="en-US" dirty="0"/>
              <a:t>參數檔匯入</a:t>
            </a:r>
            <a:endParaRPr lang="en-US" altLang="zh-TW" dirty="0"/>
          </a:p>
          <a:p>
            <a:pPr lvl="1"/>
            <a:r>
              <a:rPr lang="zh-TW" altLang="en-US" dirty="0"/>
              <a:t>地圖</a:t>
            </a:r>
            <a:endParaRPr lang="en-US" altLang="zh-TW" dirty="0"/>
          </a:p>
          <a:p>
            <a:pPr lvl="1"/>
            <a:r>
              <a:rPr lang="zh-TW" altLang="en-US" dirty="0"/>
              <a:t>中控派車系統的</a:t>
            </a:r>
            <a:r>
              <a:rPr lang="en-US" altLang="zh-TW" dirty="0"/>
              <a:t>EQ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en-US" altLang="zh-TW" dirty="0"/>
              <a:t>EQ</a:t>
            </a:r>
            <a:r>
              <a:rPr lang="zh-TW" altLang="en-US" dirty="0"/>
              <a:t>模擬器</a:t>
            </a:r>
            <a:endParaRPr lang="en-US" altLang="zh-TW" dirty="0"/>
          </a:p>
          <a:p>
            <a:r>
              <a:rPr lang="zh-TW" altLang="en-US" dirty="0"/>
              <a:t>參數調整</a:t>
            </a:r>
            <a:endParaRPr lang="en-US" altLang="zh-TW" dirty="0"/>
          </a:p>
          <a:p>
            <a:pPr lvl="1"/>
            <a:r>
              <a:rPr lang="zh-TW" altLang="en-US" dirty="0"/>
              <a:t>車控</a:t>
            </a:r>
            <a:endParaRPr lang="en-US" altLang="zh-TW" dirty="0"/>
          </a:p>
          <a:p>
            <a:pPr lvl="1"/>
            <a:r>
              <a:rPr lang="zh-TW" altLang="en-US" dirty="0"/>
              <a:t>交管邏輯</a:t>
            </a:r>
            <a:endParaRPr lang="en-US" altLang="zh-TW" dirty="0"/>
          </a:p>
          <a:p>
            <a:r>
              <a:rPr lang="zh-TW" altLang="en-US" dirty="0"/>
              <a:t>資料整理</a:t>
            </a:r>
          </a:p>
        </p:txBody>
      </p:sp>
    </p:spTree>
    <p:extLst>
      <p:ext uri="{BB962C8B-B14F-4D97-AF65-F5344CB8AC3E}">
        <p14:creationId xmlns:p14="http://schemas.microsoft.com/office/powerpoint/2010/main" val="76840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參數調整－車控參數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B648B3-DB49-4C29-92FB-4142F181FC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314" y="1238455"/>
            <a:ext cx="11880492" cy="5282418"/>
          </a:xfrm>
        </p:spPr>
        <p:txBody>
          <a:bodyPr/>
          <a:lstStyle/>
          <a:p>
            <a:r>
              <a:rPr lang="zh-TW" altLang="en-US" dirty="0"/>
              <a:t>車子的參數：</a:t>
            </a:r>
            <a:endParaRPr lang="en-US" altLang="zh-TW" dirty="0"/>
          </a:p>
          <a:p>
            <a:pPr lvl="1"/>
            <a:r>
              <a:rPr lang="en-US" altLang="zh-TW" dirty="0" err="1"/>
              <a:t>VMSystem</a:t>
            </a:r>
            <a:r>
              <a:rPr lang="en-US" altLang="zh-TW" dirty="0"/>
              <a:t>/AGV/</a:t>
            </a:r>
            <a:r>
              <a:rPr lang="en-US" altLang="zh-TW" dirty="0" err="1"/>
              <a:t>clsAGVSimulation.cs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模擬參考參數：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C3391A-5176-4BA6-827E-A004177B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80" y="1243287"/>
            <a:ext cx="2695951" cy="1829055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FB67719-EA93-4091-A21F-EBDAF8021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43965"/>
              </p:ext>
            </p:extLst>
          </p:nvPr>
        </p:nvGraphicFramePr>
        <p:xfrm>
          <a:off x="594561" y="3219995"/>
          <a:ext cx="7620560" cy="25528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9052">
                  <a:extLst>
                    <a:ext uri="{9D8B030D-6E8A-4147-A177-3AD203B41FA5}">
                      <a16:colId xmlns:a16="http://schemas.microsoft.com/office/drawing/2014/main" val="3428250920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355652958"/>
                    </a:ext>
                  </a:extLst>
                </a:gridCol>
                <a:gridCol w="4724070">
                  <a:extLst>
                    <a:ext uri="{9D8B030D-6E8A-4147-A177-3AD203B41FA5}">
                      <a16:colId xmlns:a16="http://schemas.microsoft.com/office/drawing/2014/main" val="3285074501"/>
                    </a:ext>
                  </a:extLst>
                </a:gridCol>
              </a:tblGrid>
              <a:tr h="31287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u="none" strike="noStrike" dirty="0">
                          <a:effectLst/>
                        </a:rPr>
                        <a:t>模擬器參數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實車參數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12128"/>
                  </a:ext>
                </a:extLst>
              </a:tr>
              <a:tr h="312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MoveSpeedRatio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1m/s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Max:1m/s, Min:0.08m/s,acel:0.35/s^s,dcel:0.75m/s^2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223648"/>
                  </a:ext>
                </a:extLst>
              </a:tr>
              <a:tr h="548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TapMoveSpeedRatio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0.18m/s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Max:0.18m/s,Min0.027m/s,acc:0.5m/s^2, </a:t>
                      </a: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30cm</a:t>
                      </a:r>
                      <a:r>
                        <a:rPr lang="zh-TW" altLang="en-US" sz="1600" u="none" strike="noStrike" dirty="0">
                          <a:effectLst/>
                        </a:rPr>
                        <a:t>以上加速至</a:t>
                      </a:r>
                      <a:r>
                        <a:rPr lang="en-US" sz="1600" u="none" strike="noStrike" dirty="0">
                          <a:effectLst/>
                        </a:rPr>
                        <a:t>Max, 30cm</a:t>
                      </a:r>
                      <a:r>
                        <a:rPr lang="zh-TW" altLang="en-US" sz="1600" u="none" strike="noStrike" dirty="0">
                          <a:effectLst/>
                        </a:rPr>
                        <a:t>以下減速至</a:t>
                      </a:r>
                      <a:r>
                        <a:rPr lang="en-US" altLang="zh-TW" sz="1600" u="none" strike="noStrike" dirty="0">
                          <a:effectLst/>
                        </a:rPr>
                        <a:t>0.07, 2</a:t>
                      </a:r>
                      <a:r>
                        <a:rPr lang="en-US" sz="1600" u="none" strike="noStrike" dirty="0">
                          <a:effectLst/>
                        </a:rPr>
                        <a:t>cm</a:t>
                      </a:r>
                      <a:r>
                        <a:rPr lang="zh-TW" altLang="en-US" sz="1600" u="none" strike="noStrike" dirty="0">
                          <a:effectLst/>
                        </a:rPr>
                        <a:t>以下減速至</a:t>
                      </a:r>
                      <a:r>
                        <a:rPr lang="en-US" sz="1600" u="none" strike="noStrike" dirty="0">
                          <a:effectLst/>
                        </a:rPr>
                        <a:t>min, 0.6cm</a:t>
                      </a:r>
                      <a:r>
                        <a:rPr lang="zh-TW" altLang="en-US" sz="1600" u="none" strike="noStrike" dirty="0">
                          <a:effectLst/>
                        </a:rPr>
                        <a:t>以下減速至</a:t>
                      </a:r>
                      <a:r>
                        <a:rPr lang="en-US" altLang="zh-TW" sz="1600" u="none" strike="noStrike" dirty="0">
                          <a:effectLst/>
                        </a:rPr>
                        <a:t>0.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6451214"/>
                  </a:ext>
                </a:extLst>
              </a:tr>
              <a:tr h="560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RotationSpeed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15deg/s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max:15deg/s, min:5deg/s , </a:t>
                      </a:r>
                      <a:r>
                        <a:rPr lang="en-US" sz="1600" u="none" strike="noStrike" dirty="0" err="1">
                          <a:effectLst/>
                        </a:rPr>
                        <a:t>acc</a:t>
                      </a:r>
                      <a:r>
                        <a:rPr lang="en-US" sz="1600" u="none" strike="noStrike" dirty="0">
                          <a:effectLst/>
                        </a:rPr>
                        <a:t>: 5deg/</a:t>
                      </a:r>
                      <a:r>
                        <a:rPr lang="en-US" sz="1600" u="none" strike="noStrike" dirty="0" err="1">
                          <a:effectLst/>
                        </a:rPr>
                        <a:t>s^s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3749033"/>
                  </a:ext>
                </a:extLst>
              </a:tr>
              <a:tr h="312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WorkingTime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20s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約</a:t>
                      </a:r>
                      <a:r>
                        <a:rPr lang="en-US" altLang="zh-TW" sz="1600" u="none" strike="noStrike" dirty="0">
                          <a:effectLst/>
                        </a:rPr>
                        <a:t>20</a:t>
                      </a:r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8582502"/>
                  </a:ext>
                </a:extLst>
              </a:tr>
              <a:tr h="312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SpeedUpRate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60</a:t>
                      </a:r>
                      <a:r>
                        <a:rPr lang="zh-TW" altLang="en-US" sz="1600" u="none" strike="noStrike" dirty="0">
                          <a:effectLst/>
                        </a:rPr>
                        <a:t>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874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32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參數調整－交管邏輯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B648B3-DB49-4C29-92FB-4142F181FC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314" y="1238455"/>
            <a:ext cx="11880492" cy="5282418"/>
          </a:xfrm>
        </p:spPr>
        <p:txBody>
          <a:bodyPr/>
          <a:lstStyle/>
          <a:p>
            <a:r>
              <a:rPr lang="zh-TW" altLang="en-US" dirty="0"/>
              <a:t>交管邏輯：</a:t>
            </a:r>
            <a:endParaRPr lang="en-US" altLang="zh-TW" dirty="0"/>
          </a:p>
          <a:p>
            <a:pPr lvl="1"/>
            <a:r>
              <a:rPr lang="en-US" altLang="zh-TW" dirty="0" err="1"/>
              <a:t>VMSystem</a:t>
            </a:r>
            <a:r>
              <a:rPr lang="en-US" altLang="zh-TW" dirty="0"/>
              <a:t>/AGV/</a:t>
            </a:r>
            <a:r>
              <a:rPr lang="en-US" altLang="zh-TW" dirty="0" err="1"/>
              <a:t>TaskDispatch</a:t>
            </a:r>
            <a:r>
              <a:rPr lang="en-US" altLang="zh-TW" dirty="0"/>
              <a:t>/Tasks/</a:t>
            </a:r>
            <a:r>
              <a:rPr lang="en-US" altLang="zh-TW" dirty="0" err="1"/>
              <a:t>MoveTaskDynamicPathPlan.cs</a:t>
            </a:r>
            <a:endParaRPr lang="en-US" altLang="zh-TW" dirty="0"/>
          </a:p>
          <a:p>
            <a:pPr lvl="1"/>
            <a:r>
              <a:rPr lang="zh-TW" altLang="en-US" dirty="0"/>
              <a:t>主要調整</a:t>
            </a:r>
            <a:r>
              <a:rPr lang="en-US" altLang="zh-TW" dirty="0" err="1"/>
              <a:t>SendTaskToAGV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7C011F5-0D2B-4FA7-84B8-CF0EAAF9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80" y="1305025"/>
            <a:ext cx="2829320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0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資料整理－</a:t>
            </a:r>
            <a:r>
              <a:rPr lang="en-US" altLang="zh-TW" dirty="0"/>
              <a:t>LOG</a:t>
            </a:r>
            <a:r>
              <a:rPr lang="zh-TW" altLang="en-US" dirty="0"/>
              <a:t>路徑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45988" y="1672281"/>
            <a:ext cx="434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路徑</a:t>
            </a:r>
            <a:r>
              <a:rPr lang="en-US" altLang="zh-TW" dirty="0"/>
              <a:t>: </a:t>
            </a:r>
            <a:r>
              <a:rPr lang="zh-TW" altLang="en-US" dirty="0"/>
              <a:t>本機</a:t>
            </a:r>
            <a:r>
              <a:rPr lang="en-US" altLang="zh-TW" dirty="0"/>
              <a:t>→</a:t>
            </a:r>
            <a:r>
              <a:rPr lang="zh-TW" altLang="en-US" dirty="0"/>
              <a:t>文件</a:t>
            </a:r>
            <a:r>
              <a:rPr lang="en-US" altLang="zh-TW" dirty="0"/>
              <a:t>→VMS</a:t>
            </a:r>
            <a:r>
              <a:rPr lang="zh-TW" altLang="en-US" dirty="0"/>
              <a:t> </a:t>
            </a:r>
            <a:r>
              <a:rPr lang="en-US" altLang="zh-TW" dirty="0"/>
              <a:t>LOG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4876" y="2319748"/>
            <a:ext cx="7489296" cy="41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資料整理－</a:t>
            </a:r>
            <a:r>
              <a:rPr lang="en-US" altLang="zh-TW" dirty="0"/>
              <a:t>LOG</a:t>
            </a:r>
            <a:r>
              <a:rPr lang="zh-TW" altLang="en-US" dirty="0"/>
              <a:t> 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1BEEE1-4AE1-48B1-BB02-CE68670293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314" y="1238454"/>
            <a:ext cx="11880492" cy="5217763"/>
          </a:xfrm>
        </p:spPr>
        <p:txBody>
          <a:bodyPr>
            <a:normAutofit/>
          </a:bodyPr>
          <a:lstStyle/>
          <a:p>
            <a:r>
              <a:rPr lang="zh-TW" altLang="en-US" dirty="0"/>
              <a:t>目前</a:t>
            </a:r>
            <a:r>
              <a:rPr lang="en-US" altLang="zh-TW" dirty="0"/>
              <a:t>LOG</a:t>
            </a:r>
            <a:r>
              <a:rPr lang="zh-TW" altLang="en-US" dirty="0"/>
              <a:t>有紀錄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每個</a:t>
            </a:r>
            <a:r>
              <a:rPr lang="en-US" altLang="zh-TW" dirty="0"/>
              <a:t>Tag</a:t>
            </a:r>
            <a:r>
              <a:rPr lang="zh-TW" altLang="en-US" dirty="0"/>
              <a:t>點的等待時間</a:t>
            </a:r>
            <a:r>
              <a:rPr lang="en-US" altLang="zh-TW" dirty="0"/>
              <a:t>(</a:t>
            </a:r>
            <a:r>
              <a:rPr lang="zh-TW" altLang="en-US" dirty="0"/>
              <a:t>一進</a:t>
            </a:r>
            <a:r>
              <a:rPr lang="en-US" altLang="zh-TW" dirty="0"/>
              <a:t>Tag</a:t>
            </a:r>
            <a:r>
              <a:rPr lang="zh-TW" altLang="en-US" dirty="0"/>
              <a:t>點開始計時，離開</a:t>
            </a:r>
            <a:r>
              <a:rPr lang="en-US" altLang="zh-TW" dirty="0"/>
              <a:t>Tag</a:t>
            </a:r>
            <a:r>
              <a:rPr lang="zh-TW" altLang="en-US" dirty="0"/>
              <a:t>點後結束計時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b="1" dirty="0"/>
              <a:t>關鍵字：</a:t>
            </a:r>
            <a:r>
              <a:rPr lang="en-US" altLang="zh-TW" dirty="0"/>
              <a:t>Point ID : 42, Wait Time: 0.3191431 seconds)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點跟點之間的距離及花費時間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b="1" dirty="0"/>
              <a:t>關鍵字：</a:t>
            </a:r>
            <a:r>
              <a:rPr lang="zh-TW" altLang="en-US" dirty="0"/>
              <a:t>走行距離、需要花的時間</a:t>
            </a:r>
            <a:r>
              <a:rPr lang="en-US" altLang="zh-TW" dirty="0"/>
              <a:t>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紀錄交管點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b="1" dirty="0"/>
              <a:t>關鍵字：</a:t>
            </a:r>
            <a:r>
              <a:rPr lang="zh-TW" altLang="en-US" dirty="0"/>
              <a:t> </a:t>
            </a:r>
            <a:r>
              <a:rPr lang="en-US" altLang="zh-TW" dirty="0"/>
              <a:t>Traffic point)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69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871C6-0388-4090-9BE4-1BC2FF5C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2EE0C0-64CD-47B3-96CD-A4AC245E72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314" y="1238455"/>
            <a:ext cx="11880492" cy="5484078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若電腦環境沒有安裝下列項目，依照對應連結進行下載安裝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SQL Server Express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-apple-system"/>
                <a:hlinkClick r:id="rId2"/>
              </a:rPr>
              <a:t>https://go.microsoft.com/fwlink/p/?linkid=2216019&amp;clcid=0x404&amp;culture=zh-tw&amp;country=tw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SQL Management Studio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-apple-system"/>
                <a:hlinkClick r:id="rId3"/>
              </a:rPr>
              <a:t>https://aka.ms/ssmsfullsetup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.Net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6.0 runtime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-apple-system"/>
                <a:hlinkClick r:id="rId4"/>
              </a:rPr>
              <a:t>https://dotnet.microsoft.com/en-us/download/dotnet/6.0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0339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軟體環境建置－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開啟</a:t>
            </a:r>
            <a:r>
              <a:rPr lang="en-US" altLang="zh-TW" sz="2400" dirty="0"/>
              <a:t>SQL Server</a:t>
            </a:r>
            <a:r>
              <a:rPr lang="zh-TW" altLang="en-US" sz="2400" dirty="0"/>
              <a:t>設定管理員</a:t>
            </a:r>
            <a:r>
              <a:rPr lang="en-US" altLang="zh-TW" sz="2400" dirty="0"/>
              <a:t> </a:t>
            </a:r>
          </a:p>
          <a:p>
            <a:r>
              <a:rPr lang="zh-TW" altLang="en-US" sz="2400" dirty="0"/>
              <a:t>在</a:t>
            </a:r>
            <a:r>
              <a:rPr lang="en-US" altLang="zh-TW" sz="2400" dirty="0"/>
              <a:t>SQL Server</a:t>
            </a:r>
            <a:r>
              <a:rPr lang="zh-TW" altLang="en-US" sz="2400" dirty="0"/>
              <a:t>網路組態下點選</a:t>
            </a:r>
            <a:r>
              <a:rPr lang="en-US" altLang="zh-TW" sz="2400" dirty="0"/>
              <a:t>SQLEXPRESS</a:t>
            </a:r>
            <a:r>
              <a:rPr lang="zh-TW" altLang="en-US" sz="2400" dirty="0"/>
              <a:t>的通訊協定</a:t>
            </a:r>
            <a:endParaRPr lang="en-US" altLang="zh-TW" sz="2400" dirty="0"/>
          </a:p>
          <a:p>
            <a:r>
              <a:rPr lang="zh-TW" altLang="en-US" sz="2400" dirty="0"/>
              <a:t>啟用</a:t>
            </a:r>
            <a:r>
              <a:rPr lang="en-US" altLang="zh-TW" sz="2400" dirty="0"/>
              <a:t>TCP/IP</a:t>
            </a:r>
            <a:r>
              <a:rPr lang="zh-TW" altLang="en-US" sz="2400" dirty="0"/>
              <a:t>功能後，呼叫內容</a:t>
            </a:r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3912" y="2852936"/>
            <a:ext cx="6311695" cy="302433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5207" y="1238455"/>
            <a:ext cx="3600400" cy="12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軟體環境建置－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內容版面配置區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在內容裡，點選</a:t>
            </a:r>
            <a:r>
              <a:rPr lang="en-US" altLang="zh-TW" sz="2400" dirty="0"/>
              <a:t>IP10</a:t>
            </a:r>
            <a:r>
              <a:rPr lang="zh-TW" altLang="en-US" sz="2400" dirty="0"/>
              <a:t>並在</a:t>
            </a:r>
            <a:r>
              <a:rPr lang="en-US" altLang="zh-TW" sz="2400" dirty="0"/>
              <a:t>IP</a:t>
            </a:r>
            <a:r>
              <a:rPr lang="zh-TW" altLang="en-US" sz="2400" dirty="0"/>
              <a:t>位址上更改為</a:t>
            </a:r>
            <a:r>
              <a:rPr lang="en-US" altLang="zh-TW" sz="2400" dirty="0"/>
              <a:t>”127.0.0.1”</a:t>
            </a:r>
          </a:p>
          <a:p>
            <a:r>
              <a:rPr lang="en-US" altLang="zh-TW" sz="2400" dirty="0"/>
              <a:t>”</a:t>
            </a:r>
            <a:r>
              <a:rPr lang="zh-TW" altLang="en-US" sz="2400" dirty="0"/>
              <a:t>已啟用</a:t>
            </a:r>
            <a:r>
              <a:rPr lang="en-US" altLang="zh-TW" sz="2400" dirty="0"/>
              <a:t> ”</a:t>
            </a:r>
            <a:r>
              <a:rPr lang="zh-TW" altLang="en-US" sz="2400" dirty="0"/>
              <a:t>和</a:t>
            </a:r>
            <a:r>
              <a:rPr lang="en-US" altLang="zh-TW" sz="2400" dirty="0"/>
              <a:t>”</a:t>
            </a:r>
            <a:r>
              <a:rPr lang="zh-TW" altLang="en-US" sz="2400" dirty="0"/>
              <a:t>作用中</a:t>
            </a:r>
            <a:r>
              <a:rPr lang="en-US" altLang="zh-TW" sz="2400" dirty="0"/>
              <a:t>”</a:t>
            </a:r>
            <a:r>
              <a:rPr lang="zh-TW" altLang="en-US" sz="2400" dirty="0"/>
              <a:t>的狀態皆改為</a:t>
            </a:r>
            <a:r>
              <a:rPr lang="en-US" altLang="zh-TW" sz="2400" dirty="0"/>
              <a:t>”</a:t>
            </a:r>
            <a:r>
              <a:rPr lang="zh-TW" altLang="en-US" sz="2400" dirty="0"/>
              <a:t>是</a:t>
            </a:r>
            <a:r>
              <a:rPr lang="en-US" altLang="zh-TW" sz="2400" dirty="0"/>
              <a:t>”</a:t>
            </a:r>
          </a:p>
          <a:p>
            <a:r>
              <a:rPr lang="en-US" altLang="zh-TW" sz="2400" dirty="0"/>
              <a:t>TCP</a:t>
            </a:r>
            <a:r>
              <a:rPr lang="zh-TW" altLang="en-US" sz="2400" dirty="0"/>
              <a:t>動態通訊埠若有數值，則改成空白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3" name="內容版面配置區 2" descr="畫面剪輯"/>
          <p:cNvPicPr>
            <a:picLocks noGrp="1" noChangeAspect="1"/>
          </p:cNvPicPr>
          <p:nvPr>
            <p:ph sz="half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8599" y="2335742"/>
            <a:ext cx="5384800" cy="3125788"/>
          </a:xfrm>
        </p:spPr>
      </p:pic>
    </p:spTree>
    <p:extLst>
      <p:ext uri="{BB962C8B-B14F-4D97-AF65-F5344CB8AC3E}">
        <p14:creationId xmlns:p14="http://schemas.microsoft.com/office/powerpoint/2010/main" val="288710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軟體環境建置－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5" name="內容版面配置區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將</a:t>
            </a:r>
            <a:r>
              <a:rPr lang="en-US" altLang="zh-TW" sz="2400" dirty="0"/>
              <a:t>IPAII</a:t>
            </a:r>
            <a:r>
              <a:rPr lang="zh-TW" altLang="en-US" sz="2400" dirty="0"/>
              <a:t>的</a:t>
            </a:r>
            <a:r>
              <a:rPr lang="en-US" altLang="zh-TW" sz="2400" dirty="0"/>
              <a:t>”TCP</a:t>
            </a:r>
            <a:r>
              <a:rPr lang="zh-TW" altLang="en-US" sz="2400" dirty="0"/>
              <a:t>動態通訊埠</a:t>
            </a:r>
            <a:r>
              <a:rPr lang="en-US" altLang="zh-TW" sz="2400" dirty="0"/>
              <a:t>”</a:t>
            </a:r>
            <a:r>
              <a:rPr lang="zh-TW" altLang="en-US" sz="2400" dirty="0"/>
              <a:t>和</a:t>
            </a:r>
            <a:r>
              <a:rPr lang="en-US" altLang="zh-TW" sz="2400" dirty="0"/>
              <a:t>”TCP</a:t>
            </a:r>
            <a:r>
              <a:rPr lang="zh-TW" altLang="en-US" sz="2400" dirty="0"/>
              <a:t>通訊埠</a:t>
            </a:r>
            <a:r>
              <a:rPr lang="en-US" altLang="zh-TW" sz="2400" dirty="0"/>
              <a:t>”</a:t>
            </a:r>
            <a:r>
              <a:rPr lang="zh-TW" altLang="en-US" sz="2400" dirty="0"/>
              <a:t>改成</a:t>
            </a:r>
            <a:endParaRPr lang="en-US" altLang="zh-TW" sz="2400" dirty="0"/>
          </a:p>
          <a:p>
            <a:r>
              <a:rPr lang="en-US" altLang="zh-TW" sz="2400" dirty="0"/>
              <a:t>TCP</a:t>
            </a:r>
            <a:r>
              <a:rPr lang="zh-TW" altLang="en-US" sz="2400" dirty="0"/>
              <a:t>動態通訊埠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50878</a:t>
            </a:r>
          </a:p>
          <a:p>
            <a:r>
              <a:rPr lang="en-US" altLang="zh-TW" sz="2400" dirty="0"/>
              <a:t>TCP</a:t>
            </a:r>
            <a:r>
              <a:rPr lang="zh-TW" altLang="en-US" sz="2400" dirty="0"/>
              <a:t>通訊埠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1433</a:t>
            </a:r>
          </a:p>
          <a:p>
            <a:pPr marL="0" indent="0">
              <a:buNone/>
            </a:pPr>
            <a:r>
              <a:rPr lang="zh-TW" altLang="en-US" sz="2400" dirty="0"/>
              <a:t>套用後並確認</a:t>
            </a:r>
            <a:endParaRPr lang="en-US" altLang="zh-TW" sz="2400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777" y="1446478"/>
            <a:ext cx="3930852" cy="483259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116441" y="4470814"/>
            <a:ext cx="3096344" cy="936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54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軟體環境建置－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type="body" sz="quarter" idx="12"/>
          </p:nvPr>
        </p:nvSpPr>
        <p:spPr>
          <a:xfrm>
            <a:off x="176314" y="1238454"/>
            <a:ext cx="5022219" cy="506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確認後，點選</a:t>
            </a:r>
            <a:r>
              <a:rPr lang="en-US" altLang="zh-TW" sz="2000" dirty="0"/>
              <a:t>SQL Server(SQLEXPRESS)</a:t>
            </a:r>
            <a:r>
              <a:rPr lang="zh-TW" altLang="en-US" sz="2000" dirty="0"/>
              <a:t>的內容並按下重新啟動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*注意</a:t>
            </a:r>
            <a:r>
              <a:rPr lang="en-US" altLang="zh-TW" sz="2000" dirty="0"/>
              <a:t>: </a:t>
            </a:r>
          </a:p>
          <a:p>
            <a:pPr marL="0" indent="0">
              <a:buNone/>
            </a:pPr>
            <a:r>
              <a:rPr lang="en-US" altLang="zh-TW" sz="2000" dirty="0"/>
              <a:t>SQL Server(SQLEXPRESS)</a:t>
            </a:r>
            <a:r>
              <a:rPr lang="zh-TW" altLang="en-US" sz="2000" dirty="0"/>
              <a:t>和</a:t>
            </a:r>
            <a:r>
              <a:rPr lang="en-US" altLang="zh-TW" sz="2000" dirty="0"/>
              <a:t>SQL Server(MSSQLEXPRESS)</a:t>
            </a:r>
          </a:p>
          <a:p>
            <a:pPr marL="0" indent="0">
              <a:buNone/>
            </a:pPr>
            <a:r>
              <a:rPr lang="zh-TW" altLang="en-US" sz="2000" dirty="0"/>
              <a:t>無法同時開啟，必須先把</a:t>
            </a:r>
            <a:r>
              <a:rPr lang="en-US" altLang="zh-TW" sz="2000" dirty="0"/>
              <a:t>SQL Server(MSSQLEXPRESS)</a:t>
            </a:r>
            <a:r>
              <a:rPr lang="zh-TW" altLang="en-US" sz="2000" dirty="0"/>
              <a:t>狀態停止才能執行</a:t>
            </a:r>
            <a:r>
              <a:rPr lang="en-US" altLang="zh-TW" sz="2000" dirty="0"/>
              <a:t>SQL Server(SQLEXPRESS)</a:t>
            </a:r>
            <a:r>
              <a:rPr lang="zh-TW" altLang="en-US" sz="2000" dirty="0"/>
              <a:t>功能，</a:t>
            </a:r>
            <a:r>
              <a:rPr lang="en-US" altLang="zh-TW" sz="2000" dirty="0"/>
              <a:t>SQL</a:t>
            </a:r>
            <a:r>
              <a:rPr lang="zh-TW" altLang="en-US" sz="2000" dirty="0"/>
              <a:t>才能夠進行登入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560"/>
          <a:stretch/>
        </p:blipFill>
        <p:spPr>
          <a:xfrm>
            <a:off x="8250501" y="872716"/>
            <a:ext cx="3306508" cy="446449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8173" y="966333"/>
            <a:ext cx="2952328" cy="144016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0583770" y="4414250"/>
            <a:ext cx="973239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2264" y="5661248"/>
            <a:ext cx="3343872" cy="1019085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8100156" y="1484784"/>
            <a:ext cx="2543554" cy="29294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10344472" y="5026318"/>
            <a:ext cx="719218" cy="6349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E29DB06-AED2-4685-9A97-B4DA096DC096}"/>
              </a:ext>
            </a:extLst>
          </p:cNvPr>
          <p:cNvGrpSpPr/>
          <p:nvPr/>
        </p:nvGrpSpPr>
        <p:grpSpPr>
          <a:xfrm>
            <a:off x="494099" y="4698338"/>
            <a:ext cx="5529535" cy="1914792"/>
            <a:chOff x="1095233" y="4562871"/>
            <a:chExt cx="5529535" cy="191479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9AE5CE7-0FF2-4F52-875A-F1A02090C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5233" y="4562871"/>
              <a:ext cx="5249008" cy="1914792"/>
            </a:xfrm>
            <a:prstGeom prst="rect">
              <a:avLst/>
            </a:prstGeom>
          </p:spPr>
        </p:pic>
        <p:sp>
          <p:nvSpPr>
            <p:cNvPr id="19" name="橢圓 18"/>
            <p:cNvSpPr/>
            <p:nvPr/>
          </p:nvSpPr>
          <p:spPr>
            <a:xfrm>
              <a:off x="3336165" y="5349516"/>
              <a:ext cx="3288603" cy="5400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62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軟體環境建置－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開啟</a:t>
            </a:r>
            <a:r>
              <a:rPr lang="en-US" altLang="zh-TW" sz="2000" dirty="0"/>
              <a:t>SSMS</a:t>
            </a:r>
            <a:r>
              <a:rPr lang="zh-TW" altLang="en-US" sz="2000" dirty="0"/>
              <a:t>程式後，在</a:t>
            </a:r>
            <a:r>
              <a:rPr lang="en-US" altLang="zh-TW" sz="2000" dirty="0"/>
              <a:t>windows</a:t>
            </a:r>
            <a:r>
              <a:rPr lang="zh-TW" altLang="en-US" sz="2000" dirty="0"/>
              <a:t>驗證模式下的登入頁面的伺服器名稱改為</a:t>
            </a:r>
            <a:r>
              <a:rPr lang="en-US" altLang="zh-TW" sz="2000" dirty="0"/>
              <a:t>”127.0.0.1”</a:t>
            </a:r>
            <a:r>
              <a:rPr lang="zh-TW" altLang="en-US" sz="2000" dirty="0"/>
              <a:t>並連線。</a:t>
            </a:r>
            <a:endParaRPr lang="en-US" altLang="zh-TW" sz="2000" dirty="0"/>
          </a:p>
          <a:p>
            <a:r>
              <a:rPr lang="zh-TW" altLang="en-US" sz="2000" dirty="0"/>
              <a:t>找到安全性</a:t>
            </a:r>
            <a:r>
              <a:rPr lang="en-US" altLang="zh-TW" sz="2000" dirty="0"/>
              <a:t>&gt;</a:t>
            </a:r>
            <a:r>
              <a:rPr lang="zh-TW" altLang="en-US" sz="2000" dirty="0"/>
              <a:t>登入</a:t>
            </a:r>
            <a:r>
              <a:rPr lang="en-US" altLang="zh-TW" sz="2000" dirty="0"/>
              <a:t>&gt;</a:t>
            </a:r>
            <a:r>
              <a:rPr lang="en-US" altLang="zh-TW" sz="2000" dirty="0" err="1"/>
              <a:t>sa</a:t>
            </a:r>
            <a:r>
              <a:rPr lang="zh-TW" altLang="en-US" sz="2000" dirty="0"/>
              <a:t>後，更改密碼為</a:t>
            </a:r>
            <a:r>
              <a:rPr lang="en-US" altLang="zh-TW" sz="2000" dirty="0"/>
              <a:t>”12345678”</a:t>
            </a:r>
            <a:r>
              <a:rPr lang="zh-TW" altLang="en-US" sz="2000" dirty="0"/>
              <a:t>或</a:t>
            </a:r>
            <a:r>
              <a:rPr lang="en-US" altLang="zh-TW" sz="2000" dirty="0"/>
              <a:t>”Tsmc12345678”</a:t>
            </a:r>
          </a:p>
          <a:p>
            <a:endParaRPr lang="zh-TW" altLang="en-US" sz="2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101" y="3426333"/>
            <a:ext cx="2280253" cy="1013446"/>
          </a:xfrm>
          <a:prstGeom prst="rect">
            <a:avLst/>
          </a:prstGeom>
        </p:spPr>
      </p:pic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4" y="4578739"/>
            <a:ext cx="3087298" cy="1891240"/>
          </a:xfrm>
          <a:prstGeom prst="rect">
            <a:avLst/>
          </a:prstGeom>
        </p:spPr>
      </p:pic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1973" y="2417283"/>
            <a:ext cx="4680520" cy="4078164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6894" y="3544599"/>
            <a:ext cx="3092609" cy="2914800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>
            <a:off x="911424" y="4247498"/>
            <a:ext cx="1042803" cy="1125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690711" y="3820127"/>
            <a:ext cx="962903" cy="148108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874905" y="6220962"/>
            <a:ext cx="689154" cy="4079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5667558" y="3645024"/>
            <a:ext cx="3939859" cy="283067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8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軟體環境建置－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9" name="內容版面配置區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更改密碼確認後並中斷連接，在重新連接資料庫</a:t>
            </a:r>
            <a:endParaRPr lang="en-US" altLang="zh-TW" sz="2000" dirty="0"/>
          </a:p>
          <a:p>
            <a:r>
              <a:rPr lang="zh-TW" altLang="en-US" sz="2000" dirty="0"/>
              <a:t>將認證模式改為</a:t>
            </a:r>
            <a:r>
              <a:rPr lang="en-US" altLang="zh-TW" sz="2000" dirty="0"/>
              <a:t>SQL Server</a:t>
            </a:r>
            <a:r>
              <a:rPr lang="zh-TW" altLang="en-US" sz="2000" dirty="0"/>
              <a:t>驗證</a:t>
            </a:r>
            <a:endParaRPr lang="en-US" altLang="zh-TW" sz="2000" dirty="0"/>
          </a:p>
          <a:p>
            <a:r>
              <a:rPr lang="zh-TW" altLang="en-US" sz="2000" dirty="0"/>
              <a:t>登入名稱為</a:t>
            </a:r>
            <a:r>
              <a:rPr lang="en-US" altLang="zh-TW" sz="2000" dirty="0"/>
              <a:t>”</a:t>
            </a:r>
            <a:r>
              <a:rPr lang="en-US" altLang="zh-TW" sz="2000" dirty="0" err="1"/>
              <a:t>sa</a:t>
            </a:r>
            <a:r>
              <a:rPr lang="en-US" altLang="zh-TW" sz="2000" dirty="0"/>
              <a:t>”</a:t>
            </a:r>
            <a:r>
              <a:rPr lang="zh-TW" altLang="en-US" sz="2000" dirty="0"/>
              <a:t>，將剛剛設定的密碼輸入後便完成設定</a:t>
            </a:r>
          </a:p>
        </p:txBody>
      </p:sp>
      <p:pic>
        <p:nvPicPr>
          <p:cNvPr id="3" name="內容版面配置區 2" descr="畫面剪輯"/>
          <p:cNvPicPr>
            <a:picLocks noGrp="1" noChangeAspect="1"/>
          </p:cNvPicPr>
          <p:nvPr>
            <p:ph sz="half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81300"/>
            <a:ext cx="3232150" cy="1441450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12" y="2671033"/>
            <a:ext cx="4224972" cy="261212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4133670" y="3426054"/>
            <a:ext cx="3618514" cy="1296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315" y="1916832"/>
            <a:ext cx="3811513" cy="35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22595</TotalTime>
  <Words>1076</Words>
  <Application>Microsoft Office PowerPoint</Application>
  <PresentationFormat>寬螢幕</PresentationFormat>
  <Paragraphs>126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-apple-system</vt:lpstr>
      <vt:lpstr>Myriad Pro</vt:lpstr>
      <vt:lpstr>微軟正黑體</vt:lpstr>
      <vt:lpstr>微軟正黑體 Light</vt:lpstr>
      <vt:lpstr>新細明體</vt:lpstr>
      <vt:lpstr>Arial</vt:lpstr>
      <vt:lpstr>Calibri</vt:lpstr>
      <vt:lpstr>Century Gothic</vt:lpstr>
      <vt:lpstr>Wingdings</vt:lpstr>
      <vt:lpstr>Office 佈景主題</vt:lpstr>
      <vt:lpstr>路網派車交管模擬分析相關設定</vt:lpstr>
      <vt:lpstr>Outline</vt:lpstr>
      <vt:lpstr>軟體環境建置</vt:lpstr>
      <vt:lpstr>軟體環境建置－SQL Server</vt:lpstr>
      <vt:lpstr>軟體環境建置－SQL Server</vt:lpstr>
      <vt:lpstr>軟體環境建置－SQL Server</vt:lpstr>
      <vt:lpstr>軟體環境建置－SQL Server</vt:lpstr>
      <vt:lpstr>軟體環境建置－SQL Server</vt:lpstr>
      <vt:lpstr>軟體環境建置－SQL Server</vt:lpstr>
      <vt:lpstr>軟體環境建置－中控派車(AGVs)</vt:lpstr>
      <vt:lpstr>軟體環境建置－中控派車(AGVs)</vt:lpstr>
      <vt:lpstr>軟體環境建置－車載管理系統(VMS)</vt:lpstr>
      <vt:lpstr>軟體環境建置－EQ模擬器</vt:lpstr>
      <vt:lpstr>參數檔匯入－地圖</vt:lpstr>
      <vt:lpstr>參數檔匯入－地圖</vt:lpstr>
      <vt:lpstr>參數檔匯入－ EQConfigs</vt:lpstr>
      <vt:lpstr>參數檔匯入－ EQConfigs</vt:lpstr>
      <vt:lpstr>參數檔匯入－EQConfigs注意事項</vt:lpstr>
      <vt:lpstr>參數檔匯入－EQ模擬器參數檔</vt:lpstr>
      <vt:lpstr>參數調整－車控參數</vt:lpstr>
      <vt:lpstr>參數調整－交管邏輯</vt:lpstr>
      <vt:lpstr>資料整理－LOG路徑</vt:lpstr>
      <vt:lpstr>資料整理－LOG 內容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陳雅萍</dc:creator>
  <cp:lastModifiedBy>趙伯仁</cp:lastModifiedBy>
  <cp:revision>577</cp:revision>
  <dcterms:created xsi:type="dcterms:W3CDTF">2022-07-07T13:26:34Z</dcterms:created>
  <dcterms:modified xsi:type="dcterms:W3CDTF">2024-04-29T07:44:36Z</dcterms:modified>
</cp:coreProperties>
</file>