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2" autoAdjust="0"/>
    <p:restoredTop sz="94660"/>
  </p:normalViewPr>
  <p:slideViewPr>
    <p:cSldViewPr snapToGrid="0">
      <p:cViewPr varScale="1">
        <p:scale>
          <a:sx n="46" d="100"/>
          <a:sy n="46" d="100"/>
        </p:scale>
        <p:origin x="1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1621-1632-4DD3-98E6-9AF07B29FE78}"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24791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1621-1632-4DD3-98E6-9AF07B29FE78}"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25656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1621-1632-4DD3-98E6-9AF07B29FE78}"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386931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1621-1632-4DD3-98E6-9AF07B29FE78}"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30610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1621-1632-4DD3-98E6-9AF07B29FE78}"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402971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1621-1632-4DD3-98E6-9AF07B29FE78}"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325472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1621-1632-4DD3-98E6-9AF07B29FE78}"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154345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1621-1632-4DD3-98E6-9AF07B29FE78}"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281823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1621-1632-4DD3-98E6-9AF07B29FE78}"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318982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1621-1632-4DD3-98E6-9AF07B29FE78}"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258853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1621-1632-4DD3-98E6-9AF07B29FE78}"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E025-A2D9-422C-90DB-C3E0765BA591}" type="slidenum">
              <a:rPr lang="en-US" smtClean="0"/>
              <a:t>‹#›</a:t>
            </a:fld>
            <a:endParaRPr lang="en-US"/>
          </a:p>
        </p:txBody>
      </p:sp>
    </p:spTree>
    <p:extLst>
      <p:ext uri="{BB962C8B-B14F-4D97-AF65-F5344CB8AC3E}">
        <p14:creationId xmlns:p14="http://schemas.microsoft.com/office/powerpoint/2010/main" val="44238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1621-1632-4DD3-98E6-9AF07B29FE78}" type="datetimeFigureOut">
              <a:rPr lang="en-US" smtClean="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6E025-A2D9-422C-90DB-C3E0765BA591}" type="slidenum">
              <a:rPr lang="en-US" smtClean="0"/>
              <a:t>‹#›</a:t>
            </a:fld>
            <a:endParaRPr lang="en-US"/>
          </a:p>
        </p:txBody>
      </p:sp>
    </p:spTree>
    <p:extLst>
      <p:ext uri="{BB962C8B-B14F-4D97-AF65-F5344CB8AC3E}">
        <p14:creationId xmlns:p14="http://schemas.microsoft.com/office/powerpoint/2010/main" val="75681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loudflare.com/learning/ddos/glossary/hypertext-transfer-protocol-htt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0655" y="374073"/>
            <a:ext cx="10536381" cy="1569660"/>
          </a:xfrm>
          <a:prstGeom prst="rect">
            <a:avLst/>
          </a:prstGeom>
          <a:noFill/>
        </p:spPr>
        <p:txBody>
          <a:bodyPr wrap="square" rtlCol="0">
            <a:spAutoFit/>
          </a:bodyPr>
          <a:lstStyle/>
          <a:p>
            <a:pPr algn="ctr"/>
            <a:r>
              <a:rPr lang="en-US" sz="4800" b="1" dirty="0">
                <a:solidFill>
                  <a:schemeClr val="accent1">
                    <a:lumMod val="75000"/>
                  </a:schemeClr>
                </a:solidFill>
              </a:rPr>
              <a:t>HTTP/2 vs. HTTP/1.1</a:t>
            </a:r>
          </a:p>
          <a:p>
            <a:pPr algn="ctr"/>
            <a:endParaRPr lang="en-US" sz="4800" dirty="0">
              <a:solidFill>
                <a:schemeClr val="accent1">
                  <a:lumMod val="75000"/>
                </a:schemeClr>
              </a:solidFill>
            </a:endParaRPr>
          </a:p>
        </p:txBody>
      </p:sp>
      <p:sp>
        <p:nvSpPr>
          <p:cNvPr id="6" name="TextBox 5"/>
          <p:cNvSpPr txBox="1"/>
          <p:nvPr/>
        </p:nvSpPr>
        <p:spPr>
          <a:xfrm>
            <a:off x="692727" y="1158903"/>
            <a:ext cx="10924309" cy="5509200"/>
          </a:xfrm>
          <a:prstGeom prst="rect">
            <a:avLst/>
          </a:prstGeom>
          <a:noFill/>
        </p:spPr>
        <p:txBody>
          <a:bodyPr wrap="square" rtlCol="0">
            <a:spAutoFit/>
          </a:bodyPr>
          <a:lstStyle/>
          <a:p>
            <a:r>
              <a:rPr lang="en-US" sz="3600" b="1" dirty="0" smtClean="0">
                <a:solidFill>
                  <a:schemeClr val="accent1">
                    <a:lumMod val="75000"/>
                  </a:schemeClr>
                </a:solidFill>
              </a:rPr>
              <a:t>HTTP : </a:t>
            </a:r>
            <a:r>
              <a:rPr lang="en-US" sz="2800" dirty="0">
                <a:hlinkClick r:id="rId2"/>
              </a:rPr>
              <a:t>HTTP</a:t>
            </a:r>
            <a:r>
              <a:rPr lang="en-US" sz="2800" dirty="0"/>
              <a:t> stands for hypertext transfer protocol, and it is the </a:t>
            </a:r>
            <a:r>
              <a:rPr lang="en-US" sz="2800" dirty="0" smtClean="0"/>
              <a:t>basic protocol for all </a:t>
            </a:r>
            <a:r>
              <a:rPr lang="en-US" sz="2800" dirty="0"/>
              <a:t>web applications. </a:t>
            </a:r>
            <a:r>
              <a:rPr lang="en-US" sz="2800" dirty="0" smtClean="0"/>
              <a:t>HTTP </a:t>
            </a:r>
            <a:r>
              <a:rPr lang="en-US" sz="2800" dirty="0"/>
              <a:t>is the method </a:t>
            </a:r>
            <a:r>
              <a:rPr lang="en-US" sz="2800" dirty="0" smtClean="0"/>
              <a:t>/protocol by which client computers and </a:t>
            </a:r>
            <a:r>
              <a:rPr lang="en-US" sz="2800" dirty="0"/>
              <a:t>servers use to request and send </a:t>
            </a:r>
            <a:r>
              <a:rPr lang="en-US" sz="2800" dirty="0" err="1" smtClean="0"/>
              <a:t>informations</a:t>
            </a:r>
            <a:r>
              <a:rPr lang="en-US" sz="3600" dirty="0" smtClean="0"/>
              <a:t>.</a:t>
            </a:r>
          </a:p>
          <a:p>
            <a:endParaRPr lang="en-US" sz="2800" dirty="0" smtClean="0"/>
          </a:p>
          <a:p>
            <a:r>
              <a:rPr lang="en-US" sz="2800" dirty="0"/>
              <a:t>	</a:t>
            </a:r>
            <a:r>
              <a:rPr lang="en-US" sz="2800" dirty="0" smtClean="0"/>
              <a:t>In </a:t>
            </a:r>
            <a:r>
              <a:rPr lang="en-US" sz="2800" dirty="0" smtClean="0"/>
              <a:t>1997 , </a:t>
            </a:r>
            <a:r>
              <a:rPr lang="en-US" sz="2800" dirty="0" smtClean="0"/>
              <a:t>first version 1.1 </a:t>
            </a:r>
            <a:r>
              <a:rPr lang="en-US" sz="2800" dirty="0"/>
              <a:t>of HTTP was created in </a:t>
            </a:r>
            <a:r>
              <a:rPr lang="en-US" sz="2800" dirty="0" smtClean="0"/>
              <a:t>1997. </a:t>
            </a:r>
            <a:r>
              <a:rPr lang="en-US" sz="2800" dirty="0"/>
              <a:t>This version </a:t>
            </a:r>
            <a:r>
              <a:rPr lang="en-US" sz="2800" dirty="0" smtClean="0"/>
              <a:t>was in uses till 2015 and a </a:t>
            </a:r>
            <a:r>
              <a:rPr lang="en-US" sz="2800" dirty="0"/>
              <a:t>new version of HTTP called HTTP/2 was </a:t>
            </a:r>
            <a:r>
              <a:rPr lang="en-US" sz="2800" dirty="0" smtClean="0"/>
              <a:t>created  and came to use till now.</a:t>
            </a:r>
            <a:r>
              <a:rPr lang="en-US" sz="2800" dirty="0"/>
              <a:t>  </a:t>
            </a:r>
            <a:endParaRPr lang="en-US" sz="2800" dirty="0" smtClean="0"/>
          </a:p>
          <a:p>
            <a:endParaRPr lang="en-US" sz="2800" dirty="0"/>
          </a:p>
          <a:p>
            <a:r>
              <a:rPr lang="en-US" sz="2800" b="1" dirty="0" smtClean="0">
                <a:solidFill>
                  <a:schemeClr val="accent1">
                    <a:lumMod val="75000"/>
                  </a:schemeClr>
                </a:solidFill>
              </a:rPr>
              <a:t>Differences : </a:t>
            </a:r>
            <a:r>
              <a:rPr lang="en-US" sz="2800" dirty="0" smtClean="0"/>
              <a:t>HTTP/2 is the upgraded version of 1.1 mainly created to solve many drawbacks and performance of 1.1. </a:t>
            </a:r>
          </a:p>
          <a:p>
            <a:r>
              <a:rPr lang="en-US" sz="2800" dirty="0" smtClean="0"/>
              <a:t>The main features of HTTP/2 are Prioritization, Improved performance, Multiplexing, Server Push and Header compression.</a:t>
            </a:r>
            <a:endParaRPr lang="en-US" sz="2800" dirty="0"/>
          </a:p>
        </p:txBody>
      </p:sp>
    </p:spTree>
    <p:extLst>
      <p:ext uri="{BB962C8B-B14F-4D97-AF65-F5344CB8AC3E}">
        <p14:creationId xmlns:p14="http://schemas.microsoft.com/office/powerpoint/2010/main" val="163453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2727" y="1158903"/>
            <a:ext cx="10924309" cy="5078313"/>
          </a:xfrm>
          <a:prstGeom prst="rect">
            <a:avLst/>
          </a:prstGeom>
          <a:noFill/>
        </p:spPr>
        <p:txBody>
          <a:bodyPr wrap="square" rtlCol="0">
            <a:spAutoFit/>
          </a:bodyPr>
          <a:lstStyle/>
          <a:p>
            <a:r>
              <a:rPr lang="en-US" sz="3600" b="1" dirty="0" smtClean="0">
                <a:solidFill>
                  <a:schemeClr val="accent1">
                    <a:lumMod val="75000"/>
                  </a:schemeClr>
                </a:solidFill>
              </a:rPr>
              <a:t>Prioritization: </a:t>
            </a:r>
            <a:r>
              <a:rPr lang="en-US" sz="2800" dirty="0" smtClean="0"/>
              <a:t>Prioritization is a feature to load the contents or pieces of contents in a given priority order to improve the performance. Developers can decide on loading which content should load first and display to the user and the larger content which would take time to load will load after the main content of the web application.</a:t>
            </a:r>
            <a:endParaRPr lang="en-US" sz="3600" dirty="0" smtClean="0"/>
          </a:p>
          <a:p>
            <a:r>
              <a:rPr lang="en-US" sz="3600" b="1" dirty="0">
                <a:solidFill>
                  <a:schemeClr val="accent1">
                    <a:lumMod val="75000"/>
                  </a:schemeClr>
                </a:solidFill>
              </a:rPr>
              <a:t>Multiplexing:</a:t>
            </a:r>
          </a:p>
          <a:p>
            <a:r>
              <a:rPr lang="en-US" sz="2800" dirty="0"/>
              <a:t>	</a:t>
            </a:r>
            <a:r>
              <a:rPr lang="en-US" sz="2800" dirty="0" smtClean="0"/>
              <a:t>With the HTTP/1.1 the content of the web application loads one after other. But in the HTTP/2 version, entire content can able to load  at once by splitting the contents in to  multiple stream using TCP connection which would increase user experience and performance </a:t>
            </a:r>
            <a:r>
              <a:rPr lang="en-US" sz="2800" dirty="0" err="1" smtClean="0"/>
              <a:t>therby</a:t>
            </a:r>
            <a:r>
              <a:rPr lang="en-US" sz="2800" dirty="0" smtClean="0"/>
              <a:t> load time will be lesser. </a:t>
            </a:r>
          </a:p>
        </p:txBody>
      </p:sp>
      <p:sp>
        <p:nvSpPr>
          <p:cNvPr id="4" name="TextBox 3"/>
          <p:cNvSpPr txBox="1"/>
          <p:nvPr/>
        </p:nvSpPr>
        <p:spPr>
          <a:xfrm>
            <a:off x="1080655" y="374073"/>
            <a:ext cx="10536381" cy="1569660"/>
          </a:xfrm>
          <a:prstGeom prst="rect">
            <a:avLst/>
          </a:prstGeom>
          <a:noFill/>
        </p:spPr>
        <p:txBody>
          <a:bodyPr wrap="square" rtlCol="0">
            <a:spAutoFit/>
          </a:bodyPr>
          <a:lstStyle/>
          <a:p>
            <a:pPr algn="ctr"/>
            <a:r>
              <a:rPr lang="en-US" sz="4800" b="1" dirty="0">
                <a:solidFill>
                  <a:schemeClr val="accent1">
                    <a:lumMod val="75000"/>
                  </a:schemeClr>
                </a:solidFill>
              </a:rPr>
              <a:t>HTTP/2 vs. HTTP/1.1</a:t>
            </a:r>
          </a:p>
          <a:p>
            <a:pPr algn="ctr"/>
            <a:endParaRPr lang="en-US" sz="4800" dirty="0">
              <a:solidFill>
                <a:schemeClr val="accent1">
                  <a:lumMod val="75000"/>
                </a:schemeClr>
              </a:solidFill>
            </a:endParaRPr>
          </a:p>
        </p:txBody>
      </p:sp>
    </p:spTree>
    <p:extLst>
      <p:ext uri="{BB962C8B-B14F-4D97-AF65-F5344CB8AC3E}">
        <p14:creationId xmlns:p14="http://schemas.microsoft.com/office/powerpoint/2010/main" val="88787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74247"/>
            <a:ext cx="11346873" cy="4062651"/>
          </a:xfrm>
          <a:prstGeom prst="rect">
            <a:avLst/>
          </a:prstGeom>
        </p:spPr>
        <p:txBody>
          <a:bodyPr wrap="square">
            <a:spAutoFit/>
          </a:bodyPr>
          <a:lstStyle/>
          <a:p>
            <a:endParaRPr lang="en-US" dirty="0" smtClean="0"/>
          </a:p>
          <a:p>
            <a:r>
              <a:rPr lang="en-US" sz="3600" b="1" dirty="0" smtClean="0">
                <a:solidFill>
                  <a:schemeClr val="accent1">
                    <a:lumMod val="75000"/>
                  </a:schemeClr>
                </a:solidFill>
              </a:rPr>
              <a:t>Header Compression: </a:t>
            </a:r>
            <a:r>
              <a:rPr lang="en-US" sz="2800" dirty="0"/>
              <a:t>Load time of the </a:t>
            </a:r>
            <a:r>
              <a:rPr lang="en-US" sz="2800" dirty="0" smtClean="0"/>
              <a:t>web application </a:t>
            </a:r>
            <a:r>
              <a:rPr lang="en-US" sz="2800" dirty="0"/>
              <a:t>depends on the </a:t>
            </a:r>
            <a:r>
              <a:rPr lang="en-US" sz="2800" dirty="0" smtClean="0"/>
              <a:t>Contents of the webpage and the size of the contents.</a:t>
            </a:r>
          </a:p>
          <a:p>
            <a:r>
              <a:rPr lang="en-US" sz="2800" dirty="0" smtClean="0"/>
              <a:t>Both 1.1 and 2 will compress the files/images for the speeder performance. Http/2 </a:t>
            </a:r>
            <a:r>
              <a:rPr lang="en-US" sz="2800" dirty="0"/>
              <a:t>uses a more advanced compression method called </a:t>
            </a:r>
            <a:r>
              <a:rPr lang="en-US" sz="2800" dirty="0" smtClean="0"/>
              <a:t>HPACK, this will eliminate some of the redundant data and give faster loading time.</a:t>
            </a:r>
          </a:p>
          <a:p>
            <a:endParaRPr lang="en-US" sz="2800" dirty="0"/>
          </a:p>
          <a:p>
            <a:r>
              <a:rPr lang="en-US" sz="3600" b="1" dirty="0" smtClean="0">
                <a:solidFill>
                  <a:schemeClr val="accent1">
                    <a:lumMod val="75000"/>
                  </a:schemeClr>
                </a:solidFill>
              </a:rPr>
              <a:t>Server Push: </a:t>
            </a:r>
            <a:r>
              <a:rPr lang="en-US" sz="2800" dirty="0"/>
              <a:t>HTTP/1.1 requests resource </a:t>
            </a:r>
            <a:r>
              <a:rPr lang="en-US" sz="2800" dirty="0" err="1"/>
              <a:t>Inlining</a:t>
            </a:r>
            <a:r>
              <a:rPr lang="en-US" sz="2800" dirty="0"/>
              <a:t> for use getting multiple pages but HTTP/2 uses Server Push to collect all pages</a:t>
            </a:r>
            <a:endParaRPr lang="en-US" sz="2800" dirty="0"/>
          </a:p>
        </p:txBody>
      </p:sp>
      <p:sp>
        <p:nvSpPr>
          <p:cNvPr id="3" name="TextBox 2"/>
          <p:cNvSpPr txBox="1"/>
          <p:nvPr/>
        </p:nvSpPr>
        <p:spPr>
          <a:xfrm>
            <a:off x="685801" y="270164"/>
            <a:ext cx="10536381" cy="830997"/>
          </a:xfrm>
          <a:prstGeom prst="rect">
            <a:avLst/>
          </a:prstGeom>
          <a:noFill/>
        </p:spPr>
        <p:txBody>
          <a:bodyPr wrap="square" rtlCol="0">
            <a:spAutoFit/>
          </a:bodyPr>
          <a:lstStyle/>
          <a:p>
            <a:pPr algn="ctr"/>
            <a:r>
              <a:rPr lang="en-US" sz="4800" b="1" dirty="0">
                <a:solidFill>
                  <a:schemeClr val="accent1">
                    <a:lumMod val="75000"/>
                  </a:schemeClr>
                </a:solidFill>
              </a:rPr>
              <a:t>HTTP/2 vs. </a:t>
            </a:r>
            <a:r>
              <a:rPr lang="en-US" sz="4800" b="1" dirty="0" smtClean="0">
                <a:solidFill>
                  <a:schemeClr val="accent1">
                    <a:lumMod val="75000"/>
                  </a:schemeClr>
                </a:solidFill>
              </a:rPr>
              <a:t>HTTP/1.1</a:t>
            </a:r>
            <a:endParaRPr lang="en-US" sz="4800" b="1" dirty="0">
              <a:solidFill>
                <a:schemeClr val="accent1">
                  <a:lumMod val="75000"/>
                </a:schemeClr>
              </a:solidFill>
            </a:endParaRPr>
          </a:p>
        </p:txBody>
      </p:sp>
    </p:spTree>
    <p:extLst>
      <p:ext uri="{BB962C8B-B14F-4D97-AF65-F5344CB8AC3E}">
        <p14:creationId xmlns:p14="http://schemas.microsoft.com/office/powerpoint/2010/main" val="2879609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158</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2023-03-11T03:22:37Z</dcterms:created>
  <dcterms:modified xsi:type="dcterms:W3CDTF">2023-03-11T03:59:28Z</dcterms:modified>
</cp:coreProperties>
</file>