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embeddedFontLst>
    <p:embeddedFont>
      <p:font typeface="Rubik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gweAeSNUn0MThw3tPtbnV6Yhuv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-regular.fntdata"/><Relationship Id="rId20" Type="http://schemas.openxmlformats.org/officeDocument/2006/relationships/slide" Target="slides/slide15.xml"/><Relationship Id="rId42" Type="http://schemas.openxmlformats.org/officeDocument/2006/relationships/font" Target="fonts/Rubik-italic.fntdata"/><Relationship Id="rId41" Type="http://schemas.openxmlformats.org/officeDocument/2006/relationships/font" Target="fonts/Rubik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Rubik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й слай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0" name="Google Shape;30;p39"/>
          <p:cNvCxnSpPr/>
          <p:nvPr/>
        </p:nvCxnSpPr>
        <p:spPr>
          <a:xfrm>
            <a:off x="550863" y="6388100"/>
            <a:ext cx="4579937" cy="635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020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  <p15:guide id="4" orient="horz" pos="232">
          <p15:clr>
            <a:srgbClr val="F26B43"/>
          </p15:clr>
        </p15:guide>
        <p15:guide id="5" orient="horz" pos="68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020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  <p15:guide id="4" orient="horz" pos="232">
          <p15:clr>
            <a:srgbClr val="F26B43"/>
          </p15:clr>
        </p15:guide>
        <p15:guide id="5" orient="horz" pos="6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jp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jpg"/><Relationship Id="rId4" Type="http://schemas.openxmlformats.org/officeDocument/2006/relationships/image" Target="../media/image31.jp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jp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6" Type="http://schemas.openxmlformats.org/officeDocument/2006/relationships/image" Target="../media/image35.png"/><Relationship Id="rId7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15.png"/><Relationship Id="rId5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jpg"/><Relationship Id="rId4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3081" l="0" r="9511" t="60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477980" y="1122363"/>
            <a:ext cx="552912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ubik"/>
              <a:buNone/>
            </a:pPr>
            <a:r>
              <a:rPr b="0" i="0" lang="ru-RU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Градиентный бустинг и co.</a:t>
            </a:r>
            <a:endParaRPr sz="2390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ru-RU" sz="3600"/>
              <a:t>Сокерин Петр</a:t>
            </a:r>
            <a:endParaRPr b="1" sz="1400"/>
          </a:p>
        </p:txBody>
      </p:sp>
      <p:sp>
        <p:nvSpPr>
          <p:cNvPr id="110" name="Google Shape;110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349" name="Google Shape;349;p10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50" name="Google Shape;3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0"/>
            <a:ext cx="12192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0"/>
          <p:cNvSpPr txBox="1"/>
          <p:nvPr/>
        </p:nvSpPr>
        <p:spPr>
          <a:xfrm>
            <a:off x="550863" y="1089025"/>
            <a:ext cx="7564437" cy="521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Ансамбли (повторение)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FF7D1E"/>
                </a:solidFill>
                <a:latin typeface="Calibri"/>
                <a:ea typeface="Calibri"/>
                <a:cs typeface="Calibri"/>
                <a:sym typeface="Calibri"/>
              </a:rPr>
              <a:t>Идея бустинга. AdaBoost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Градиентный бустинг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Семья бустингов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Стеккинг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11"/>
          <p:cNvPicPr preferRelativeResize="0"/>
          <p:nvPr/>
        </p:nvPicPr>
        <p:blipFill rotWithShape="1">
          <a:blip r:embed="rId3">
            <a:alphaModFix/>
          </a:blip>
          <a:srcRect b="22366" l="0" r="0" t="23127"/>
          <a:stretch/>
        </p:blipFill>
        <p:spPr>
          <a:xfrm>
            <a:off x="1481931" y="2676966"/>
            <a:ext cx="9236869" cy="28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1"/>
          <p:cNvSpPr txBox="1"/>
          <p:nvPr/>
        </p:nvSpPr>
        <p:spPr>
          <a:xfrm>
            <a:off x="1028700" y="1787966"/>
            <a:ext cx="4851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Begging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6565900" y="1787966"/>
            <a:ext cx="4851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1"/>
          <p:cNvSpPr txBox="1"/>
          <p:nvPr/>
        </p:nvSpPr>
        <p:spPr>
          <a:xfrm>
            <a:off x="1028700" y="5813866"/>
            <a:ext cx="4851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Параллельно</a:t>
            </a:r>
            <a:endParaRPr/>
          </a:p>
        </p:txBody>
      </p:sp>
      <p:sp>
        <p:nvSpPr>
          <p:cNvPr id="361" name="Google Shape;361;p11"/>
          <p:cNvSpPr txBox="1"/>
          <p:nvPr/>
        </p:nvSpPr>
        <p:spPr>
          <a:xfrm>
            <a:off x="6565900" y="5813866"/>
            <a:ext cx="4851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</a:t>
            </a:r>
            <a:endParaRPr/>
          </a:p>
        </p:txBody>
      </p:sp>
      <p:sp>
        <p:nvSpPr>
          <p:cNvPr id="362" name="Google Shape;362;p11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Begging vs Boosting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364" name="Google Shape;364;p11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/>
          <p:nvPr/>
        </p:nvSpPr>
        <p:spPr>
          <a:xfrm>
            <a:off x="648182" y="1252260"/>
            <a:ext cx="11543818" cy="47931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148" l="-790" r="0" t="-12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1" name="Google Shape;371;p12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2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373" name="Google Shape;373;p12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"/>
          <p:cNvSpPr txBox="1"/>
          <p:nvPr/>
        </p:nvSpPr>
        <p:spPr>
          <a:xfrm>
            <a:off x="648182" y="1588643"/>
            <a:ext cx="11543818" cy="47931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286" l="-790" r="0" t="-12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0" name="Google Shape;380;p13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4873" y="1086948"/>
            <a:ext cx="8135396" cy="540275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3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383" name="Google Shape;383;p13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"/>
          <p:cNvSpPr txBox="1"/>
          <p:nvPr/>
        </p:nvSpPr>
        <p:spPr>
          <a:xfrm>
            <a:off x="648182" y="1252260"/>
            <a:ext cx="11543818" cy="47931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148" l="-790" r="0" t="-12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0" name="Google Shape;390;p14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4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392" name="Google Shape;392;p14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398" name="Google Shape;398;p15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99" name="Google Shape;3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0"/>
            <a:ext cx="12192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5"/>
          <p:cNvSpPr txBox="1"/>
          <p:nvPr/>
        </p:nvSpPr>
        <p:spPr>
          <a:xfrm>
            <a:off x="550863" y="1089025"/>
            <a:ext cx="7564437" cy="521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Ансамбли (повторение)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Идея бустинга. AdaBoost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FF7D1E"/>
                </a:solidFill>
                <a:latin typeface="Calibri"/>
                <a:ea typeface="Calibri"/>
                <a:cs typeface="Calibri"/>
                <a:sym typeface="Calibri"/>
              </a:rPr>
              <a:t>Градиентный бустинг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Семья бустингов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Стеккинг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16"/>
          <p:cNvPicPr preferRelativeResize="0"/>
          <p:nvPr/>
        </p:nvPicPr>
        <p:blipFill rotWithShape="1">
          <a:blip r:embed="rId3">
            <a:alphaModFix/>
          </a:blip>
          <a:srcRect b="19800" l="0" r="0" t="0"/>
          <a:stretch/>
        </p:blipFill>
        <p:spPr>
          <a:xfrm>
            <a:off x="301147" y="2865024"/>
            <a:ext cx="8041710" cy="362785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6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Градиентный спуск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6"/>
          <p:cNvSpPr txBox="1"/>
          <p:nvPr/>
        </p:nvSpPr>
        <p:spPr>
          <a:xfrm>
            <a:off x="695124" y="1543386"/>
            <a:ext cx="6921500" cy="6968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9" name="Google Shape;409;p16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410" name="Google Shape;410;p16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11" y="2773526"/>
            <a:ext cx="7507762" cy="3608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7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Градиентный спуск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s On with solid fill" id="418" name="Google Shape;4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63" y="1276587"/>
            <a:ext cx="755703" cy="75570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7"/>
          <p:cNvSpPr txBox="1"/>
          <p:nvPr/>
        </p:nvSpPr>
        <p:spPr>
          <a:xfrm>
            <a:off x="1430948" y="1218712"/>
            <a:ext cx="80246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Идея: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обучать алгоритм на градиентах функции потерь </a:t>
            </a:r>
            <a:endParaRPr/>
          </a:p>
        </p:txBody>
      </p:sp>
      <p:sp>
        <p:nvSpPr>
          <p:cNvPr id="420" name="Google Shape;420;p17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421" name="Google Shape;421;p17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"/>
          <p:cNvSpPr txBox="1"/>
          <p:nvPr/>
        </p:nvSpPr>
        <p:spPr>
          <a:xfrm>
            <a:off x="634679" y="1644389"/>
            <a:ext cx="10515600" cy="44909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8" name="Google Shape;428;p18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Градиентный спуск: алгоритм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8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430" name="Google Shape;430;p18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9"/>
          <p:cNvSpPr txBox="1"/>
          <p:nvPr/>
        </p:nvSpPr>
        <p:spPr>
          <a:xfrm>
            <a:off x="738851" y="1499158"/>
            <a:ext cx="10515600" cy="50104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7" name="Google Shape;437;p19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Градиентный спуск: алгоритм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9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439" name="Google Shape;439;p19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1132475" y="1346200"/>
            <a:ext cx="3687715" cy="4635191"/>
          </a:xfrm>
          <a:prstGeom prst="rect">
            <a:avLst/>
          </a:prstGeom>
          <a:solidFill>
            <a:srgbClr val="FF7D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2"/>
          <p:cNvGrpSpPr/>
          <p:nvPr/>
        </p:nvGrpSpPr>
        <p:grpSpPr>
          <a:xfrm>
            <a:off x="6096000" y="912000"/>
            <a:ext cx="5261618" cy="4349134"/>
            <a:chOff x="-1" y="-9525"/>
            <a:chExt cx="10523236" cy="8698266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1" y="-9525"/>
              <a:ext cx="10523234" cy="1231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Петр Сокерин</a:t>
              </a:r>
              <a:endPara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1" y="1265275"/>
              <a:ext cx="10523234" cy="1052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7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Сколковский институт науки и технологий,</a:t>
              </a:r>
              <a:endParaRPr/>
            </a:p>
            <a:p>
              <a:pPr indent="0" lvl="0" marL="0" marR="0" rtl="0" algn="l">
                <a:lnSpc>
                  <a:spcPct val="12002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7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Яндекс, РЭУ им. Г.В. Плеханова, </a:t>
              </a:r>
              <a:endParaRPr b="0" i="0" sz="1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1" y="3195675"/>
              <a:ext cx="10523234" cy="65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1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Опыт в анализе данных</a:t>
              </a:r>
              <a:r>
                <a:rPr b="0" i="0" lang="ru-RU" sz="21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-1" y="4379870"/>
              <a:ext cx="10523234" cy="430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FF7D1E"/>
                </a:buClr>
                <a:buSzPts val="2000"/>
                <a:buFont typeface="Noto Sans Symbols"/>
                <a:buChar char="▪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Участник проектов в области машинного обучения в Skoltech</a:t>
              </a:r>
              <a:endParaRPr/>
            </a:p>
            <a:p>
              <a:pPr indent="-285750" lvl="0" marL="285750" marR="0" rtl="0" algn="l">
                <a:spcBef>
                  <a:spcPts val="800"/>
                </a:spcBef>
                <a:spcAft>
                  <a:spcPts val="0"/>
                </a:spcAft>
                <a:buClr>
                  <a:srgbClr val="FF7D1E"/>
                </a:buClr>
                <a:buSzPts val="2000"/>
                <a:buFont typeface="Noto Sans Symbols"/>
                <a:buChar char="▪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Scientist в финансовой лаборатории 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spcBef>
                  <a:spcPts val="800"/>
                </a:spcBef>
                <a:spcAft>
                  <a:spcPts val="0"/>
                </a:spcAft>
                <a:buClr>
                  <a:srgbClr val="FF7D1E"/>
                </a:buClr>
                <a:buSzPts val="2000"/>
                <a:buFont typeface="Noto Sans Symbols"/>
                <a:buChar char="▪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Стажер ML в Яндексе</a:t>
              </a:r>
              <a:endParaRPr/>
            </a:p>
            <a:p>
              <a:pPr indent="-285750" lvl="0" marL="285750" marR="0" rtl="0" algn="l">
                <a:spcBef>
                  <a:spcPts val="800"/>
                </a:spcBef>
                <a:spcAft>
                  <a:spcPts val="0"/>
                </a:spcAft>
                <a:buClr>
                  <a:srgbClr val="FF7D1E"/>
                </a:buClr>
                <a:buSzPts val="2000"/>
                <a:buFont typeface="Noto Sans Symbols"/>
                <a:buChar char="▪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Основатель DS клуба  в РЭУ им. Плеханова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0" y="2471269"/>
              <a:ext cx="8367123" cy="114805"/>
            </a:xfrm>
            <a:prstGeom prst="rect">
              <a:avLst/>
            </a:prstGeom>
            <a:solidFill>
              <a:srgbClr val="FF7D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" name="Google Shape;123;p2"/>
          <p:cNvPicPr preferRelativeResize="0"/>
          <p:nvPr/>
        </p:nvPicPr>
        <p:blipFill rotWithShape="1">
          <a:blip r:embed="rId3">
            <a:alphaModFix/>
          </a:blip>
          <a:srcRect b="1841" l="9748" r="12695" t="24604"/>
          <a:stretch/>
        </p:blipFill>
        <p:spPr>
          <a:xfrm>
            <a:off x="1353637" y="1540671"/>
            <a:ext cx="3675563" cy="465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113" y="306592"/>
            <a:ext cx="1814287" cy="99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1748" y="611350"/>
            <a:ext cx="512653" cy="38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6">
            <a:alphaModFix/>
          </a:blip>
          <a:srcRect b="32790" l="21123" r="20112" t="32153"/>
          <a:stretch/>
        </p:blipFill>
        <p:spPr>
          <a:xfrm>
            <a:off x="2540000" y="584200"/>
            <a:ext cx="1543621" cy="575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128" name="Google Shape;128;p2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0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Градиентный спуск: алгоритм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0"/>
          <p:cNvSpPr txBox="1"/>
          <p:nvPr/>
        </p:nvSpPr>
        <p:spPr>
          <a:xfrm>
            <a:off x="648182" y="1235326"/>
            <a:ext cx="11543818" cy="42176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311" l="-790" r="0" t="-14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7" name="Google Shape;447;p20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448" name="Google Shape;448;p20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21"/>
          <p:cNvPicPr preferRelativeResize="0"/>
          <p:nvPr/>
        </p:nvPicPr>
        <p:blipFill rotWithShape="1">
          <a:blip r:embed="rId3">
            <a:alphaModFix/>
          </a:blip>
          <a:srcRect b="51278" l="0" r="0" t="0"/>
          <a:stretch/>
        </p:blipFill>
        <p:spPr>
          <a:xfrm>
            <a:off x="637782" y="1252604"/>
            <a:ext cx="11107507" cy="541174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1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Градиентный спуск: визуализация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457" name="Google Shape;457;p21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22"/>
          <p:cNvPicPr preferRelativeResize="0"/>
          <p:nvPr/>
        </p:nvPicPr>
        <p:blipFill rotWithShape="1">
          <a:blip r:embed="rId3">
            <a:alphaModFix/>
          </a:blip>
          <a:srcRect b="25679" l="0" r="0" t="25599"/>
          <a:stretch/>
        </p:blipFill>
        <p:spPr>
          <a:xfrm>
            <a:off x="637782" y="1252604"/>
            <a:ext cx="11107507" cy="54117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2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Градиентный спуск: визуализация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2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466" name="Google Shape;466;p22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23"/>
          <p:cNvPicPr preferRelativeResize="0"/>
          <p:nvPr/>
        </p:nvPicPr>
        <p:blipFill rotWithShape="1">
          <a:blip r:embed="rId3">
            <a:alphaModFix/>
          </a:blip>
          <a:srcRect b="530" l="0" r="0" t="50747"/>
          <a:stretch/>
        </p:blipFill>
        <p:spPr>
          <a:xfrm>
            <a:off x="637782" y="1252604"/>
            <a:ext cx="11107507" cy="541174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3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Градиентный спуск: визуализация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3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475" name="Google Shape;475;p23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4"/>
          <p:cNvPicPr preferRelativeResize="0"/>
          <p:nvPr/>
        </p:nvPicPr>
        <p:blipFill rotWithShape="1">
          <a:blip r:embed="rId3">
            <a:alphaModFix/>
          </a:blip>
          <a:srcRect b="0" l="6588" r="-2196" t="0"/>
          <a:stretch/>
        </p:blipFill>
        <p:spPr>
          <a:xfrm>
            <a:off x="347240" y="1357578"/>
            <a:ext cx="7558915" cy="459128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4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Градиентный спуск: нюансы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4"/>
          <p:cNvSpPr txBox="1"/>
          <p:nvPr/>
        </p:nvSpPr>
        <p:spPr>
          <a:xfrm>
            <a:off x="7410739" y="1832590"/>
            <a:ext cx="5982349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Преимущества: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FF7D1E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Низкое смещение 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FF7D1E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SOTA для табличных данных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4"/>
          <p:cNvSpPr txBox="1"/>
          <p:nvPr/>
        </p:nvSpPr>
        <p:spPr>
          <a:xfrm>
            <a:off x="7410739" y="3818156"/>
            <a:ext cx="598234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Недостатки: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Нестабильное обучение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Склонен к переобучению</a:t>
            </a:r>
            <a:endParaRPr/>
          </a:p>
        </p:txBody>
      </p:sp>
      <p:sp>
        <p:nvSpPr>
          <p:cNvPr id="485" name="Google Shape;485;p24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486" name="Google Shape;486;p24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492" name="Google Shape;492;p25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93" name="Google Shape;4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0"/>
            <a:ext cx="12192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5"/>
          <p:cNvSpPr txBox="1"/>
          <p:nvPr/>
        </p:nvSpPr>
        <p:spPr>
          <a:xfrm>
            <a:off x="550863" y="1089025"/>
            <a:ext cx="7564437" cy="521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Ансамбли (повторение)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Идея бустинга. AdaBoost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Градиентный бустинг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FF7D1E"/>
                </a:solidFill>
                <a:latin typeface="Calibri"/>
                <a:ea typeface="Calibri"/>
                <a:cs typeface="Calibri"/>
                <a:sym typeface="Calibri"/>
              </a:rPr>
              <a:t>Семья бустингов</a:t>
            </a:r>
            <a:endParaRPr b="1" sz="4800">
              <a:solidFill>
                <a:srgbClr val="FF7D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Стеккинг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01" name="Google Shape;501;p26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Главные модификации бустинга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357" y="2088365"/>
            <a:ext cx="3536064" cy="176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6432" y="1307939"/>
            <a:ext cx="4857211" cy="294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5030" y="4769635"/>
            <a:ext cx="4700544" cy="106435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6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2002" y="1455837"/>
            <a:ext cx="8358099" cy="470143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7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3" name="Google Shape;513;p27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Главные модификации бустинга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27"/>
          <p:cNvPicPr preferRelativeResize="0"/>
          <p:nvPr/>
        </p:nvPicPr>
        <p:blipFill rotWithShape="1">
          <a:blip r:embed="rId4">
            <a:alphaModFix/>
          </a:blip>
          <a:srcRect b="25246" l="0" r="0" t="19761"/>
          <a:stretch/>
        </p:blipFill>
        <p:spPr>
          <a:xfrm>
            <a:off x="1933496" y="4512294"/>
            <a:ext cx="2106069" cy="579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7"/>
          <p:cNvPicPr preferRelativeResize="0"/>
          <p:nvPr/>
        </p:nvPicPr>
        <p:blipFill rotWithShape="1">
          <a:blip r:embed="rId5">
            <a:alphaModFix/>
          </a:blip>
          <a:srcRect b="22281" l="4303" r="0" t="27072"/>
          <a:stretch/>
        </p:blipFill>
        <p:spPr>
          <a:xfrm>
            <a:off x="7381231" y="4512294"/>
            <a:ext cx="2344397" cy="751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60898" y="1658929"/>
            <a:ext cx="3033035" cy="686777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7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pic>
        <p:nvPicPr>
          <p:cNvPr id="518" name="Google Shape;51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26097" y="4318302"/>
            <a:ext cx="1909908" cy="107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25" name="Google Shape;525;p28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37" y="896094"/>
            <a:ext cx="2656697" cy="132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610" y="4375537"/>
            <a:ext cx="10303342" cy="148407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8"/>
          <p:cNvSpPr txBox="1"/>
          <p:nvPr/>
        </p:nvSpPr>
        <p:spPr>
          <a:xfrm>
            <a:off x="789516" y="5754045"/>
            <a:ext cx="6979534" cy="8309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174" l="-261" r="0" t="-58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29" name="Google Shape;52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863" y="2636751"/>
            <a:ext cx="6025194" cy="1835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s On with solid fill" id="530" name="Google Shape;530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863" y="1936342"/>
            <a:ext cx="755703" cy="755703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8"/>
          <p:cNvSpPr txBox="1"/>
          <p:nvPr/>
        </p:nvSpPr>
        <p:spPr>
          <a:xfrm>
            <a:off x="1430948" y="2063663"/>
            <a:ext cx="80246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Идея: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сбалансированных деревьев</a:t>
            </a:r>
            <a:endParaRPr/>
          </a:p>
        </p:txBody>
      </p:sp>
      <p:sp>
        <p:nvSpPr>
          <p:cNvPr id="532" name="Google Shape;532;p28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LightGBM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" name="Google Shape;5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3" y="1416411"/>
            <a:ext cx="2759496" cy="624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s On with solid fill" id="541" name="Google Shape;54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63" y="2538226"/>
            <a:ext cx="755703" cy="755703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9"/>
          <p:cNvSpPr txBox="1"/>
          <p:nvPr/>
        </p:nvSpPr>
        <p:spPr>
          <a:xfrm>
            <a:off x="1430948" y="2480351"/>
            <a:ext cx="80246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Идея: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Вместо градиентного спуска можно использовать </a:t>
            </a:r>
            <a:r>
              <a:rPr b="1" lang="ru-RU" sz="2800">
                <a:solidFill>
                  <a:srgbClr val="FF7D1E"/>
                </a:solidFill>
                <a:latin typeface="Calibri"/>
                <a:ea typeface="Calibri"/>
                <a:cs typeface="Calibri"/>
                <a:sym typeface="Calibri"/>
              </a:rPr>
              <a:t>стохастический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градиентный спуск</a:t>
            </a:r>
            <a:endParaRPr/>
          </a:p>
        </p:txBody>
      </p:sp>
      <p:sp>
        <p:nvSpPr>
          <p:cNvPr id="543" name="Google Shape;543;p29"/>
          <p:cNvSpPr txBox="1"/>
          <p:nvPr/>
        </p:nvSpPr>
        <p:spPr>
          <a:xfrm>
            <a:off x="550863" y="3850118"/>
            <a:ext cx="6921500" cy="69685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4" name="Google Shape;544;p29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134" name="Google Shape;134;p3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0"/>
            <a:ext cx="12192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>
            <a:off x="550863" y="1089025"/>
            <a:ext cx="7564437" cy="521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800" u="none" cap="none" strike="noStrike">
                <a:solidFill>
                  <a:srgbClr val="FF7D1E"/>
                </a:solidFill>
                <a:latin typeface="Calibri"/>
                <a:ea typeface="Calibri"/>
                <a:cs typeface="Calibri"/>
                <a:sym typeface="Calibri"/>
              </a:rPr>
              <a:t>Ансамбли повторение</a:t>
            </a:r>
            <a:endParaRPr b="1" i="0" sz="4800" u="none" cap="none" strike="noStrike">
              <a:solidFill>
                <a:srgbClr val="FF7D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ru-RU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Идея бустинга. AdaBoost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ru-RU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Градиентный бустинг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ru-RU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Семья бустингов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ru-RU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Стеккинг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51" name="Google Shape;551;p30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CatBoost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2" name="Google Shape;552;p30"/>
          <p:cNvPicPr preferRelativeResize="0"/>
          <p:nvPr/>
        </p:nvPicPr>
        <p:blipFill rotWithShape="1">
          <a:blip r:embed="rId3">
            <a:alphaModFix/>
          </a:blip>
          <a:srcRect b="20688" l="0" r="0" t="25417"/>
          <a:stretch/>
        </p:blipFill>
        <p:spPr>
          <a:xfrm>
            <a:off x="362318" y="1089025"/>
            <a:ext cx="3649295" cy="1191188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0"/>
          <p:cNvSpPr txBox="1"/>
          <p:nvPr/>
        </p:nvSpPr>
        <p:spPr>
          <a:xfrm>
            <a:off x="550875" y="2232950"/>
            <a:ext cx="9947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354541"/>
              </a:buClr>
              <a:buSzPts val="2800"/>
              <a:buFont typeface="Calibri"/>
              <a:buAutoNum type="arabicPeriod"/>
            </a:pPr>
            <a:r>
              <a:rPr b="0" i="0" lang="ru-RU" sz="280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ru-RU" sz="260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Строит деревья по принципу: «Все вершины одного уровня имеют одинаковый предикат»</a:t>
            </a:r>
            <a:endParaRPr b="0" i="0" sz="2600">
              <a:solidFill>
                <a:srgbClr val="354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111111"/>
              </a:buClr>
              <a:buSzPts val="2600"/>
              <a:buFont typeface="Calibri"/>
              <a:buAutoNum type="arabicPeriod"/>
            </a:pPr>
            <a:r>
              <a:rPr b="0" i="0" lang="ru-RU" sz="2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Упорядоченное target-кодирование на категориальных признаках высокой размерности</a:t>
            </a:r>
            <a:endParaRPr sz="1200"/>
          </a:p>
          <a:p>
            <a:pPr indent="-1651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111111"/>
              </a:buClr>
              <a:buSzPts val="2600"/>
              <a:buFont typeface="Calibri"/>
              <a:buAutoNum type="arabicPeriod"/>
            </a:pPr>
            <a:r>
              <a:rPr b="0" i="0" lang="ru-RU" sz="2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Бустинг с упорядочиванием обучающих примеров</a:t>
            </a:r>
            <a:endParaRPr sz="1200"/>
          </a:p>
          <a:p>
            <a:pPr indent="-1651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111111"/>
              </a:buClr>
              <a:buSzPts val="2600"/>
              <a:buFont typeface="Calibri"/>
              <a:buAutoNum type="arabicPeriod"/>
            </a:pPr>
            <a:r>
              <a:rPr b="0" i="0" lang="ru-RU" sz="2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CatBoost позволяет проводить обучение на нескольких GPU.</a:t>
            </a:r>
            <a:endParaRPr sz="1200"/>
          </a:p>
          <a:p>
            <a:pPr indent="-1651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111111"/>
              </a:buClr>
              <a:buSzPts val="2600"/>
              <a:buFont typeface="Calibri"/>
              <a:buAutoNum type="arabicPeriod"/>
            </a:pPr>
            <a:r>
              <a:rPr b="0" i="0" lang="ru-RU" sz="2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Умеет под капотом обрабатывать пропущенные значения.</a:t>
            </a:r>
            <a:endParaRPr sz="1200"/>
          </a:p>
        </p:txBody>
      </p:sp>
      <p:sp>
        <p:nvSpPr>
          <p:cNvPr id="554" name="Google Shape;554;p30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1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560" name="Google Shape;560;p31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561" name="Google Shape;5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0"/>
            <a:ext cx="12192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1"/>
          <p:cNvSpPr txBox="1"/>
          <p:nvPr/>
        </p:nvSpPr>
        <p:spPr>
          <a:xfrm>
            <a:off x="550863" y="1089025"/>
            <a:ext cx="7564437" cy="521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Ансамбли (повторение)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Идея бустинга. AdaBoost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Градиентный бустинг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Семья бустингов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FF7D1E"/>
                </a:solidFill>
                <a:latin typeface="Calibri"/>
                <a:ea typeface="Calibri"/>
                <a:cs typeface="Calibri"/>
                <a:sym typeface="Calibri"/>
              </a:rPr>
              <a:t>Стеккинг</a:t>
            </a:r>
            <a:endParaRPr b="1" sz="4800">
              <a:solidFill>
                <a:srgbClr val="FF7D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Стеккинг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obot with solid fill" id="568" name="Google Shape;5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6202" y="3474354"/>
            <a:ext cx="1153216" cy="1153216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2"/>
          <p:cNvSpPr/>
          <p:nvPr/>
        </p:nvSpPr>
        <p:spPr>
          <a:xfrm>
            <a:off x="9794889" y="3902037"/>
            <a:ext cx="1846248" cy="527076"/>
          </a:xfrm>
          <a:prstGeom prst="rect">
            <a:avLst/>
          </a:prstGeom>
          <a:solidFill>
            <a:srgbClr val="FF7D1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0" name="Google Shape;570;p32"/>
          <p:cNvGrpSpPr/>
          <p:nvPr/>
        </p:nvGrpSpPr>
        <p:grpSpPr>
          <a:xfrm>
            <a:off x="550863" y="3646840"/>
            <a:ext cx="1161386" cy="1091099"/>
            <a:chOff x="486839" y="3212428"/>
            <a:chExt cx="1161386" cy="1091099"/>
          </a:xfrm>
        </p:grpSpPr>
        <p:pic>
          <p:nvPicPr>
            <p:cNvPr descr="Database with solid fill" id="571" name="Google Shape;571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5258" y="3212428"/>
              <a:ext cx="624548" cy="624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32"/>
            <p:cNvSpPr txBox="1"/>
            <p:nvPr/>
          </p:nvSpPr>
          <p:spPr>
            <a:xfrm>
              <a:off x="486839" y="3718752"/>
              <a:ext cx="116138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Robot with solid fill" id="573" name="Google Shape;57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7202" y="4018556"/>
            <a:ext cx="755703" cy="755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with solid fill" id="574" name="Google Shape;57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7202" y="3052817"/>
            <a:ext cx="755703" cy="755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with solid fill" id="575" name="Google Shape;57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6487" y="2087078"/>
            <a:ext cx="755703" cy="755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with solid fill" id="576" name="Google Shape;57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6487" y="5550406"/>
            <a:ext cx="755703" cy="7557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7" name="Google Shape;577;p32"/>
          <p:cNvGrpSpPr/>
          <p:nvPr/>
        </p:nvGrpSpPr>
        <p:grpSpPr>
          <a:xfrm>
            <a:off x="1712190" y="2464930"/>
            <a:ext cx="1054297" cy="3463328"/>
            <a:chOff x="1712109" y="1909343"/>
            <a:chExt cx="2485362" cy="3463328"/>
          </a:xfrm>
        </p:grpSpPr>
        <p:cxnSp>
          <p:nvCxnSpPr>
            <p:cNvPr id="578" name="Google Shape;578;p32"/>
            <p:cNvCxnSpPr>
              <a:endCxn id="576" idx="1"/>
            </p:cNvCxnSpPr>
            <p:nvPr/>
          </p:nvCxnSpPr>
          <p:spPr>
            <a:xfrm>
              <a:off x="1712271" y="3568171"/>
              <a:ext cx="2485200" cy="1804500"/>
            </a:xfrm>
            <a:prstGeom prst="straightConnector1">
              <a:avLst/>
            </a:prstGeom>
            <a:noFill/>
            <a:ln cap="flat" cmpd="sng" w="57150">
              <a:solidFill>
                <a:srgbClr val="A5A5A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9" name="Google Shape;579;p32"/>
            <p:cNvCxnSpPr>
              <a:endCxn id="575" idx="1"/>
            </p:cNvCxnSpPr>
            <p:nvPr/>
          </p:nvCxnSpPr>
          <p:spPr>
            <a:xfrm flipH="1" rot="10800000">
              <a:off x="1712271" y="1909343"/>
              <a:ext cx="2485200" cy="1658700"/>
            </a:xfrm>
            <a:prstGeom prst="straightConnector1">
              <a:avLst/>
            </a:prstGeom>
            <a:noFill/>
            <a:ln cap="flat" cmpd="sng" w="57150">
              <a:solidFill>
                <a:srgbClr val="A5A5A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0" name="Google Shape;580;p32"/>
            <p:cNvCxnSpPr>
              <a:endCxn id="574" idx="1"/>
            </p:cNvCxnSpPr>
            <p:nvPr/>
          </p:nvCxnSpPr>
          <p:spPr>
            <a:xfrm flipH="1" rot="10800000">
              <a:off x="1712109" y="2875082"/>
              <a:ext cx="2439900" cy="693000"/>
            </a:xfrm>
            <a:prstGeom prst="straightConnector1">
              <a:avLst/>
            </a:prstGeom>
            <a:noFill/>
            <a:ln cap="flat" cmpd="sng" w="57150">
              <a:solidFill>
                <a:srgbClr val="A5A5A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1" name="Google Shape;581;p32"/>
            <p:cNvCxnSpPr>
              <a:endCxn id="573" idx="1"/>
            </p:cNvCxnSpPr>
            <p:nvPr/>
          </p:nvCxnSpPr>
          <p:spPr>
            <a:xfrm>
              <a:off x="1712109" y="3568121"/>
              <a:ext cx="2439900" cy="272700"/>
            </a:xfrm>
            <a:prstGeom prst="straightConnector1">
              <a:avLst/>
            </a:prstGeom>
            <a:noFill/>
            <a:ln cap="flat" cmpd="sng" w="57150">
              <a:solidFill>
                <a:srgbClr val="A5A5A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582" name="Google Shape;582;p32"/>
          <p:cNvSpPr txBox="1"/>
          <p:nvPr/>
        </p:nvSpPr>
        <p:spPr>
          <a:xfrm>
            <a:off x="2591716" y="4778091"/>
            <a:ext cx="11613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2"/>
          <p:cNvSpPr txBox="1"/>
          <p:nvPr/>
        </p:nvSpPr>
        <p:spPr>
          <a:xfrm>
            <a:off x="3325805" y="2234097"/>
            <a:ext cx="19999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model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2"/>
          <p:cNvSpPr txBox="1"/>
          <p:nvPr/>
        </p:nvSpPr>
        <p:spPr>
          <a:xfrm>
            <a:off x="3325805" y="3199836"/>
            <a:ext cx="19999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model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2"/>
          <p:cNvSpPr txBox="1"/>
          <p:nvPr/>
        </p:nvSpPr>
        <p:spPr>
          <a:xfrm>
            <a:off x="3325805" y="4165575"/>
            <a:ext cx="19999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model 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2"/>
          <p:cNvSpPr txBox="1"/>
          <p:nvPr/>
        </p:nvSpPr>
        <p:spPr>
          <a:xfrm>
            <a:off x="3325805" y="5748257"/>
            <a:ext cx="19999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model 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7" name="Google Shape;587;p32"/>
          <p:cNvGrpSpPr/>
          <p:nvPr/>
        </p:nvGrpSpPr>
        <p:grpSpPr>
          <a:xfrm>
            <a:off x="5325799" y="2464929"/>
            <a:ext cx="1540402" cy="3514160"/>
            <a:chOff x="1255412" y="2631584"/>
            <a:chExt cx="3631286" cy="3514160"/>
          </a:xfrm>
        </p:grpSpPr>
        <p:cxnSp>
          <p:nvCxnSpPr>
            <p:cNvPr id="588" name="Google Shape;588;p32"/>
            <p:cNvCxnSpPr>
              <a:stCxn id="586" idx="3"/>
            </p:cNvCxnSpPr>
            <p:nvPr/>
          </p:nvCxnSpPr>
          <p:spPr>
            <a:xfrm flipH="1" rot="10800000">
              <a:off x="1255414" y="4484644"/>
              <a:ext cx="3631200" cy="1661100"/>
            </a:xfrm>
            <a:prstGeom prst="straightConnector1">
              <a:avLst/>
            </a:prstGeom>
            <a:noFill/>
            <a:ln cap="flat" cmpd="sng" w="57150">
              <a:solidFill>
                <a:srgbClr val="A5A5A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9" name="Google Shape;589;p32"/>
            <p:cNvCxnSpPr>
              <a:stCxn id="583" idx="3"/>
            </p:cNvCxnSpPr>
            <p:nvPr/>
          </p:nvCxnSpPr>
          <p:spPr>
            <a:xfrm>
              <a:off x="1255414" y="2631584"/>
              <a:ext cx="3631200" cy="1417500"/>
            </a:xfrm>
            <a:prstGeom prst="straightConnector1">
              <a:avLst/>
            </a:prstGeom>
            <a:noFill/>
            <a:ln cap="flat" cmpd="sng" w="57150">
              <a:solidFill>
                <a:srgbClr val="A5A5A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90" name="Google Shape;590;p32"/>
            <p:cNvCxnSpPr/>
            <p:nvPr/>
          </p:nvCxnSpPr>
          <p:spPr>
            <a:xfrm>
              <a:off x="1255412" y="3595654"/>
              <a:ext cx="3631286" cy="620293"/>
            </a:xfrm>
            <a:prstGeom prst="straightConnector1">
              <a:avLst/>
            </a:prstGeom>
            <a:noFill/>
            <a:ln cap="flat" cmpd="sng" w="57150">
              <a:solidFill>
                <a:srgbClr val="A5A5A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91" name="Google Shape;591;p32"/>
            <p:cNvCxnSpPr>
              <a:stCxn id="585" idx="3"/>
            </p:cNvCxnSpPr>
            <p:nvPr/>
          </p:nvCxnSpPr>
          <p:spPr>
            <a:xfrm flipH="1" rot="10800000">
              <a:off x="1255414" y="4364762"/>
              <a:ext cx="3631200" cy="198300"/>
            </a:xfrm>
            <a:prstGeom prst="straightConnector1">
              <a:avLst/>
            </a:prstGeom>
            <a:noFill/>
            <a:ln cap="flat" cmpd="sng" w="57150">
              <a:solidFill>
                <a:srgbClr val="A5A5A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592" name="Google Shape;592;p32"/>
          <p:cNvSpPr txBox="1"/>
          <p:nvPr/>
        </p:nvSpPr>
        <p:spPr>
          <a:xfrm>
            <a:off x="7794894" y="3679118"/>
            <a:ext cx="19999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</a:t>
            </a:r>
            <a:b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3" name="Google Shape;593;p32"/>
          <p:cNvCxnSpPr>
            <a:endCxn id="569" idx="1"/>
          </p:cNvCxnSpPr>
          <p:nvPr/>
        </p:nvCxnSpPr>
        <p:spPr>
          <a:xfrm>
            <a:off x="8947989" y="4165575"/>
            <a:ext cx="8469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4" name="Google Shape;594;p32"/>
          <p:cNvSpPr txBox="1"/>
          <p:nvPr/>
        </p:nvSpPr>
        <p:spPr>
          <a:xfrm>
            <a:off x="2096709" y="1086346"/>
            <a:ext cx="42115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Тренировка и предсказание базовых моделей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2"/>
          <p:cNvSpPr txBox="1"/>
          <p:nvPr/>
        </p:nvSpPr>
        <p:spPr>
          <a:xfrm rot="2700000">
            <a:off x="5149678" y="2811202"/>
            <a:ext cx="2199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Prediction 1</a:t>
            </a:r>
            <a:endParaRPr b="1"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2"/>
          <p:cNvSpPr txBox="1"/>
          <p:nvPr/>
        </p:nvSpPr>
        <p:spPr>
          <a:xfrm rot="-2902389">
            <a:off x="4966191" y="4785781"/>
            <a:ext cx="2199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Prediction K</a:t>
            </a:r>
            <a:endParaRPr b="1"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2"/>
          <p:cNvSpPr txBox="1"/>
          <p:nvPr/>
        </p:nvSpPr>
        <p:spPr>
          <a:xfrm rot="-339135">
            <a:off x="4811858" y="3931479"/>
            <a:ext cx="2199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Prediction 3</a:t>
            </a:r>
            <a:endParaRPr b="1"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2"/>
          <p:cNvSpPr txBox="1"/>
          <p:nvPr/>
        </p:nvSpPr>
        <p:spPr>
          <a:xfrm rot="1332584">
            <a:off x="4903569" y="3321387"/>
            <a:ext cx="2199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Prediction 2</a:t>
            </a:r>
            <a:endParaRPr b="1"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2"/>
          <p:cNvSpPr txBox="1"/>
          <p:nvPr/>
        </p:nvSpPr>
        <p:spPr>
          <a:xfrm>
            <a:off x="7024693" y="1086346"/>
            <a:ext cx="42115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Обучение метамодели на предсказания базовых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2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601" name="Google Shape;601;p32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Стеккинг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3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608" name="Google Shape;608;p33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609" name="Google Shape;6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088" y="1167174"/>
            <a:ext cx="9270357" cy="5214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wn with solid fill" id="610" name="Google Shape;61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48329">
            <a:off x="6358418" y="851314"/>
            <a:ext cx="701169" cy="701169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3"/>
          <p:cNvSpPr/>
          <p:nvPr/>
        </p:nvSpPr>
        <p:spPr>
          <a:xfrm>
            <a:off x="6373795" y="2568028"/>
            <a:ext cx="1435261" cy="778193"/>
          </a:xfrm>
          <a:prstGeom prst="wedgeRoundRectCallout">
            <a:avLst>
              <a:gd fmla="val -41801" name="adj1"/>
              <a:gd fmla="val -89224" name="adj2"/>
              <a:gd fmla="val 16667" name="adj3"/>
            </a:avLst>
          </a:prstGeom>
          <a:solidFill>
            <a:srgbClr val="FF7D1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Знает, где кто косячит</a:t>
            </a:r>
            <a:endParaRPr/>
          </a:p>
        </p:txBody>
      </p:sp>
      <p:sp>
        <p:nvSpPr>
          <p:cNvPr id="612" name="Google Shape;612;p33"/>
          <p:cNvSpPr/>
          <p:nvPr/>
        </p:nvSpPr>
        <p:spPr>
          <a:xfrm>
            <a:off x="8487620" y="3241289"/>
            <a:ext cx="1435261" cy="778193"/>
          </a:xfrm>
          <a:prstGeom prst="wedgeRoundRectCallout">
            <a:avLst>
              <a:gd fmla="val 12231" name="adj1"/>
              <a:gd fmla="val -120459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Косячит на рыбе</a:t>
            </a:r>
            <a:endParaRPr/>
          </a:p>
        </p:txBody>
      </p:sp>
      <p:sp>
        <p:nvSpPr>
          <p:cNvPr id="613" name="Google Shape;613;p33"/>
          <p:cNvSpPr/>
          <p:nvPr/>
        </p:nvSpPr>
        <p:spPr>
          <a:xfrm>
            <a:off x="4079595" y="3139046"/>
            <a:ext cx="1435261" cy="778193"/>
          </a:xfrm>
          <a:prstGeom prst="wedgeRoundRectCallout">
            <a:avLst>
              <a:gd fmla="val 12231" name="adj1"/>
              <a:gd fmla="val -120459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Косячит без покурить</a:t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2177488" y="1123621"/>
            <a:ext cx="1435261" cy="778193"/>
          </a:xfrm>
          <a:prstGeom prst="wedgeRoundRectCallout">
            <a:avLst>
              <a:gd fmla="val 54973" name="adj1"/>
              <a:gd fmla="val 6100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Косячит на заготовках</a:t>
            </a:r>
            <a:endParaRPr/>
          </a:p>
        </p:txBody>
      </p:sp>
      <p:sp>
        <p:nvSpPr>
          <p:cNvPr id="615" name="Google Shape;615;p33"/>
          <p:cNvSpPr/>
          <p:nvPr/>
        </p:nvSpPr>
        <p:spPr>
          <a:xfrm>
            <a:off x="550863" y="2852192"/>
            <a:ext cx="1738755" cy="778193"/>
          </a:xfrm>
          <a:prstGeom prst="wedgeRoundRectCallout">
            <a:avLst>
              <a:gd fmla="val 29973" name="adj1"/>
              <a:gd fmla="val -117484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Косячит при расставаниях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4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22" name="Google Shape;622;p34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Выводы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34"/>
          <p:cNvSpPr txBox="1"/>
          <p:nvPr/>
        </p:nvSpPr>
        <p:spPr>
          <a:xfrm>
            <a:off x="550863" y="1515320"/>
            <a:ext cx="9947400" cy="4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7D1E"/>
              </a:buClr>
              <a:buSzPts val="3360"/>
              <a:buFont typeface="Calibri"/>
              <a:buAutoNum type="arabicPeriod"/>
            </a:pPr>
            <a:r>
              <a:rPr b="0" i="0" lang="ru-RU" sz="280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ru-RU" sz="280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Бустинг это </a:t>
            </a:r>
            <a:r>
              <a:rPr b="1" lang="ru-RU" sz="2800">
                <a:solidFill>
                  <a:srgbClr val="FF7D1E"/>
                </a:solidFill>
                <a:latin typeface="Arial"/>
                <a:ea typeface="Arial"/>
                <a:cs typeface="Arial"/>
                <a:sym typeface="Arial"/>
              </a:rPr>
              <a:t>ансамблевая модель</a:t>
            </a:r>
            <a:r>
              <a:rPr lang="ru-RU" sz="280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, где каждая </a:t>
            </a:r>
            <a:r>
              <a:rPr b="1" lang="ru-RU" sz="2800">
                <a:solidFill>
                  <a:srgbClr val="FF7D1E"/>
                </a:solidFill>
                <a:latin typeface="Arial"/>
                <a:ea typeface="Arial"/>
                <a:cs typeface="Arial"/>
                <a:sym typeface="Arial"/>
              </a:rPr>
              <a:t>базовая модель</a:t>
            </a:r>
            <a:r>
              <a:rPr lang="ru-RU" sz="2800">
                <a:solidFill>
                  <a:srgbClr val="FF7D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800">
                <a:solidFill>
                  <a:srgbClr val="FF7D1E"/>
                </a:solidFill>
                <a:latin typeface="Arial"/>
                <a:ea typeface="Arial"/>
                <a:cs typeface="Arial"/>
                <a:sym typeface="Arial"/>
              </a:rPr>
              <a:t>улучшает</a:t>
            </a:r>
            <a:r>
              <a:rPr lang="ru-RU" sz="280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 работу </a:t>
            </a:r>
            <a:r>
              <a:rPr b="1" lang="ru-RU" sz="2800">
                <a:solidFill>
                  <a:srgbClr val="FF7D1E"/>
                </a:solidFill>
                <a:latin typeface="Arial"/>
                <a:ea typeface="Arial"/>
                <a:cs typeface="Arial"/>
                <a:sym typeface="Arial"/>
              </a:rPr>
              <a:t>предыдущих</a:t>
            </a:r>
            <a:r>
              <a:rPr lang="ru-RU" sz="280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>
              <a:solidFill>
                <a:srgbClr val="354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2400"/>
              </a:spcBef>
              <a:spcAft>
                <a:spcPts val="0"/>
              </a:spcAft>
              <a:buClr>
                <a:srgbClr val="FF7D1E"/>
              </a:buClr>
              <a:buSzPts val="3360"/>
              <a:buFont typeface="Calibri"/>
              <a:buAutoNum type="arabicPeriod"/>
            </a:pPr>
            <a:r>
              <a:rPr b="0" i="0" lang="ru-RU" sz="2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Бустинг работает с меньшим смещением по сравнению с лесом, но способен переобучаться</a:t>
            </a:r>
            <a:endParaRPr/>
          </a:p>
          <a:p>
            <a:pPr indent="-514350" lvl="0" marL="514350" marR="0" rtl="0" algn="l">
              <a:spcBef>
                <a:spcPts val="2400"/>
              </a:spcBef>
              <a:spcAft>
                <a:spcPts val="0"/>
              </a:spcAft>
              <a:buClr>
                <a:srgbClr val="FF7D1E"/>
              </a:buClr>
              <a:buSzPts val="3360"/>
              <a:buFont typeface="Calibri"/>
              <a:buAutoNum type="arabicPeriod"/>
            </a:pPr>
            <a:r>
              <a:rPr lang="ru-RU" sz="2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Существует много модификаций бустинга, например, XGBoost, CatBoost, LightGBM</a:t>
            </a:r>
            <a:endParaRPr sz="2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2400"/>
              </a:spcBef>
              <a:spcAft>
                <a:spcPts val="0"/>
              </a:spcAft>
              <a:buClr>
                <a:srgbClr val="FF7D1E"/>
              </a:buClr>
              <a:buSzPts val="3360"/>
              <a:buFont typeface="Calibri"/>
              <a:buAutoNum type="arabicPeriod"/>
            </a:pPr>
            <a:r>
              <a:rPr lang="ru-RU" sz="2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Стекинг это ансамбль, где мета</a:t>
            </a:r>
            <a:r>
              <a:rPr lang="ru-RU" sz="2800">
                <a:solidFill>
                  <a:srgbClr val="111111"/>
                </a:solidFill>
              </a:rPr>
              <a:t>м</a:t>
            </a:r>
            <a:r>
              <a:rPr lang="ru-RU" sz="2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одель учится на предсказаниях базовых моделей</a:t>
            </a:r>
            <a:endParaRPr/>
          </a:p>
        </p:txBody>
      </p:sp>
      <p:sp>
        <p:nvSpPr>
          <p:cNvPr id="624" name="Google Shape;624;p34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b="6514" l="0" r="0" t="0"/>
          <a:stretch/>
        </p:blipFill>
        <p:spPr>
          <a:xfrm>
            <a:off x="550863" y="2530733"/>
            <a:ext cx="5285581" cy="346363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Ансамбли в машинном обучении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028700" y="1498600"/>
            <a:ext cx="4851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Ожидание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6565900" y="1498600"/>
            <a:ext cx="4851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Реальность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1132" y="2530732"/>
            <a:ext cx="5156168" cy="34636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4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147" name="Google Shape;147;p4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Ансамбли в машинном обучении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5"/>
          <p:cNvCxnSpPr/>
          <p:nvPr/>
        </p:nvCxnSpPr>
        <p:spPr>
          <a:xfrm>
            <a:off x="4184650" y="1327150"/>
            <a:ext cx="0" cy="497205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5"/>
          <p:cNvCxnSpPr/>
          <p:nvPr/>
        </p:nvCxnSpPr>
        <p:spPr>
          <a:xfrm>
            <a:off x="8007350" y="1327150"/>
            <a:ext cx="0" cy="497205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5"/>
          <p:cNvSpPr txBox="1"/>
          <p:nvPr/>
        </p:nvSpPr>
        <p:spPr>
          <a:xfrm>
            <a:off x="722682" y="1175434"/>
            <a:ext cx="30123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Begging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4524569" y="1175434"/>
            <a:ext cx="30123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8431271" y="1175434"/>
            <a:ext cx="30123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Stacking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5"/>
          <p:cNvGrpSpPr/>
          <p:nvPr/>
        </p:nvGrpSpPr>
        <p:grpSpPr>
          <a:xfrm>
            <a:off x="681291" y="3402932"/>
            <a:ext cx="3349354" cy="914400"/>
            <a:chOff x="681291" y="3402932"/>
            <a:chExt cx="3349354" cy="914400"/>
          </a:xfrm>
        </p:grpSpPr>
        <p:pic>
          <p:nvPicPr>
            <p:cNvPr descr="Robot with solid fill" id="159" name="Google Shape;15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1291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bot with solid fill" id="160" name="Google Shape;16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98768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bot with solid fill" id="161" name="Google Shape;16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6245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5"/>
          <p:cNvGrpSpPr/>
          <p:nvPr/>
        </p:nvGrpSpPr>
        <p:grpSpPr>
          <a:xfrm>
            <a:off x="1344514" y="1900388"/>
            <a:ext cx="2022909" cy="707886"/>
            <a:chOff x="1341647" y="1901973"/>
            <a:chExt cx="2022909" cy="707886"/>
          </a:xfrm>
        </p:grpSpPr>
        <p:sp>
          <p:nvSpPr>
            <p:cNvPr id="163" name="Google Shape;163;p5"/>
            <p:cNvSpPr/>
            <p:nvPr/>
          </p:nvSpPr>
          <p:spPr>
            <a:xfrm>
              <a:off x="1341647" y="1901973"/>
              <a:ext cx="2022909" cy="70788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atabase with solid fill" id="164" name="Google Shape;164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9108" y="1943642"/>
              <a:ext cx="624548" cy="624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5"/>
            <p:cNvSpPr txBox="1"/>
            <p:nvPr/>
          </p:nvSpPr>
          <p:spPr>
            <a:xfrm>
              <a:off x="2036778" y="1963529"/>
              <a:ext cx="116138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5019284" y="1900388"/>
            <a:ext cx="2022909" cy="707886"/>
            <a:chOff x="1341647" y="1901973"/>
            <a:chExt cx="2022909" cy="707886"/>
          </a:xfrm>
        </p:grpSpPr>
        <p:sp>
          <p:nvSpPr>
            <p:cNvPr id="167" name="Google Shape;167;p5"/>
            <p:cNvSpPr/>
            <p:nvPr/>
          </p:nvSpPr>
          <p:spPr>
            <a:xfrm>
              <a:off x="1341647" y="1901973"/>
              <a:ext cx="2022909" cy="70788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atabase with solid fill" id="168" name="Google Shape;16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9108" y="1943642"/>
              <a:ext cx="624548" cy="624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5"/>
            <p:cNvSpPr txBox="1"/>
            <p:nvPr/>
          </p:nvSpPr>
          <p:spPr>
            <a:xfrm>
              <a:off x="2036778" y="1963529"/>
              <a:ext cx="116138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8925986" y="1900388"/>
            <a:ext cx="2022909" cy="707886"/>
            <a:chOff x="1341647" y="1901973"/>
            <a:chExt cx="2022909" cy="707886"/>
          </a:xfrm>
        </p:grpSpPr>
        <p:sp>
          <p:nvSpPr>
            <p:cNvPr id="171" name="Google Shape;171;p5"/>
            <p:cNvSpPr/>
            <p:nvPr/>
          </p:nvSpPr>
          <p:spPr>
            <a:xfrm>
              <a:off x="1341647" y="1901973"/>
              <a:ext cx="2022909" cy="70788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atabase with solid fill" id="172" name="Google Shape;17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9108" y="1943642"/>
              <a:ext cx="624548" cy="624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5"/>
            <p:cNvSpPr txBox="1"/>
            <p:nvPr/>
          </p:nvSpPr>
          <p:spPr>
            <a:xfrm>
              <a:off x="2036778" y="1963529"/>
              <a:ext cx="116138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1138491" y="2646887"/>
            <a:ext cx="2434954" cy="784860"/>
            <a:chOff x="1130271" y="2646887"/>
            <a:chExt cx="2434954" cy="784860"/>
          </a:xfrm>
        </p:grpSpPr>
        <p:cxnSp>
          <p:nvCxnSpPr>
            <p:cNvPr id="175" name="Google Shape;175;p5"/>
            <p:cNvCxnSpPr/>
            <p:nvPr/>
          </p:nvCxnSpPr>
          <p:spPr>
            <a:xfrm>
              <a:off x="2353103" y="2646887"/>
              <a:ext cx="2865" cy="78486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1135626" y="3071747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3559870" y="3071747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1130271" y="3078480"/>
              <a:ext cx="24349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9" name="Google Shape;179;p5"/>
          <p:cNvGrpSpPr/>
          <p:nvPr/>
        </p:nvGrpSpPr>
        <p:grpSpPr>
          <a:xfrm>
            <a:off x="1142414" y="4295342"/>
            <a:ext cx="2427109" cy="360000"/>
            <a:chOff x="1142414" y="4295342"/>
            <a:chExt cx="2427109" cy="360000"/>
          </a:xfrm>
        </p:grpSpPr>
        <p:cxnSp>
          <p:nvCxnSpPr>
            <p:cNvPr id="180" name="Google Shape;180;p5"/>
            <p:cNvCxnSpPr/>
            <p:nvPr/>
          </p:nvCxnSpPr>
          <p:spPr>
            <a:xfrm>
              <a:off x="1142414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3566658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2354536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83" name="Google Shape;183;p5"/>
          <p:cNvSpPr/>
          <p:nvPr/>
        </p:nvSpPr>
        <p:spPr>
          <a:xfrm>
            <a:off x="1004422" y="4682443"/>
            <a:ext cx="2703092" cy="360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5"/>
          <p:cNvCxnSpPr/>
          <p:nvPr/>
        </p:nvCxnSpPr>
        <p:spPr>
          <a:xfrm>
            <a:off x="2355968" y="5072939"/>
            <a:ext cx="0" cy="39046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" name="Google Shape;185;p5"/>
          <p:cNvSpPr/>
          <p:nvPr/>
        </p:nvSpPr>
        <p:spPr>
          <a:xfrm>
            <a:off x="1004422" y="5487235"/>
            <a:ext cx="2703092" cy="360000"/>
          </a:xfrm>
          <a:prstGeom prst="rect">
            <a:avLst/>
          </a:prstGeom>
          <a:solidFill>
            <a:srgbClr val="FF7D1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5"/>
          <p:cNvGrpSpPr/>
          <p:nvPr/>
        </p:nvGrpSpPr>
        <p:grpSpPr>
          <a:xfrm>
            <a:off x="4356061" y="3425185"/>
            <a:ext cx="3349354" cy="914400"/>
            <a:chOff x="681291" y="3402932"/>
            <a:chExt cx="3349354" cy="914400"/>
          </a:xfrm>
        </p:grpSpPr>
        <p:pic>
          <p:nvPicPr>
            <p:cNvPr descr="Robot with solid fill" id="187" name="Google Shape;18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1291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bot with solid fill" id="188" name="Google Shape;18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98768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bot with solid fill" id="189" name="Google Shape;18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6245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5"/>
          <p:cNvGrpSpPr/>
          <p:nvPr/>
        </p:nvGrpSpPr>
        <p:grpSpPr>
          <a:xfrm>
            <a:off x="4813261" y="2669140"/>
            <a:ext cx="2434954" cy="784860"/>
            <a:chOff x="1130271" y="2646887"/>
            <a:chExt cx="2434954" cy="784860"/>
          </a:xfrm>
        </p:grpSpPr>
        <p:cxnSp>
          <p:nvCxnSpPr>
            <p:cNvPr id="191" name="Google Shape;191;p5"/>
            <p:cNvCxnSpPr/>
            <p:nvPr/>
          </p:nvCxnSpPr>
          <p:spPr>
            <a:xfrm>
              <a:off x="2353103" y="2646887"/>
              <a:ext cx="2865" cy="78486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1135626" y="3071747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3559870" y="3071747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130271" y="3078480"/>
              <a:ext cx="24349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95" name="Google Shape;195;p5"/>
          <p:cNvCxnSpPr>
            <a:stCxn id="189" idx="2"/>
            <a:endCxn id="196" idx="0"/>
          </p:cNvCxnSpPr>
          <p:nvPr/>
        </p:nvCxnSpPr>
        <p:spPr>
          <a:xfrm flipH="1">
            <a:off x="6030815" y="4339585"/>
            <a:ext cx="1217400" cy="11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p5"/>
          <p:cNvSpPr/>
          <p:nvPr/>
        </p:nvSpPr>
        <p:spPr>
          <a:xfrm>
            <a:off x="4679192" y="5487235"/>
            <a:ext cx="2703092" cy="360000"/>
          </a:xfrm>
          <a:prstGeom prst="rect">
            <a:avLst/>
          </a:prstGeom>
          <a:solidFill>
            <a:srgbClr val="FF7D1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5270461" y="3882385"/>
            <a:ext cx="1520554" cy="0"/>
            <a:chOff x="5270461" y="3882385"/>
            <a:chExt cx="1520554" cy="0"/>
          </a:xfrm>
        </p:grpSpPr>
        <p:cxnSp>
          <p:nvCxnSpPr>
            <p:cNvPr id="198" name="Google Shape;198;p5"/>
            <p:cNvCxnSpPr>
              <a:stCxn id="187" idx="3"/>
              <a:endCxn id="188" idx="1"/>
            </p:cNvCxnSpPr>
            <p:nvPr/>
          </p:nvCxnSpPr>
          <p:spPr>
            <a:xfrm>
              <a:off x="5270461" y="3882385"/>
              <a:ext cx="303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9" name="Google Shape;199;p5"/>
            <p:cNvCxnSpPr>
              <a:endCxn id="189" idx="1"/>
            </p:cNvCxnSpPr>
            <p:nvPr/>
          </p:nvCxnSpPr>
          <p:spPr>
            <a:xfrm>
              <a:off x="6488015" y="3882385"/>
              <a:ext cx="303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00" name="Google Shape;200;p5"/>
          <p:cNvGrpSpPr/>
          <p:nvPr/>
        </p:nvGrpSpPr>
        <p:grpSpPr>
          <a:xfrm>
            <a:off x="8436078" y="2646887"/>
            <a:ext cx="3002725" cy="1343127"/>
            <a:chOff x="4681776" y="2821540"/>
            <a:chExt cx="3002725" cy="1343127"/>
          </a:xfrm>
        </p:grpSpPr>
        <p:grpSp>
          <p:nvGrpSpPr>
            <p:cNvPr id="201" name="Google Shape;201;p5"/>
            <p:cNvGrpSpPr/>
            <p:nvPr/>
          </p:nvGrpSpPr>
          <p:grpSpPr>
            <a:xfrm>
              <a:off x="4681776" y="3596896"/>
              <a:ext cx="3002725" cy="567771"/>
              <a:chOff x="854606" y="3422243"/>
              <a:chExt cx="3002725" cy="567771"/>
            </a:xfrm>
          </p:grpSpPr>
          <p:pic>
            <p:nvPicPr>
              <p:cNvPr descr="Robot with solid fill" id="202" name="Google Shape;202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54606" y="3422243"/>
                <a:ext cx="567771" cy="5677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Robot with solid fill" id="203" name="Google Shape;203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72083" y="3422243"/>
                <a:ext cx="567771" cy="5677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Robot with solid fill" id="204" name="Google Shape;204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289560" y="3422243"/>
                <a:ext cx="567771" cy="5677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5" name="Google Shape;205;p5"/>
            <p:cNvGrpSpPr/>
            <p:nvPr/>
          </p:nvGrpSpPr>
          <p:grpSpPr>
            <a:xfrm>
              <a:off x="4965661" y="2821540"/>
              <a:ext cx="2434954" cy="784860"/>
              <a:chOff x="1130271" y="2646887"/>
              <a:chExt cx="2434954" cy="784860"/>
            </a:xfrm>
          </p:grpSpPr>
          <p:cxnSp>
            <p:nvCxnSpPr>
              <p:cNvPr id="206" name="Google Shape;206;p5"/>
              <p:cNvCxnSpPr/>
              <p:nvPr/>
            </p:nvCxnSpPr>
            <p:spPr>
              <a:xfrm>
                <a:off x="2353103" y="2646887"/>
                <a:ext cx="2865" cy="78486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7" name="Google Shape;207;p5"/>
              <p:cNvCxnSpPr/>
              <p:nvPr/>
            </p:nvCxnSpPr>
            <p:spPr>
              <a:xfrm>
                <a:off x="1135626" y="3071747"/>
                <a:ext cx="2865" cy="360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8" name="Google Shape;208;p5"/>
              <p:cNvCxnSpPr/>
              <p:nvPr/>
            </p:nvCxnSpPr>
            <p:spPr>
              <a:xfrm>
                <a:off x="3559870" y="3071747"/>
                <a:ext cx="2865" cy="360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9" name="Google Shape;209;p5"/>
              <p:cNvCxnSpPr/>
              <p:nvPr/>
            </p:nvCxnSpPr>
            <p:spPr>
              <a:xfrm>
                <a:off x="1130271" y="3078480"/>
                <a:ext cx="243495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10" name="Google Shape;210;p5"/>
          <p:cNvCxnSpPr/>
          <p:nvPr/>
        </p:nvCxnSpPr>
        <p:spPr>
          <a:xfrm>
            <a:off x="8729660" y="3999738"/>
            <a:ext cx="1212122" cy="2461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5"/>
          <p:cNvCxnSpPr>
            <a:endCxn id="212" idx="0"/>
          </p:cNvCxnSpPr>
          <p:nvPr/>
        </p:nvCxnSpPr>
        <p:spPr>
          <a:xfrm flipH="1">
            <a:off x="9937440" y="4000165"/>
            <a:ext cx="1206900" cy="24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3" name="Google Shape;213;p5"/>
          <p:cNvCxnSpPr>
            <a:stCxn id="203" idx="2"/>
            <a:endCxn id="212" idx="0"/>
          </p:cNvCxnSpPr>
          <p:nvPr/>
        </p:nvCxnSpPr>
        <p:spPr>
          <a:xfrm>
            <a:off x="9937441" y="3990014"/>
            <a:ext cx="0" cy="25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Robot with solid fill" id="212" name="Google Shape;2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0240" y="424616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5"/>
          <p:cNvCxnSpPr/>
          <p:nvPr/>
        </p:nvCxnSpPr>
        <p:spPr>
          <a:xfrm>
            <a:off x="9937440" y="5128815"/>
            <a:ext cx="0" cy="32667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5" name="Google Shape;215;p5"/>
          <p:cNvSpPr/>
          <p:nvPr/>
        </p:nvSpPr>
        <p:spPr>
          <a:xfrm>
            <a:off x="8585894" y="5487235"/>
            <a:ext cx="2703092" cy="360000"/>
          </a:xfrm>
          <a:prstGeom prst="rect">
            <a:avLst/>
          </a:prstGeom>
          <a:solidFill>
            <a:srgbClr val="FF7D1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217" name="Google Shape;217;p5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Begging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6"/>
          <p:cNvGrpSpPr/>
          <p:nvPr/>
        </p:nvGrpSpPr>
        <p:grpSpPr>
          <a:xfrm>
            <a:off x="306995" y="3771902"/>
            <a:ext cx="3349354" cy="914400"/>
            <a:chOff x="681291" y="3402932"/>
            <a:chExt cx="3349354" cy="914400"/>
          </a:xfrm>
        </p:grpSpPr>
        <p:pic>
          <p:nvPicPr>
            <p:cNvPr descr="Robot with solid fill" id="224" name="Google Shape;22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1291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bot with solid fill" id="225" name="Google Shape;22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98768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bot with solid fill" id="226" name="Google Shape;226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6245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6"/>
          <p:cNvGrpSpPr/>
          <p:nvPr/>
        </p:nvGrpSpPr>
        <p:grpSpPr>
          <a:xfrm>
            <a:off x="970218" y="1393942"/>
            <a:ext cx="2022909" cy="707886"/>
            <a:chOff x="1341647" y="1901973"/>
            <a:chExt cx="2022909" cy="707886"/>
          </a:xfrm>
        </p:grpSpPr>
        <p:sp>
          <p:nvSpPr>
            <p:cNvPr id="228" name="Google Shape;228;p6"/>
            <p:cNvSpPr/>
            <p:nvPr/>
          </p:nvSpPr>
          <p:spPr>
            <a:xfrm>
              <a:off x="1341647" y="1901973"/>
              <a:ext cx="2022909" cy="70788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atabase with solid fill" id="229" name="Google Shape;22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9108" y="1943642"/>
              <a:ext cx="624548" cy="624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6"/>
            <p:cNvSpPr txBox="1"/>
            <p:nvPr/>
          </p:nvSpPr>
          <p:spPr>
            <a:xfrm>
              <a:off x="2036778" y="1963529"/>
              <a:ext cx="116138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6"/>
          <p:cNvGrpSpPr/>
          <p:nvPr/>
        </p:nvGrpSpPr>
        <p:grpSpPr>
          <a:xfrm>
            <a:off x="764195" y="2095490"/>
            <a:ext cx="2434954" cy="1705227"/>
            <a:chOff x="1130271" y="1726520"/>
            <a:chExt cx="2434954" cy="1705227"/>
          </a:xfrm>
        </p:grpSpPr>
        <p:cxnSp>
          <p:nvCxnSpPr>
            <p:cNvPr id="232" name="Google Shape;232;p6"/>
            <p:cNvCxnSpPr/>
            <p:nvPr/>
          </p:nvCxnSpPr>
          <p:spPr>
            <a:xfrm>
              <a:off x="2355968" y="1726520"/>
              <a:ext cx="0" cy="170522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1135626" y="3071747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3559870" y="3071747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1130271" y="3078480"/>
              <a:ext cx="24349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6" name="Google Shape;236;p6"/>
          <p:cNvGrpSpPr/>
          <p:nvPr/>
        </p:nvGrpSpPr>
        <p:grpSpPr>
          <a:xfrm>
            <a:off x="768118" y="4664312"/>
            <a:ext cx="2427109" cy="360000"/>
            <a:chOff x="1142414" y="4295342"/>
            <a:chExt cx="2427109" cy="360000"/>
          </a:xfrm>
        </p:grpSpPr>
        <p:cxnSp>
          <p:nvCxnSpPr>
            <p:cNvPr id="237" name="Google Shape;237;p6"/>
            <p:cNvCxnSpPr/>
            <p:nvPr/>
          </p:nvCxnSpPr>
          <p:spPr>
            <a:xfrm>
              <a:off x="1142414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3566658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2354536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40" name="Google Shape;240;p6"/>
          <p:cNvSpPr/>
          <p:nvPr/>
        </p:nvSpPr>
        <p:spPr>
          <a:xfrm>
            <a:off x="630126" y="5051413"/>
            <a:ext cx="2703092" cy="360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6"/>
          <p:cNvCxnSpPr/>
          <p:nvPr/>
        </p:nvCxnSpPr>
        <p:spPr>
          <a:xfrm>
            <a:off x="1981672" y="5441909"/>
            <a:ext cx="0" cy="39046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p6"/>
          <p:cNvSpPr/>
          <p:nvPr/>
        </p:nvSpPr>
        <p:spPr>
          <a:xfrm>
            <a:off x="630126" y="5915008"/>
            <a:ext cx="2703092" cy="360000"/>
          </a:xfrm>
          <a:prstGeom prst="rect">
            <a:avLst/>
          </a:prstGeom>
          <a:solidFill>
            <a:srgbClr val="FF7D1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630126" y="2577122"/>
            <a:ext cx="2703092" cy="360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Booststrap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6"/>
          <p:cNvCxnSpPr>
            <a:stCxn id="226" idx="3"/>
            <a:endCxn id="245" idx="1"/>
          </p:cNvCxnSpPr>
          <p:nvPr/>
        </p:nvCxnSpPr>
        <p:spPr>
          <a:xfrm flipH="1" rot="10800000">
            <a:off x="3656349" y="4071002"/>
            <a:ext cx="356100" cy="158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p6"/>
          <p:cNvSpPr txBox="1"/>
          <p:nvPr/>
        </p:nvSpPr>
        <p:spPr>
          <a:xfrm>
            <a:off x="4012497" y="3655388"/>
            <a:ext cx="41755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Базовый алгоритм, например, дерево решений</a:t>
            </a:r>
            <a:endParaRPr/>
          </a:p>
        </p:txBody>
      </p:sp>
      <p:sp>
        <p:nvSpPr>
          <p:cNvPr id="246" name="Google Shape;246;p6"/>
          <p:cNvSpPr txBox="1"/>
          <p:nvPr/>
        </p:nvSpPr>
        <p:spPr>
          <a:xfrm>
            <a:off x="4012497" y="2041192"/>
            <a:ext cx="42943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Процедура создания подвыборок из датасета размера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путем случайного взятия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объектов с повторениями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6"/>
          <p:cNvCxnSpPr/>
          <p:nvPr/>
        </p:nvCxnSpPr>
        <p:spPr>
          <a:xfrm flipH="1" rot="10800000">
            <a:off x="3533319" y="2655411"/>
            <a:ext cx="351853" cy="158215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8" name="Google Shape;248;p6"/>
          <p:cNvSpPr txBox="1"/>
          <p:nvPr/>
        </p:nvSpPr>
        <p:spPr>
          <a:xfrm>
            <a:off x="4012497" y="4844312"/>
            <a:ext cx="47237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усреднение предсказаний</a:t>
            </a:r>
            <a:endParaRPr/>
          </a:p>
        </p:txBody>
      </p:sp>
      <p:cxnSp>
        <p:nvCxnSpPr>
          <p:cNvPr id="249" name="Google Shape;249;p6"/>
          <p:cNvCxnSpPr>
            <a:endCxn id="248" idx="1"/>
          </p:cNvCxnSpPr>
          <p:nvPr/>
        </p:nvCxnSpPr>
        <p:spPr>
          <a:xfrm>
            <a:off x="3533397" y="5231311"/>
            <a:ext cx="479100" cy="28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0" name="Google Shape;250;p6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251" name="Google Shape;251;p6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Begging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7"/>
          <p:cNvGrpSpPr/>
          <p:nvPr/>
        </p:nvGrpSpPr>
        <p:grpSpPr>
          <a:xfrm>
            <a:off x="306995" y="3771902"/>
            <a:ext cx="3349354" cy="914400"/>
            <a:chOff x="681291" y="3402932"/>
            <a:chExt cx="3349354" cy="914400"/>
          </a:xfrm>
        </p:grpSpPr>
        <p:pic>
          <p:nvPicPr>
            <p:cNvPr descr="Robot with solid fill" id="258" name="Google Shape;25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1291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bot with solid fill" id="259" name="Google Shape;25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98768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bot with solid fill" id="260" name="Google Shape;26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6245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7"/>
          <p:cNvGrpSpPr/>
          <p:nvPr/>
        </p:nvGrpSpPr>
        <p:grpSpPr>
          <a:xfrm>
            <a:off x="970218" y="1393942"/>
            <a:ext cx="2022909" cy="707886"/>
            <a:chOff x="1341647" y="1901973"/>
            <a:chExt cx="2022909" cy="707886"/>
          </a:xfrm>
        </p:grpSpPr>
        <p:sp>
          <p:nvSpPr>
            <p:cNvPr id="262" name="Google Shape;262;p7"/>
            <p:cNvSpPr/>
            <p:nvPr/>
          </p:nvSpPr>
          <p:spPr>
            <a:xfrm>
              <a:off x="1341647" y="1901973"/>
              <a:ext cx="2022909" cy="70788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atabase with solid fill" id="263" name="Google Shape;26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9108" y="1943642"/>
              <a:ext cx="624548" cy="624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7"/>
            <p:cNvSpPr txBox="1"/>
            <p:nvPr/>
          </p:nvSpPr>
          <p:spPr>
            <a:xfrm>
              <a:off x="2036778" y="1963529"/>
              <a:ext cx="116138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7"/>
          <p:cNvGrpSpPr/>
          <p:nvPr/>
        </p:nvGrpSpPr>
        <p:grpSpPr>
          <a:xfrm>
            <a:off x="764195" y="2095490"/>
            <a:ext cx="2434954" cy="1705227"/>
            <a:chOff x="1130271" y="1726520"/>
            <a:chExt cx="2434954" cy="1705227"/>
          </a:xfrm>
        </p:grpSpPr>
        <p:cxnSp>
          <p:nvCxnSpPr>
            <p:cNvPr id="266" name="Google Shape;266;p7"/>
            <p:cNvCxnSpPr/>
            <p:nvPr/>
          </p:nvCxnSpPr>
          <p:spPr>
            <a:xfrm>
              <a:off x="2355968" y="1726520"/>
              <a:ext cx="0" cy="170522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1135626" y="3071747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3559870" y="3071747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1130271" y="3078480"/>
              <a:ext cx="24349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0" name="Google Shape;270;p7"/>
          <p:cNvGrpSpPr/>
          <p:nvPr/>
        </p:nvGrpSpPr>
        <p:grpSpPr>
          <a:xfrm>
            <a:off x="768118" y="4664312"/>
            <a:ext cx="2427109" cy="360000"/>
            <a:chOff x="1142414" y="4295342"/>
            <a:chExt cx="2427109" cy="360000"/>
          </a:xfrm>
        </p:grpSpPr>
        <p:cxnSp>
          <p:nvCxnSpPr>
            <p:cNvPr id="271" name="Google Shape;271;p7"/>
            <p:cNvCxnSpPr/>
            <p:nvPr/>
          </p:nvCxnSpPr>
          <p:spPr>
            <a:xfrm>
              <a:off x="1142414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3566658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2354536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74" name="Google Shape;274;p7"/>
          <p:cNvSpPr/>
          <p:nvPr/>
        </p:nvSpPr>
        <p:spPr>
          <a:xfrm>
            <a:off x="630126" y="5051413"/>
            <a:ext cx="2703092" cy="360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7"/>
          <p:cNvCxnSpPr/>
          <p:nvPr/>
        </p:nvCxnSpPr>
        <p:spPr>
          <a:xfrm>
            <a:off x="1981672" y="5441909"/>
            <a:ext cx="0" cy="39046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6" name="Google Shape;276;p7"/>
          <p:cNvSpPr/>
          <p:nvPr/>
        </p:nvSpPr>
        <p:spPr>
          <a:xfrm>
            <a:off x="630126" y="5915008"/>
            <a:ext cx="2703092" cy="360000"/>
          </a:xfrm>
          <a:prstGeom prst="rect">
            <a:avLst/>
          </a:prstGeom>
          <a:solidFill>
            <a:srgbClr val="FF7D1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630126" y="2577122"/>
            <a:ext cx="2703092" cy="360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Booststrap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7"/>
          <p:cNvSpPr txBox="1"/>
          <p:nvPr/>
        </p:nvSpPr>
        <p:spPr>
          <a:xfrm>
            <a:off x="5037931" y="1076248"/>
            <a:ext cx="5982349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Преимущества: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FF7D1E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Почти не переобучается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FF7D1E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алгоритмы могут работать параллельно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FF7D1E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Довольно неплохо справляется с предсказаниями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7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280" name="Google Shape;280;p7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Begging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8"/>
          <p:cNvGrpSpPr/>
          <p:nvPr/>
        </p:nvGrpSpPr>
        <p:grpSpPr>
          <a:xfrm>
            <a:off x="306995" y="3771902"/>
            <a:ext cx="3349354" cy="914400"/>
            <a:chOff x="681291" y="3402932"/>
            <a:chExt cx="3349354" cy="914400"/>
          </a:xfrm>
        </p:grpSpPr>
        <p:pic>
          <p:nvPicPr>
            <p:cNvPr descr="Robot with solid fill" id="287" name="Google Shape;28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1291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bot with solid fill" id="288" name="Google Shape;2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98768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bot with solid fill" id="289" name="Google Shape;28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6245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8"/>
          <p:cNvGrpSpPr/>
          <p:nvPr/>
        </p:nvGrpSpPr>
        <p:grpSpPr>
          <a:xfrm>
            <a:off x="970218" y="1393942"/>
            <a:ext cx="2022909" cy="707886"/>
            <a:chOff x="1341647" y="1901973"/>
            <a:chExt cx="2022909" cy="707886"/>
          </a:xfrm>
        </p:grpSpPr>
        <p:sp>
          <p:nvSpPr>
            <p:cNvPr id="291" name="Google Shape;291;p8"/>
            <p:cNvSpPr/>
            <p:nvPr/>
          </p:nvSpPr>
          <p:spPr>
            <a:xfrm>
              <a:off x="1341647" y="1901973"/>
              <a:ext cx="2022909" cy="70788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atabase with solid fill" id="292" name="Google Shape;29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9108" y="1943642"/>
              <a:ext cx="624548" cy="624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8"/>
            <p:cNvSpPr txBox="1"/>
            <p:nvPr/>
          </p:nvSpPr>
          <p:spPr>
            <a:xfrm>
              <a:off x="2036778" y="1963529"/>
              <a:ext cx="116138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8"/>
          <p:cNvGrpSpPr/>
          <p:nvPr/>
        </p:nvGrpSpPr>
        <p:grpSpPr>
          <a:xfrm>
            <a:off x="764195" y="2095490"/>
            <a:ext cx="2434954" cy="1705227"/>
            <a:chOff x="1130271" y="1726520"/>
            <a:chExt cx="2434954" cy="1705227"/>
          </a:xfrm>
        </p:grpSpPr>
        <p:cxnSp>
          <p:nvCxnSpPr>
            <p:cNvPr id="295" name="Google Shape;295;p8"/>
            <p:cNvCxnSpPr/>
            <p:nvPr/>
          </p:nvCxnSpPr>
          <p:spPr>
            <a:xfrm>
              <a:off x="2355968" y="1726520"/>
              <a:ext cx="0" cy="170522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6" name="Google Shape;296;p8"/>
            <p:cNvCxnSpPr/>
            <p:nvPr/>
          </p:nvCxnSpPr>
          <p:spPr>
            <a:xfrm>
              <a:off x="1135626" y="3071747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7" name="Google Shape;297;p8"/>
            <p:cNvCxnSpPr/>
            <p:nvPr/>
          </p:nvCxnSpPr>
          <p:spPr>
            <a:xfrm>
              <a:off x="3559870" y="3071747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8" name="Google Shape;298;p8"/>
            <p:cNvCxnSpPr/>
            <p:nvPr/>
          </p:nvCxnSpPr>
          <p:spPr>
            <a:xfrm>
              <a:off x="1130271" y="3078480"/>
              <a:ext cx="24349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9" name="Google Shape;299;p8"/>
          <p:cNvGrpSpPr/>
          <p:nvPr/>
        </p:nvGrpSpPr>
        <p:grpSpPr>
          <a:xfrm>
            <a:off x="768118" y="4664312"/>
            <a:ext cx="2427109" cy="360000"/>
            <a:chOff x="1142414" y="4295342"/>
            <a:chExt cx="2427109" cy="360000"/>
          </a:xfrm>
        </p:grpSpPr>
        <p:cxnSp>
          <p:nvCxnSpPr>
            <p:cNvPr id="300" name="Google Shape;300;p8"/>
            <p:cNvCxnSpPr/>
            <p:nvPr/>
          </p:nvCxnSpPr>
          <p:spPr>
            <a:xfrm>
              <a:off x="1142414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1" name="Google Shape;301;p8"/>
            <p:cNvCxnSpPr/>
            <p:nvPr/>
          </p:nvCxnSpPr>
          <p:spPr>
            <a:xfrm>
              <a:off x="3566658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2" name="Google Shape;302;p8"/>
            <p:cNvCxnSpPr/>
            <p:nvPr/>
          </p:nvCxnSpPr>
          <p:spPr>
            <a:xfrm>
              <a:off x="2354536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03" name="Google Shape;303;p8"/>
          <p:cNvSpPr/>
          <p:nvPr/>
        </p:nvSpPr>
        <p:spPr>
          <a:xfrm>
            <a:off x="630126" y="5051413"/>
            <a:ext cx="2703092" cy="360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8"/>
          <p:cNvCxnSpPr/>
          <p:nvPr/>
        </p:nvCxnSpPr>
        <p:spPr>
          <a:xfrm>
            <a:off x="1981672" y="5441909"/>
            <a:ext cx="0" cy="39046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5" name="Google Shape;305;p8"/>
          <p:cNvSpPr/>
          <p:nvPr/>
        </p:nvSpPr>
        <p:spPr>
          <a:xfrm>
            <a:off x="630126" y="5915008"/>
            <a:ext cx="2703092" cy="360000"/>
          </a:xfrm>
          <a:prstGeom prst="rect">
            <a:avLst/>
          </a:prstGeom>
          <a:solidFill>
            <a:srgbClr val="FF7D1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630126" y="2577122"/>
            <a:ext cx="2703092" cy="360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Booststrap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5037931" y="1076248"/>
            <a:ext cx="5982349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Преимущества: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FF7D1E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Почти не переобучается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FF7D1E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алгоритмы могут работать параллельно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FF7D1E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Довольно неплохо справляется с предсказаниями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 txBox="1"/>
          <p:nvPr/>
        </p:nvSpPr>
        <p:spPr>
          <a:xfrm>
            <a:off x="5115096" y="4095947"/>
            <a:ext cx="5982349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Недостатки: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алгоритмы работают независимо :(</a:t>
            </a:r>
            <a:endParaRPr/>
          </a:p>
        </p:txBody>
      </p:sp>
      <p:sp>
        <p:nvSpPr>
          <p:cNvPr id="309" name="Google Shape;309;p8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310" name="Google Shape;310;p8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"/>
          <p:cNvSpPr txBox="1"/>
          <p:nvPr/>
        </p:nvSpPr>
        <p:spPr>
          <a:xfrm>
            <a:off x="550863" y="368300"/>
            <a:ext cx="89741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Begging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9"/>
          <p:cNvGrpSpPr/>
          <p:nvPr/>
        </p:nvGrpSpPr>
        <p:grpSpPr>
          <a:xfrm>
            <a:off x="306995" y="3771902"/>
            <a:ext cx="3349354" cy="914400"/>
            <a:chOff x="681291" y="3402932"/>
            <a:chExt cx="3349354" cy="914400"/>
          </a:xfrm>
        </p:grpSpPr>
        <p:pic>
          <p:nvPicPr>
            <p:cNvPr descr="Robot with solid fill" id="317" name="Google Shape;31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1291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bot with solid fill" id="318" name="Google Shape;31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98768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bot with solid fill" id="319" name="Google Shape;31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6245" y="340293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" name="Google Shape;320;p9"/>
          <p:cNvGrpSpPr/>
          <p:nvPr/>
        </p:nvGrpSpPr>
        <p:grpSpPr>
          <a:xfrm>
            <a:off x="970218" y="1393942"/>
            <a:ext cx="2022909" cy="707886"/>
            <a:chOff x="1341647" y="1901973"/>
            <a:chExt cx="2022909" cy="707886"/>
          </a:xfrm>
        </p:grpSpPr>
        <p:sp>
          <p:nvSpPr>
            <p:cNvPr id="321" name="Google Shape;321;p9"/>
            <p:cNvSpPr/>
            <p:nvPr/>
          </p:nvSpPr>
          <p:spPr>
            <a:xfrm>
              <a:off x="1341647" y="1901973"/>
              <a:ext cx="2022909" cy="70788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atabase with solid fill" id="322" name="Google Shape;32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9108" y="1943642"/>
              <a:ext cx="624548" cy="624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p9"/>
            <p:cNvSpPr txBox="1"/>
            <p:nvPr/>
          </p:nvSpPr>
          <p:spPr>
            <a:xfrm>
              <a:off x="2036778" y="1963529"/>
              <a:ext cx="116138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764195" y="2095490"/>
            <a:ext cx="2434954" cy="1705227"/>
            <a:chOff x="1130271" y="1726520"/>
            <a:chExt cx="2434954" cy="1705227"/>
          </a:xfrm>
        </p:grpSpPr>
        <p:cxnSp>
          <p:nvCxnSpPr>
            <p:cNvPr id="325" name="Google Shape;325;p9"/>
            <p:cNvCxnSpPr/>
            <p:nvPr/>
          </p:nvCxnSpPr>
          <p:spPr>
            <a:xfrm>
              <a:off x="2355968" y="1726520"/>
              <a:ext cx="0" cy="170522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6" name="Google Shape;326;p9"/>
            <p:cNvCxnSpPr/>
            <p:nvPr/>
          </p:nvCxnSpPr>
          <p:spPr>
            <a:xfrm>
              <a:off x="1135626" y="3071747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7" name="Google Shape;327;p9"/>
            <p:cNvCxnSpPr/>
            <p:nvPr/>
          </p:nvCxnSpPr>
          <p:spPr>
            <a:xfrm>
              <a:off x="3559870" y="3071747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8" name="Google Shape;328;p9"/>
            <p:cNvCxnSpPr/>
            <p:nvPr/>
          </p:nvCxnSpPr>
          <p:spPr>
            <a:xfrm>
              <a:off x="1130271" y="3078480"/>
              <a:ext cx="24349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29" name="Google Shape;329;p9"/>
          <p:cNvGrpSpPr/>
          <p:nvPr/>
        </p:nvGrpSpPr>
        <p:grpSpPr>
          <a:xfrm>
            <a:off x="768118" y="4664312"/>
            <a:ext cx="2427109" cy="360000"/>
            <a:chOff x="1142414" y="4295342"/>
            <a:chExt cx="2427109" cy="360000"/>
          </a:xfrm>
        </p:grpSpPr>
        <p:cxnSp>
          <p:nvCxnSpPr>
            <p:cNvPr id="330" name="Google Shape;330;p9"/>
            <p:cNvCxnSpPr/>
            <p:nvPr/>
          </p:nvCxnSpPr>
          <p:spPr>
            <a:xfrm>
              <a:off x="1142414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3566658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32" name="Google Shape;332;p9"/>
            <p:cNvCxnSpPr/>
            <p:nvPr/>
          </p:nvCxnSpPr>
          <p:spPr>
            <a:xfrm>
              <a:off x="2354536" y="4295342"/>
              <a:ext cx="2865" cy="360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33" name="Google Shape;333;p9"/>
          <p:cNvSpPr/>
          <p:nvPr/>
        </p:nvSpPr>
        <p:spPr>
          <a:xfrm>
            <a:off x="630126" y="5051413"/>
            <a:ext cx="2703092" cy="360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9"/>
          <p:cNvCxnSpPr/>
          <p:nvPr/>
        </p:nvCxnSpPr>
        <p:spPr>
          <a:xfrm>
            <a:off x="1981672" y="5441909"/>
            <a:ext cx="0" cy="39046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5" name="Google Shape;335;p9"/>
          <p:cNvSpPr/>
          <p:nvPr/>
        </p:nvSpPr>
        <p:spPr>
          <a:xfrm>
            <a:off x="630126" y="5915008"/>
            <a:ext cx="2703092" cy="360000"/>
          </a:xfrm>
          <a:prstGeom prst="rect">
            <a:avLst/>
          </a:prstGeom>
          <a:solidFill>
            <a:srgbClr val="FF7D1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9"/>
          <p:cNvSpPr/>
          <p:nvPr/>
        </p:nvSpPr>
        <p:spPr>
          <a:xfrm>
            <a:off x="630126" y="2577122"/>
            <a:ext cx="2703092" cy="360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Booststrap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9"/>
          <p:cNvSpPr txBox="1"/>
          <p:nvPr/>
        </p:nvSpPr>
        <p:spPr>
          <a:xfrm>
            <a:off x="5037931" y="1076248"/>
            <a:ext cx="5982349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Преимущества: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FF7D1E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Почти не переобучается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FF7D1E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алгоритмы могут работать параллельно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FF7D1E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Довольно неплохо справляется с предсказаниями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9"/>
          <p:cNvSpPr txBox="1"/>
          <p:nvPr/>
        </p:nvSpPr>
        <p:spPr>
          <a:xfrm>
            <a:off x="5037931" y="4095947"/>
            <a:ext cx="5982349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Недостатки: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алгоритмы работают независимо :(</a:t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>
            <a:off x="5037930" y="5528160"/>
            <a:ext cx="6603203" cy="85358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s On with solid fill" id="340" name="Google Shape;34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7126" y="5566872"/>
            <a:ext cx="755703" cy="75570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9"/>
          <p:cNvSpPr txBox="1"/>
          <p:nvPr/>
        </p:nvSpPr>
        <p:spPr>
          <a:xfrm>
            <a:off x="5874363" y="5559220"/>
            <a:ext cx="52128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Идея: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учить базовые алгоритмы последовательно</a:t>
            </a:r>
            <a:endParaRPr/>
          </a:p>
        </p:txBody>
      </p:sp>
      <p:sp>
        <p:nvSpPr>
          <p:cNvPr id="342" name="Google Shape;342;p9"/>
          <p:cNvSpPr txBox="1"/>
          <p:nvPr>
            <p:ph idx="11" type="ftr"/>
          </p:nvPr>
        </p:nvSpPr>
        <p:spPr>
          <a:xfrm>
            <a:off x="571500" y="63944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Градиентный бустинг и co.</a:t>
            </a:r>
            <a:endParaRPr/>
          </a:p>
        </p:txBody>
      </p:sp>
      <p:sp>
        <p:nvSpPr>
          <p:cNvPr id="343" name="Google Shape;343;p9"/>
          <p:cNvSpPr txBox="1"/>
          <p:nvPr>
            <p:ph idx="12" type="sldNum"/>
          </p:nvPr>
        </p:nvSpPr>
        <p:spPr>
          <a:xfrm>
            <a:off x="8915400" y="63944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2023-03-26T09:14:07Z</dcterms:created>
  <dc:creator>Iuliia Silova</dc:creator>
</cp:coreProperties>
</file>