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8" name="Google Shape;228;p9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3" name="Google Shape;243;p11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5" name="Google Shape;255;p12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b8f2856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22b8f2856bd_0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4" name="Google Shape;264;g22b8f2856bd_0_7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13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b8f2856b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22b8f2856bd_0_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Сколько всего стран в мире? Сколько лет университету?</a:t>
            </a:r>
            <a:endParaRPr/>
          </a:p>
        </p:txBody>
      </p:sp>
      <p:sp>
        <p:nvSpPr>
          <p:cNvPr id="284" name="Google Shape;284;g22b8f2856bd_0_28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b8f2856b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2b8f2856bd_0_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Ошибка метода обучения раскладывается на три слагаемых: шум, смещение и разброс.</a:t>
            </a:r>
            <a:endParaRPr/>
          </a:p>
        </p:txBody>
      </p:sp>
      <p:sp>
        <p:nvSpPr>
          <p:cNvPr id="294" name="Google Shape;294;g22b8f2856bd_0_73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b8f2856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2b8f2856bd_0_6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Почему обучаться на подвыборке признаков плохо? У беггинга смещение такое же, как у 1 базовой модели. Разброс уменьшается тем сильнее, чем меньше корреляция между базовыми моделями. Вывод: если дерево имеет высокое смещение, бэггинг не даст хороший результат.</a:t>
            </a:r>
            <a:endParaRPr/>
          </a:p>
        </p:txBody>
      </p:sp>
      <p:sp>
        <p:nvSpPr>
          <p:cNvPr id="302" name="Google Shape;302;g22b8f2856bd_0_62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4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b8f2856b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22b8f2856bd_0_1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g22b8f2856bd_0_11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b8f2856bd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2b8f2856b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p3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4" name="Google Shape;164;p4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p5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p5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243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5" name="Google Shape;195;p6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p7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dirty="0" err="1" smtClean="0"/>
              <a:t>Энтропийный</a:t>
            </a:r>
            <a:r>
              <a:rPr lang="ru-RU" dirty="0" smtClean="0"/>
              <a:t> критерий и критерий Джини дают одинаковые результаты</a:t>
            </a:r>
            <a:endParaRPr dirty="0"/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ru-RU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96EB80575E64FE2B9A553959009341C5.dms.sberbank.ru/96EB80575E64FE2B9A553959009341C5-D72B678BBE1843CE1276BE09C29CD062-72155CF6528F303C70E74EE07F6E6F68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96EB80575E64FE2B9A553959009341C5.dms.sberbank.ru/96EB80575E64FE2B9A553959009341C5-D72B678BBE1843CE1276BE09C29CD062-72155CF6528F303C70E74EE07F6E6F68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http://96EB80575E64FE2B9A553959009341C5.dms.sberbank.ru/96EB80575E64FE2B9A553959009341C5-D72B678BBE1843CE1276BE09C29CD062-72155CF6528F303C70E74EE07F6E6F68/1.pn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2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pic>
        <p:nvPicPr>
          <p:cNvPr id="8" name="Рисунок 7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Photograph">
  <p:cSld name="Content with Photograph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68960" y="2336705"/>
            <a:ext cx="6562037" cy="41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222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20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2000"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553721" y="1314815"/>
            <a:ext cx="658013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sz="2667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90000"/>
              </a:lnSpc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3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Рисунок 196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8" name="Рисунок 197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9" name="Рисунок 198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0" name="Рисунок 199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1" name="Рисунок 200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2" name="Рисунок 201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3" name="Рисунок 202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4" name="Рисунок 203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2" name="Рисунок 221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3" name="Рисунок 222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4" name="Рисунок 223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5" name="Рисунок 224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6" name="Рисунок 225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7" name="Рисунок 226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8" name="Рисунок 227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9" name="Рисунок 228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30" name="Рисунок 229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  <p:pic>
        <p:nvPicPr>
          <p:cNvPr id="8" name="Рисунок 7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96EB80575E64FE2B9A553959009341C5.dms.sberbank.ru/96EB80575E64FE2B9A553959009341C5-D72B678BBE1843CE1276BE09C29CD062-72155CF6528F303C70E74EE07F6E6F68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Content - NO LOGO &amp; PAGE NUMBER">
  <p:cSld name="Title, Subtitle, Content - NO LOGO &amp; PAGE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53720" y="819363"/>
            <a:ext cx="1108456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68960" y="2336705"/>
            <a:ext cx="11054080" cy="41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778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778"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553720" y="1399482"/>
            <a:ext cx="1108456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sz="2667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90000"/>
              </a:lnSpc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311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0964550" y="6477644"/>
            <a:ext cx="1227452" cy="380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6"/>
              <a:buFont typeface="Calibri"/>
              <a:buNone/>
            </a:pPr>
            <a:endParaRPr sz="15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 descr="http://24BC91368F5B47C7385732F1413E9BBE.dms.sberbank.ru/24BC91368F5B47C7385732F1413E9BBE-D72B678BBE1843CE1276BE09C29CD062-E3D6ED9766217E7E2E6A4D284B216C35/1.png"/>
          <p:cNvSpPr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530942" y="2054942"/>
            <a:ext cx="11107338" cy="145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ru-RU" sz="4000" b="1" i="0" u="none" strike="noStrike" cap="none" dirty="0">
                <a:solidFill>
                  <a:srgbClr val="4D5C70"/>
                </a:solidFill>
                <a:latin typeface="Trebuchet MS"/>
                <a:ea typeface="Trebuchet MS"/>
                <a:cs typeface="Trebuchet MS"/>
                <a:sym typeface="Trebuchet MS"/>
              </a:rPr>
              <a:t>Лекция </a:t>
            </a:r>
            <a:r>
              <a:rPr lang="ru-RU" sz="4000" b="1" i="0" u="none" strike="noStrike" cap="none" dirty="0" smtClean="0">
                <a:solidFill>
                  <a:srgbClr val="4D5C70"/>
                </a:solidFill>
                <a:latin typeface="Trebuchet MS"/>
                <a:ea typeface="Trebuchet MS"/>
                <a:cs typeface="Trebuchet MS"/>
                <a:sym typeface="Trebuchet MS"/>
              </a:rPr>
              <a:t>6.</a:t>
            </a:r>
            <a:endParaRPr lang="en-US" sz="4000" b="1" i="0" u="none" strike="noStrike" cap="none" dirty="0" smtClean="0">
              <a:solidFill>
                <a:srgbClr val="4D5C7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ru-RU" sz="4000" b="1" i="0" u="none" strike="noStrike" cap="none" dirty="0" smtClean="0">
                <a:solidFill>
                  <a:srgbClr val="4D5C70"/>
                </a:solidFill>
                <a:latin typeface="Trebuchet MS"/>
                <a:ea typeface="Trebuchet MS"/>
                <a:cs typeface="Trebuchet MS"/>
                <a:sym typeface="Trebuchet MS"/>
              </a:rPr>
              <a:t>Деревья </a:t>
            </a:r>
            <a:r>
              <a:rPr lang="ru-RU" sz="4000" b="1" i="0" u="none" strike="noStrike" cap="none" dirty="0">
                <a:solidFill>
                  <a:srgbClr val="4D5C70"/>
                </a:solidFill>
                <a:latin typeface="Trebuchet MS"/>
                <a:ea typeface="Trebuchet MS"/>
                <a:cs typeface="Trebuchet MS"/>
                <a:sym typeface="Trebuchet MS"/>
              </a:rPr>
              <a:t>и </a:t>
            </a:r>
            <a:r>
              <a:rPr lang="ru-RU" sz="4000" b="1" dirty="0" smtClean="0">
                <a:solidFill>
                  <a:srgbClr val="4D5C70"/>
                </a:solidFill>
                <a:latin typeface="Trebuchet MS"/>
                <a:ea typeface="Trebuchet MS"/>
                <a:cs typeface="Trebuchet MS"/>
                <a:sym typeface="Trebuchet MS"/>
              </a:rPr>
              <a:t>случайный лес</a:t>
            </a:r>
            <a:endParaRPr sz="4000" b="1" i="0" u="none" strike="noStrike" cap="none" dirty="0">
              <a:solidFill>
                <a:srgbClr val="4D5C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361048"/>
            <a:ext cx="487653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rgbClr val="4D5C70"/>
                </a:solidFill>
                <a:latin typeface="Trebuchet MS"/>
                <a:ea typeface="Trebuchet MS"/>
                <a:cs typeface="Trebuchet MS"/>
                <a:sym typeface="Trebuchet MS"/>
              </a:rPr>
              <a:t>ML School by REU</a:t>
            </a:r>
            <a:endParaRPr>
              <a:solidFill>
                <a:srgbClr val="4D5C70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920181" y="5778412"/>
            <a:ext cx="60960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Васильева Наталья</a:t>
            </a:r>
            <a:endParaRPr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Сбер, Блок Риски</a:t>
            </a:r>
            <a:endParaRPr sz="18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246375" y="344927"/>
            <a:ext cx="487653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Science Club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920181" y="6369343"/>
            <a:ext cx="60960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6 апреля 2023</a:t>
            </a:r>
            <a:endParaRPr sz="18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Поиск разбиения</a:t>
            </a:r>
            <a:endParaRPr b="1"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553721" y="1721869"/>
            <a:ext cx="10994432" cy="41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/>
              <a:t>После того, как разбиение </a:t>
            </a:r>
            <a:r>
              <a:rPr lang="ru-RU" dirty="0" smtClean="0"/>
              <a:t>найдено, </a:t>
            </a:r>
            <a:r>
              <a:rPr lang="ru-RU" dirty="0"/>
              <a:t>разбиваем </a:t>
            </a:r>
            <a:r>
              <a:rPr lang="ru-RU" dirty="0" err="1"/>
              <a:t>Xm</a:t>
            </a:r>
            <a:r>
              <a:rPr lang="ru-RU" dirty="0"/>
              <a:t> на 2 </a:t>
            </a:r>
            <a:r>
              <a:rPr lang="ru-RU" dirty="0" err="1"/>
              <a:t>подвыборки</a:t>
            </a:r>
            <a:r>
              <a:rPr lang="ru-RU" dirty="0"/>
              <a:t>.</a:t>
            </a: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/>
              <a:t>Повторяем для </a:t>
            </a:r>
            <a:r>
              <a:rPr lang="ru-RU" dirty="0" err="1"/>
              <a:t>Xl</a:t>
            </a:r>
            <a:r>
              <a:rPr lang="ru-RU" dirty="0"/>
              <a:t> и </a:t>
            </a:r>
            <a:r>
              <a:rPr lang="ru-RU" dirty="0" err="1"/>
              <a:t>Xr</a:t>
            </a:r>
            <a:r>
              <a:rPr lang="ru-RU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20" dirty="0">
              <a:solidFill>
                <a:srgbClr val="44546A"/>
              </a:solidFill>
            </a:endParaRPr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l="46237" t="13526" r="6194" b="31017"/>
          <a:stretch/>
        </p:blipFill>
        <p:spPr>
          <a:xfrm>
            <a:off x="965772" y="2167848"/>
            <a:ext cx="2465798" cy="102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Критерии останова</a:t>
            </a:r>
            <a:endParaRPr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553721" y="1721869"/>
            <a:ext cx="10994432" cy="41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максимальной глубины дерева.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минимального числа объектов в листе.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максимального числа листьев в дереве.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/>
              <a:t>Если ошибка константного прогноза в вершине менее задаваемого порога.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dirty="0" smtClean="0"/>
              <a:t>вершине все </a:t>
            </a:r>
            <a:r>
              <a:rPr lang="ru-RU" dirty="0"/>
              <a:t>объекты одного класса.</a:t>
            </a: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20" dirty="0">
              <a:solidFill>
                <a:srgbClr val="44546A"/>
              </a:solidFill>
            </a:endParaRPr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Прогноз в листе</a:t>
            </a:r>
            <a:endParaRPr b="1"/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1124075" y="2549025"/>
            <a:ext cx="43458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/>
              <a:t>Оптимальный прогноз с точки зрения оптимизируемого функционала.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20" dirty="0">
              <a:solidFill>
                <a:srgbClr val="44546A"/>
              </a:solidFill>
            </a:endParaRPr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098" y="3771614"/>
            <a:ext cx="2820800" cy="1073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>
            <a:spLocks noGrp="1"/>
          </p:cNvSpPr>
          <p:nvPr>
            <p:ph type="body" idx="2"/>
          </p:nvPr>
        </p:nvSpPr>
        <p:spPr>
          <a:xfrm>
            <a:off x="1124075" y="2068149"/>
            <a:ext cx="4155848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None/>
            </a:pPr>
            <a:r>
              <a:rPr lang="ru-RU" sz="2400" b="1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Регрессия</a:t>
            </a:r>
            <a:endParaRPr sz="3600" b="1" i="1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6573023" y="2068149"/>
            <a:ext cx="3841085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400" b="1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Классификация</a:t>
            </a:r>
            <a:endParaRPr sz="3600" b="1" i="1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1111" y="3771614"/>
            <a:ext cx="3388196" cy="92521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6573024" y="2541560"/>
            <a:ext cx="3986821" cy="123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marR="0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222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Вероятности </a:t>
            </a:r>
            <a:r>
              <a:rPr lang="ru-RU" sz="2222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классов.</a:t>
            </a:r>
          </a:p>
          <a:p>
            <a:pPr marL="380996" marR="0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222" dirty="0" smtClean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Наиболее популярный класс</a:t>
            </a:r>
            <a:r>
              <a:rPr lang="en-US" sz="2222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endParaRPr sz="2222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0996" marR="0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222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endParaRPr sz="2222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endParaRPr sz="2220" b="0" i="0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0996" marR="0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endParaRPr sz="2222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2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Обучение деревьев</a:t>
            </a:r>
            <a:endParaRPr b="1"/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r="1477"/>
          <a:stretch/>
        </p:blipFill>
        <p:spPr>
          <a:xfrm>
            <a:off x="734525" y="1553287"/>
            <a:ext cx="4913924" cy="272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451" y="1028775"/>
            <a:ext cx="4753349" cy="523274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664975" y="4436675"/>
            <a:ext cx="51108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/>
              <a:t>Восстанавливают сложные нелинейные закономерности.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/>
              <a:t>Могут построить сколь угодно сложную поверхность. Для этого увеличивают глубину.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/>
              <a:t>Склонны к переобучению.</a:t>
            </a: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20" dirty="0">
              <a:solidFill>
                <a:srgbClr val="44546A"/>
              </a:solidFill>
            </a:endParaRPr>
          </a:p>
          <a:p>
            <a:pPr marL="380996" lvl="0" indent="-23988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6" name="Google Shape;259;p27"/>
          <p:cNvPicPr preferRelativeResize="0"/>
          <p:nvPr/>
        </p:nvPicPr>
        <p:blipFill rotWithShape="1">
          <a:blip r:embed="rId4">
            <a:alphaModFix/>
          </a:blip>
          <a:srcRect l="58112" t="26281" r="32994" b="66767"/>
          <a:stretch/>
        </p:blipFill>
        <p:spPr>
          <a:xfrm>
            <a:off x="5412108" y="4249441"/>
            <a:ext cx="236341" cy="212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9;p27"/>
          <p:cNvPicPr preferRelativeResize="0"/>
          <p:nvPr/>
        </p:nvPicPr>
        <p:blipFill rotWithShape="1">
          <a:blip r:embed="rId4">
            <a:alphaModFix/>
          </a:blip>
          <a:srcRect l="38461" t="5988" r="53679" b="88000"/>
          <a:stretch/>
        </p:blipFill>
        <p:spPr>
          <a:xfrm>
            <a:off x="540774" y="1740311"/>
            <a:ext cx="193751" cy="2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2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Переобучение деревьев</a:t>
            </a:r>
            <a:endParaRPr b="1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38" y="4000500"/>
            <a:ext cx="5064974" cy="26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650" y="4000488"/>
            <a:ext cx="5107300" cy="26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>
            <a:spLocks noGrp="1"/>
          </p:cNvSpPr>
          <p:nvPr>
            <p:ph type="body" idx="2"/>
          </p:nvPr>
        </p:nvSpPr>
        <p:spPr>
          <a:xfrm>
            <a:off x="1472525" y="3575775"/>
            <a:ext cx="331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None/>
            </a:pPr>
            <a:r>
              <a:rPr lang="ru-RU" sz="24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Глубина дерева = 2</a:t>
            </a:r>
            <a:endParaRPr sz="3600" i="1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7254025" y="3575775"/>
            <a:ext cx="331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None/>
            </a:pPr>
            <a:r>
              <a:rPr lang="ru-RU" sz="24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Глубина дерева = 5</a:t>
            </a:r>
            <a:endParaRPr sz="3600" i="1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474675" y="1623198"/>
            <a:ext cx="67383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/>
              <a:t>Дерево может достичь нулевой ошибки на любой выборке. Такое дерево, скорее всего, переобучено.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 err="1"/>
              <a:t>Pruning</a:t>
            </a:r>
            <a:r>
              <a:rPr lang="ru-RU" dirty="0"/>
              <a:t> (стрижка) для борьбы с переобучением.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dirty="0"/>
              <a:t>Неустойчивость деревьев.</a:t>
            </a: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20" dirty="0">
              <a:solidFill>
                <a:srgbClr val="44546A"/>
              </a:solidFill>
            </a:endParaRPr>
          </a:p>
          <a:p>
            <a:pPr marL="380996" lvl="0" indent="-23988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570" y="1559987"/>
            <a:ext cx="3533605" cy="15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>
            <a:off x="1" y="0"/>
            <a:ext cx="4876539" cy="6858000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1" y="3100705"/>
            <a:ext cx="487653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Резюме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4984695" y="597825"/>
            <a:ext cx="6922170" cy="557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Решающее дерево – мощная модель.</a:t>
            </a:r>
            <a:endParaRPr sz="24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Обучение эвристическое.</a:t>
            </a:r>
            <a:endParaRPr sz="24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Много тонкостей с переобучением.</a:t>
            </a:r>
            <a:endParaRPr sz="2400" dirty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4. Обычно используется в композициях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212399" y="654798"/>
            <a:ext cx="65802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 dirty="0"/>
              <a:t>Композиции алгоритмов</a:t>
            </a:r>
            <a:endParaRPr b="1" dirty="0"/>
          </a:p>
        </p:txBody>
      </p:sp>
      <p:sp>
        <p:nvSpPr>
          <p:cNvPr id="287" name="Google Shape;287;p30"/>
          <p:cNvSpPr txBox="1">
            <a:spLocks noGrp="1"/>
          </p:cNvSpPr>
          <p:nvPr>
            <p:ph type="body" idx="1"/>
          </p:nvPr>
        </p:nvSpPr>
        <p:spPr>
          <a:xfrm>
            <a:off x="212411" y="1792312"/>
            <a:ext cx="6327900" cy="4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/>
              <a:t>N базовых алгоритмов b1(x), …, </a:t>
            </a:r>
            <a:r>
              <a:rPr lang="ru-RU" sz="2000" dirty="0" err="1"/>
              <a:t>bn</a:t>
            </a:r>
            <a:r>
              <a:rPr lang="ru-RU" sz="2000" dirty="0"/>
              <a:t>(x).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 b="1" dirty="0"/>
              <a:t>Композиция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000" b="1" dirty="0"/>
              <a:t>Усреднение наблюдений</a:t>
            </a:r>
            <a:endParaRPr sz="2000"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/>
          </a:p>
          <a:p>
            <a:pPr marL="44450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000" b="1" dirty="0" err="1"/>
              <a:t>Majority</a:t>
            </a:r>
            <a:r>
              <a:rPr lang="ru-RU" sz="2000" b="1" dirty="0"/>
              <a:t> </a:t>
            </a:r>
            <a:r>
              <a:rPr lang="ru-RU" sz="2000" b="1" dirty="0" err="1"/>
              <a:t>vote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04" y="3631068"/>
            <a:ext cx="1452175" cy="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04" y="4753990"/>
            <a:ext cx="2262748" cy="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298" y="2343108"/>
            <a:ext cx="6886651" cy="289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169775" y="307025"/>
            <a:ext cx="81378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Bias-variance decomposition</a:t>
            </a:r>
            <a:endParaRPr b="1"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222000" y="1291500"/>
            <a:ext cx="121920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200" dirty="0"/>
              <a:t>Шум - как сильно ошибается оптимальная модель.</a:t>
            </a:r>
            <a:endParaRPr sz="2200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200" dirty="0"/>
              <a:t>Смещение - как сильно в среднем отклоняется модель (конкретного метода обучения) от оптимальной модели.</a:t>
            </a:r>
            <a:endParaRPr sz="2200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200" dirty="0"/>
              <a:t>Разброс - как сильно меняется модель при изменении обучающей выборки (устойчивость модели).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37" y="3265802"/>
            <a:ext cx="10116527" cy="28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319876" y="682200"/>
            <a:ext cx="65802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 dirty="0"/>
              <a:t>Композиции алгоритмов</a:t>
            </a:r>
            <a:endParaRPr b="1" dirty="0"/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268124" y="1192517"/>
            <a:ext cx="6327900" cy="5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 sz="2000" dirty="0"/>
              <a:t>Как по одной выборке обучить N разных моделей?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 b="1" dirty="0" err="1"/>
              <a:t>Bootstrap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000" dirty="0"/>
              <a:t>Выбираем из обучающей выборки l объектов с возвращением.</a:t>
            </a:r>
            <a:endParaRPr sz="2000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000" dirty="0"/>
              <a:t>~⅔ l различных объектов в каждой </a:t>
            </a:r>
            <a:r>
              <a:rPr lang="ru-RU" sz="2000" dirty="0" err="1"/>
              <a:t>подвыборке</a:t>
            </a:r>
            <a:r>
              <a:rPr lang="ru-RU" sz="2000" dirty="0"/>
              <a:t>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 b="1" dirty="0" err="1"/>
              <a:t>Bagging</a:t>
            </a:r>
            <a:r>
              <a:rPr lang="ru-RU" sz="2000" b="1" dirty="0"/>
              <a:t> (</a:t>
            </a:r>
            <a:r>
              <a:rPr lang="ru-RU" sz="2000" b="1" dirty="0" err="1"/>
              <a:t>B</a:t>
            </a:r>
            <a:r>
              <a:rPr lang="ru-RU" sz="2000" dirty="0" err="1"/>
              <a:t>ootstrap</a:t>
            </a:r>
            <a:r>
              <a:rPr lang="ru-RU" sz="2000" b="1" dirty="0"/>
              <a:t> </a:t>
            </a:r>
            <a:r>
              <a:rPr lang="ru-RU" sz="2000" b="1" dirty="0" err="1"/>
              <a:t>Agg</a:t>
            </a:r>
            <a:r>
              <a:rPr lang="ru-RU" sz="2000" dirty="0" err="1"/>
              <a:t>regat</a:t>
            </a:r>
            <a:r>
              <a:rPr lang="ru-RU" sz="2000" b="1" dirty="0" err="1"/>
              <a:t>ing</a:t>
            </a:r>
            <a:r>
              <a:rPr lang="ru-RU" sz="2000" b="1" dirty="0"/>
              <a:t>)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000" dirty="0"/>
              <a:t>Базовые алгоритмы обучаются независимо на своём подмножестве данных. </a:t>
            </a:r>
            <a:endParaRPr sz="2000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000" dirty="0"/>
              <a:t>Ответы базовых алгоритмов усредняются или выбор ответа по большинству</a:t>
            </a:r>
            <a:r>
              <a:rPr lang="ru-RU" sz="2000" dirty="0" smtClean="0"/>
              <a:t>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Метод случайных подпространств</a:t>
            </a:r>
            <a:endParaRPr sz="20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/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ru-RU" sz="2000" dirty="0"/>
              <a:t>Выбор лучшего предиката в конкретной вершине основан на случайном подмножестве признаков</a:t>
            </a:r>
            <a:r>
              <a:rPr lang="ru-RU" sz="2000" b="1" dirty="0"/>
              <a:t>.</a:t>
            </a:r>
            <a:endParaRPr sz="20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45720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076" y="5069775"/>
            <a:ext cx="4742901" cy="130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890" y="4382475"/>
            <a:ext cx="4410172" cy="6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6450" y="1956775"/>
            <a:ext cx="3997950" cy="17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 txBox="1">
            <a:spLocks noGrp="1"/>
          </p:cNvSpPr>
          <p:nvPr>
            <p:ph type="body" idx="1"/>
          </p:nvPr>
        </p:nvSpPr>
        <p:spPr>
          <a:xfrm>
            <a:off x="6407125" y="1369500"/>
            <a:ext cx="5728800" cy="5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/>
              <a:t>Смещение композиции, обученной с помощью бэггинга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/>
              <a:t>Дисперсия композиции, обученной с помощью бэггинга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/>
              <a:t/>
            </a:r>
            <a:br>
              <a:rPr lang="ru-RU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553726" y="703925"/>
            <a:ext cx="84216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 dirty="0"/>
              <a:t>Случайный лес</a:t>
            </a:r>
            <a:endParaRPr b="1" dirty="0"/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1"/>
          </p:nvPr>
        </p:nvSpPr>
        <p:spPr>
          <a:xfrm>
            <a:off x="669200" y="1391225"/>
            <a:ext cx="6821550" cy="52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-RU" dirty="0"/>
              <a:t>Для n=1, …, N: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ru-RU" dirty="0"/>
              <a:t>Генерируем </a:t>
            </a:r>
            <a:r>
              <a:rPr lang="ru-RU" dirty="0" err="1"/>
              <a:t>подвыборку</a:t>
            </a:r>
            <a:r>
              <a:rPr lang="ru-RU" dirty="0"/>
              <a:t> из Х с помощью </a:t>
            </a:r>
            <a:r>
              <a:rPr lang="ru-RU" b="1" dirty="0" err="1"/>
              <a:t>бутстрапа</a:t>
            </a:r>
            <a:r>
              <a:rPr lang="ru-RU" dirty="0"/>
              <a:t>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ru-RU" dirty="0"/>
              <a:t>Строим решающее дерево </a:t>
            </a:r>
            <a:r>
              <a:rPr lang="ru-RU" dirty="0" err="1"/>
              <a:t>bn</a:t>
            </a:r>
            <a:r>
              <a:rPr lang="ru-RU" dirty="0"/>
              <a:t>(x) на данной </a:t>
            </a:r>
            <a:r>
              <a:rPr lang="ru-RU" dirty="0" err="1"/>
              <a:t>подвыборке</a:t>
            </a:r>
            <a:r>
              <a:rPr lang="ru-RU" dirty="0"/>
              <a:t>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ru-RU" dirty="0"/>
              <a:t>Дерево строится, пока в каждом листе не окажется более </a:t>
            </a:r>
            <a:r>
              <a:rPr lang="ru-RU" dirty="0" err="1"/>
              <a:t>n_min</a:t>
            </a:r>
            <a:r>
              <a:rPr lang="ru-RU" dirty="0"/>
              <a:t> объектов. Базовые деревья </a:t>
            </a:r>
            <a:r>
              <a:rPr lang="ru-RU" b="1" dirty="0"/>
              <a:t>глубокие</a:t>
            </a:r>
            <a:r>
              <a:rPr lang="ru-RU" dirty="0"/>
              <a:t>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ru-RU" dirty="0"/>
              <a:t>Оптимальное разбиение ищется среди q случайных признаков (</a:t>
            </a:r>
            <a:r>
              <a:rPr lang="ru-RU" b="1" dirty="0"/>
              <a:t>метод случайных подпространств</a:t>
            </a:r>
            <a:r>
              <a:rPr lang="ru-RU" dirty="0"/>
              <a:t>). Выбираются заново при каждом разбиении!</a:t>
            </a:r>
            <a:endParaRPr dirty="0"/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750" y="2086150"/>
            <a:ext cx="4479299" cy="306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69774" y="307023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Решающее дерево</a:t>
            </a:r>
            <a:endParaRPr b="1"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189161" y="2376562"/>
            <a:ext cx="6327880" cy="467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b="1"/>
              <a:t>Наиболее популярные предикаты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 sz="2000" b="1"/>
              <a:t>Прогноз в листе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Задача регрессии: вещественное число.</a:t>
            </a:r>
            <a:br>
              <a:rPr lang="ru-RU" sz="2000"/>
            </a:br>
            <a:r>
              <a:rPr lang="ru-RU" sz="2000"/>
              <a:t>Задача классификации: класс, вероятности классов.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 sz="2000" b="1"/>
              <a:t>Параметры решающего дерева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Число вершин.</a:t>
            </a:r>
            <a:br>
              <a:rPr lang="ru-RU" sz="2000"/>
            </a:br>
            <a:r>
              <a:rPr lang="ru-RU" sz="2000"/>
              <a:t>Число потомков у каждой вершины.</a:t>
            </a:r>
            <a:br>
              <a:rPr lang="ru-RU" sz="2000"/>
            </a:br>
            <a:r>
              <a:rPr lang="ru-RU" sz="2000"/>
              <a:t>Предикаты.</a:t>
            </a:r>
            <a:br>
              <a:rPr lang="ru-RU" sz="2000"/>
            </a:br>
            <a:r>
              <a:rPr lang="ru-RU" sz="2000"/>
              <a:t>Прогнозы в листьях.</a:t>
            </a:r>
            <a:r>
              <a:rPr lang="ru-RU"/>
              <a:t/>
            </a:r>
            <a:br>
              <a:rPr lang="ru-RU"/>
            </a:b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041" y="4338043"/>
            <a:ext cx="5210638" cy="20977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189161" y="1210899"/>
            <a:ext cx="6580130" cy="99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None/>
            </a:pPr>
            <a:r>
              <a:rPr lang="ru-RU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Бинарное дерево, где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Arial"/>
              <a:buChar char="•"/>
            </a:pPr>
            <a:r>
              <a:rPr lang="ru-RU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во внутренних вершинах заданы предикаты,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Arial"/>
              <a:buChar char="•"/>
            </a:pPr>
            <a:r>
              <a:rPr lang="ru-RU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в каждой листовой вершине задан прогноз</a:t>
            </a:r>
            <a:r>
              <a:rPr lang="ru-RU" sz="2000" b="1" i="1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b="1" i="1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990268" y="994391"/>
            <a:ext cx="1855433" cy="372863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выглядит линейная модель?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030326" y="1449272"/>
            <a:ext cx="15447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Отвечает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7"/>
          <p:cNvCxnSpPr>
            <a:stCxn id="131" idx="2"/>
            <a:endCxn id="134" idx="0"/>
          </p:cNvCxnSpPr>
          <p:nvPr/>
        </p:nvCxnSpPr>
        <p:spPr>
          <a:xfrm flipH="1">
            <a:off x="7570385" y="1367254"/>
            <a:ext cx="1347600" cy="573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>
            <a:stCxn id="131" idx="2"/>
            <a:endCxn id="136" idx="0"/>
          </p:cNvCxnSpPr>
          <p:nvPr/>
        </p:nvCxnSpPr>
        <p:spPr>
          <a:xfrm>
            <a:off x="8917985" y="1367254"/>
            <a:ext cx="1290600" cy="598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4" name="Google Shape;134;p17"/>
          <p:cNvSpPr/>
          <p:nvPr/>
        </p:nvSpPr>
        <p:spPr>
          <a:xfrm>
            <a:off x="6686579" y="1941200"/>
            <a:ext cx="1767547" cy="401695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устроен RMSProp?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9280800" y="1965750"/>
            <a:ext cx="1855500" cy="3729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Что такое F-мера?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 flipH="1">
            <a:off x="9397912" y="2357025"/>
            <a:ext cx="804080" cy="78970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10201992" y="2357025"/>
            <a:ext cx="735700" cy="78970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7"/>
          <p:cNvSpPr/>
          <p:nvPr/>
        </p:nvSpPr>
        <p:spPr>
          <a:xfrm>
            <a:off x="10674804" y="3158926"/>
            <a:ext cx="584816" cy="332938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9280804" y="1451971"/>
            <a:ext cx="15447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Не отвечает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439" y="2789070"/>
            <a:ext cx="2361606" cy="35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8641645" y="2602099"/>
            <a:ext cx="15447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Отвечает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0315230" y="2602098"/>
            <a:ext cx="15447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Не отвечает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9105598" y="3165814"/>
            <a:ext cx="584816" cy="332938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 flipH="1">
            <a:off x="6802082" y="2374143"/>
            <a:ext cx="804080" cy="78970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7606162" y="2374143"/>
            <a:ext cx="735700" cy="78970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17"/>
          <p:cNvSpPr/>
          <p:nvPr/>
        </p:nvSpPr>
        <p:spPr>
          <a:xfrm>
            <a:off x="8078974" y="3176044"/>
            <a:ext cx="584816" cy="332938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045815" y="2619217"/>
            <a:ext cx="15447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Отвечает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7719400" y="2619216"/>
            <a:ext cx="15447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Не отвечает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509768" y="3182932"/>
            <a:ext cx="584816" cy="332938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517041" y="250312"/>
            <a:ext cx="4812522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Экзамен по ML</a:t>
            </a:r>
            <a:endParaRPr sz="3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480262" y="3802575"/>
            <a:ext cx="52842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После экзамена по ML</a:t>
            </a:r>
            <a:endParaRPr sz="3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/>
          <p:nvPr/>
        </p:nvSpPr>
        <p:spPr>
          <a:xfrm>
            <a:off x="1" y="0"/>
            <a:ext cx="4876500" cy="6858000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1" y="3100705"/>
            <a:ext cx="48765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Резюме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4970770" y="556100"/>
            <a:ext cx="6922200" cy="55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457200" lvl="0" indent="-369697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222"/>
              <a:buFont typeface="Calibri"/>
              <a:buAutoNum type="arabicPeriod"/>
            </a:pPr>
            <a:r>
              <a:rPr lang="ru-RU" sz="2222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Универсальный метод машинного обучения.</a:t>
            </a:r>
            <a:endParaRPr sz="2222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969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2"/>
              <a:buFont typeface="Calibri"/>
              <a:buAutoNum type="arabicPeriod"/>
            </a:pPr>
            <a:r>
              <a:rPr lang="ru-RU" sz="2222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Не переобучается при росте числа базовых алгоритмов.</a:t>
            </a:r>
            <a:endParaRPr sz="2222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969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2"/>
              <a:buFont typeface="Calibri"/>
              <a:buAutoNum type="arabicPeriod"/>
            </a:pPr>
            <a:r>
              <a:rPr lang="ru-RU" sz="2222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Долгое обучение.</a:t>
            </a:r>
            <a:endParaRPr sz="2222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969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2"/>
              <a:buFont typeface="Calibri"/>
              <a:buAutoNum type="arabicPeriod"/>
            </a:pPr>
            <a:r>
              <a:rPr lang="ru-RU" sz="2222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Если дерево имеет высокое смещение, то </a:t>
            </a:r>
            <a:r>
              <a:rPr lang="ru-RU" sz="2222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бэггинг</a:t>
            </a:r>
            <a:r>
              <a:rPr lang="ru-RU" sz="2222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не даст хороший результат.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175" y="4472125"/>
            <a:ext cx="2939801" cy="22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/>
        </p:nvSpPr>
        <p:spPr>
          <a:xfrm>
            <a:off x="553720" y="2729831"/>
            <a:ext cx="11084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ru-RU" sz="40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Спасибо за внимание!</a:t>
            </a:r>
            <a:endParaRPr sz="40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0" y="361048"/>
            <a:ext cx="48765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ML School by REU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2920181" y="5778412"/>
            <a:ext cx="6096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Васильева Наталья</a:t>
            </a:r>
            <a:endParaRPr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nvasileva.1609@gmail.com</a:t>
            </a:r>
            <a:endParaRPr sz="18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7246375" y="344927"/>
            <a:ext cx="48765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Science Club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2920181" y="6369343"/>
            <a:ext cx="60960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tg: +79035249776</a:t>
            </a:r>
            <a:endParaRPr sz="18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Как посадить дерево?</a:t>
            </a:r>
            <a:endParaRPr b="1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389325" y="1824602"/>
            <a:ext cx="6327900" cy="33948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507995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ru-RU" sz="2000" b="1"/>
              <a:t>Жадный алгоритм построения дерева</a:t>
            </a:r>
            <a:endParaRPr/>
          </a:p>
          <a:p>
            <a:pPr marL="507995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ru-RU" sz="2000"/>
              <a:t>1. Поместить в корень всю выборку: X1 = X.</a:t>
            </a:r>
            <a:endParaRPr/>
          </a:p>
          <a:p>
            <a:pPr marL="507995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ru-RU" sz="2000"/>
              <a:t>2. Начать построение с корня: m = 1.</a:t>
            </a:r>
            <a:endParaRPr/>
          </a:p>
          <a:p>
            <a:pPr marL="507995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ru-RU" sz="2000"/>
              <a:t>3. Если выполнен </a:t>
            </a:r>
            <a:r>
              <a:rPr lang="ru-RU" sz="2000">
                <a:solidFill>
                  <a:srgbClr val="FF0000"/>
                </a:solidFill>
              </a:rPr>
              <a:t>критерий останова </a:t>
            </a:r>
            <a:r>
              <a:rPr lang="ru-RU" sz="2000"/>
              <a:t>для вершины m, то считаем </a:t>
            </a:r>
            <a:r>
              <a:rPr lang="ru-RU" sz="2000">
                <a:solidFill>
                  <a:srgbClr val="FF0000"/>
                </a:solidFill>
              </a:rPr>
              <a:t>прогноз</a:t>
            </a:r>
            <a:r>
              <a:rPr lang="ru-RU" sz="2000"/>
              <a:t> и выход.</a:t>
            </a:r>
            <a:endParaRPr sz="2000"/>
          </a:p>
          <a:p>
            <a:pPr marL="507995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ru-RU" sz="2000"/>
              <a:t>4. Найти </a:t>
            </a:r>
            <a:r>
              <a:rPr lang="ru-RU" sz="2000">
                <a:solidFill>
                  <a:srgbClr val="FF0000"/>
                </a:solidFill>
              </a:rPr>
              <a:t>лучшее разбиение [xj ≤ t] </a:t>
            </a:r>
            <a:r>
              <a:rPr lang="ru-RU" sz="2000"/>
              <a:t>для вершины m.</a:t>
            </a:r>
            <a:endParaRPr/>
          </a:p>
          <a:p>
            <a:pPr marL="507995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ru-RU" sz="2000"/>
              <a:t>5. Разбить вершину m на дочерние вершины l и r.</a:t>
            </a:r>
            <a:endParaRPr/>
          </a:p>
          <a:p>
            <a:pPr marL="507995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ru-RU" sz="2000"/>
              <a:t>6. Повторить шаги 3-6 для дочерних вершин l и r.</a:t>
            </a:r>
            <a:endParaRPr sz="2400"/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0" name="Google Shape;160;p18" descr="Как посадить дерево в городе: что лучше сажать и когд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1384" y="1824610"/>
            <a:ext cx="4753317" cy="339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Как посадить дерево?</a:t>
            </a:r>
            <a:endParaRPr b="1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553721" y="1721869"/>
            <a:ext cx="6327880" cy="41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/>
              <a:t>Жадное построение</a:t>
            </a:r>
            <a:endParaRPr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/>
              <a:t>Растим дерево от корня к листьям</a:t>
            </a:r>
            <a:endParaRPr/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21" y="4126201"/>
            <a:ext cx="5100540" cy="120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0648" y="3073306"/>
            <a:ext cx="2304589" cy="105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5193" y="4100334"/>
            <a:ext cx="5351132" cy="128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8968" y="3087638"/>
            <a:ext cx="2304589" cy="105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7966514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Как сравнить разбиения?</a:t>
            </a:r>
            <a:endParaRPr b="1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553721" y="1721869"/>
            <a:ext cx="6327880" cy="41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b="1" i="1" dirty="0"/>
              <a:t>Энтропия</a:t>
            </a:r>
            <a:r>
              <a:rPr lang="ru-RU" dirty="0"/>
              <a:t> – мера неопределенности распределения.</a:t>
            </a:r>
            <a:endParaRPr dirty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/>
              <a:t>Дискретное распределение:</a:t>
            </a: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84" y="2749546"/>
            <a:ext cx="2979102" cy="80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696" y="4372795"/>
            <a:ext cx="4449192" cy="106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>
            <a:spLocks noGrp="1"/>
          </p:cNvSpPr>
          <p:nvPr>
            <p:ph type="body" idx="2"/>
          </p:nvPr>
        </p:nvSpPr>
        <p:spPr>
          <a:xfrm>
            <a:off x="553721" y="5583986"/>
            <a:ext cx="2062026" cy="69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None/>
            </a:pPr>
            <a:r>
              <a:rPr lang="ru-RU" sz="18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Высокая энтропия</a:t>
            </a:r>
            <a:endParaRPr sz="2800" b="1" i="1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137962" y="5583986"/>
            <a:ext cx="2062026" cy="69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18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Низкая энтропия</a:t>
            </a:r>
            <a:endParaRPr sz="2800" b="1" i="1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6998" y="4534201"/>
            <a:ext cx="3021333" cy="71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68318" y="3948306"/>
            <a:ext cx="1365136" cy="6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6956" y="1721869"/>
            <a:ext cx="3281419" cy="7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20235" y="1076213"/>
            <a:ext cx="1413219" cy="64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7483602" y="2506820"/>
            <a:ext cx="1657892" cy="64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(0.5, 0.5, 0)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0.693 </a:t>
            </a:r>
            <a:endParaRPr sz="20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9470057" y="2497889"/>
            <a:ext cx="1561672" cy="49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(0, 0, 1)</a:t>
            </a:r>
            <a:endParaRPr sz="20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0*</a:t>
            </a:r>
            <a:endParaRPr sz="20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228826" y="5259241"/>
            <a:ext cx="2091841" cy="64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(0.33, 0.33, 0.33)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1.09</a:t>
            </a:r>
            <a:endParaRPr sz="20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9141494" y="5249287"/>
            <a:ext cx="2091841" cy="64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(0.33, 0.33, 0.33)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1.09</a:t>
            </a:r>
            <a:endParaRPr sz="20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958263" y="6222403"/>
            <a:ext cx="4537162" cy="69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18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*Считаем, что 0ln(0)=0</a:t>
            </a:r>
            <a:endParaRPr sz="18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218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3061" y="3481072"/>
            <a:ext cx="1721272" cy="65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7966514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Как сравнить разбиения?</a:t>
            </a:r>
            <a:endParaRPr b="1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574002" y="1552910"/>
            <a:ext cx="6707992" cy="4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 smtClean="0"/>
              <a:t>Выдаём в вершине распределение классов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dirty="0"/>
              <a:t> </a:t>
            </a:r>
            <a:r>
              <a:rPr lang="en-US" dirty="0" smtClean="0"/>
              <a:t>     c</a:t>
            </a:r>
            <a:r>
              <a:rPr lang="ru-RU" dirty="0" smtClean="0"/>
              <a:t> = (с1, …, </a:t>
            </a:r>
            <a:r>
              <a:rPr lang="en-US" dirty="0" err="1" smtClean="0"/>
              <a:t>ck</a:t>
            </a:r>
            <a:r>
              <a:rPr lang="en-US" dirty="0" smtClean="0"/>
              <a:t>).</a:t>
            </a:r>
            <a:endParaRPr dirty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 smtClean="0"/>
              <a:t>Качество такого распределения можно измерить с помощью критерия </a:t>
            </a:r>
            <a:r>
              <a:rPr lang="ru-RU" dirty="0" err="1" smtClean="0"/>
              <a:t>Бриера</a:t>
            </a:r>
            <a:r>
              <a:rPr lang="ru-RU" dirty="0" smtClean="0"/>
              <a:t>:</a:t>
            </a:r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ru-RU" dirty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ru-RU" dirty="0" smtClean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ru-RU" dirty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 smtClean="0"/>
              <a:t>Оптимум – доли классов: с*=(</a:t>
            </a:r>
            <a:r>
              <a:rPr lang="en-US" dirty="0" smtClean="0"/>
              <a:t>p1, …, </a:t>
            </a:r>
            <a:r>
              <a:rPr lang="en-US" dirty="0" err="1" smtClean="0"/>
              <a:t>pk</a:t>
            </a:r>
            <a:r>
              <a:rPr lang="en-US" dirty="0" smtClean="0"/>
              <a:t>)</a:t>
            </a:r>
            <a:r>
              <a:rPr lang="ru-RU" dirty="0"/>
              <a:t>:</a:t>
            </a:r>
            <a:endParaRPr lang="en-US" dirty="0" smtClean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US" dirty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US" dirty="0" smtClean="0"/>
          </a:p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 smtClean="0"/>
              <a:t>При подстановке </a:t>
            </a:r>
            <a:r>
              <a:rPr lang="en-US" dirty="0" smtClean="0"/>
              <a:t>c* </a:t>
            </a:r>
            <a:r>
              <a:rPr lang="ru-RU" dirty="0" smtClean="0"/>
              <a:t>в исходный </a:t>
            </a:r>
            <a:r>
              <a:rPr lang="en-US" dirty="0" smtClean="0"/>
              <a:t>H</a:t>
            </a:r>
            <a:r>
              <a:rPr lang="ru-RU" dirty="0" smtClean="0"/>
              <a:t>(</a:t>
            </a:r>
            <a:r>
              <a:rPr lang="en-US" dirty="0" smtClean="0"/>
              <a:t>R)</a:t>
            </a:r>
            <a:r>
              <a:rPr lang="ru-RU" dirty="0"/>
              <a:t> </a:t>
            </a:r>
            <a:r>
              <a:rPr lang="ru-RU" dirty="0" smtClean="0"/>
              <a:t>получим </a:t>
            </a:r>
            <a:r>
              <a:rPr lang="ru-RU" b="1" i="1" dirty="0" smtClean="0"/>
              <a:t>критерий Джини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dirty="0"/>
          </a:p>
          <a:p>
            <a:pPr marL="380996" lvl="0" indent="-253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6998" y="4534201"/>
            <a:ext cx="3021333" cy="71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8318" y="3948306"/>
            <a:ext cx="1365136" cy="6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6956" y="1721869"/>
            <a:ext cx="3281419" cy="7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20235" y="1076213"/>
            <a:ext cx="1413219" cy="64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7483602" y="2506820"/>
            <a:ext cx="1657892" cy="64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(0.5, 0.5, 0)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</a:t>
            </a:r>
            <a:r>
              <a:rPr lang="ru-RU" sz="2000" b="0" i="0" u="none" strike="noStrike" cap="none" dirty="0" smtClean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0.5 </a:t>
            </a:r>
            <a:endParaRPr sz="2000" b="0" i="0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9470057" y="2497889"/>
            <a:ext cx="1561672" cy="60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(0, 0, 1)</a:t>
            </a:r>
            <a:endParaRPr sz="2000" b="0" i="0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</a:t>
            </a:r>
            <a:r>
              <a:rPr lang="ru-RU" sz="2000" b="0" i="0" u="none" strike="noStrike" cap="none" dirty="0" smtClean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 b="0" i="0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228826" y="5259241"/>
            <a:ext cx="2091841" cy="64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(0.33, 0.33, 0.33)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</a:t>
            </a:r>
            <a:r>
              <a:rPr lang="ru-RU" sz="2000" dirty="0" smtClean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0.66</a:t>
            </a:r>
            <a:endParaRPr sz="2000" b="0" i="0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9141494" y="5249287"/>
            <a:ext cx="2091841" cy="64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(0.33, 0.33, 0.33)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000" b="0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H = </a:t>
            </a:r>
            <a:r>
              <a:rPr lang="ru-RU" sz="2000" dirty="0" smtClean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0.66</a:t>
            </a:r>
            <a:endParaRPr sz="2000" b="0" i="0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/>
          <a:srcRect l="7741" t="81366" r="68485" b="812"/>
          <a:stretch/>
        </p:blipFill>
        <p:spPr>
          <a:xfrm>
            <a:off x="1072183" y="5314836"/>
            <a:ext cx="1405547" cy="50387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/>
          <a:srcRect l="6137" t="19950" r="45567" b="60352"/>
          <a:stretch/>
        </p:blipFill>
        <p:spPr>
          <a:xfrm>
            <a:off x="894736" y="2919925"/>
            <a:ext cx="3175819" cy="619432"/>
          </a:xfrm>
          <a:prstGeom prst="rect">
            <a:avLst/>
          </a:prstGeom>
        </p:spPr>
      </p:pic>
      <p:pic>
        <p:nvPicPr>
          <p:cNvPr id="20" name="Google Shape;218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3356" y="4011971"/>
            <a:ext cx="1474374" cy="522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9003234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 dirty="0"/>
              <a:t>Как сравнить разбиения?</a:t>
            </a:r>
            <a:endParaRPr b="1" dirty="0"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7538" y="4116494"/>
            <a:ext cx="4587171" cy="125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172" y="2862353"/>
            <a:ext cx="5588419" cy="133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91480" y="1907136"/>
            <a:ext cx="2215042" cy="101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Поиск разбиения</a:t>
            </a:r>
            <a:endParaRPr b="1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553721" y="1721869"/>
            <a:ext cx="10994432" cy="1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/>
              <a:t>Выбор лучшего предиката в вершине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Пусть в вершине m оказалась выборка </a:t>
            </a:r>
            <a:r>
              <a:rPr lang="ru-RU" dirty="0" err="1"/>
              <a:t>Xm</a:t>
            </a:r>
            <a:r>
              <a:rPr lang="ru-RU" dirty="0"/>
              <a:t>. Q(</a:t>
            </a:r>
            <a:r>
              <a:rPr lang="ru-RU" dirty="0" err="1"/>
              <a:t>Xm</a:t>
            </a:r>
            <a:r>
              <a:rPr lang="ru-RU" dirty="0"/>
              <a:t>, j, t) – критерий </a:t>
            </a:r>
            <a:r>
              <a:rPr lang="ru-RU" dirty="0" smtClean="0"/>
              <a:t>качества </a:t>
            </a:r>
            <a:r>
              <a:rPr lang="ru-RU" dirty="0"/>
              <a:t>условия</a:t>
            </a:r>
            <a:r>
              <a:rPr lang="ru-RU" sz="2220" dirty="0">
                <a:solidFill>
                  <a:srgbClr val="44546A"/>
                </a:solidFill>
              </a:rPr>
              <a:t> [</a:t>
            </a:r>
            <a:r>
              <a:rPr lang="ru-RU" sz="2220" dirty="0" err="1">
                <a:solidFill>
                  <a:srgbClr val="44546A"/>
                </a:solidFill>
              </a:rPr>
              <a:t>xj</a:t>
            </a:r>
            <a:r>
              <a:rPr lang="ru-RU" sz="2220" dirty="0">
                <a:solidFill>
                  <a:srgbClr val="44546A"/>
                </a:solidFill>
              </a:rPr>
              <a:t> ≤ t].</a:t>
            </a:r>
            <a:endParaRPr sz="2220" dirty="0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220" dirty="0">
                <a:solidFill>
                  <a:srgbClr val="44546A"/>
                </a:solidFill>
              </a:rPr>
              <a:t>Ищем лучшие параметры j и t перебором: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20" dirty="0">
              <a:solidFill>
                <a:srgbClr val="44546A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Q(</a:t>
            </a:r>
            <a:r>
              <a:rPr lang="ru-RU" dirty="0" err="1"/>
              <a:t>Xm</a:t>
            </a:r>
            <a:r>
              <a:rPr lang="ru-RU" dirty="0"/>
              <a:t>, j, t) </a:t>
            </a:r>
            <a:r>
              <a:rPr lang="en-US" dirty="0"/>
              <a:t>→</a:t>
            </a:r>
            <a:r>
              <a:rPr lang="ru-RU" dirty="0" smtClean="0"/>
              <a:t> </a:t>
            </a:r>
            <a:r>
              <a:rPr lang="ru-RU" dirty="0" err="1"/>
              <a:t>max</a:t>
            </a:r>
            <a:r>
              <a:rPr lang="ru-RU" dirty="0"/>
              <a:t>(j, t)</a:t>
            </a:r>
            <a:endParaRPr sz="2220" dirty="0">
              <a:solidFill>
                <a:srgbClr val="44546A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20" dirty="0">
              <a:solidFill>
                <a:srgbClr val="44546A"/>
              </a:solidFill>
            </a:endParaRPr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0624" y="3904182"/>
            <a:ext cx="6800950" cy="249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553720" y="703918"/>
            <a:ext cx="7295735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lang="ru-RU" b="1"/>
              <a:t>Критерии информативности</a:t>
            </a:r>
            <a:endParaRPr b="1"/>
          </a:p>
        </p:txBody>
      </p:sp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553725" y="1624495"/>
            <a:ext cx="1099440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380996" lvl="0" indent="-3809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dirty="0"/>
              <a:t>H(X). Зависит от ответов на выборке X. Чем меньше разброс ответов, тем меньше значение H(X).</a:t>
            </a:r>
            <a:endParaRPr sz="2220" dirty="0">
              <a:solidFill>
                <a:srgbClr val="44546A"/>
              </a:solidFill>
            </a:endParaRPr>
          </a:p>
          <a:p>
            <a:pPr marL="380996" lvl="0" indent="-239885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2"/>
          </p:nvPr>
        </p:nvSpPr>
        <p:spPr>
          <a:xfrm>
            <a:off x="1822510" y="2471122"/>
            <a:ext cx="2963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None/>
            </a:pPr>
            <a:r>
              <a:rPr lang="ru-RU" sz="2400" b="1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Регрессия</a:t>
            </a:r>
            <a:endParaRPr sz="3600" b="1" i="1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050925" y="2505404"/>
            <a:ext cx="47436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None/>
            </a:pPr>
            <a:r>
              <a:rPr lang="ru-RU" sz="2400" b="1" i="0" u="none" strike="noStrike" cap="none" dirty="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Классификация</a:t>
            </a:r>
            <a:endParaRPr sz="3600" b="1" i="1" u="none" strike="noStrike" cap="none" dirty="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869" y="5829431"/>
            <a:ext cx="1553049" cy="67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392" y="5056722"/>
            <a:ext cx="2261633" cy="8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1207525" y="3153025"/>
            <a:ext cx="167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Дисперсия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6666727" y="3170052"/>
            <a:ext cx="167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Энтропия</a:t>
            </a:r>
            <a:endParaRPr dirty="0"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6718" y="3586113"/>
            <a:ext cx="2139307" cy="9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6592625" y="4606600"/>
            <a:ext cx="33702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50775" rIns="101575" bIns="507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Критерий Джини</a:t>
            </a:r>
            <a:endParaRPr dirty="0"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525" y="3517550"/>
            <a:ext cx="3773847" cy="9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975</Words>
  <Application>Microsoft Office PowerPoint</Application>
  <PresentationFormat>Широкоэкранный</PresentationFormat>
  <Paragraphs>227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Trebuchet MS</vt:lpstr>
      <vt:lpstr>Тема Office</vt:lpstr>
      <vt:lpstr>Презентация PowerPoint</vt:lpstr>
      <vt:lpstr>Решающее дерево</vt:lpstr>
      <vt:lpstr>Как посадить дерево?</vt:lpstr>
      <vt:lpstr>Как посадить дерево?</vt:lpstr>
      <vt:lpstr>Как сравнить разбиения?</vt:lpstr>
      <vt:lpstr>Как сравнить разбиения?</vt:lpstr>
      <vt:lpstr>Как сравнить разбиения?</vt:lpstr>
      <vt:lpstr>Поиск разбиения</vt:lpstr>
      <vt:lpstr>Критерии информативности</vt:lpstr>
      <vt:lpstr>Поиск разбиения</vt:lpstr>
      <vt:lpstr>Критерии останова</vt:lpstr>
      <vt:lpstr>Прогноз в листе</vt:lpstr>
      <vt:lpstr>Обучение деревьев</vt:lpstr>
      <vt:lpstr>Переобучение деревьев</vt:lpstr>
      <vt:lpstr>Презентация PowerPoint</vt:lpstr>
      <vt:lpstr>Композиции алгоритмов</vt:lpstr>
      <vt:lpstr>Bias-variance decomposition</vt:lpstr>
      <vt:lpstr>Композиции алгоритмов</vt:lpstr>
      <vt:lpstr>Случайный лес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Васильева Наталья Васильевна</dc:creator>
  <cp:lastModifiedBy>Васильева Наталья Васильевна</cp:lastModifiedBy>
  <cp:revision>12</cp:revision>
  <dcterms:modified xsi:type="dcterms:W3CDTF">2023-04-06T13:18:30Z</dcterms:modified>
</cp:coreProperties>
</file>