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75" r:id="rId4"/>
    <p:sldId id="276" r:id="rId5"/>
    <p:sldId id="277" r:id="rId6"/>
    <p:sldId id="284" r:id="rId7"/>
    <p:sldId id="265" r:id="rId8"/>
    <p:sldId id="278" r:id="rId9"/>
    <p:sldId id="283" r:id="rId10"/>
    <p:sldId id="279" r:id="rId11"/>
    <p:sldId id="268" r:id="rId12"/>
    <p:sldId id="267" r:id="rId13"/>
    <p:sldId id="273" r:id="rId14"/>
    <p:sldId id="271" r:id="rId15"/>
    <p:sldId id="270" r:id="rId16"/>
    <p:sldId id="272" r:id="rId17"/>
    <p:sldId id="274" r:id="rId18"/>
    <p:sldId id="266" r:id="rId19"/>
    <p:sldId id="269" r:id="rId20"/>
    <p:sldId id="280" r:id="rId21"/>
    <p:sldId id="281" r:id="rId22"/>
    <p:sldId id="28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9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9F886-3FC5-CA44-A4BA-5A7112F2F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7FF5C8-B399-5B44-ABBA-C7EA9C7620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0D987-10DD-D74C-B328-06B878B7D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75FBD-8F54-6A43-930C-E18C04E5A1D2}" type="datetimeFigureOut">
              <a:rPr lang="en-US" smtClean="0"/>
              <a:t>8/2/21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3AF96-565B-0242-A57B-E37ECF172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18F22-B630-3A48-8465-15F9CE340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28250-D997-A347-B892-6B230EFBD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90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65BDC-A672-6248-965D-826D3B5AE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CD5AC0-319A-EA4F-B28E-14DC7BAE94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9EFE1-EB7D-0949-90E8-3473E8E7B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75FBD-8F54-6A43-930C-E18C04E5A1D2}" type="datetimeFigureOut">
              <a:rPr lang="en-US" smtClean="0"/>
              <a:t>8/2/21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20EE8-C8C1-DC44-8CF2-A21A5FC28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3CCD0-A851-7240-9B77-452091908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28250-D997-A347-B892-6B230EFBD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71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0F3B8B-0B32-954D-8216-3DE8690A4B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ECEBDF-EF19-624F-8AA1-48BD3A3386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031D1-455D-FC42-9C24-CA17EF663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75FBD-8F54-6A43-930C-E18C04E5A1D2}" type="datetimeFigureOut">
              <a:rPr lang="en-US" smtClean="0"/>
              <a:t>8/2/21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A6CF9-F55C-6D4B-BEEA-A1A060D3E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2817F-E328-3A4D-B3F7-930EDCC09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28250-D997-A347-B892-6B230EFBD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46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40833-84B3-CA4F-91F0-C2943441D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895C4-4368-AB42-82EC-A04887B3A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5BAED-F0D8-F147-A086-517729037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75FBD-8F54-6A43-930C-E18C04E5A1D2}" type="datetimeFigureOut">
              <a:rPr lang="en-US" smtClean="0"/>
              <a:t>8/2/21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416A5-6421-7747-A8FB-19D27AC81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46DE7-2BC7-8548-8D69-A5CD37896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28250-D997-A347-B892-6B230EFBD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86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CCB-C20E-9E42-85B7-7426FB7A0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ACD46-BA62-8F48-86E6-106F966AC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3C8D-5259-A444-944A-4F397132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75FBD-8F54-6A43-930C-E18C04E5A1D2}" type="datetimeFigureOut">
              <a:rPr lang="en-US" smtClean="0"/>
              <a:t>8/2/21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0DA35-459B-0B46-BC6C-227572CBA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7CB1-3AD9-C344-9AD1-A9E9E1D26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28250-D997-A347-B892-6B230EFBD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18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DB654-5583-1946-8AC8-A611D4B88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DFCED-1338-D040-8B20-0061076D64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69EF2C-07F4-FD48-9854-5813565D8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75D7AA-4FC5-1248-85B0-992E5A697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75FBD-8F54-6A43-930C-E18C04E5A1D2}" type="datetimeFigureOut">
              <a:rPr lang="en-US" smtClean="0"/>
              <a:t>8/2/21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5AEE9-F5D7-5C4F-B8DB-6CB32A5DF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7CD5D-C460-714E-A533-378C9CBD4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28250-D997-A347-B892-6B230EFBD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875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15B3E-3BD8-9146-A5C0-EBCB54A13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3D8391-89F2-8744-B2BD-E561B2793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DF2FA2-54D4-DE47-85ED-8BAAEC1EC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95E61B-C6AF-1941-A59F-71B8EBB679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1A347F-F492-9242-B3C3-1CE38669C9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4C7028-2550-2B40-BF6D-AB40D2048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75FBD-8F54-6A43-930C-E18C04E5A1D2}" type="datetimeFigureOut">
              <a:rPr lang="en-US" smtClean="0"/>
              <a:t>8/2/21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7CDE44-5B29-9043-9462-4B50DCB21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0ABB6A-1C2B-C54E-9B61-52E32B65D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28250-D997-A347-B892-6B230EFBD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466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BE49D-D5BB-0949-80BE-DA30A2C73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155C12-6AD6-A541-8442-9B504CFA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75FBD-8F54-6A43-930C-E18C04E5A1D2}" type="datetimeFigureOut">
              <a:rPr lang="en-US" smtClean="0"/>
              <a:t>8/2/21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865172-9EC2-D642-89A4-6C0E3F1F1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5AA705-FF08-7147-B9CC-E0E125CB4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28250-D997-A347-B892-6B230EFBD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36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A0443A-C543-D141-96DC-33B40747B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75FBD-8F54-6A43-930C-E18C04E5A1D2}" type="datetimeFigureOut">
              <a:rPr lang="en-US" smtClean="0"/>
              <a:t>8/2/21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E76C6E-E0C5-D04B-AE1A-AA5D719F8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92374D-631A-D742-9216-0F55E7457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28250-D997-A347-B892-6B230EFBD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54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3237E-57B4-1B45-B697-9CEBCE354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66742-0F65-1747-BE62-CBE1618AF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8B4CD5-7EE2-A04C-B2F0-83802F1C6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E93D62-F2CB-AA46-8ECA-2AA2A0E44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75FBD-8F54-6A43-930C-E18C04E5A1D2}" type="datetimeFigureOut">
              <a:rPr lang="en-US" smtClean="0"/>
              <a:t>8/2/21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56086F-6390-3745-959A-C6209AA9A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1DF920-6F07-0747-9820-2D7655BD1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28250-D997-A347-B892-6B230EFBD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33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6FF92-65B5-9D43-BB26-C5BEE7D3B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BC4413-B8AC-BC49-8FC2-41133A203B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3C334-7D37-1C48-87C2-9DF06C381F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A9DDF-E362-DA47-BE51-A45FE1FC1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75FBD-8F54-6A43-930C-E18C04E5A1D2}" type="datetimeFigureOut">
              <a:rPr lang="en-US" smtClean="0"/>
              <a:t>8/2/21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79A45-86F1-D442-81B1-54D34D83E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ECF284-6B4E-EA46-815F-A82D430E7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28250-D997-A347-B892-6B230EFBD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578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28E4C7-6010-DD45-8E1B-A8709C3F1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FD0DF-85BD-4D49-AC19-417256400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B26D6-9BFC-F94C-A2F4-D709C061EE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75FBD-8F54-6A43-930C-E18C04E5A1D2}" type="datetimeFigureOut">
              <a:rPr lang="en-US" smtClean="0"/>
              <a:t>8/2/21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EB288-28C6-BE4B-AADB-446E2820C7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1AE24-FEA0-A24E-A679-C8E56AE933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28250-D997-A347-B892-6B230EFBD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04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match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4C944-2CBB-9643-AA61-C2D62B50F7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A25D05-9564-7D41-A3EA-2A1570E7EA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22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E3006-3A36-524D-B47F-2945F3765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AA7B8-D449-704F-9112-D27313654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Define Universe</a:t>
            </a:r>
          </a:p>
          <a:p>
            <a:r>
              <a:rPr lang="en-US" dirty="0"/>
              <a:t>Choose/Define Corpus</a:t>
            </a:r>
          </a:p>
          <a:p>
            <a:r>
              <a:rPr lang="en-US" dirty="0"/>
              <a:t>Feature Extraction</a:t>
            </a:r>
          </a:p>
          <a:p>
            <a:pPr lvl="1"/>
            <a:r>
              <a:rPr lang="en-US" dirty="0"/>
              <a:t>Define Dictionary &amp; </a:t>
            </a:r>
            <a:r>
              <a:rPr lang="en-US" dirty="0" err="1"/>
              <a:t>Stopwords</a:t>
            </a:r>
            <a:endParaRPr lang="en-US" dirty="0"/>
          </a:p>
          <a:p>
            <a:pPr lvl="1"/>
            <a:r>
              <a:rPr lang="en-US" dirty="0"/>
              <a:t>Clean as Necessary</a:t>
            </a:r>
          </a:p>
          <a:p>
            <a:pPr lvl="1"/>
            <a:r>
              <a:rPr lang="en-US" dirty="0"/>
              <a:t>Stem/Lemma as Needed</a:t>
            </a:r>
          </a:p>
          <a:p>
            <a:pPr lvl="1"/>
            <a:r>
              <a:rPr lang="en-US" dirty="0"/>
              <a:t>Choose Vectorization Method &amp; Parameters</a:t>
            </a:r>
          </a:p>
          <a:p>
            <a:r>
              <a:rPr lang="en-US" dirty="0"/>
              <a:t>Choose Clustering Method</a:t>
            </a:r>
          </a:p>
          <a:p>
            <a:r>
              <a:rPr lang="en-US" dirty="0"/>
              <a:t>Clustering Model Parameters</a:t>
            </a:r>
          </a:p>
        </p:txBody>
      </p:sp>
    </p:spTree>
    <p:extLst>
      <p:ext uri="{BB962C8B-B14F-4D97-AF65-F5344CB8AC3E}">
        <p14:creationId xmlns:p14="http://schemas.microsoft.com/office/powerpoint/2010/main" val="3739178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97DA6-85B4-074F-8457-B3EF04F3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Example-Clustering by Year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9D75A-5D58-064C-9677-2EB9A0948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Universe: Stocks with RD text for the past five years: 70 Stocks </a:t>
            </a:r>
          </a:p>
          <a:p>
            <a:r>
              <a:rPr lang="en-US" dirty="0" err="1"/>
              <a:t>TfIDF</a:t>
            </a:r>
            <a:r>
              <a:rPr lang="en-US" dirty="0"/>
              <a:t> Vectorization</a:t>
            </a:r>
          </a:p>
          <a:p>
            <a:pPr lvl="1"/>
            <a:r>
              <a:rPr lang="en-US" dirty="0"/>
              <a:t>Max Features = 50</a:t>
            </a:r>
          </a:p>
          <a:p>
            <a:pPr lvl="1"/>
            <a:r>
              <a:rPr lang="en-US" dirty="0" err="1"/>
              <a:t>Max_DF</a:t>
            </a:r>
            <a:r>
              <a:rPr lang="en-US" dirty="0"/>
              <a:t> = 0.95</a:t>
            </a:r>
          </a:p>
          <a:p>
            <a:pPr lvl="1"/>
            <a:r>
              <a:rPr lang="en-US" dirty="0" err="1"/>
              <a:t>Stopwords</a:t>
            </a:r>
            <a:r>
              <a:rPr lang="en-US" dirty="0"/>
              <a:t>: NLTK’s (English) library; ~25-30 Additional Common Words</a:t>
            </a:r>
          </a:p>
          <a:p>
            <a:r>
              <a:rPr lang="en-US" dirty="0"/>
              <a:t>Agglomerate Clustering w/ ‘</a:t>
            </a:r>
            <a:r>
              <a:rPr lang="en-US" dirty="0" err="1"/>
              <a:t>n_clusters</a:t>
            </a:r>
            <a:r>
              <a:rPr lang="en-US" dirty="0"/>
              <a:t>’ parameter set to 5. </a:t>
            </a:r>
          </a:p>
        </p:txBody>
      </p:sp>
    </p:spTree>
    <p:extLst>
      <p:ext uri="{BB962C8B-B14F-4D97-AF65-F5344CB8AC3E}">
        <p14:creationId xmlns:p14="http://schemas.microsoft.com/office/powerpoint/2010/main" val="1097393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4C660-4C52-FA47-833C-927AD7E82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087099" cy="466148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Dataset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DC89F44-F50C-7F4F-A665-FFEB457A7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337301"/>
              </p:ext>
            </p:extLst>
          </p:nvPr>
        </p:nvGraphicFramePr>
        <p:xfrm>
          <a:off x="838199" y="831274"/>
          <a:ext cx="10515601" cy="5413195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943363">
                  <a:extLst>
                    <a:ext uri="{9D8B030D-6E8A-4147-A177-3AD203B41FA5}">
                      <a16:colId xmlns:a16="http://schemas.microsoft.com/office/drawing/2014/main" val="1415647037"/>
                    </a:ext>
                  </a:extLst>
                </a:gridCol>
                <a:gridCol w="471682">
                  <a:extLst>
                    <a:ext uri="{9D8B030D-6E8A-4147-A177-3AD203B41FA5}">
                      <a16:colId xmlns:a16="http://schemas.microsoft.com/office/drawing/2014/main" val="3661839446"/>
                    </a:ext>
                  </a:extLst>
                </a:gridCol>
                <a:gridCol w="94361">
                  <a:extLst>
                    <a:ext uri="{9D8B030D-6E8A-4147-A177-3AD203B41FA5}">
                      <a16:colId xmlns:a16="http://schemas.microsoft.com/office/drawing/2014/main" val="2766287258"/>
                    </a:ext>
                  </a:extLst>
                </a:gridCol>
                <a:gridCol w="943606">
                  <a:extLst>
                    <a:ext uri="{9D8B030D-6E8A-4147-A177-3AD203B41FA5}">
                      <a16:colId xmlns:a16="http://schemas.microsoft.com/office/drawing/2014/main" val="2429072438"/>
                    </a:ext>
                  </a:extLst>
                </a:gridCol>
                <a:gridCol w="471803">
                  <a:extLst>
                    <a:ext uri="{9D8B030D-6E8A-4147-A177-3AD203B41FA5}">
                      <a16:colId xmlns:a16="http://schemas.microsoft.com/office/drawing/2014/main" val="118013147"/>
                    </a:ext>
                  </a:extLst>
                </a:gridCol>
                <a:gridCol w="94361">
                  <a:extLst>
                    <a:ext uri="{9D8B030D-6E8A-4147-A177-3AD203B41FA5}">
                      <a16:colId xmlns:a16="http://schemas.microsoft.com/office/drawing/2014/main" val="4023490488"/>
                    </a:ext>
                  </a:extLst>
                </a:gridCol>
                <a:gridCol w="943606">
                  <a:extLst>
                    <a:ext uri="{9D8B030D-6E8A-4147-A177-3AD203B41FA5}">
                      <a16:colId xmlns:a16="http://schemas.microsoft.com/office/drawing/2014/main" val="4227373717"/>
                    </a:ext>
                  </a:extLst>
                </a:gridCol>
                <a:gridCol w="471803">
                  <a:extLst>
                    <a:ext uri="{9D8B030D-6E8A-4147-A177-3AD203B41FA5}">
                      <a16:colId xmlns:a16="http://schemas.microsoft.com/office/drawing/2014/main" val="1976296727"/>
                    </a:ext>
                  </a:extLst>
                </a:gridCol>
                <a:gridCol w="104845">
                  <a:extLst>
                    <a:ext uri="{9D8B030D-6E8A-4147-A177-3AD203B41FA5}">
                      <a16:colId xmlns:a16="http://schemas.microsoft.com/office/drawing/2014/main" val="2484568779"/>
                    </a:ext>
                  </a:extLst>
                </a:gridCol>
                <a:gridCol w="943606">
                  <a:extLst>
                    <a:ext uri="{9D8B030D-6E8A-4147-A177-3AD203B41FA5}">
                      <a16:colId xmlns:a16="http://schemas.microsoft.com/office/drawing/2014/main" val="1509288940"/>
                    </a:ext>
                  </a:extLst>
                </a:gridCol>
                <a:gridCol w="471803">
                  <a:extLst>
                    <a:ext uri="{9D8B030D-6E8A-4147-A177-3AD203B41FA5}">
                      <a16:colId xmlns:a16="http://schemas.microsoft.com/office/drawing/2014/main" val="751634358"/>
                    </a:ext>
                  </a:extLst>
                </a:gridCol>
                <a:gridCol w="104845">
                  <a:extLst>
                    <a:ext uri="{9D8B030D-6E8A-4147-A177-3AD203B41FA5}">
                      <a16:colId xmlns:a16="http://schemas.microsoft.com/office/drawing/2014/main" val="1945191822"/>
                    </a:ext>
                  </a:extLst>
                </a:gridCol>
                <a:gridCol w="943606">
                  <a:extLst>
                    <a:ext uri="{9D8B030D-6E8A-4147-A177-3AD203B41FA5}">
                      <a16:colId xmlns:a16="http://schemas.microsoft.com/office/drawing/2014/main" val="1217689507"/>
                    </a:ext>
                  </a:extLst>
                </a:gridCol>
                <a:gridCol w="471803">
                  <a:extLst>
                    <a:ext uri="{9D8B030D-6E8A-4147-A177-3AD203B41FA5}">
                      <a16:colId xmlns:a16="http://schemas.microsoft.com/office/drawing/2014/main" val="1208826653"/>
                    </a:ext>
                  </a:extLst>
                </a:gridCol>
                <a:gridCol w="104845">
                  <a:extLst>
                    <a:ext uri="{9D8B030D-6E8A-4147-A177-3AD203B41FA5}">
                      <a16:colId xmlns:a16="http://schemas.microsoft.com/office/drawing/2014/main" val="1312157989"/>
                    </a:ext>
                  </a:extLst>
                </a:gridCol>
                <a:gridCol w="943606">
                  <a:extLst>
                    <a:ext uri="{9D8B030D-6E8A-4147-A177-3AD203B41FA5}">
                      <a16:colId xmlns:a16="http://schemas.microsoft.com/office/drawing/2014/main" val="3156523001"/>
                    </a:ext>
                  </a:extLst>
                </a:gridCol>
                <a:gridCol w="471803">
                  <a:extLst>
                    <a:ext uri="{9D8B030D-6E8A-4147-A177-3AD203B41FA5}">
                      <a16:colId xmlns:a16="http://schemas.microsoft.com/office/drawing/2014/main" val="3627452809"/>
                    </a:ext>
                  </a:extLst>
                </a:gridCol>
                <a:gridCol w="104845">
                  <a:extLst>
                    <a:ext uri="{9D8B030D-6E8A-4147-A177-3AD203B41FA5}">
                      <a16:colId xmlns:a16="http://schemas.microsoft.com/office/drawing/2014/main" val="259769066"/>
                    </a:ext>
                  </a:extLst>
                </a:gridCol>
                <a:gridCol w="943606">
                  <a:extLst>
                    <a:ext uri="{9D8B030D-6E8A-4147-A177-3AD203B41FA5}">
                      <a16:colId xmlns:a16="http://schemas.microsoft.com/office/drawing/2014/main" val="3218008561"/>
                    </a:ext>
                  </a:extLst>
                </a:gridCol>
                <a:gridCol w="471803">
                  <a:extLst>
                    <a:ext uri="{9D8B030D-6E8A-4147-A177-3AD203B41FA5}">
                      <a16:colId xmlns:a16="http://schemas.microsoft.com/office/drawing/2014/main" val="3014834383"/>
                    </a:ext>
                  </a:extLst>
                </a:gridCol>
              </a:tblGrid>
              <a:tr h="282522">
                <a:tc>
                  <a:txBody>
                    <a:bodyPr/>
                    <a:lstStyle/>
                    <a:p>
                      <a:pPr algn="ctr"/>
                      <a:r>
                        <a:rPr lang="en-US" sz="1000" u="sng" dirty="0">
                          <a:effectLst/>
                        </a:rPr>
                        <a:t>Name</a:t>
                      </a: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u="sng" dirty="0">
                          <a:effectLst/>
                        </a:rPr>
                        <a:t>SIC</a:t>
                      </a: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algn="ctr"/>
                      <a:endParaRPr lang="en-US" sz="1000" u="sng" dirty="0">
                        <a:effectLst/>
                      </a:endParaRPr>
                    </a:p>
                  </a:txBody>
                  <a:tcPr marL="9418" marR="9418" marT="9418" marB="9418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u="sng" dirty="0">
                          <a:effectLst/>
                        </a:rPr>
                        <a:t>Name</a:t>
                      </a: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u="sng" dirty="0">
                          <a:effectLst/>
                        </a:rPr>
                        <a:t>SIC</a:t>
                      </a: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algn="ctr"/>
                      <a:endParaRPr lang="en-US" sz="1000" u="sng" dirty="0">
                        <a:effectLst/>
                      </a:endParaRPr>
                    </a:p>
                  </a:txBody>
                  <a:tcPr marL="9418" marR="9418" marT="9418" marB="9418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u="sng" dirty="0">
                          <a:effectLst/>
                        </a:rPr>
                        <a:t>Name</a:t>
                      </a: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u="sng" dirty="0">
                          <a:effectLst/>
                        </a:rPr>
                        <a:t>SIC</a:t>
                      </a: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algn="ctr"/>
                      <a:endParaRPr lang="en-US" sz="1000" u="sng" dirty="0">
                        <a:effectLst/>
                      </a:endParaRPr>
                    </a:p>
                  </a:txBody>
                  <a:tcPr marL="38100" marR="38100" marT="38100" marB="3810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u="sng" dirty="0">
                          <a:effectLst/>
                        </a:rPr>
                        <a:t>Name</a:t>
                      </a: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u="sng" dirty="0">
                          <a:effectLst/>
                        </a:rPr>
                        <a:t>SIC</a:t>
                      </a: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algn="ctr"/>
                      <a:endParaRPr lang="en-US" sz="1000" u="sng" dirty="0">
                        <a:effectLst/>
                      </a:endParaRPr>
                    </a:p>
                  </a:txBody>
                  <a:tcPr marL="38100" marR="38100" marT="38100" marB="3810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u="sng" dirty="0">
                          <a:effectLst/>
                        </a:rPr>
                        <a:t>Name</a:t>
                      </a: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u="sng" dirty="0">
                          <a:effectLst/>
                        </a:rPr>
                        <a:t>SIC</a:t>
                      </a: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algn="ctr"/>
                      <a:endParaRPr lang="en-US" sz="1000" u="sng" dirty="0">
                        <a:effectLst/>
                      </a:endParaRPr>
                    </a:p>
                  </a:txBody>
                  <a:tcPr marL="38100" marR="38100" marT="38100" marB="3810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u="sng" dirty="0">
                          <a:effectLst/>
                        </a:rPr>
                        <a:t>Name</a:t>
                      </a: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u="sng" dirty="0">
                          <a:effectLst/>
                        </a:rPr>
                        <a:t>SIC</a:t>
                      </a: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algn="ctr"/>
                      <a:endParaRPr lang="en-US" sz="1000" u="sng" dirty="0">
                        <a:effectLst/>
                      </a:endParaRPr>
                    </a:p>
                  </a:txBody>
                  <a:tcPr marL="38100" marR="38100" marT="38100" marB="3810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u="sng" dirty="0">
                          <a:effectLst/>
                        </a:rPr>
                        <a:t>Name</a:t>
                      </a: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u="sng" dirty="0">
                          <a:effectLst/>
                        </a:rPr>
                        <a:t>SIC</a:t>
                      </a:r>
                    </a:p>
                  </a:txBody>
                  <a:tcPr marL="38100" marR="38100" marT="38100" marB="38100" anchor="b"/>
                </a:tc>
                <a:extLst>
                  <a:ext uri="{0D108BD9-81ED-4DB2-BD59-A6C34878D82A}">
                    <a16:rowId xmlns:a16="http://schemas.microsoft.com/office/drawing/2014/main" val="1912495422"/>
                  </a:ext>
                </a:extLst>
              </a:tr>
              <a:tr h="5895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A10 NETWORKS</a:t>
                      </a:r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3576</a:t>
                      </a:r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9418" marR="9418" marT="9418" marB="9418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Best Buy</a:t>
                      </a:r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5731</a:t>
                      </a:r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9418" marR="9418" marT="9418" marB="9418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Expedia</a:t>
                      </a:r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4700</a:t>
                      </a:r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Live Nation Entertainment</a:t>
                      </a:r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7900</a:t>
                      </a:r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Qualcomm</a:t>
                      </a:r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3663</a:t>
                      </a:r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T-Mobile</a:t>
                      </a:r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4812</a:t>
                      </a:r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Emerson Radio</a:t>
                      </a:r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3600</a:t>
                      </a:r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2636914779"/>
                  </a:ext>
                </a:extLst>
              </a:tr>
              <a:tr h="4809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Adobe</a:t>
                      </a:r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7372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9418" marR="9418" marT="9418" marB="9418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Black Knight Inc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7372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9418" marR="9418" marT="9418" marB="9418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Facebook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7370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Micron Technology</a:t>
                      </a:r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3674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Quotient Technology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7310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Twilio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7372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Chegg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8200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886560985"/>
                  </a:ext>
                </a:extLst>
              </a:tr>
              <a:tr h="480980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Advanced Micro Devices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3674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9418" marR="9418" marT="9418" marB="9418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Booking Holdings Inc.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4700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9418" marR="9418" marT="9418" marB="9418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Five9 Inc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7374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Motorola Solutions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3663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Sabre Corp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7370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Twitter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7370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Interactive Corp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7370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899335628"/>
                  </a:ext>
                </a:extLst>
              </a:tr>
              <a:tr h="58777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Akamai Technologies</a:t>
                      </a:r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7389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9418" marR="9418" marT="9418" marB="9418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Boston Scientific</a:t>
                      </a:r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3841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9418" marR="9418" marT="9418" marB="9418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Fleetcor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7389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NetApp Inc.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3572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Salesforce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7372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Upland Software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7372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Sirius Radio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4832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2367277400"/>
                  </a:ext>
                </a:extLst>
              </a:tr>
              <a:tr h="587774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Amazon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5961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9418" marR="9418" marT="9418" marB="9418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Charter Comm.</a:t>
                      </a:r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4841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9418" marR="9418" marT="9418" marB="9418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Gamestop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5734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Netflix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7841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ServiceNow Inc.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7372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Verisign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7371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Sinclair Broadcasting</a:t>
                      </a:r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4833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4012144261"/>
                  </a:ext>
                </a:extLst>
              </a:tr>
              <a:tr h="48090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AMC NETWORKS</a:t>
                      </a:r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4841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9418" marR="9418" marT="9418" marB="9418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Digital Realty Trust Inc.</a:t>
                      </a:r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6798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9418" marR="9418" marT="9418" marB="9418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Hewlett Packard Enterprise.</a:t>
                      </a:r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5045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NVIDIA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3674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Square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7372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Verizon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7389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iHeartMedia</a:t>
                      </a:r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4832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425773043"/>
                  </a:ext>
                </a:extLst>
              </a:tr>
              <a:tr h="48058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APPFOLIO</a:t>
                      </a:r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7372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9418" marR="9418" marT="9418" marB="9418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Dish Network</a:t>
                      </a:r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4841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9418" marR="9418" marT="9418" marB="9418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HP Inc.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3570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Omnicom Group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7311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SS&amp;C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7372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Workday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7374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iRobot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3630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602308773"/>
                  </a:ext>
                </a:extLst>
              </a:tr>
              <a:tr h="480980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Apple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3571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9418" marR="9418" marT="9418" marB="9418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Electronic Arts Inc.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7372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9418" marR="9418" marT="9418" marB="9418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IBM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3570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Paycom Software Inc.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7372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Synopsys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7372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Zendesk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7374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eBay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7389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933602357"/>
                  </a:ext>
                </a:extLst>
              </a:tr>
              <a:tr h="480586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Applied Materials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3674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9418" marR="9418" marT="9418" marB="9418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Equifax Inc.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7320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9418" marR="9418" marT="9418" marB="9418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Intuit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7372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Paypal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7389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Take-Two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7372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Knowles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3651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hlinkClick r:id="rId2"/>
                        </a:rPr>
                        <a:t>Match.com</a:t>
                      </a:r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7200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3661984422"/>
                  </a:ext>
                </a:extLst>
              </a:tr>
              <a:tr h="480586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Autodesk Inc.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7372</a:t>
                      </a:r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9418" marR="9418" marT="9418" marB="9418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Equinix Inc.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6798</a:t>
                      </a:r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9418" marR="9418" marT="9418" marB="9418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Lam Research</a:t>
                      </a:r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3559</a:t>
                      </a:r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Qorvo Inc.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3674</a:t>
                      </a:r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Texas Instruments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3674</a:t>
                      </a:r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Zynga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7374</a:t>
                      </a:r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Interpublic Group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7311</a:t>
                      </a:r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814370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4970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30195-F441-064B-B4DD-BF9B054CB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Annual 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4B1FE62-6DE2-A449-A1A3-DA8D1DF622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566399"/>
              </p:ext>
            </p:extLst>
          </p:nvPr>
        </p:nvGraphicFramePr>
        <p:xfrm>
          <a:off x="838200" y="1825624"/>
          <a:ext cx="6275118" cy="34096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3473">
                  <a:extLst>
                    <a:ext uri="{9D8B030D-6E8A-4147-A177-3AD203B41FA5}">
                      <a16:colId xmlns:a16="http://schemas.microsoft.com/office/drawing/2014/main" val="3508252591"/>
                    </a:ext>
                  </a:extLst>
                </a:gridCol>
                <a:gridCol w="1012329">
                  <a:extLst>
                    <a:ext uri="{9D8B030D-6E8A-4147-A177-3AD203B41FA5}">
                      <a16:colId xmlns:a16="http://schemas.microsoft.com/office/drawing/2014/main" val="816100047"/>
                    </a:ext>
                  </a:extLst>
                </a:gridCol>
                <a:gridCol w="1012329">
                  <a:extLst>
                    <a:ext uri="{9D8B030D-6E8A-4147-A177-3AD203B41FA5}">
                      <a16:colId xmlns:a16="http://schemas.microsoft.com/office/drawing/2014/main" val="1895924560"/>
                    </a:ext>
                  </a:extLst>
                </a:gridCol>
                <a:gridCol w="1012329">
                  <a:extLst>
                    <a:ext uri="{9D8B030D-6E8A-4147-A177-3AD203B41FA5}">
                      <a16:colId xmlns:a16="http://schemas.microsoft.com/office/drawing/2014/main" val="3627130918"/>
                    </a:ext>
                  </a:extLst>
                </a:gridCol>
                <a:gridCol w="1012329">
                  <a:extLst>
                    <a:ext uri="{9D8B030D-6E8A-4147-A177-3AD203B41FA5}">
                      <a16:colId xmlns:a16="http://schemas.microsoft.com/office/drawing/2014/main" val="1981577957"/>
                    </a:ext>
                  </a:extLst>
                </a:gridCol>
                <a:gridCol w="1012329">
                  <a:extLst>
                    <a:ext uri="{9D8B030D-6E8A-4147-A177-3AD203B41FA5}">
                      <a16:colId xmlns:a16="http://schemas.microsoft.com/office/drawing/2014/main" val="3599105880"/>
                    </a:ext>
                  </a:extLst>
                </a:gridCol>
              </a:tblGrid>
              <a:tr h="608818">
                <a:tc>
                  <a:txBody>
                    <a:bodyPr/>
                    <a:lstStyle/>
                    <a:p>
                      <a:r>
                        <a:rPr lang="en-US" dirty="0"/>
                        <a:t>Counts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2020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2019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2018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2017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2016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231642593"/>
                  </a:ext>
                </a:extLst>
              </a:tr>
              <a:tr h="560160">
                <a:tc>
                  <a:txBody>
                    <a:bodyPr/>
                    <a:lstStyle/>
                    <a:p>
                      <a:r>
                        <a:rPr lang="en-US"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4930029"/>
                  </a:ext>
                </a:extLst>
              </a:tr>
              <a:tr h="560160">
                <a:tc>
                  <a:txBody>
                    <a:bodyPr/>
                    <a:lstStyle/>
                    <a:p>
                      <a:r>
                        <a:rPr lang="en-US" dirty="0"/>
                        <a:t>Group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776119"/>
                  </a:ext>
                </a:extLst>
              </a:tr>
              <a:tr h="560160">
                <a:tc>
                  <a:txBody>
                    <a:bodyPr/>
                    <a:lstStyle/>
                    <a:p>
                      <a:r>
                        <a:rPr lang="en-US" dirty="0"/>
                        <a:t>Group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7003947"/>
                  </a:ext>
                </a:extLst>
              </a:tr>
              <a:tr h="560160">
                <a:tc>
                  <a:txBody>
                    <a:bodyPr/>
                    <a:lstStyle/>
                    <a:p>
                      <a:r>
                        <a:rPr lang="en-US" dirty="0"/>
                        <a:t>Group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2767798"/>
                  </a:ext>
                </a:extLst>
              </a:tr>
              <a:tr h="560160">
                <a:tc>
                  <a:txBody>
                    <a:bodyPr/>
                    <a:lstStyle/>
                    <a:p>
                      <a:r>
                        <a:rPr lang="en-US" dirty="0"/>
                        <a:t>Group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182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950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54E68-FEAE-DA4C-9DBA-68C9041B9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365126"/>
            <a:ext cx="11182350" cy="592138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2020 </a:t>
            </a:r>
            <a:r>
              <a:rPr lang="en-US" dirty="0" err="1"/>
              <a:t>Dendogram</a:t>
            </a:r>
            <a:endParaRPr lang="en-US" dirty="0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282B2A67-7683-C94B-8868-84559C43B314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1450" y="957264"/>
            <a:ext cx="11849100" cy="5300661"/>
          </a:xfrm>
        </p:spPr>
      </p:pic>
    </p:spTree>
    <p:extLst>
      <p:ext uri="{BB962C8B-B14F-4D97-AF65-F5344CB8AC3E}">
        <p14:creationId xmlns:p14="http://schemas.microsoft.com/office/powerpoint/2010/main" val="3977762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54E68-FEAE-DA4C-9DBA-68C9041B9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365126"/>
            <a:ext cx="11182350" cy="592138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2019 </a:t>
            </a:r>
            <a:r>
              <a:rPr lang="en-US" dirty="0" err="1"/>
              <a:t>Dendogram</a:t>
            </a:r>
            <a:endParaRPr lang="en-US" dirty="0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282B2A67-7683-C94B-8868-84559C43B314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171450" y="1012993"/>
            <a:ext cx="11849100" cy="5189203"/>
          </a:xfrm>
        </p:spPr>
      </p:pic>
    </p:spTree>
    <p:extLst>
      <p:ext uri="{BB962C8B-B14F-4D97-AF65-F5344CB8AC3E}">
        <p14:creationId xmlns:p14="http://schemas.microsoft.com/office/powerpoint/2010/main" val="2762774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54E68-FEAE-DA4C-9DBA-68C9041B9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365126"/>
            <a:ext cx="11182350" cy="592138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2018 </a:t>
            </a:r>
            <a:r>
              <a:rPr lang="en-US" dirty="0" err="1"/>
              <a:t>Dendogram</a:t>
            </a:r>
            <a:endParaRPr lang="en-US" dirty="0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282B2A67-7683-C94B-8868-84559C43B314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199934" y="1012993"/>
            <a:ext cx="11792131" cy="5189203"/>
          </a:xfrm>
        </p:spPr>
      </p:pic>
    </p:spTree>
    <p:extLst>
      <p:ext uri="{BB962C8B-B14F-4D97-AF65-F5344CB8AC3E}">
        <p14:creationId xmlns:p14="http://schemas.microsoft.com/office/powerpoint/2010/main" val="1675960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54E68-FEAE-DA4C-9DBA-68C9041B9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365126"/>
            <a:ext cx="11182350" cy="592138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2017 </a:t>
            </a:r>
            <a:r>
              <a:rPr lang="en-US" dirty="0" err="1"/>
              <a:t>Dendogram</a:t>
            </a:r>
            <a:endParaRPr lang="en-US" dirty="0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282B2A67-7683-C94B-8868-84559C43B314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199934" y="1012993"/>
            <a:ext cx="11792131" cy="5189202"/>
          </a:xfrm>
        </p:spPr>
      </p:pic>
    </p:spTree>
    <p:extLst>
      <p:ext uri="{BB962C8B-B14F-4D97-AF65-F5344CB8AC3E}">
        <p14:creationId xmlns:p14="http://schemas.microsoft.com/office/powerpoint/2010/main" val="4078675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64260-3C56-904E-A62A-7C039B3D1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383982" cy="537400"/>
          </a:xfrm>
        </p:spPr>
        <p:txBody>
          <a:bodyPr>
            <a:normAutofit/>
          </a:bodyPr>
          <a:lstStyle/>
          <a:p>
            <a:r>
              <a:rPr lang="en-US" sz="2800" dirty="0"/>
              <a:t>Example: Annual Clusters for Stocks w/ SIC 7372</a:t>
            </a:r>
          </a:p>
        </p:txBody>
      </p:sp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2E1CD5A7-627C-E24F-B49F-622CE53E24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3812482"/>
              </p:ext>
            </p:extLst>
          </p:nvPr>
        </p:nvGraphicFramePr>
        <p:xfrm>
          <a:off x="838199" y="902526"/>
          <a:ext cx="5257799" cy="5505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829">
                  <a:extLst>
                    <a:ext uri="{9D8B030D-6E8A-4147-A177-3AD203B41FA5}">
                      <a16:colId xmlns:a16="http://schemas.microsoft.com/office/drawing/2014/main" val="636434026"/>
                    </a:ext>
                  </a:extLst>
                </a:gridCol>
                <a:gridCol w="799394">
                  <a:extLst>
                    <a:ext uri="{9D8B030D-6E8A-4147-A177-3AD203B41FA5}">
                      <a16:colId xmlns:a16="http://schemas.microsoft.com/office/drawing/2014/main" val="3749029429"/>
                    </a:ext>
                  </a:extLst>
                </a:gridCol>
                <a:gridCol w="799394">
                  <a:extLst>
                    <a:ext uri="{9D8B030D-6E8A-4147-A177-3AD203B41FA5}">
                      <a16:colId xmlns:a16="http://schemas.microsoft.com/office/drawing/2014/main" val="17344418"/>
                    </a:ext>
                  </a:extLst>
                </a:gridCol>
                <a:gridCol w="799394">
                  <a:extLst>
                    <a:ext uri="{9D8B030D-6E8A-4147-A177-3AD203B41FA5}">
                      <a16:colId xmlns:a16="http://schemas.microsoft.com/office/drawing/2014/main" val="3917803135"/>
                    </a:ext>
                  </a:extLst>
                </a:gridCol>
                <a:gridCol w="799394">
                  <a:extLst>
                    <a:ext uri="{9D8B030D-6E8A-4147-A177-3AD203B41FA5}">
                      <a16:colId xmlns:a16="http://schemas.microsoft.com/office/drawing/2014/main" val="2479072500"/>
                    </a:ext>
                  </a:extLst>
                </a:gridCol>
                <a:gridCol w="799394">
                  <a:extLst>
                    <a:ext uri="{9D8B030D-6E8A-4147-A177-3AD203B41FA5}">
                      <a16:colId xmlns:a16="http://schemas.microsoft.com/office/drawing/2014/main" val="1628016305"/>
                    </a:ext>
                  </a:extLst>
                </a:gridCol>
              </a:tblGrid>
              <a:tr h="332509"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4555432"/>
                  </a:ext>
                </a:extLst>
              </a:tr>
              <a:tr h="332509">
                <a:tc>
                  <a:txBody>
                    <a:bodyPr/>
                    <a:lstStyle/>
                    <a:p>
                      <a:r>
                        <a:rPr lang="en-US" sz="1400"/>
                        <a:t>Adobe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9976283"/>
                  </a:ext>
                </a:extLst>
              </a:tr>
              <a:tr h="332509">
                <a:tc>
                  <a:txBody>
                    <a:bodyPr/>
                    <a:lstStyle/>
                    <a:p>
                      <a:r>
                        <a:rPr lang="en-US" sz="1400" dirty="0" err="1"/>
                        <a:t>Appfolio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0418382"/>
                  </a:ext>
                </a:extLst>
              </a:tr>
              <a:tr h="332509">
                <a:tc>
                  <a:txBody>
                    <a:bodyPr/>
                    <a:lstStyle/>
                    <a:p>
                      <a:r>
                        <a:rPr lang="en-US" sz="1400" dirty="0"/>
                        <a:t>Autodesk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2465927"/>
                  </a:ext>
                </a:extLst>
              </a:tr>
              <a:tr h="332509">
                <a:tc>
                  <a:txBody>
                    <a:bodyPr/>
                    <a:lstStyle/>
                    <a:p>
                      <a:r>
                        <a:rPr lang="en-US" sz="1400" dirty="0"/>
                        <a:t>Black Knight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4190473"/>
                  </a:ext>
                </a:extLst>
              </a:tr>
              <a:tr h="332509">
                <a:tc>
                  <a:txBody>
                    <a:bodyPr/>
                    <a:lstStyle/>
                    <a:p>
                      <a:r>
                        <a:rPr lang="en-US" sz="1400" dirty="0"/>
                        <a:t>Electronic Arts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2010959"/>
                  </a:ext>
                </a:extLst>
              </a:tr>
              <a:tr h="332509">
                <a:tc>
                  <a:txBody>
                    <a:bodyPr/>
                    <a:lstStyle/>
                    <a:p>
                      <a:r>
                        <a:rPr lang="en-US" sz="1400" dirty="0"/>
                        <a:t>Intuit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251183"/>
                  </a:ext>
                </a:extLst>
              </a:tr>
              <a:tr h="332509">
                <a:tc>
                  <a:txBody>
                    <a:bodyPr/>
                    <a:lstStyle/>
                    <a:p>
                      <a:r>
                        <a:rPr lang="en-US" sz="1400" dirty="0"/>
                        <a:t>Paycom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155549"/>
                  </a:ext>
                </a:extLst>
              </a:tr>
              <a:tr h="332509">
                <a:tc>
                  <a:txBody>
                    <a:bodyPr/>
                    <a:lstStyle/>
                    <a:p>
                      <a:r>
                        <a:rPr lang="en-US" sz="1400" dirty="0"/>
                        <a:t>Salesforce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7011255"/>
                  </a:ext>
                </a:extLst>
              </a:tr>
              <a:tr h="332509">
                <a:tc>
                  <a:txBody>
                    <a:bodyPr/>
                    <a:lstStyle/>
                    <a:p>
                      <a:r>
                        <a:rPr lang="en-US" sz="1400" dirty="0"/>
                        <a:t>ServiceNow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5627429"/>
                  </a:ext>
                </a:extLst>
              </a:tr>
              <a:tr h="332509">
                <a:tc>
                  <a:txBody>
                    <a:bodyPr/>
                    <a:lstStyle/>
                    <a:p>
                      <a:r>
                        <a:rPr lang="en-US" sz="1400" dirty="0"/>
                        <a:t>Square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1870289"/>
                  </a:ext>
                </a:extLst>
              </a:tr>
              <a:tr h="332509">
                <a:tc>
                  <a:txBody>
                    <a:bodyPr/>
                    <a:lstStyle/>
                    <a:p>
                      <a:r>
                        <a:rPr lang="en-US" sz="1400" dirty="0"/>
                        <a:t>SS&amp;C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7216257"/>
                  </a:ext>
                </a:extLst>
              </a:tr>
              <a:tr h="332509">
                <a:tc>
                  <a:txBody>
                    <a:bodyPr/>
                    <a:lstStyle/>
                    <a:p>
                      <a:r>
                        <a:rPr lang="en-US" sz="1400" dirty="0"/>
                        <a:t>Synopsys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9183802"/>
                  </a:ext>
                </a:extLst>
              </a:tr>
              <a:tr h="332509">
                <a:tc>
                  <a:txBody>
                    <a:bodyPr/>
                    <a:lstStyle/>
                    <a:p>
                      <a:r>
                        <a:rPr lang="en-US" sz="1400" dirty="0" err="1"/>
                        <a:t>TakeTwo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9624730"/>
                  </a:ext>
                </a:extLst>
              </a:tr>
              <a:tr h="332509">
                <a:tc>
                  <a:txBody>
                    <a:bodyPr/>
                    <a:lstStyle/>
                    <a:p>
                      <a:r>
                        <a:rPr lang="en-US" sz="1400" dirty="0"/>
                        <a:t>Twilio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5838250"/>
                  </a:ext>
                </a:extLst>
              </a:tr>
              <a:tr h="332509">
                <a:tc>
                  <a:txBody>
                    <a:bodyPr/>
                    <a:lstStyle/>
                    <a:p>
                      <a:r>
                        <a:rPr lang="en-US" sz="1400" dirty="0"/>
                        <a:t>Upland 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4965466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EA175412-ED5B-E94C-A9D5-65BF73E855DE}"/>
              </a:ext>
            </a:extLst>
          </p:cNvPr>
          <p:cNvSpPr txBox="1"/>
          <p:nvPr/>
        </p:nvSpPr>
        <p:spPr>
          <a:xfrm>
            <a:off x="6531429" y="902526"/>
            <a:ext cx="51182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Interesting Sets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Black Knight &amp; SS&amp;C vs. Intuit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Electronic Arts &amp; Take-Two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Appfolio</a:t>
            </a:r>
            <a:r>
              <a:rPr lang="en-US" dirty="0"/>
              <a:t>, Upland, &amp; </a:t>
            </a:r>
            <a:r>
              <a:rPr lang="en-US" dirty="0" err="1"/>
              <a:t>Twillio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Autodesk, Adobe, &amp; Synopsys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Salesforce &amp; ServiceNow</a:t>
            </a:r>
          </a:p>
        </p:txBody>
      </p:sp>
    </p:spTree>
    <p:extLst>
      <p:ext uri="{BB962C8B-B14F-4D97-AF65-F5344CB8AC3E}">
        <p14:creationId xmlns:p14="http://schemas.microsoft.com/office/powerpoint/2010/main" val="1188513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CDB7B-9F82-1243-B2BD-E0B5123AB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781B3FC-8DFC-2B47-9970-5760ABC3D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  <a:p>
            <a:r>
              <a:rPr lang="en-US" dirty="0"/>
              <a:t>Mixture Modeling</a:t>
            </a:r>
          </a:p>
          <a:p>
            <a:r>
              <a:rPr lang="en-US" dirty="0"/>
              <a:t>Fill out TMT Universe</a:t>
            </a:r>
          </a:p>
          <a:p>
            <a:r>
              <a:rPr lang="en-US" dirty="0"/>
              <a:t>Expand Universe to Consumer?</a:t>
            </a:r>
          </a:p>
          <a:p>
            <a:r>
              <a:rPr lang="en-US" dirty="0"/>
              <a:t>Control for Time</a:t>
            </a:r>
          </a:p>
          <a:p>
            <a:r>
              <a:rPr lang="en-US" dirty="0"/>
              <a:t>Portfolio Application</a:t>
            </a:r>
          </a:p>
        </p:txBody>
      </p:sp>
    </p:spTree>
    <p:extLst>
      <p:ext uri="{BB962C8B-B14F-4D97-AF65-F5344CB8AC3E}">
        <p14:creationId xmlns:p14="http://schemas.microsoft.com/office/powerpoint/2010/main" val="836078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D1DB9-45DB-2640-819E-624D64114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Proposition: </a:t>
            </a:r>
            <a:br>
              <a:rPr lang="en-US" dirty="0"/>
            </a:br>
            <a:r>
              <a:rPr lang="en-US" dirty="0"/>
              <a:t>Tech Creep Across Industries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B2486-4F3F-844A-A01A-44401B2A1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Traditional Tech Dominated by Multi-Industry Juggernauts</a:t>
            </a:r>
          </a:p>
          <a:p>
            <a:pPr lvl="1"/>
            <a:r>
              <a:rPr lang="en-US" dirty="0"/>
              <a:t>Apple--Devices, Software, Content, Retail</a:t>
            </a:r>
          </a:p>
          <a:p>
            <a:pPr lvl="1"/>
            <a:r>
              <a:rPr lang="en-US" dirty="0"/>
              <a:t>Amazon—Retail, Cloud, Business Services, Content</a:t>
            </a:r>
          </a:p>
          <a:p>
            <a:pPr lvl="1"/>
            <a:r>
              <a:rPr lang="en-US" dirty="0"/>
              <a:t>Google—IoT, Cloud, Services, Content</a:t>
            </a:r>
          </a:p>
          <a:p>
            <a:r>
              <a:rPr lang="en-US" dirty="0"/>
              <a:t>IoT Creates a Whole New Industry</a:t>
            </a:r>
          </a:p>
          <a:p>
            <a:pPr lvl="1"/>
            <a:r>
              <a:rPr lang="en-US" dirty="0"/>
              <a:t>Facebook</a:t>
            </a:r>
          </a:p>
          <a:p>
            <a:pPr lvl="1"/>
            <a:r>
              <a:rPr lang="en-US" dirty="0" err="1"/>
              <a:t>Match.com</a:t>
            </a:r>
            <a:endParaRPr lang="en-US" dirty="0"/>
          </a:p>
          <a:p>
            <a:pPr lvl="1"/>
            <a:r>
              <a:rPr lang="en-US" dirty="0"/>
              <a:t>Netflix</a:t>
            </a:r>
          </a:p>
          <a:p>
            <a:r>
              <a:rPr lang="en-US" dirty="0"/>
              <a:t>Non-Tech Industries Increasingly Focus on Tech-Related Issues</a:t>
            </a:r>
          </a:p>
          <a:p>
            <a:pPr lvl="1"/>
            <a:r>
              <a:rPr lang="en-US" dirty="0"/>
              <a:t>Management Tools, Blockchain, Cloud, Big Data, etc.</a:t>
            </a:r>
          </a:p>
          <a:p>
            <a:r>
              <a:rPr lang="en-US" dirty="0"/>
              <a:t>Software Specialization Based on End-Customer </a:t>
            </a:r>
          </a:p>
          <a:p>
            <a:pPr lvl="1"/>
            <a:r>
              <a:rPr lang="en-US" dirty="0"/>
              <a:t>Particularly in Finance</a:t>
            </a:r>
          </a:p>
        </p:txBody>
      </p:sp>
    </p:spTree>
    <p:extLst>
      <p:ext uri="{BB962C8B-B14F-4D97-AF65-F5344CB8AC3E}">
        <p14:creationId xmlns:p14="http://schemas.microsoft.com/office/powerpoint/2010/main" val="2120546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41F30-EDDC-3C4C-91EC-1E06DFF8A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78876-1BAB-4742-B0B2-89EEE374B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69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442FE-0444-7E4B-9DAA-26C1887E5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D597C-C393-5043-9167-4FD75B273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6919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E8706-DAA2-7F49-A81E-FD7F03A2A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D9628-2AB0-434A-AC7A-5D9974193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93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D1DB9-45DB-2640-819E-624D64114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Proposition: </a:t>
            </a:r>
            <a:br>
              <a:rPr lang="en-US" dirty="0"/>
            </a:br>
            <a:r>
              <a:rPr lang="en-US" dirty="0"/>
              <a:t>Investment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B2486-4F3F-844A-A01A-44401B2A1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Similarity Metrics between Companies</a:t>
            </a:r>
          </a:p>
          <a:p>
            <a:r>
              <a:rPr lang="en-US" dirty="0"/>
              <a:t>Companies as Mixture of Risk-Types</a:t>
            </a:r>
          </a:p>
          <a:p>
            <a:r>
              <a:rPr lang="en-US" dirty="0"/>
              <a:t>Value-Added Research</a:t>
            </a:r>
          </a:p>
          <a:p>
            <a:pPr lvl="1"/>
            <a:r>
              <a:rPr lang="en-US" dirty="0"/>
              <a:t>Changes in Market/Industry Structure over Time</a:t>
            </a:r>
          </a:p>
          <a:p>
            <a:pPr lvl="1"/>
            <a:r>
              <a:rPr lang="en-US" dirty="0"/>
              <a:t>Change in Company/Industry over Time?</a:t>
            </a:r>
          </a:p>
          <a:p>
            <a:r>
              <a:rPr lang="en-US" dirty="0"/>
              <a:t>Risk-Management Tool</a:t>
            </a:r>
          </a:p>
          <a:p>
            <a:pPr lvl="1"/>
            <a:r>
              <a:rPr lang="en-US" dirty="0"/>
              <a:t>Replacing Correlation for Optimization</a:t>
            </a:r>
          </a:p>
          <a:p>
            <a:pPr lvl="1"/>
            <a:r>
              <a:rPr lang="en-US" dirty="0"/>
              <a:t>Supplementing Discrete Bucketing</a:t>
            </a:r>
          </a:p>
        </p:txBody>
      </p:sp>
    </p:spTree>
    <p:extLst>
      <p:ext uri="{BB962C8B-B14F-4D97-AF65-F5344CB8AC3E}">
        <p14:creationId xmlns:p14="http://schemas.microsoft.com/office/powerpoint/2010/main" val="1114744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0EC88-C3DE-AD44-93D1-E0897502F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Proposition: </a:t>
            </a:r>
            <a:br>
              <a:rPr lang="en-US" dirty="0"/>
            </a:br>
            <a:r>
              <a:rPr lang="en-US" dirty="0"/>
              <a:t>Important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CD618-C75E-6C43-80A7-03CA1149C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Qualitative Support</a:t>
            </a:r>
          </a:p>
          <a:p>
            <a:r>
              <a:rPr lang="en-US" dirty="0"/>
              <a:t>Interpretability</a:t>
            </a:r>
          </a:p>
          <a:p>
            <a:r>
              <a:rPr lang="en-US" dirty="0"/>
              <a:t>Scalability</a:t>
            </a:r>
          </a:p>
          <a:p>
            <a:r>
              <a:rPr lang="en-US" dirty="0"/>
              <a:t>Reliability </a:t>
            </a:r>
          </a:p>
        </p:txBody>
      </p:sp>
    </p:spTree>
    <p:extLst>
      <p:ext uri="{BB962C8B-B14F-4D97-AF65-F5344CB8AC3E}">
        <p14:creationId xmlns:p14="http://schemas.microsoft.com/office/powerpoint/2010/main" val="3497682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C03AA-1522-6C43-88FB-98020EF3A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Dataset:  </a:t>
            </a:r>
            <a:br>
              <a:rPr lang="en-US" dirty="0"/>
            </a:br>
            <a:r>
              <a:rPr lang="en-US" dirty="0"/>
              <a:t>Intro to EDGAR, 10Ks &amp; Risk Disclosures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7A58E-874C-654E-99F1-8603F81B5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121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04F29-9BD5-D949-8683-4C539801B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Dataset: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5683-A7B9-8E49-AA29-1C22C6EBE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3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3DA86-30A7-964A-B54F-0E76584A7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1ADFE-A047-0845-9EA6-3F0CCFB33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~100 Stocks Related to TMT (Ongoing)</a:t>
            </a:r>
          </a:p>
          <a:p>
            <a:pPr lvl="1"/>
            <a:r>
              <a:rPr lang="en-US" dirty="0"/>
              <a:t>Internet</a:t>
            </a:r>
          </a:p>
          <a:p>
            <a:pPr lvl="1"/>
            <a:r>
              <a:rPr lang="en-US" dirty="0"/>
              <a:t>Retail-Tech or eCommerce</a:t>
            </a:r>
          </a:p>
          <a:p>
            <a:pPr lvl="1"/>
            <a:r>
              <a:rPr lang="en-US" dirty="0"/>
              <a:t>Finance</a:t>
            </a:r>
          </a:p>
          <a:p>
            <a:pPr lvl="1"/>
            <a:r>
              <a:rPr lang="en-US" dirty="0"/>
              <a:t>Traditional Media</a:t>
            </a:r>
          </a:p>
          <a:p>
            <a:pPr lvl="1"/>
            <a:r>
              <a:rPr lang="en-US" dirty="0"/>
              <a:t>CRM Software</a:t>
            </a:r>
          </a:p>
          <a:p>
            <a:r>
              <a:rPr lang="en-US" dirty="0"/>
              <a:t>US-Only</a:t>
            </a:r>
          </a:p>
          <a:p>
            <a:r>
              <a:rPr lang="en-US" dirty="0"/>
              <a:t>Across Market Cap &amp; Maturity Stages</a:t>
            </a:r>
          </a:p>
          <a:p>
            <a:r>
              <a:rPr lang="en-US" dirty="0"/>
              <a:t>Collected Risk Disclosures from 10Ks as far back as possible (Ongoing)</a:t>
            </a:r>
          </a:p>
        </p:txBody>
      </p:sp>
    </p:spTree>
    <p:extLst>
      <p:ext uri="{BB962C8B-B14F-4D97-AF65-F5344CB8AC3E}">
        <p14:creationId xmlns:p14="http://schemas.microsoft.com/office/powerpoint/2010/main" val="2193510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38BBD-2857-634C-97FC-7227C9DAD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772DF-2358-304F-859D-AA50D57A9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79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715EF-7424-0B4E-B1F6-AD7229571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Universe-Correlations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3679D-CE7C-C64C-B50B-DF315DEC1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5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1136</TotalTime>
  <Words>720</Words>
  <Application>Microsoft Macintosh PowerPoint</Application>
  <PresentationFormat>Widescreen</PresentationFormat>
  <Paragraphs>367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Business Proposition:  Tech Creep Across Industries</vt:lpstr>
      <vt:lpstr>Business Proposition:  Investment Manager</vt:lpstr>
      <vt:lpstr>Business Proposition:  Important Considerations</vt:lpstr>
      <vt:lpstr>Dataset:   Intro to EDGAR, 10Ks &amp; Risk Disclosures</vt:lpstr>
      <vt:lpstr>Dataset: Extraction</vt:lpstr>
      <vt:lpstr>Universe</vt:lpstr>
      <vt:lpstr>Universe</vt:lpstr>
      <vt:lpstr>Universe-Correlations</vt:lpstr>
      <vt:lpstr>Modeling Process</vt:lpstr>
      <vt:lpstr>Example-Clustering by Year</vt:lpstr>
      <vt:lpstr>Example Dataset</vt:lpstr>
      <vt:lpstr>Example:  Annual Results</vt:lpstr>
      <vt:lpstr>Example: 2020 Dendogram</vt:lpstr>
      <vt:lpstr>Example: 2019 Dendogram</vt:lpstr>
      <vt:lpstr>Example: 2018 Dendogram</vt:lpstr>
      <vt:lpstr>Example: 2017 Dendogram</vt:lpstr>
      <vt:lpstr>Example: Annual Clusters for Stocks w/ SIC 7372</vt:lpstr>
      <vt:lpstr>Next Steps</vt:lpstr>
      <vt:lpstr>Resources</vt:lpstr>
      <vt:lpstr>Resources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gigep porter</dc:creator>
  <cp:lastModifiedBy>gigep porter</cp:lastModifiedBy>
  <cp:revision>48</cp:revision>
  <dcterms:created xsi:type="dcterms:W3CDTF">2021-07-21T15:50:26Z</dcterms:created>
  <dcterms:modified xsi:type="dcterms:W3CDTF">2021-08-02T20:30:28Z</dcterms:modified>
</cp:coreProperties>
</file>