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5" r:id="rId4"/>
    <p:sldId id="276" r:id="rId5"/>
    <p:sldId id="277" r:id="rId6"/>
    <p:sldId id="265" r:id="rId7"/>
    <p:sldId id="268" r:id="rId8"/>
    <p:sldId id="267" r:id="rId9"/>
    <p:sldId id="273" r:id="rId10"/>
    <p:sldId id="271" r:id="rId11"/>
    <p:sldId id="270" r:id="rId12"/>
    <p:sldId id="272" r:id="rId13"/>
    <p:sldId id="274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886-3FC5-CA44-A4BA-5A7112F2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FF5C8-B399-5B44-ABBA-C7EA9C76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D987-10DD-D74C-B328-06B878B7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AF96-565B-0242-A57B-E37ECF17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8F22-B630-3A48-8465-15F9CE34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BDC-A672-6248-965D-826D3B5A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D5AC0-319A-EA4F-B28E-14DC7BAE9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EFE1-EB7D-0949-90E8-3473E8E7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0EE8-C8C1-DC44-8CF2-A21A5FC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CCD0-A851-7240-9B77-45209190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7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F3B8B-0B32-954D-8216-3DE8690A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EBDF-EF19-624F-8AA1-48BD3A338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31D1-455D-FC42-9C24-CA17EF66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6CF9-F55C-6D4B-BEEA-A1A060D3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817F-E328-3A4D-B3F7-930EDCC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0833-84B3-CA4F-91F0-C2943441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5C4-4368-AB42-82EC-A04887B3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BAED-F0D8-F147-A086-51772903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16A5-6421-7747-A8FB-19D27AC8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6DE7-2BC7-8548-8D69-A5CD3789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CCB-C20E-9E42-85B7-7426FB7A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CD46-BA62-8F48-86E6-106F966A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3C8D-5259-A444-944A-4F39713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DA35-459B-0B46-BC6C-227572CB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7CB1-3AD9-C344-9AD1-A9E9E1D2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B654-5583-1946-8AC8-A611D4B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FCED-1338-D040-8B20-0061076D6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EF2C-07F4-FD48-9854-5813565D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D7AA-4FC5-1248-85B0-992E5A69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5AEE9-F5D7-5C4F-B8DB-6CB32A5D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CD5D-C460-714E-A533-378C9CBD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5B3E-3BD8-9146-A5C0-EBCB54A1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8391-89F2-8744-B2BD-E561B279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2FA2-54D4-DE47-85ED-8BAAEC1E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5E61B-C6AF-1941-A59F-71B8EBB67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A347F-F492-9242-B3C3-1CE38669C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C7028-2550-2B40-BF6D-AB40D204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CDE44-5B29-9043-9462-4B50DCB2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ABB6A-1C2B-C54E-9B61-52E32B65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E49D-D5BB-0949-80BE-DA30A2C7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55C12-6AD6-A541-8442-9B504CF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65172-9EC2-D642-89A4-6C0E3F1F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AA705-FF08-7147-B9CC-E0E125C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0443A-C543-D141-96DC-33B4074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76C6E-E0C5-D04B-AE1A-AA5D719F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374D-631A-D742-9216-0F55E745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237E-57B4-1B45-B697-9CEBCE35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6742-0F65-1747-BE62-CBE1618A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B4CD5-7EE2-A04C-B2F0-83802F1C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3D62-F2CB-AA46-8ECA-2AA2A0E4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086F-6390-3745-959A-C6209AA9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F920-6F07-0747-9820-2D7655B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FF92-65B5-9D43-BB26-C5BEE7D3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C4413-B8AC-BC49-8FC2-41133A203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3C334-7D37-1C48-87C2-9DF06C38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9DDF-E362-DA47-BE51-A45FE1FC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79A45-86F1-D442-81B1-54D34D83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F284-6B4E-EA46-815F-A82D430E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8E4C7-6010-DD45-8E1B-A8709C3F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D0DF-85BD-4D49-AC19-41725640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26D6-9BFC-F94C-A2F4-D709C061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5FBD-8F54-6A43-930C-E18C04E5A1D2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B288-28C6-BE4B-AADB-446E2820C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AE24-FEA0-A24E-A679-C8E56AE93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tch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C944-2CBB-9643-AA61-C2D62B50F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25D05-9564-7D41-A3EA-2A1570E7E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2020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450" y="957264"/>
            <a:ext cx="11849100" cy="5300661"/>
          </a:xfrm>
        </p:spPr>
      </p:pic>
    </p:spTree>
    <p:extLst>
      <p:ext uri="{BB962C8B-B14F-4D97-AF65-F5344CB8AC3E}">
        <p14:creationId xmlns:p14="http://schemas.microsoft.com/office/powerpoint/2010/main" val="397776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2019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71450" y="1012993"/>
            <a:ext cx="11849100" cy="5189203"/>
          </a:xfrm>
        </p:spPr>
      </p:pic>
    </p:spTree>
    <p:extLst>
      <p:ext uri="{BB962C8B-B14F-4D97-AF65-F5344CB8AC3E}">
        <p14:creationId xmlns:p14="http://schemas.microsoft.com/office/powerpoint/2010/main" val="276277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2018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99934" y="1012993"/>
            <a:ext cx="11792131" cy="5189203"/>
          </a:xfrm>
        </p:spPr>
      </p:pic>
    </p:spTree>
    <p:extLst>
      <p:ext uri="{BB962C8B-B14F-4D97-AF65-F5344CB8AC3E}">
        <p14:creationId xmlns:p14="http://schemas.microsoft.com/office/powerpoint/2010/main" val="167596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2017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99934" y="1012993"/>
            <a:ext cx="11792131" cy="5189202"/>
          </a:xfrm>
        </p:spPr>
      </p:pic>
    </p:spTree>
    <p:extLst>
      <p:ext uri="{BB962C8B-B14F-4D97-AF65-F5344CB8AC3E}">
        <p14:creationId xmlns:p14="http://schemas.microsoft.com/office/powerpoint/2010/main" val="407867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260-3C56-904E-A62A-7C039B3D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3982" cy="537400"/>
          </a:xfrm>
        </p:spPr>
        <p:txBody>
          <a:bodyPr>
            <a:normAutofit/>
          </a:bodyPr>
          <a:lstStyle/>
          <a:p>
            <a:r>
              <a:rPr lang="en-US" sz="2800" dirty="0"/>
              <a:t>Example: Annual Clusters for Stocks w/ SIC 7372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2E1CD5A7-627C-E24F-B49F-622CE53E2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812482"/>
              </p:ext>
            </p:extLst>
          </p:nvPr>
        </p:nvGraphicFramePr>
        <p:xfrm>
          <a:off x="838199" y="902526"/>
          <a:ext cx="5257799" cy="550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829">
                  <a:extLst>
                    <a:ext uri="{9D8B030D-6E8A-4147-A177-3AD203B41FA5}">
                      <a16:colId xmlns:a16="http://schemas.microsoft.com/office/drawing/2014/main" val="636434026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3749029429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17344418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3917803135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2479072500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1628016305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55543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/>
                        <a:t>Adobe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97628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 err="1"/>
                        <a:t>Appfolio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41838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Autodesk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46592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Black Knight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19047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Electronic 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01095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Intuit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25118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Paycom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5554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1125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ServiceNow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62742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87028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SS&amp;C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625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Synopsys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18380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 err="1"/>
                        <a:t>TakeTwo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2473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Twilio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83825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Upland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96546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A175412-ED5B-E94C-A9D5-65BF73E855DE}"/>
              </a:ext>
            </a:extLst>
          </p:cNvPr>
          <p:cNvSpPr txBox="1"/>
          <p:nvPr/>
        </p:nvSpPr>
        <p:spPr>
          <a:xfrm>
            <a:off x="6531429" y="902526"/>
            <a:ext cx="5118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Interesting Sets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Knight &amp; SS&amp;C vs. Intuit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Electronic Arts &amp; Take-Two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Appfolio</a:t>
            </a:r>
            <a:r>
              <a:rPr lang="en-US" dirty="0"/>
              <a:t>, Upland, &amp; </a:t>
            </a:r>
            <a:r>
              <a:rPr lang="en-US" dirty="0" err="1"/>
              <a:t>Twillio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Autodesk, Adobe, &amp; Synopsys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Salesforce &amp; ServiceNow</a:t>
            </a:r>
          </a:p>
        </p:txBody>
      </p:sp>
    </p:spTree>
    <p:extLst>
      <p:ext uri="{BB962C8B-B14F-4D97-AF65-F5344CB8AC3E}">
        <p14:creationId xmlns:p14="http://schemas.microsoft.com/office/powerpoint/2010/main" val="118851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DB7B-9F82-1243-B2BD-E0B5123A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81B3FC-8DFC-2B47-9970-5760ABC3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r>
              <a:rPr lang="en-US" dirty="0"/>
              <a:t>Mixture Modeling</a:t>
            </a:r>
          </a:p>
          <a:p>
            <a:r>
              <a:rPr lang="en-US" dirty="0"/>
              <a:t>Fill out TMT Universe</a:t>
            </a:r>
          </a:p>
          <a:p>
            <a:r>
              <a:rPr lang="en-US" dirty="0"/>
              <a:t>Expand Universe to Consumer?</a:t>
            </a:r>
          </a:p>
          <a:p>
            <a:r>
              <a:rPr lang="en-US" dirty="0"/>
              <a:t>Control for Time</a:t>
            </a:r>
          </a:p>
          <a:p>
            <a:r>
              <a:rPr lang="en-US" dirty="0"/>
              <a:t>Portfolio Application</a:t>
            </a:r>
          </a:p>
        </p:txBody>
      </p:sp>
    </p:spTree>
    <p:extLst>
      <p:ext uri="{BB962C8B-B14F-4D97-AF65-F5344CB8AC3E}">
        <p14:creationId xmlns:p14="http://schemas.microsoft.com/office/powerpoint/2010/main" val="8360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1DB9-45DB-2640-819E-624D6411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Proposition: </a:t>
            </a:r>
            <a:br>
              <a:rPr lang="en-US" dirty="0"/>
            </a:br>
            <a:r>
              <a:rPr lang="en-US" dirty="0"/>
              <a:t>Tech Creep Across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2486-4F3F-844A-A01A-44401B2A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 Tech Dominated by Multi-Industry Juggernauts</a:t>
            </a:r>
          </a:p>
          <a:p>
            <a:pPr lvl="1"/>
            <a:r>
              <a:rPr lang="en-US" dirty="0"/>
              <a:t>Apple--Devices, Software, Content, Retail</a:t>
            </a:r>
          </a:p>
          <a:p>
            <a:pPr lvl="1"/>
            <a:r>
              <a:rPr lang="en-US" dirty="0"/>
              <a:t>Amazon—Retail, Cloud, Business Services, Content</a:t>
            </a:r>
          </a:p>
          <a:p>
            <a:pPr lvl="1"/>
            <a:r>
              <a:rPr lang="en-US" dirty="0"/>
              <a:t>Google—IoT, Cloud, Services, Content</a:t>
            </a:r>
          </a:p>
          <a:p>
            <a:r>
              <a:rPr lang="en-US" dirty="0"/>
              <a:t>IoT Creates a Whole New Industry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 err="1"/>
              <a:t>Match.com</a:t>
            </a:r>
            <a:endParaRPr lang="en-US" dirty="0"/>
          </a:p>
          <a:p>
            <a:pPr lvl="1"/>
            <a:r>
              <a:rPr lang="en-US" dirty="0"/>
              <a:t>Netflix</a:t>
            </a:r>
          </a:p>
          <a:p>
            <a:r>
              <a:rPr lang="en-US" dirty="0"/>
              <a:t>Non-Tech Industries Increasingly Focus on Tech-Related Issues</a:t>
            </a:r>
          </a:p>
          <a:p>
            <a:pPr lvl="1"/>
            <a:r>
              <a:rPr lang="en-US" dirty="0"/>
              <a:t>Management Tools, Blockchain, Cloud, Big Data, etc.</a:t>
            </a:r>
          </a:p>
          <a:p>
            <a:r>
              <a:rPr lang="en-US" dirty="0"/>
              <a:t>Software Specialization Based on End-Customer </a:t>
            </a:r>
          </a:p>
          <a:p>
            <a:pPr lvl="1"/>
            <a:r>
              <a:rPr lang="en-US" dirty="0"/>
              <a:t>Particularly in Finance</a:t>
            </a:r>
          </a:p>
        </p:txBody>
      </p:sp>
    </p:spTree>
    <p:extLst>
      <p:ext uri="{BB962C8B-B14F-4D97-AF65-F5344CB8AC3E}">
        <p14:creationId xmlns:p14="http://schemas.microsoft.com/office/powerpoint/2010/main" val="212054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1DB9-45DB-2640-819E-624D6411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/>
              <a:t>Proposition: </a:t>
            </a:r>
            <a:br>
              <a:rPr lang="en-US"/>
            </a:br>
            <a:r>
              <a:rPr lang="en-US"/>
              <a:t>Investment </a:t>
            </a:r>
            <a:r>
              <a:rPr lang="en-US" dirty="0"/>
              <a:t>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2486-4F3F-844A-A01A-44401B2A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Metrics between Companies</a:t>
            </a:r>
          </a:p>
          <a:p>
            <a:r>
              <a:rPr lang="en-US" dirty="0"/>
              <a:t>Companies as Mixture of Risk-Types</a:t>
            </a:r>
          </a:p>
          <a:p>
            <a:r>
              <a:rPr lang="en-US" dirty="0"/>
              <a:t>Value-Added Research</a:t>
            </a:r>
          </a:p>
          <a:p>
            <a:pPr lvl="1"/>
            <a:r>
              <a:rPr lang="en-US" dirty="0"/>
              <a:t>Changes in Market/Industry Structure over Time</a:t>
            </a:r>
          </a:p>
          <a:p>
            <a:pPr lvl="1"/>
            <a:r>
              <a:rPr lang="en-US" dirty="0"/>
              <a:t>Change in Company/Industry over Time?</a:t>
            </a:r>
          </a:p>
          <a:p>
            <a:r>
              <a:rPr lang="en-US" dirty="0"/>
              <a:t>Risk-Management Tool</a:t>
            </a:r>
          </a:p>
          <a:p>
            <a:pPr lvl="1"/>
            <a:r>
              <a:rPr lang="en-US" dirty="0"/>
              <a:t>Replacing Correlation for Optimization</a:t>
            </a:r>
          </a:p>
          <a:p>
            <a:pPr lvl="1"/>
            <a:r>
              <a:rPr lang="en-US" dirty="0"/>
              <a:t>Supplementing Discrete Bucketing</a:t>
            </a:r>
          </a:p>
        </p:txBody>
      </p:sp>
    </p:spTree>
    <p:extLst>
      <p:ext uri="{BB962C8B-B14F-4D97-AF65-F5344CB8AC3E}">
        <p14:creationId xmlns:p14="http://schemas.microsoft.com/office/powerpoint/2010/main" val="11147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EC88-C3DE-AD44-93D1-E0897502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Proposition: </a:t>
            </a:r>
            <a:br>
              <a:rPr lang="en-US" dirty="0"/>
            </a:br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618-C75E-6C43-80A7-03CA1149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Support</a:t>
            </a:r>
          </a:p>
          <a:p>
            <a:r>
              <a:rPr lang="en-US" dirty="0"/>
              <a:t>Interpretability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Reliability </a:t>
            </a:r>
          </a:p>
        </p:txBody>
      </p:sp>
    </p:spTree>
    <p:extLst>
      <p:ext uri="{BB962C8B-B14F-4D97-AF65-F5344CB8AC3E}">
        <p14:creationId xmlns:p14="http://schemas.microsoft.com/office/powerpoint/2010/main" val="34976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03AA-1522-6C43-88FB-98020EF3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58E-874C-654E-99F1-8603F81B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DA86-30A7-964A-B54F-0E76584A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ADFE-A047-0845-9EA6-3F0CCFB3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~100 Stocks Related to TMT (Ongoing)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Retail-Tech or eCommerce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Traditional Media</a:t>
            </a:r>
          </a:p>
          <a:p>
            <a:pPr lvl="1"/>
            <a:r>
              <a:rPr lang="en-US" dirty="0"/>
              <a:t>CRM Software</a:t>
            </a:r>
          </a:p>
          <a:p>
            <a:r>
              <a:rPr lang="en-US" dirty="0"/>
              <a:t>US-Only</a:t>
            </a:r>
          </a:p>
          <a:p>
            <a:r>
              <a:rPr lang="en-US" dirty="0"/>
              <a:t>Across Market Cap &amp; Maturity Stages</a:t>
            </a:r>
          </a:p>
          <a:p>
            <a:r>
              <a:rPr lang="en-US" dirty="0"/>
              <a:t>Collected Risk Disclosures from 10Ks as far back as possible (Ongoing)</a:t>
            </a:r>
          </a:p>
        </p:txBody>
      </p:sp>
    </p:spTree>
    <p:extLst>
      <p:ext uri="{BB962C8B-B14F-4D97-AF65-F5344CB8AC3E}">
        <p14:creationId xmlns:p14="http://schemas.microsoft.com/office/powerpoint/2010/main" val="219351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7DA6-85B4-074F-8457-B3EF04F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Example-Clustering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D75A-5D58-064C-9677-2EB9A094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Universe: Stocks with RD text for the past five years: 70 Stocks </a:t>
            </a:r>
          </a:p>
          <a:p>
            <a:r>
              <a:rPr lang="en-US" dirty="0" err="1"/>
              <a:t>TfIDF</a:t>
            </a:r>
            <a:r>
              <a:rPr lang="en-US" dirty="0"/>
              <a:t> Vectorization</a:t>
            </a:r>
          </a:p>
          <a:p>
            <a:pPr lvl="1"/>
            <a:r>
              <a:rPr lang="en-US" dirty="0"/>
              <a:t>Max Features = 50</a:t>
            </a:r>
          </a:p>
          <a:p>
            <a:pPr lvl="1"/>
            <a:r>
              <a:rPr lang="en-US" dirty="0" err="1"/>
              <a:t>Max_DF</a:t>
            </a:r>
            <a:r>
              <a:rPr lang="en-US" dirty="0"/>
              <a:t> = 0.95</a:t>
            </a:r>
          </a:p>
          <a:p>
            <a:pPr lvl="1"/>
            <a:r>
              <a:rPr lang="en-US" dirty="0" err="1"/>
              <a:t>Stopwords</a:t>
            </a:r>
            <a:r>
              <a:rPr lang="en-US" dirty="0"/>
              <a:t>: NLTK’s (English) library; ~25-30 Additional Common Words</a:t>
            </a:r>
          </a:p>
          <a:p>
            <a:r>
              <a:rPr lang="en-US" dirty="0"/>
              <a:t>Agglomerate Clustering w/ ‘</a:t>
            </a:r>
            <a:r>
              <a:rPr lang="en-US" dirty="0" err="1"/>
              <a:t>n_clusters</a:t>
            </a:r>
            <a:r>
              <a:rPr lang="en-US" dirty="0"/>
              <a:t>’ parameter set to 5. </a:t>
            </a:r>
          </a:p>
        </p:txBody>
      </p:sp>
    </p:spTree>
    <p:extLst>
      <p:ext uri="{BB962C8B-B14F-4D97-AF65-F5344CB8AC3E}">
        <p14:creationId xmlns:p14="http://schemas.microsoft.com/office/powerpoint/2010/main" val="109739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C660-4C52-FA47-833C-927AD7E8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87099" cy="4661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Dataset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C89F44-F50C-7F4F-A665-FFEB457A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37301"/>
              </p:ext>
            </p:extLst>
          </p:nvPr>
        </p:nvGraphicFramePr>
        <p:xfrm>
          <a:off x="838199" y="831274"/>
          <a:ext cx="10515601" cy="541319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43363">
                  <a:extLst>
                    <a:ext uri="{9D8B030D-6E8A-4147-A177-3AD203B41FA5}">
                      <a16:colId xmlns:a16="http://schemas.microsoft.com/office/drawing/2014/main" val="1415647037"/>
                    </a:ext>
                  </a:extLst>
                </a:gridCol>
                <a:gridCol w="471682">
                  <a:extLst>
                    <a:ext uri="{9D8B030D-6E8A-4147-A177-3AD203B41FA5}">
                      <a16:colId xmlns:a16="http://schemas.microsoft.com/office/drawing/2014/main" val="3661839446"/>
                    </a:ext>
                  </a:extLst>
                </a:gridCol>
                <a:gridCol w="94361">
                  <a:extLst>
                    <a:ext uri="{9D8B030D-6E8A-4147-A177-3AD203B41FA5}">
                      <a16:colId xmlns:a16="http://schemas.microsoft.com/office/drawing/2014/main" val="2766287258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2429072438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118013147"/>
                    </a:ext>
                  </a:extLst>
                </a:gridCol>
                <a:gridCol w="94361">
                  <a:extLst>
                    <a:ext uri="{9D8B030D-6E8A-4147-A177-3AD203B41FA5}">
                      <a16:colId xmlns:a16="http://schemas.microsoft.com/office/drawing/2014/main" val="4023490488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4227373717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1976296727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2484568779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1509288940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751634358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1945191822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1217689507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1208826653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1312157989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3156523001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3627452809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259769066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3218008561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3014834383"/>
                    </a:ext>
                  </a:extLst>
                </a:gridCol>
              </a:tblGrid>
              <a:tr h="282522"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9418" marR="9418" marT="9418" marB="94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9418" marR="9418" marT="9418" marB="94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912495422"/>
                  </a:ext>
                </a:extLst>
              </a:tr>
              <a:tr h="5895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A10 NETWORKS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3576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Best Buy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5731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Expedia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4700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Live Nation Entertainment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7900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Qualcomm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3663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T-Mobile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4812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Emerson Radio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3600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36914779"/>
                  </a:ext>
                </a:extLst>
              </a:tr>
              <a:tr h="4809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Adobe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Black Knight Inc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Facebook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Micron Technology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Quotient Technology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7310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Twilio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Chegg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8200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86560985"/>
                  </a:ext>
                </a:extLst>
              </a:tr>
              <a:tr h="4809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Advanced Micro Devices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Booking Holdings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4700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Five9 Inc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Motorola Solutions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3663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Sabre Corp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Twitter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Interactive Corp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99335628"/>
                  </a:ext>
                </a:extLst>
              </a:tr>
              <a:tr h="5877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Akamai Technologies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Boston Scientific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Fleetcor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NetApp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Salesforce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Upland Software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Sirius Radio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4832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367277400"/>
                  </a:ext>
                </a:extLst>
              </a:tr>
              <a:tr h="58777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5961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Charter Comm.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Gamestop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5734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Netflix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ServiceNow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Verisign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Sinclair Broadcasting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4833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012144261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AMC NETWORKS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Digital Realty Trust Inc.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6798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Hewlett Packard Enterprise.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5045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NVIDIA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Square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Verizon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iHeartMedia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4832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25773043"/>
                  </a:ext>
                </a:extLst>
              </a:tr>
              <a:tr h="4805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APPFOLIO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Dish Network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HP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Omnicom Group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7311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SS&amp;C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Workday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iRobot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3630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602308773"/>
                  </a:ext>
                </a:extLst>
              </a:tr>
              <a:tr h="4809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Electronic Arts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IBM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Paycom Software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Synopsys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Zendesk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eBay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933602357"/>
                  </a:ext>
                </a:extLst>
              </a:tr>
              <a:tr h="48058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Applied Materials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Equifax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7320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Intuit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Paypal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Take-Two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Knowles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3651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Match.com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7200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61984422"/>
                  </a:ext>
                </a:extLst>
              </a:tr>
              <a:tr h="48058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Autodesk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Equinix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6798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Lam Research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3559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Qorvo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Texas Instruments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Zynga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Interpublic Group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7311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1437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7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0195-F441-064B-B4DD-BF9B054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Annual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B1FE62-6DE2-A449-A1A3-DA8D1DF62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66399"/>
              </p:ext>
            </p:extLst>
          </p:nvPr>
        </p:nvGraphicFramePr>
        <p:xfrm>
          <a:off x="838200" y="1825624"/>
          <a:ext cx="6275118" cy="3409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473">
                  <a:extLst>
                    <a:ext uri="{9D8B030D-6E8A-4147-A177-3AD203B41FA5}">
                      <a16:colId xmlns:a16="http://schemas.microsoft.com/office/drawing/2014/main" val="3508252591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816100047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1895924560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3627130918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1981577957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3599105880"/>
                    </a:ext>
                  </a:extLst>
                </a:gridCol>
              </a:tblGrid>
              <a:tr h="608818"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31642593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30029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76119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003947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767798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8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668</Words>
  <Application>Microsoft Macintosh PowerPoint</Application>
  <PresentationFormat>Widescreen</PresentationFormat>
  <Paragraphs>350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Business Proposition:  Tech Creep Across Industries</vt:lpstr>
      <vt:lpstr>Business Proposition:  Investment Manager</vt:lpstr>
      <vt:lpstr>Business Proposition:  Important Considerations</vt:lpstr>
      <vt:lpstr>PowerPoint Presentation</vt:lpstr>
      <vt:lpstr>Universe</vt:lpstr>
      <vt:lpstr>Example-Clustering by Year</vt:lpstr>
      <vt:lpstr>Example Dataset</vt:lpstr>
      <vt:lpstr>Example:  Annual Results</vt:lpstr>
      <vt:lpstr>Example: 2020 Dendogram</vt:lpstr>
      <vt:lpstr>Example: 2019 Dendogram</vt:lpstr>
      <vt:lpstr>Example: 2018 Dendogram</vt:lpstr>
      <vt:lpstr>Example: 2017 Dendogram</vt:lpstr>
      <vt:lpstr>Example: Annual Clusters for Stocks w/ SIC 7372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gigep porter</dc:creator>
  <cp:lastModifiedBy>gigep porter</cp:lastModifiedBy>
  <cp:revision>40</cp:revision>
  <dcterms:created xsi:type="dcterms:W3CDTF">2021-07-21T15:50:26Z</dcterms:created>
  <dcterms:modified xsi:type="dcterms:W3CDTF">2021-07-30T18:33:29Z</dcterms:modified>
</cp:coreProperties>
</file>