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75" r:id="rId4"/>
    <p:sldId id="262" r:id="rId5"/>
    <p:sldId id="265" r:id="rId6"/>
    <p:sldId id="260" r:id="rId7"/>
    <p:sldId id="257" r:id="rId8"/>
    <p:sldId id="268" r:id="rId9"/>
    <p:sldId id="267" r:id="rId10"/>
    <p:sldId id="273" r:id="rId11"/>
    <p:sldId id="271" r:id="rId12"/>
    <p:sldId id="270" r:id="rId13"/>
    <p:sldId id="272" r:id="rId14"/>
    <p:sldId id="274" r:id="rId15"/>
    <p:sldId id="266" r:id="rId16"/>
    <p:sldId id="269" r:id="rId17"/>
    <p:sldId id="261" r:id="rId18"/>
    <p:sldId id="259" r:id="rId19"/>
    <p:sldId id="258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F886-3FC5-CA44-A4BA-5A7112F2F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FF5C8-B399-5B44-ABBA-C7EA9C76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D987-10DD-D74C-B328-06B878B7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3AF96-565B-0242-A57B-E37ECF17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8F22-B630-3A48-8465-15F9CE34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5BDC-A672-6248-965D-826D3B5A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D5AC0-319A-EA4F-B28E-14DC7BAE9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EFE1-EB7D-0949-90E8-3473E8E7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20EE8-C8C1-DC44-8CF2-A21A5FC2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CCD0-A851-7240-9B77-45209190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7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F3B8B-0B32-954D-8216-3DE8690A4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CEBDF-EF19-624F-8AA1-48BD3A338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031D1-455D-FC42-9C24-CA17EF66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A6CF9-F55C-6D4B-BEEA-A1A060D3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2817F-E328-3A4D-B3F7-930EDCC0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4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0833-84B3-CA4F-91F0-C2943441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5C4-4368-AB42-82EC-A04887B3A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BAED-F0D8-F147-A086-51772903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416A5-6421-7747-A8FB-19D27AC8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6DE7-2BC7-8548-8D69-A5CD3789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CCB-C20E-9E42-85B7-7426FB7A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CD46-BA62-8F48-86E6-106F966AC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3C8D-5259-A444-944A-4F397132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0DA35-459B-0B46-BC6C-227572CB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7CB1-3AD9-C344-9AD1-A9E9E1D2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8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B654-5583-1946-8AC8-A611D4B8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FCED-1338-D040-8B20-0061076D6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9EF2C-07F4-FD48-9854-5813565D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5D7AA-4FC5-1248-85B0-992E5A69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5AEE9-F5D7-5C4F-B8DB-6CB32A5D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7CD5D-C460-714E-A533-378C9CBD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5B3E-3BD8-9146-A5C0-EBCB54A1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D8391-89F2-8744-B2BD-E561B279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2FA2-54D4-DE47-85ED-8BAAEC1EC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5E61B-C6AF-1941-A59F-71B8EBB67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A347F-F492-9242-B3C3-1CE38669C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C7028-2550-2B40-BF6D-AB40D204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CDE44-5B29-9043-9462-4B50DCB2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ABB6A-1C2B-C54E-9B61-52E32B65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6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E49D-D5BB-0949-80BE-DA30A2C7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55C12-6AD6-A541-8442-9B504CF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65172-9EC2-D642-89A4-6C0E3F1F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AA705-FF08-7147-B9CC-E0E125CB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0443A-C543-D141-96DC-33B4074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76C6E-E0C5-D04B-AE1A-AA5D719F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374D-631A-D742-9216-0F55E745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237E-57B4-1B45-B697-9CEBCE35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6742-0F65-1747-BE62-CBE1618AF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B4CD5-7EE2-A04C-B2F0-83802F1C6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93D62-F2CB-AA46-8ECA-2AA2A0E4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6086F-6390-3745-959A-C6209AA9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DF920-6F07-0747-9820-2D7655B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FF92-65B5-9D43-BB26-C5BEE7D3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C4413-B8AC-BC49-8FC2-41133A203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3C334-7D37-1C48-87C2-9DF06C381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A9DDF-E362-DA47-BE51-A45FE1FC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79A45-86F1-D442-81B1-54D34D83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CF284-6B4E-EA46-815F-A82D430E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8E4C7-6010-DD45-8E1B-A8709C3F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D0DF-85BD-4D49-AC19-41725640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26D6-9BFC-F94C-A2F4-D709C061E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5FBD-8F54-6A43-930C-E18C04E5A1D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B288-28C6-BE4B-AADB-446E2820C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AE24-FEA0-A24E-A679-C8E56AE93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0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atch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C944-2CBB-9643-AA61-C2D62B50F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25D05-9564-7D41-A3EA-2A1570E7E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2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0195-F441-064B-B4DD-BF9B054C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Annual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B1FE62-6DE2-A449-A1A3-DA8D1DF62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66399"/>
              </p:ext>
            </p:extLst>
          </p:nvPr>
        </p:nvGraphicFramePr>
        <p:xfrm>
          <a:off x="838200" y="1825624"/>
          <a:ext cx="6275118" cy="3409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473">
                  <a:extLst>
                    <a:ext uri="{9D8B030D-6E8A-4147-A177-3AD203B41FA5}">
                      <a16:colId xmlns:a16="http://schemas.microsoft.com/office/drawing/2014/main" val="3508252591"/>
                    </a:ext>
                  </a:extLst>
                </a:gridCol>
                <a:gridCol w="1012329">
                  <a:extLst>
                    <a:ext uri="{9D8B030D-6E8A-4147-A177-3AD203B41FA5}">
                      <a16:colId xmlns:a16="http://schemas.microsoft.com/office/drawing/2014/main" val="816100047"/>
                    </a:ext>
                  </a:extLst>
                </a:gridCol>
                <a:gridCol w="1012329">
                  <a:extLst>
                    <a:ext uri="{9D8B030D-6E8A-4147-A177-3AD203B41FA5}">
                      <a16:colId xmlns:a16="http://schemas.microsoft.com/office/drawing/2014/main" val="1895924560"/>
                    </a:ext>
                  </a:extLst>
                </a:gridCol>
                <a:gridCol w="1012329">
                  <a:extLst>
                    <a:ext uri="{9D8B030D-6E8A-4147-A177-3AD203B41FA5}">
                      <a16:colId xmlns:a16="http://schemas.microsoft.com/office/drawing/2014/main" val="3627130918"/>
                    </a:ext>
                  </a:extLst>
                </a:gridCol>
                <a:gridCol w="1012329">
                  <a:extLst>
                    <a:ext uri="{9D8B030D-6E8A-4147-A177-3AD203B41FA5}">
                      <a16:colId xmlns:a16="http://schemas.microsoft.com/office/drawing/2014/main" val="1981577957"/>
                    </a:ext>
                  </a:extLst>
                </a:gridCol>
                <a:gridCol w="1012329">
                  <a:extLst>
                    <a:ext uri="{9D8B030D-6E8A-4147-A177-3AD203B41FA5}">
                      <a16:colId xmlns:a16="http://schemas.microsoft.com/office/drawing/2014/main" val="3599105880"/>
                    </a:ext>
                  </a:extLst>
                </a:gridCol>
              </a:tblGrid>
              <a:tr h="608818"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2020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2018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2017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2016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31642593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30029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76119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r>
                        <a:rPr lang="en-US" dirty="0"/>
                        <a:t>Group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003947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r>
                        <a:rPr lang="en-US" dirty="0"/>
                        <a:t>Group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767798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r>
                        <a:rPr lang="en-US" dirty="0"/>
                        <a:t>Group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8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4E68-FEAE-DA4C-9DBA-68C9041B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65126"/>
            <a:ext cx="11182350" cy="5921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2020 </a:t>
            </a:r>
            <a:r>
              <a:rPr lang="en-US" dirty="0" err="1"/>
              <a:t>Dendogram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82B2A67-7683-C94B-8868-84559C43B31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450" y="957264"/>
            <a:ext cx="11849100" cy="5300661"/>
          </a:xfrm>
        </p:spPr>
      </p:pic>
    </p:spTree>
    <p:extLst>
      <p:ext uri="{BB962C8B-B14F-4D97-AF65-F5344CB8AC3E}">
        <p14:creationId xmlns:p14="http://schemas.microsoft.com/office/powerpoint/2010/main" val="397776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4E68-FEAE-DA4C-9DBA-68C9041B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65126"/>
            <a:ext cx="11182350" cy="5921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2019 </a:t>
            </a:r>
            <a:r>
              <a:rPr lang="en-US" dirty="0" err="1"/>
              <a:t>Dendogram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82B2A67-7683-C94B-8868-84559C43B31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71450" y="1012993"/>
            <a:ext cx="11849100" cy="5189203"/>
          </a:xfrm>
        </p:spPr>
      </p:pic>
    </p:spTree>
    <p:extLst>
      <p:ext uri="{BB962C8B-B14F-4D97-AF65-F5344CB8AC3E}">
        <p14:creationId xmlns:p14="http://schemas.microsoft.com/office/powerpoint/2010/main" val="276277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4E68-FEAE-DA4C-9DBA-68C9041B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65126"/>
            <a:ext cx="11182350" cy="5921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2018 </a:t>
            </a:r>
            <a:r>
              <a:rPr lang="en-US" dirty="0" err="1"/>
              <a:t>Dendogram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82B2A67-7683-C94B-8868-84559C43B31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99934" y="1012993"/>
            <a:ext cx="11792131" cy="5189203"/>
          </a:xfrm>
        </p:spPr>
      </p:pic>
    </p:spTree>
    <p:extLst>
      <p:ext uri="{BB962C8B-B14F-4D97-AF65-F5344CB8AC3E}">
        <p14:creationId xmlns:p14="http://schemas.microsoft.com/office/powerpoint/2010/main" val="167596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4E68-FEAE-DA4C-9DBA-68C9041B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65126"/>
            <a:ext cx="11182350" cy="5921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2017 </a:t>
            </a:r>
            <a:r>
              <a:rPr lang="en-US" dirty="0" err="1"/>
              <a:t>Dendogram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82B2A67-7683-C94B-8868-84559C43B31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99934" y="1012993"/>
            <a:ext cx="11792131" cy="5189202"/>
          </a:xfrm>
        </p:spPr>
      </p:pic>
    </p:spTree>
    <p:extLst>
      <p:ext uri="{BB962C8B-B14F-4D97-AF65-F5344CB8AC3E}">
        <p14:creationId xmlns:p14="http://schemas.microsoft.com/office/powerpoint/2010/main" val="407867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4260-3C56-904E-A62A-7C039B3D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83982" cy="537400"/>
          </a:xfrm>
        </p:spPr>
        <p:txBody>
          <a:bodyPr>
            <a:normAutofit/>
          </a:bodyPr>
          <a:lstStyle/>
          <a:p>
            <a:r>
              <a:rPr lang="en-US" sz="2800" dirty="0"/>
              <a:t>Example: Annual Clusters for Stocks w/ SIC 7372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2E1CD5A7-627C-E24F-B49F-622CE53E2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812482"/>
              </p:ext>
            </p:extLst>
          </p:nvPr>
        </p:nvGraphicFramePr>
        <p:xfrm>
          <a:off x="838199" y="902526"/>
          <a:ext cx="5257799" cy="550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829">
                  <a:extLst>
                    <a:ext uri="{9D8B030D-6E8A-4147-A177-3AD203B41FA5}">
                      <a16:colId xmlns:a16="http://schemas.microsoft.com/office/drawing/2014/main" val="636434026"/>
                    </a:ext>
                  </a:extLst>
                </a:gridCol>
                <a:gridCol w="799394">
                  <a:extLst>
                    <a:ext uri="{9D8B030D-6E8A-4147-A177-3AD203B41FA5}">
                      <a16:colId xmlns:a16="http://schemas.microsoft.com/office/drawing/2014/main" val="3749029429"/>
                    </a:ext>
                  </a:extLst>
                </a:gridCol>
                <a:gridCol w="799394">
                  <a:extLst>
                    <a:ext uri="{9D8B030D-6E8A-4147-A177-3AD203B41FA5}">
                      <a16:colId xmlns:a16="http://schemas.microsoft.com/office/drawing/2014/main" val="17344418"/>
                    </a:ext>
                  </a:extLst>
                </a:gridCol>
                <a:gridCol w="799394">
                  <a:extLst>
                    <a:ext uri="{9D8B030D-6E8A-4147-A177-3AD203B41FA5}">
                      <a16:colId xmlns:a16="http://schemas.microsoft.com/office/drawing/2014/main" val="3917803135"/>
                    </a:ext>
                  </a:extLst>
                </a:gridCol>
                <a:gridCol w="799394">
                  <a:extLst>
                    <a:ext uri="{9D8B030D-6E8A-4147-A177-3AD203B41FA5}">
                      <a16:colId xmlns:a16="http://schemas.microsoft.com/office/drawing/2014/main" val="2479072500"/>
                    </a:ext>
                  </a:extLst>
                </a:gridCol>
                <a:gridCol w="799394">
                  <a:extLst>
                    <a:ext uri="{9D8B030D-6E8A-4147-A177-3AD203B41FA5}">
                      <a16:colId xmlns:a16="http://schemas.microsoft.com/office/drawing/2014/main" val="1628016305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55543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/>
                        <a:t>Adobe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97628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 err="1"/>
                        <a:t>Appfolio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41838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Autodesk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465927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Black Knight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19047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Electronic 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01095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Intuit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25118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Paycom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5554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Salesforce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01125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ServiceNow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62742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87028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SS&amp;C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6257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Synopsys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18380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 err="1"/>
                        <a:t>TakeTwo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624730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Twilio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838250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Upland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96546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A175412-ED5B-E94C-A9D5-65BF73E855DE}"/>
              </a:ext>
            </a:extLst>
          </p:cNvPr>
          <p:cNvSpPr txBox="1"/>
          <p:nvPr/>
        </p:nvSpPr>
        <p:spPr>
          <a:xfrm>
            <a:off x="6531429" y="902526"/>
            <a:ext cx="5118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Interesting Sets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 Knight &amp; SS&amp;C vs. Intuit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Electronic Arts &amp; Take-Two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Appfolio</a:t>
            </a:r>
            <a:r>
              <a:rPr lang="en-US" dirty="0"/>
              <a:t>, Upland, &amp; </a:t>
            </a:r>
            <a:r>
              <a:rPr lang="en-US" dirty="0" err="1"/>
              <a:t>Twillio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Autodesk, Adobe, &amp; Synopsys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Salesforce &amp; ServiceNow</a:t>
            </a:r>
          </a:p>
        </p:txBody>
      </p:sp>
    </p:spTree>
    <p:extLst>
      <p:ext uri="{BB962C8B-B14F-4D97-AF65-F5344CB8AC3E}">
        <p14:creationId xmlns:p14="http://schemas.microsoft.com/office/powerpoint/2010/main" val="118851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DB7B-9F82-1243-B2BD-E0B5123A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81B3FC-8DFC-2B47-9970-5760ABC3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7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BEDC-8C13-8944-A453-21BBF983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Cloud-2015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954B65-0FAE-2046-B537-201272D5B8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06" y="1825625"/>
            <a:ext cx="92257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31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2FA8-7B00-BB46-B5AE-CEC29831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Cloud-2016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7AA38-B9C5-CF4B-936A-4FF6FF097D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06" y="1825625"/>
            <a:ext cx="92257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587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4AAC-7FD6-0D43-AD6D-16569688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745"/>
          </a:xfrm>
        </p:spPr>
        <p:txBody>
          <a:bodyPr>
            <a:normAutofit fontScale="90000"/>
          </a:bodyPr>
          <a:lstStyle/>
          <a:p>
            <a:r>
              <a:rPr lang="en-US" dirty="0"/>
              <a:t>World Cloud-2017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DB0EC-F32A-1749-A9B4-59D26FB64E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71870"/>
            <a:ext cx="9895591" cy="548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1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1DB9-45DB-2640-819E-624D6411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Proposition: </a:t>
            </a:r>
            <a:br>
              <a:rPr lang="en-US" dirty="0"/>
            </a:br>
            <a:r>
              <a:rPr lang="en-US" dirty="0"/>
              <a:t>Tech Creep Across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2486-4F3F-844A-A01A-44401B2A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 Creep Across Industries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26F6-0685-0643-B785-0D521B1D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Cloud-2018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8825E1-9A3E-6643-BC4B-D7D5FF9E84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06" y="1825625"/>
            <a:ext cx="92257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1DB9-45DB-2640-819E-624D6411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Proposition: Investment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2486-4F3F-844A-A01A-44401B2A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Value-Added-Research</a:t>
            </a:r>
          </a:p>
          <a:p>
            <a:r>
              <a:rPr lang="en-US"/>
              <a:t>Risk-Management Tool</a:t>
            </a:r>
            <a:endParaRPr lang="en-US" dirty="0"/>
          </a:p>
          <a:p>
            <a:r>
              <a:rPr lang="en-US" dirty="0"/>
              <a:t>Important Considerations:</a:t>
            </a:r>
          </a:p>
          <a:p>
            <a:pPr lvl="1"/>
            <a:r>
              <a:rPr lang="en-US" dirty="0"/>
              <a:t>Qualitative Support</a:t>
            </a:r>
          </a:p>
          <a:p>
            <a:pPr lvl="1"/>
            <a:r>
              <a:rPr lang="en-US" dirty="0"/>
              <a:t>Interpretability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11474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63DF-DDA5-7642-9376-76EE7BB9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Concepts for Portfolio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99F3F-0A88-0243-AC6E-58CF541D1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Traditionally, require covariance matrix, 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Closed-Form Solution: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Or use MC simulation with Cholesky Factorization of the estimated covariance matrix.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99F3F-0A88-0243-AC6E-58CF541D1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0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DA86-30A7-964A-B54F-0E76584A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ADFE-A047-0845-9EA6-3F0CCFB3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7733-27CC-4C4C-AFA0-BD060745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Sample:  Tech/Tech-Adj. Stocks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46CB6F-B3CF-F74E-A1BF-25F4E7372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554208"/>
              </p:ext>
            </p:extLst>
          </p:nvPr>
        </p:nvGraphicFramePr>
        <p:xfrm>
          <a:off x="838200" y="1825625"/>
          <a:ext cx="10515595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084">
                  <a:extLst>
                    <a:ext uri="{9D8B030D-6E8A-4147-A177-3AD203B41FA5}">
                      <a16:colId xmlns:a16="http://schemas.microsoft.com/office/drawing/2014/main" val="1831723210"/>
                    </a:ext>
                  </a:extLst>
                </a:gridCol>
                <a:gridCol w="978194">
                  <a:extLst>
                    <a:ext uri="{9D8B030D-6E8A-4147-A177-3AD203B41FA5}">
                      <a16:colId xmlns:a16="http://schemas.microsoft.com/office/drawing/2014/main" val="3474296570"/>
                    </a:ext>
                  </a:extLst>
                </a:gridCol>
                <a:gridCol w="7866317">
                  <a:extLst>
                    <a:ext uri="{9D8B030D-6E8A-4147-A177-3AD203B41FA5}">
                      <a16:colId xmlns:a16="http://schemas.microsoft.com/office/drawing/2014/main" val="407945902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METADATA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1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Co.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95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ELECTRONIC COMPUTERS [3571]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4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RETAIL-CATALOG &amp; MAIL-ORDER HOUSES [5961]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0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RETAIL-RADIO TV &amp; CONSUMER ELECTRONICS STORES [5731]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99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SERVICES-COMPUTER PROGRAMMING, DATA PROCESSING, ETC. [7370]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10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SERVICES-VIDEO TAPE RENTAL [7841]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45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25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A9EB-6B18-E340-A591-E11F6240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1052"/>
          </a:xfrm>
        </p:spPr>
        <p:txBody>
          <a:bodyPr>
            <a:normAutofit fontScale="90000"/>
          </a:bodyPr>
          <a:lstStyle/>
          <a:p>
            <a:r>
              <a:rPr lang="en-US" dirty="0"/>
              <a:t>Annual Correlations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168460-173C-BE41-917F-FE7F222975B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149787"/>
              </p:ext>
            </p:extLst>
          </p:nvPr>
        </p:nvGraphicFramePr>
        <p:xfrm>
          <a:off x="2895600" y="2630594"/>
          <a:ext cx="6400800" cy="1408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398538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021990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172360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410488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560455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8655459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r>
                        <a:rPr lang="en-US" sz="1100" dirty="0"/>
                        <a:t>2017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Apple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Amazon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Best Buy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Google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Netflix</a:t>
                      </a:r>
                    </a:p>
                  </a:txBody>
                  <a:tcPr marL="56367" marR="56367" marT="28184" marB="28184"/>
                </a:tc>
                <a:extLst>
                  <a:ext uri="{0D108BD9-81ED-4DB2-BD59-A6C34878D82A}">
                    <a16:rowId xmlns:a16="http://schemas.microsoft.com/office/drawing/2014/main" val="98268182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r>
                        <a:rPr lang="en-US" sz="1100" dirty="0"/>
                        <a:t>Apple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367" marR="56367" marT="28184" marB="2818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367" marR="56367" marT="28184" marB="2818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367" marR="56367" marT="28184" marB="2818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367" marR="56367" marT="28184" marB="2818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367" marR="56367" marT="28184" marB="2818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6800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r>
                        <a:rPr lang="en-US" sz="1100" dirty="0"/>
                        <a:t>Amazon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0.51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367" marR="56367" marT="28184" marB="2818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367" marR="56367" marT="28184" marB="2818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367" marR="56367" marT="28184" marB="2818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367" marR="56367" marT="28184" marB="2818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5951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r>
                        <a:rPr lang="en-US" sz="1100" dirty="0"/>
                        <a:t>Best Buy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-0.01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367" marR="56367" marT="28184" marB="2818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367" marR="56367" marT="28184" marB="2818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367" marR="56367" marT="28184" marB="2818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3335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r>
                        <a:rPr lang="en-US" sz="1100" dirty="0"/>
                        <a:t>Google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0.49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0.67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0.03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367" marR="56367" marT="28184" marB="2818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367" marR="56367" marT="28184" marB="2818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51556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r>
                        <a:rPr lang="en-US" sz="1100" dirty="0"/>
                        <a:t>Netflix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0.34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0.40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0.06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0.49</a:t>
                      </a:r>
                    </a:p>
                  </a:txBody>
                  <a:tcPr marL="56367" marR="56367" marT="28184" marB="28184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367" marR="56367" marT="28184" marB="2818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209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BCACC1-D444-DB4A-938C-FA8D3F3C9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412171"/>
              </p:ext>
            </p:extLst>
          </p:nvPr>
        </p:nvGraphicFramePr>
        <p:xfrm>
          <a:off x="2895600" y="4267837"/>
          <a:ext cx="6400800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398538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021990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172360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410488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560455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8655459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r>
                        <a:rPr lang="en-US" sz="11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Best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8182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r>
                        <a:rPr lang="en-US" sz="1100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6800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r>
                        <a:rPr lang="en-US" sz="1100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5951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r>
                        <a:rPr lang="en-US" sz="1100" dirty="0"/>
                        <a:t>Best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3335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r>
                        <a:rPr lang="en-US" sz="1100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51556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r>
                        <a:rPr lang="en-US" sz="1100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2091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343F59E-582A-3A4F-8728-B48B1F9C2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763926"/>
              </p:ext>
            </p:extLst>
          </p:nvPr>
        </p:nvGraphicFramePr>
        <p:xfrm>
          <a:off x="2895600" y="993350"/>
          <a:ext cx="6400800" cy="1408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3985382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021990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172360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4104885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560455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8655459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r>
                        <a:rPr lang="en-US" sz="1200" dirty="0"/>
                        <a:t>2016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Amazon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Best Buy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Google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Netflix</a:t>
                      </a:r>
                    </a:p>
                  </a:txBody>
                  <a:tcPr marL="51927" marR="51927" marT="25957" marB="25957"/>
                </a:tc>
                <a:extLst>
                  <a:ext uri="{0D108BD9-81ED-4DB2-BD59-A6C34878D82A}">
                    <a16:rowId xmlns:a16="http://schemas.microsoft.com/office/drawing/2014/main" val="98268182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1927" marR="51927" marT="25957" marB="2595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1927" marR="51927" marT="25957" marB="2595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1927" marR="51927" marT="25957" marB="2595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1927" marR="51927" marT="25957" marB="2595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1927" marR="51927" marT="25957" marB="2595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6800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r>
                        <a:rPr lang="en-US" sz="1200" dirty="0"/>
                        <a:t>Amazon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0.35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1927" marR="51927" marT="25957" marB="2595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1927" marR="51927" marT="25957" marB="2595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1927" marR="51927" marT="25957" marB="2595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1927" marR="51927" marT="25957" marB="2595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5951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r>
                        <a:rPr lang="en-US" sz="1200" dirty="0"/>
                        <a:t>Best Buy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0.12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1927" marR="51927" marT="25957" marB="2595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1927" marR="51927" marT="25957" marB="2595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1927" marR="51927" marT="25957" marB="2595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3335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r>
                        <a:rPr lang="en-US" sz="1200" dirty="0"/>
                        <a:t>Google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0.47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0.60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0.09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1927" marR="51927" marT="25957" marB="2595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1927" marR="51927" marT="25957" marB="2595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51556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r>
                        <a:rPr lang="en-US" sz="1200" dirty="0"/>
                        <a:t>Netflix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0.31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0.38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0.08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0.42</a:t>
                      </a:r>
                    </a:p>
                  </a:txBody>
                  <a:tcPr marL="51927" marR="51927" marT="25957" marB="25957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1927" marR="51927" marT="25957" marB="2595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20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87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7DA6-85B4-074F-8457-B3EF04F3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Example-Clustering by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D75A-5D58-064C-9677-2EB9A094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Universe: Stocks with RD text for the past five years: 70 Stocks </a:t>
            </a:r>
          </a:p>
          <a:p>
            <a:r>
              <a:rPr lang="en-US" dirty="0" err="1"/>
              <a:t>TfIDF</a:t>
            </a:r>
            <a:r>
              <a:rPr lang="en-US" dirty="0"/>
              <a:t> Vectorization </a:t>
            </a:r>
          </a:p>
          <a:p>
            <a:r>
              <a:rPr lang="en-US" dirty="0"/>
              <a:t>Agglomerate Clustering w/ ‘</a:t>
            </a:r>
            <a:r>
              <a:rPr lang="en-US" dirty="0" err="1"/>
              <a:t>n_clusters</a:t>
            </a:r>
            <a:r>
              <a:rPr lang="en-US" dirty="0"/>
              <a:t>’ parameters set to 5. </a:t>
            </a:r>
          </a:p>
        </p:txBody>
      </p:sp>
    </p:spTree>
    <p:extLst>
      <p:ext uri="{BB962C8B-B14F-4D97-AF65-F5344CB8AC3E}">
        <p14:creationId xmlns:p14="http://schemas.microsoft.com/office/powerpoint/2010/main" val="109739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C660-4C52-FA47-833C-927AD7E8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87099" cy="4661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Dataset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C89F44-F50C-7F4F-A665-FFEB457A7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37301"/>
              </p:ext>
            </p:extLst>
          </p:nvPr>
        </p:nvGraphicFramePr>
        <p:xfrm>
          <a:off x="838199" y="831274"/>
          <a:ext cx="10515601" cy="541319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43363">
                  <a:extLst>
                    <a:ext uri="{9D8B030D-6E8A-4147-A177-3AD203B41FA5}">
                      <a16:colId xmlns:a16="http://schemas.microsoft.com/office/drawing/2014/main" val="1415647037"/>
                    </a:ext>
                  </a:extLst>
                </a:gridCol>
                <a:gridCol w="471682">
                  <a:extLst>
                    <a:ext uri="{9D8B030D-6E8A-4147-A177-3AD203B41FA5}">
                      <a16:colId xmlns:a16="http://schemas.microsoft.com/office/drawing/2014/main" val="3661839446"/>
                    </a:ext>
                  </a:extLst>
                </a:gridCol>
                <a:gridCol w="94361">
                  <a:extLst>
                    <a:ext uri="{9D8B030D-6E8A-4147-A177-3AD203B41FA5}">
                      <a16:colId xmlns:a16="http://schemas.microsoft.com/office/drawing/2014/main" val="2766287258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2429072438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118013147"/>
                    </a:ext>
                  </a:extLst>
                </a:gridCol>
                <a:gridCol w="94361">
                  <a:extLst>
                    <a:ext uri="{9D8B030D-6E8A-4147-A177-3AD203B41FA5}">
                      <a16:colId xmlns:a16="http://schemas.microsoft.com/office/drawing/2014/main" val="4023490488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4227373717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1976296727"/>
                    </a:ext>
                  </a:extLst>
                </a:gridCol>
                <a:gridCol w="104845">
                  <a:extLst>
                    <a:ext uri="{9D8B030D-6E8A-4147-A177-3AD203B41FA5}">
                      <a16:colId xmlns:a16="http://schemas.microsoft.com/office/drawing/2014/main" val="2484568779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1509288940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751634358"/>
                    </a:ext>
                  </a:extLst>
                </a:gridCol>
                <a:gridCol w="104845">
                  <a:extLst>
                    <a:ext uri="{9D8B030D-6E8A-4147-A177-3AD203B41FA5}">
                      <a16:colId xmlns:a16="http://schemas.microsoft.com/office/drawing/2014/main" val="1945191822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1217689507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1208826653"/>
                    </a:ext>
                  </a:extLst>
                </a:gridCol>
                <a:gridCol w="104845">
                  <a:extLst>
                    <a:ext uri="{9D8B030D-6E8A-4147-A177-3AD203B41FA5}">
                      <a16:colId xmlns:a16="http://schemas.microsoft.com/office/drawing/2014/main" val="1312157989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3156523001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3627452809"/>
                    </a:ext>
                  </a:extLst>
                </a:gridCol>
                <a:gridCol w="104845">
                  <a:extLst>
                    <a:ext uri="{9D8B030D-6E8A-4147-A177-3AD203B41FA5}">
                      <a16:colId xmlns:a16="http://schemas.microsoft.com/office/drawing/2014/main" val="259769066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3218008561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3014834383"/>
                    </a:ext>
                  </a:extLst>
                </a:gridCol>
              </a:tblGrid>
              <a:tr h="282522"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9418" marR="9418" marT="9418" marB="94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9418" marR="9418" marT="9418" marB="94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38100" marR="38100" marT="38100" marB="3810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38100" marR="38100" marT="38100" marB="3810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38100" marR="38100" marT="38100" marB="3810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38100" marR="38100" marT="38100" marB="3810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912495422"/>
                  </a:ext>
                </a:extLst>
              </a:tr>
              <a:tr h="5895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A10 NETWORKS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3576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Best Buy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5731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Expedia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4700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Live Nation Entertainment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7900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Qualcomm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3663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T-Mobile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4812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Emerson Radio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3600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636914779"/>
                  </a:ext>
                </a:extLst>
              </a:tr>
              <a:tr h="4809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Adobe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Black Knight Inc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Facebook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Micron Technology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Quotient Technology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7310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Twilio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Chegg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8200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86560985"/>
                  </a:ext>
                </a:extLst>
              </a:tr>
              <a:tr h="48098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Advanced Micro Devices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Booking Holdings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4700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Five9 Inc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Motorola Solutions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3663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Sabre Corp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Twitter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Interactive Corp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99335628"/>
                  </a:ext>
                </a:extLst>
              </a:tr>
              <a:tr h="58777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Akamai Technologies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7389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Boston Scientific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3841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Fleetcor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7389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NetApp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3572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Salesforce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Upland Software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Sirius Radio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4832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367277400"/>
                  </a:ext>
                </a:extLst>
              </a:tr>
              <a:tr h="58777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Amazon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5961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Charter Comm.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4841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Gamestop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5734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Netflix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7841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ServiceNow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Verisign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Sinclair Broadcasting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4833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012144261"/>
                  </a:ext>
                </a:extLst>
              </a:tr>
              <a:tr h="480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AMC NETWORKS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4841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Digital Realty Trust Inc.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6798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Hewlett Packard Enterprise.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5045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NVIDIA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Square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Verizon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7389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iHeartMedia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4832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25773043"/>
                  </a:ext>
                </a:extLst>
              </a:tr>
              <a:tr h="48058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APPFOLIO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Dish Network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4841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HP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3570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Omnicom Group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7311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SS&amp;C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Workday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iRobot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3630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602308773"/>
                  </a:ext>
                </a:extLst>
              </a:tr>
              <a:tr h="48098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Apple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3571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Electronic Arts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IBM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3570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Paycom Software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Synopsys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Zendesk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eBay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7389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933602357"/>
                  </a:ext>
                </a:extLst>
              </a:tr>
              <a:tr h="48058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Applied Materials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Equifax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7320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Intuit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Paypal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7389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Take-Two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Knowles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3651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Match.com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7200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661984422"/>
                  </a:ext>
                </a:extLst>
              </a:tr>
              <a:tr h="48058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Autodesk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Equinix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6798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Lam Research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3559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Qorvo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Texas Instruments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Zynga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7374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Interpublic Group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7311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1437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7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660</Words>
  <Application>Microsoft Macintosh PowerPoint</Application>
  <PresentationFormat>Widescreen</PresentationFormat>
  <Paragraphs>411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Business Proposition:  Tech Creep Across Industries</vt:lpstr>
      <vt:lpstr>Business Proposition: Investment Manager</vt:lpstr>
      <vt:lpstr>Modeling Concepts for Portfolio Variance</vt:lpstr>
      <vt:lpstr>Universe</vt:lpstr>
      <vt:lpstr>Sample:  Tech/Tech-Adj. Stocks</vt:lpstr>
      <vt:lpstr>Annual Correlations</vt:lpstr>
      <vt:lpstr>Example-Clustering by Year</vt:lpstr>
      <vt:lpstr>Example Dataset</vt:lpstr>
      <vt:lpstr>Example:  Annual Results</vt:lpstr>
      <vt:lpstr>Example: 2020 Dendogram</vt:lpstr>
      <vt:lpstr>Example: 2019 Dendogram</vt:lpstr>
      <vt:lpstr>Example: 2018 Dendogram</vt:lpstr>
      <vt:lpstr>Example: 2017 Dendogram</vt:lpstr>
      <vt:lpstr>Example: Annual Clusters for Stocks w/ SIC 7372</vt:lpstr>
      <vt:lpstr>PowerPoint Presentation</vt:lpstr>
      <vt:lpstr>World Cloud-2015</vt:lpstr>
      <vt:lpstr>Word Cloud-2016</vt:lpstr>
      <vt:lpstr>World Cloud-2017</vt:lpstr>
      <vt:lpstr>Word Cloud-2018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gigep porter</dc:creator>
  <cp:lastModifiedBy>gigep porter</cp:lastModifiedBy>
  <cp:revision>30</cp:revision>
  <dcterms:created xsi:type="dcterms:W3CDTF">2021-07-21T15:50:26Z</dcterms:created>
  <dcterms:modified xsi:type="dcterms:W3CDTF">2021-07-28T19:36:45Z</dcterms:modified>
</cp:coreProperties>
</file>