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1" r:id="rId7"/>
    <p:sldId id="268" r:id="rId8"/>
    <p:sldId id="260" r:id="rId9"/>
    <p:sldId id="263" r:id="rId10"/>
    <p:sldId id="267" r:id="rId11"/>
    <p:sldId id="264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70659"/>
  </p:normalViewPr>
  <p:slideViewPr>
    <p:cSldViewPr snapToGrid="0">
      <p:cViewPr>
        <p:scale>
          <a:sx n="83" d="100"/>
          <a:sy n="83" d="100"/>
        </p:scale>
        <p:origin x="18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F484D-5324-454E-8F38-4FC0779001B3}" type="datetimeFigureOut">
              <a:rPr lang="it-IT" smtClean="0"/>
              <a:t>17/02/25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2A971-3F6B-8D4C-8197-BB516439AC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419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1) </a:t>
            </a:r>
            <a:r>
              <a:rPr lang="it-IT" dirty="0" err="1"/>
              <a:t>Synaptic</a:t>
            </a:r>
            <a:r>
              <a:rPr lang="it-IT" dirty="0"/>
              <a:t> </a:t>
            </a:r>
            <a:r>
              <a:rPr lang="it-IT" dirty="0" err="1"/>
              <a:t>plasticity</a:t>
            </a:r>
            <a:r>
              <a:rPr lang="it-IT" dirty="0"/>
              <a:t> -&gt; </a:t>
            </a:r>
            <a:r>
              <a:rPr lang="it-IT" dirty="0" err="1"/>
              <a:t>regulates</a:t>
            </a:r>
            <a:r>
              <a:rPr lang="it-IT" dirty="0"/>
              <a:t> </a:t>
            </a:r>
            <a:r>
              <a:rPr lang="it-IT" dirty="0" err="1"/>
              <a:t>trafficking</a:t>
            </a:r>
            <a:r>
              <a:rPr lang="it-IT" dirty="0"/>
              <a:t> of AMPA receptors [</a:t>
            </a:r>
            <a:r>
              <a:rPr lang="it-IT" dirty="0" err="1"/>
              <a:t>linked</a:t>
            </a:r>
            <a:r>
              <a:rPr lang="it-IT" dirty="0"/>
              <a:t> to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: </a:t>
            </a:r>
            <a:r>
              <a:rPr lang="it-IT" b="0" i="0" u="none" strike="noStrike" dirty="0" err="1">
                <a:effectLst/>
                <a:latin typeface="fkGroteskNeue"/>
              </a:rPr>
              <a:t>Arc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promotes</a:t>
            </a:r>
            <a:r>
              <a:rPr lang="it-IT" b="0" i="0" u="none" strike="noStrike" dirty="0">
                <a:effectLst/>
                <a:latin typeface="fkGroteskNeue"/>
              </a:rPr>
              <a:t> the </a:t>
            </a:r>
            <a:r>
              <a:rPr lang="it-IT" b="0" i="0" u="none" strike="noStrike" dirty="0" err="1">
                <a:effectLst/>
                <a:latin typeface="fkGroteskNeue"/>
              </a:rPr>
              <a:t>endocytosis</a:t>
            </a:r>
            <a:r>
              <a:rPr lang="it-IT" b="0" i="0" u="none" strike="noStrike" dirty="0">
                <a:effectLst/>
                <a:latin typeface="fkGroteskNeue"/>
              </a:rPr>
              <a:t> of AMPA receptors, </a:t>
            </a:r>
            <a:r>
              <a:rPr lang="it-IT" b="0" i="0" u="none" strike="noStrike" dirty="0" err="1">
                <a:effectLst/>
                <a:latin typeface="fkGroteskNeue"/>
              </a:rPr>
              <a:t>reducing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synaptic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efficacy</a:t>
            </a:r>
            <a:r>
              <a:rPr lang="it-IT" b="0" i="0" u="none" strike="noStrike" dirty="0">
                <a:effectLst/>
                <a:latin typeface="fkGroteskNeue"/>
              </a:rPr>
              <a:t> and </a:t>
            </a:r>
            <a:r>
              <a:rPr lang="it-IT" b="0" i="0" u="none" strike="noStrike" dirty="0" err="1">
                <a:effectLst/>
                <a:latin typeface="fkGroteskNeue"/>
              </a:rPr>
              <a:t>facilitating</a:t>
            </a:r>
            <a:r>
              <a:rPr lang="it-IT" b="0" i="0" u="none" strike="noStrike" dirty="0">
                <a:effectLst/>
                <a:latin typeface="fkGroteskNeue"/>
              </a:rPr>
              <a:t> LTD</a:t>
            </a:r>
            <a:r>
              <a:rPr lang="it-IT" b="0" i="0" u="none" strike="noStrike" dirty="0">
                <a:effectLst/>
                <a:latin typeface="var(--font-berkeley-mono)"/>
              </a:rPr>
              <a:t> (long time </a:t>
            </a:r>
            <a:r>
              <a:rPr lang="it-IT" b="0" i="0" u="none" strike="noStrike" dirty="0" err="1">
                <a:effectLst/>
                <a:latin typeface="var(--font-berkeley-mono)"/>
              </a:rPr>
              <a:t>depression</a:t>
            </a:r>
            <a:r>
              <a:rPr lang="it-IT" b="0" i="0" u="none" strike="noStrike" dirty="0">
                <a:effectLst/>
                <a:latin typeface="var(--font-berkeley-mono)"/>
              </a:rPr>
              <a:t>)</a:t>
            </a:r>
            <a:r>
              <a:rPr lang="it-IT" b="0" i="0" u="none" strike="noStrike" dirty="0">
                <a:effectLst/>
                <a:latin typeface="fkGroteskNeue"/>
              </a:rPr>
              <a:t>. </a:t>
            </a:r>
            <a:r>
              <a:rPr lang="it-IT" b="0" i="0" u="none" strike="noStrike" dirty="0" err="1">
                <a:effectLst/>
                <a:latin typeface="fkGroteskNeue"/>
              </a:rPr>
              <a:t>This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process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is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critical</a:t>
            </a:r>
            <a:r>
              <a:rPr lang="it-IT" b="0" i="0" u="none" strike="noStrike" dirty="0">
                <a:effectLst/>
                <a:latin typeface="fkGroteskNeue"/>
              </a:rPr>
              <a:t> for balancing </a:t>
            </a:r>
            <a:r>
              <a:rPr lang="it-IT" b="0" i="0" u="none" strike="noStrike" dirty="0" err="1">
                <a:effectLst/>
                <a:latin typeface="fkGroteskNeue"/>
              </a:rPr>
              <a:t>synaptic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strength</a:t>
            </a:r>
            <a:r>
              <a:rPr lang="it-IT" b="0" i="0" u="none" strike="noStrike" dirty="0">
                <a:effectLst/>
                <a:latin typeface="fkGroteskNeue"/>
              </a:rPr>
              <a:t>].</a:t>
            </a:r>
            <a:endParaRPr lang="it-IT" dirty="0"/>
          </a:p>
          <a:p>
            <a:endParaRPr lang="it-IT" dirty="0"/>
          </a:p>
          <a:p>
            <a:r>
              <a:rPr lang="it-IT" dirty="0"/>
              <a:t>2) </a:t>
            </a:r>
            <a:r>
              <a:rPr lang="it-IT" dirty="0" err="1"/>
              <a:t>Arc</a:t>
            </a:r>
            <a:r>
              <a:rPr lang="it-IT" dirty="0"/>
              <a:t> self-</a:t>
            </a:r>
            <a:r>
              <a:rPr lang="it-IT" dirty="0" err="1"/>
              <a:t>assembles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virus-like </a:t>
            </a:r>
            <a:r>
              <a:rPr lang="it-IT" dirty="0" err="1"/>
              <a:t>capsids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encapsulate</a:t>
            </a:r>
            <a:r>
              <a:rPr lang="it-IT" dirty="0"/>
              <a:t> RNA.    Form </a:t>
            </a:r>
            <a:r>
              <a:rPr lang="it-IT" dirty="0" err="1"/>
              <a:t>viral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in </a:t>
            </a:r>
            <a:r>
              <a:rPr lang="it-IT" dirty="0" err="1"/>
              <a:t>Neuron</a:t>
            </a:r>
            <a:r>
              <a:rPr lang="it-IT" dirty="0"/>
              <a:t> (</a:t>
            </a:r>
            <a:r>
              <a:rPr lang="it-IT" dirty="0" err="1"/>
              <a:t>Arc</a:t>
            </a:r>
            <a:r>
              <a:rPr lang="it-IT" dirty="0"/>
              <a:t> mRNA inside) -&gt; EV -&gt; </a:t>
            </a:r>
            <a:r>
              <a:rPr lang="it-IT" dirty="0" err="1"/>
              <a:t>endocytosis</a:t>
            </a:r>
            <a:r>
              <a:rPr lang="it-IT" dirty="0"/>
              <a:t> in new </a:t>
            </a:r>
            <a:r>
              <a:rPr lang="it-IT" dirty="0" err="1"/>
              <a:t>Neurons</a:t>
            </a:r>
            <a:r>
              <a:rPr lang="it-IT" dirty="0"/>
              <a:t>.</a:t>
            </a:r>
          </a:p>
          <a:p>
            <a:r>
              <a:rPr lang="it-IT" dirty="0"/>
              <a:t>[</a:t>
            </a:r>
            <a:r>
              <a:rPr lang="it-IT" dirty="0" err="1"/>
              <a:t>Influences</a:t>
            </a:r>
            <a:r>
              <a:rPr lang="it-IT" dirty="0"/>
              <a:t> gene </a:t>
            </a:r>
            <a:r>
              <a:rPr lang="it-IT" dirty="0" err="1"/>
              <a:t>expression</a:t>
            </a:r>
            <a:r>
              <a:rPr lang="it-IT" dirty="0"/>
              <a:t> in the brain (?)]</a:t>
            </a:r>
          </a:p>
          <a:p>
            <a:r>
              <a:rPr lang="it-IT" dirty="0"/>
              <a:t>-&gt;</a:t>
            </a:r>
          </a:p>
          <a:p>
            <a:r>
              <a:rPr lang="it-IT" dirty="0"/>
              <a:t>3) Gag </a:t>
            </a:r>
            <a:r>
              <a:rPr lang="it-IT" dirty="0" err="1"/>
              <a:t>retroelements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repurposed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evolution</a:t>
            </a:r>
            <a:r>
              <a:rPr lang="it-IT" dirty="0"/>
              <a:t> to mediate </a:t>
            </a:r>
            <a:r>
              <a:rPr lang="it-IT" dirty="0" err="1"/>
              <a:t>intercellular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in the </a:t>
            </a:r>
            <a:r>
              <a:rPr lang="it-IT" dirty="0" err="1"/>
              <a:t>nervous</a:t>
            </a:r>
            <a:r>
              <a:rPr lang="it-IT" dirty="0"/>
              <a:t> system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3) Can be </a:t>
            </a:r>
            <a:r>
              <a:rPr lang="it-IT" dirty="0" err="1"/>
              <a:t>found</a:t>
            </a:r>
            <a:r>
              <a:rPr lang="it-IT" dirty="0"/>
              <a:t>: </a:t>
            </a:r>
            <a:r>
              <a:rPr lang="it-IT" dirty="0" err="1"/>
              <a:t>Monomeric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OR </a:t>
            </a:r>
            <a:r>
              <a:rPr lang="it-IT" dirty="0" err="1"/>
              <a:t>Viral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(</a:t>
            </a:r>
            <a:r>
              <a:rPr lang="it-IT" dirty="0" err="1"/>
              <a:t>seen</a:t>
            </a:r>
            <a:r>
              <a:rPr lang="it-IT" dirty="0"/>
              <a:t> in </a:t>
            </a:r>
            <a:r>
              <a:rPr lang="it-IT" dirty="0" err="1"/>
              <a:t>retroviral</a:t>
            </a:r>
            <a:r>
              <a:rPr lang="it-IT" dirty="0"/>
              <a:t> Gag </a:t>
            </a:r>
            <a:r>
              <a:rPr lang="it-IT" dirty="0" err="1"/>
              <a:t>proteins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4) </a:t>
            </a:r>
            <a:r>
              <a:rPr lang="it-IT" dirty="0" err="1"/>
              <a:t>Arc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Capsid</a:t>
            </a:r>
            <a:r>
              <a:rPr lang="it-IT" dirty="0"/>
              <a:t> Domain -&gt; </a:t>
            </a:r>
            <a:r>
              <a:rPr lang="it-IT" dirty="0" err="1"/>
              <a:t>Similar</a:t>
            </a:r>
            <a:r>
              <a:rPr lang="it-IT" dirty="0"/>
              <a:t> to RETROVIRUS </a:t>
            </a:r>
            <a:r>
              <a:rPr lang="it-IT" dirty="0" err="1"/>
              <a:t>structure</a:t>
            </a:r>
            <a:endParaRPr lang="it-IT" dirty="0"/>
          </a:p>
          <a:p>
            <a:endParaRPr lang="it-IT" dirty="0"/>
          </a:p>
          <a:p>
            <a:r>
              <a:rPr lang="it-IT" dirty="0"/>
              <a:t>5) FIGURES: </a:t>
            </a:r>
            <a:r>
              <a:rPr lang="it-IT" dirty="0" err="1"/>
              <a:t>biological</a:t>
            </a:r>
            <a:r>
              <a:rPr lang="it-IT" dirty="0"/>
              <a:t> assembly of Drosophila dArc1, </a:t>
            </a:r>
            <a:r>
              <a:rPr lang="it-IT" dirty="0" err="1"/>
              <a:t>Arc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with </a:t>
            </a:r>
            <a:r>
              <a:rPr lang="it-IT" dirty="0" err="1"/>
              <a:t>AlphaFold</a:t>
            </a:r>
            <a:endParaRPr lang="it-IT" dirty="0"/>
          </a:p>
          <a:p>
            <a:endParaRPr lang="it-IT" dirty="0"/>
          </a:p>
          <a:p>
            <a:r>
              <a:rPr lang="it-IT" dirty="0"/>
              <a:t>6) </a:t>
            </a:r>
            <a:r>
              <a:rPr lang="it-IT" dirty="0" err="1"/>
              <a:t>Regions</a:t>
            </a:r>
            <a:r>
              <a:rPr lang="it-IT" dirty="0"/>
              <a:t> of ARC:</a:t>
            </a:r>
          </a:p>
          <a:p>
            <a:endParaRPr lang="it-IT" dirty="0"/>
          </a:p>
          <a:p>
            <a:pPr algn="l">
              <a:buFont typeface="+mj-lt"/>
              <a:buAutoNum type="arabicPeriod"/>
            </a:pPr>
            <a:r>
              <a:rPr lang="it-IT" b="0" i="0" u="none" strike="noStrike" dirty="0" err="1">
                <a:effectLst/>
                <a:latin typeface="fkGroteskNeue"/>
              </a:rPr>
              <a:t>N</a:t>
            </a:r>
            <a:r>
              <a:rPr lang="it-IT" b="0" i="0" u="none" strike="noStrike" dirty="0">
                <a:effectLst/>
                <a:latin typeface="fkGroteskNeue"/>
              </a:rPr>
              <a:t>-Terminal Domain: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u="none" strike="noStrike" dirty="0" err="1">
                <a:effectLst/>
                <a:latin typeface="fkGroteskNeue"/>
              </a:rPr>
              <a:t>Structure</a:t>
            </a:r>
            <a:r>
              <a:rPr lang="it-IT" b="0" i="0" u="none" strike="noStrike" dirty="0">
                <a:effectLst/>
                <a:latin typeface="fkGroteskNeue"/>
              </a:rPr>
              <a:t>: In </a:t>
            </a:r>
            <a:r>
              <a:rPr lang="it-IT" b="0" i="0" u="none" strike="noStrike" dirty="0" err="1">
                <a:effectLst/>
                <a:latin typeface="fkGroteskNeue"/>
              </a:rPr>
              <a:t>mammals</a:t>
            </a:r>
            <a:r>
              <a:rPr lang="it-IT" b="0" i="0" u="none" strike="noStrike" dirty="0">
                <a:effectLst/>
                <a:latin typeface="fkGroteskNeue"/>
              </a:rPr>
              <a:t>, </a:t>
            </a:r>
            <a:r>
              <a:rPr lang="it-IT" b="0" i="0" u="none" strike="noStrike" dirty="0" err="1">
                <a:effectLst/>
                <a:latin typeface="fkGroteskNeue"/>
              </a:rPr>
              <a:t>this</a:t>
            </a:r>
            <a:r>
              <a:rPr lang="it-IT" b="0" i="0" u="none" strike="noStrike" dirty="0">
                <a:effectLst/>
                <a:latin typeface="fkGroteskNeue"/>
              </a:rPr>
              <a:t> domain </a:t>
            </a:r>
            <a:r>
              <a:rPr lang="it-IT" b="0" i="0" u="none" strike="noStrike" dirty="0" err="1">
                <a:effectLst/>
                <a:latin typeface="fkGroteskNeue"/>
              </a:rPr>
              <a:t>is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extended</a:t>
            </a:r>
            <a:r>
              <a:rPr lang="it-IT" b="0" i="0" u="none" strike="noStrike" dirty="0">
                <a:effectLst/>
                <a:latin typeface="fkGroteskNeue"/>
              </a:rPr>
              <a:t> (~200 amino acids) and </a:t>
            </a:r>
            <a:r>
              <a:rPr lang="it-IT" b="0" i="0" u="none" strike="noStrike" dirty="0" err="1">
                <a:effectLst/>
                <a:latin typeface="fkGroteskNeue"/>
              </a:rPr>
              <a:t>may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interact</a:t>
            </a:r>
            <a:r>
              <a:rPr lang="it-IT" b="0" i="0" u="none" strike="noStrike" dirty="0">
                <a:effectLst/>
                <a:latin typeface="fkGroteskNeue"/>
              </a:rPr>
              <a:t> with RNA or </a:t>
            </a:r>
            <a:r>
              <a:rPr lang="it-IT" b="0" i="0" u="none" strike="noStrike" dirty="0" err="1">
                <a:effectLst/>
                <a:latin typeface="fkGroteskNeue"/>
              </a:rPr>
              <a:t>other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cellular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components</a:t>
            </a:r>
            <a:r>
              <a:rPr lang="it-IT" b="0" i="0" u="none" strike="noStrike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u="none" strike="noStrike" dirty="0" err="1">
                <a:effectLst/>
                <a:latin typeface="fkGroteskNeue"/>
              </a:rPr>
              <a:t>Function</a:t>
            </a:r>
            <a:r>
              <a:rPr lang="it-IT" b="0" i="0" u="none" strike="noStrike" dirty="0">
                <a:effectLst/>
                <a:latin typeface="fkGroteskNeue"/>
              </a:rPr>
              <a:t>: </a:t>
            </a:r>
            <a:r>
              <a:rPr lang="it-IT" b="0" i="0" u="none" strike="noStrike" dirty="0" err="1">
                <a:effectLst/>
                <a:latin typeface="fkGroteskNeue"/>
              </a:rPr>
              <a:t>Involved</a:t>
            </a:r>
            <a:r>
              <a:rPr lang="it-IT" b="0" i="0" u="none" strike="noStrike" dirty="0">
                <a:effectLst/>
                <a:latin typeface="fkGroteskNeue"/>
              </a:rPr>
              <a:t> in </a:t>
            </a:r>
            <a:r>
              <a:rPr lang="it-IT" b="0" i="0" u="none" strike="noStrike" dirty="0" err="1">
                <a:effectLst/>
                <a:latin typeface="fkGroteskNeue"/>
              </a:rPr>
              <a:t>binding</a:t>
            </a:r>
            <a:r>
              <a:rPr lang="it-IT" b="0" i="0" u="none" strike="noStrike" dirty="0">
                <a:effectLst/>
                <a:latin typeface="fkGroteskNeue"/>
              </a:rPr>
              <a:t> RNA and </a:t>
            </a:r>
            <a:r>
              <a:rPr lang="it-IT" b="0" i="0" u="none" strike="noStrike" dirty="0" err="1">
                <a:effectLst/>
                <a:latin typeface="fkGroteskNeue"/>
              </a:rPr>
              <a:t>potentially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other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functions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related</a:t>
            </a:r>
            <a:r>
              <a:rPr lang="it-IT" b="0" i="0" u="none" strike="noStrike" dirty="0">
                <a:effectLst/>
                <a:latin typeface="fkGroteskNeue"/>
              </a:rPr>
              <a:t> to </a:t>
            </a:r>
            <a:r>
              <a:rPr lang="it-IT" b="0" i="0" u="none" strike="noStrike" dirty="0" err="1">
                <a:effectLst/>
                <a:latin typeface="fkGroteskNeue"/>
              </a:rPr>
              <a:t>capsid</a:t>
            </a:r>
            <a:r>
              <a:rPr lang="it-IT" b="0" i="0" u="none" strike="noStrike" dirty="0">
                <a:effectLst/>
                <a:latin typeface="fkGroteskNeue"/>
              </a:rPr>
              <a:t> assembly.</a:t>
            </a:r>
          </a:p>
          <a:p>
            <a:pPr algn="l">
              <a:buFont typeface="+mj-lt"/>
              <a:buAutoNum type="arabicPeriod"/>
            </a:pPr>
            <a:r>
              <a:rPr lang="it-IT" b="0" i="0" u="none" strike="noStrike" dirty="0" err="1">
                <a:effectLst/>
                <a:latin typeface="fkGroteskNeue"/>
              </a:rPr>
              <a:t>Arc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N-Lobe</a:t>
            </a:r>
            <a:r>
              <a:rPr lang="it-IT" b="0" i="0" u="none" strike="noStrike" dirty="0">
                <a:effectLst/>
                <a:latin typeface="fkGroteskNeue"/>
              </a:rPr>
              <a:t> (207-278):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u="none" strike="noStrike" dirty="0" err="1">
                <a:effectLst/>
                <a:latin typeface="fkGroteskNeue"/>
              </a:rPr>
              <a:t>Structure</a:t>
            </a:r>
            <a:r>
              <a:rPr lang="it-IT" b="0" i="0" u="none" strike="noStrike" dirty="0">
                <a:effectLst/>
                <a:latin typeface="fkGroteskNeue"/>
              </a:rPr>
              <a:t>: Forms a </a:t>
            </a:r>
            <a:r>
              <a:rPr lang="it-IT" b="0" i="0" u="none" strike="noStrike" dirty="0" err="1">
                <a:effectLst/>
                <a:latin typeface="fkGroteskNeue"/>
              </a:rPr>
              <a:t>four-helical</a:t>
            </a:r>
            <a:r>
              <a:rPr lang="it-IT" b="0" i="0" u="none" strike="noStrike" dirty="0">
                <a:effectLst/>
                <a:latin typeface="fkGroteskNeue"/>
              </a:rPr>
              <a:t> bundle with an </a:t>
            </a:r>
            <a:r>
              <a:rPr lang="it-IT" b="0" i="0" u="none" strike="noStrike" dirty="0" err="1">
                <a:effectLst/>
                <a:latin typeface="fkGroteskNeue"/>
              </a:rPr>
              <a:t>additional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el-GR" b="0" i="0" u="none" strike="noStrike" dirty="0">
                <a:effectLst/>
                <a:latin typeface="fkGroteskNeue"/>
              </a:rPr>
              <a:t>β-</a:t>
            </a:r>
            <a:r>
              <a:rPr lang="it-IT" b="0" i="0" u="none" strike="noStrike" dirty="0" err="1">
                <a:effectLst/>
                <a:latin typeface="fkGroteskNeue"/>
              </a:rPr>
              <a:t>strand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at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its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N</a:t>
            </a:r>
            <a:r>
              <a:rPr lang="it-IT" b="0" i="0" u="none" strike="noStrike" dirty="0">
                <a:effectLst/>
                <a:latin typeface="fkGroteskNeue"/>
              </a:rPr>
              <a:t>-terminus.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u="none" strike="noStrike" dirty="0" err="1">
                <a:effectLst/>
                <a:latin typeface="fkGroteskNeue"/>
              </a:rPr>
              <a:t>Function</a:t>
            </a:r>
            <a:r>
              <a:rPr lang="it-IT" b="0" i="0" u="none" strike="noStrike" dirty="0">
                <a:effectLst/>
                <a:latin typeface="fkGroteskNeue"/>
              </a:rPr>
              <a:t>: </a:t>
            </a:r>
            <a:r>
              <a:rPr lang="it-IT" b="0" i="0" u="none" strike="noStrike" dirty="0" err="1">
                <a:effectLst/>
                <a:latin typeface="fkGroteskNeue"/>
              </a:rPr>
              <a:t>Contains</a:t>
            </a:r>
            <a:r>
              <a:rPr lang="it-IT" b="0" i="0" u="none" strike="noStrike" dirty="0">
                <a:effectLst/>
                <a:latin typeface="fkGroteskNeue"/>
              </a:rPr>
              <a:t> a </a:t>
            </a:r>
            <a:r>
              <a:rPr lang="it-IT" b="0" i="0" u="none" strike="noStrike" dirty="0" err="1">
                <a:effectLst/>
                <a:latin typeface="fkGroteskNeue"/>
              </a:rPr>
              <a:t>hydrophobic</a:t>
            </a:r>
            <a:r>
              <a:rPr lang="it-IT" b="0" i="0" u="none" strike="noStrike" dirty="0">
                <a:effectLst/>
                <a:latin typeface="fkGroteskNeue"/>
              </a:rPr>
              <a:t> pocket </a:t>
            </a:r>
            <a:r>
              <a:rPr lang="it-IT" b="0" i="0" u="none" strike="noStrike" dirty="0" err="1">
                <a:effectLst/>
                <a:latin typeface="fkGroteskNeue"/>
              </a:rPr>
              <a:t>essential</a:t>
            </a:r>
            <a:r>
              <a:rPr lang="it-IT" b="0" i="0" u="none" strike="noStrike" dirty="0">
                <a:effectLst/>
                <a:latin typeface="fkGroteskNeue"/>
              </a:rPr>
              <a:t> for </a:t>
            </a:r>
            <a:r>
              <a:rPr lang="it-IT" b="0" i="0" u="none" strike="noStrike" dirty="0" err="1">
                <a:effectLst/>
                <a:latin typeface="fkGroteskNeue"/>
              </a:rPr>
              <a:t>intermolecular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binding</a:t>
            </a:r>
            <a:r>
              <a:rPr lang="it-IT" b="0" i="0" u="none" strike="noStrike" dirty="0">
                <a:effectLst/>
                <a:latin typeface="fkGroteskNeue"/>
              </a:rPr>
              <a:t> with </a:t>
            </a:r>
            <a:r>
              <a:rPr lang="it-IT" b="0" i="0" u="none" strike="noStrike" dirty="0" err="1">
                <a:effectLst/>
                <a:latin typeface="fkGroteskNeue"/>
              </a:rPr>
              <a:t>synaptic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proteins</a:t>
            </a:r>
            <a:r>
              <a:rPr lang="it-IT" b="0" i="0" u="none" strike="noStrike" dirty="0">
                <a:effectLst/>
                <a:latin typeface="fkGroteskNeue"/>
              </a:rPr>
              <a:t> like TARP</a:t>
            </a:r>
            <a:r>
              <a:rPr lang="el-GR" b="0" i="0" u="none" strike="noStrike" dirty="0">
                <a:effectLst/>
                <a:latin typeface="fkGroteskNeue"/>
              </a:rPr>
              <a:t>γ2 (</a:t>
            </a:r>
            <a:r>
              <a:rPr lang="it-IT" b="0" i="0" u="none" strike="noStrike" dirty="0" err="1">
                <a:effectLst/>
                <a:latin typeface="fkGroteskNeue"/>
              </a:rPr>
              <a:t>Stargazin</a:t>
            </a:r>
            <a:r>
              <a:rPr lang="it-IT" b="0" i="0" u="none" strike="noStrike" dirty="0">
                <a:effectLst/>
                <a:latin typeface="fkGroteskNeue"/>
              </a:rPr>
              <a:t>) and </a:t>
            </a:r>
            <a:r>
              <a:rPr lang="it-IT" b="0" i="0" u="none" strike="noStrike" dirty="0" err="1">
                <a:effectLst/>
                <a:latin typeface="fkGroteskNeue"/>
              </a:rPr>
              <a:t>CaMKII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peptides</a:t>
            </a:r>
            <a:r>
              <a:rPr lang="it-IT" b="0" i="0" u="none" strike="noStrike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it-IT" b="0" i="0" u="none" strike="noStrike" dirty="0" err="1">
                <a:effectLst/>
                <a:latin typeface="fkGroteskNeue"/>
              </a:rPr>
              <a:t>Arc</a:t>
            </a:r>
            <a:r>
              <a:rPr lang="it-IT" b="0" i="0" u="none" strike="noStrike" dirty="0">
                <a:effectLst/>
                <a:latin typeface="fkGroteskNeue"/>
              </a:rPr>
              <a:t> C-</a:t>
            </a:r>
            <a:r>
              <a:rPr lang="it-IT" b="0" i="0" u="none" strike="noStrike" dirty="0" err="1">
                <a:effectLst/>
                <a:latin typeface="fkGroteskNeue"/>
              </a:rPr>
              <a:t>Lobe</a:t>
            </a:r>
            <a:r>
              <a:rPr lang="it-IT" b="0" i="0" u="none" strike="noStrike" dirty="0">
                <a:effectLst/>
                <a:latin typeface="fkGroteskNeue"/>
              </a:rPr>
              <a:t> (278-370):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u="none" strike="noStrike" dirty="0" err="1">
                <a:effectLst/>
                <a:latin typeface="fkGroteskNeue"/>
              </a:rPr>
              <a:t>Structure</a:t>
            </a:r>
            <a:r>
              <a:rPr lang="it-IT" b="0" i="0" u="none" strike="noStrike" dirty="0">
                <a:effectLst/>
                <a:latin typeface="fkGroteskNeue"/>
              </a:rPr>
              <a:t>: </a:t>
            </a:r>
            <a:r>
              <a:rPr lang="it-IT" b="0" i="0" u="none" strike="noStrike" dirty="0" err="1">
                <a:effectLst/>
                <a:latin typeface="fkGroteskNeue"/>
              </a:rPr>
              <a:t>Similar</a:t>
            </a:r>
            <a:r>
              <a:rPr lang="it-IT" b="0" i="0" u="none" strike="noStrike" dirty="0">
                <a:effectLst/>
                <a:latin typeface="fkGroteskNeue"/>
              </a:rPr>
              <a:t> to the HIV </a:t>
            </a:r>
            <a:r>
              <a:rPr lang="it-IT" b="0" i="0" u="none" strike="noStrike" dirty="0" err="1">
                <a:effectLst/>
                <a:latin typeface="fkGroteskNeue"/>
              </a:rPr>
              <a:t>capsid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protein's</a:t>
            </a:r>
            <a:r>
              <a:rPr lang="it-IT" b="0" i="0" u="none" strike="noStrike" dirty="0">
                <a:effectLst/>
                <a:latin typeface="fkGroteskNeue"/>
              </a:rPr>
              <a:t> C-terminal domain, </a:t>
            </a:r>
            <a:r>
              <a:rPr lang="it-IT" b="0" i="0" u="none" strike="noStrike" dirty="0" err="1">
                <a:effectLst/>
                <a:latin typeface="fkGroteskNeue"/>
              </a:rPr>
              <a:t>it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includes</a:t>
            </a:r>
            <a:r>
              <a:rPr lang="it-IT" b="0" i="0" u="none" strike="noStrike" dirty="0">
                <a:effectLst/>
                <a:latin typeface="fkGroteskNeue"/>
              </a:rPr>
              <a:t> an </a:t>
            </a:r>
            <a:r>
              <a:rPr lang="it-IT" b="0" i="0" u="none" strike="noStrike" dirty="0" err="1">
                <a:effectLst/>
                <a:latin typeface="fkGroteskNeue"/>
              </a:rPr>
              <a:t>extensive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el-GR" b="0" i="0" u="none" strike="noStrike" dirty="0">
                <a:effectLst/>
                <a:latin typeface="fkGroteskNeue"/>
              </a:rPr>
              <a:t>α-</a:t>
            </a:r>
            <a:r>
              <a:rPr lang="it-IT" b="0" i="0" u="none" strike="noStrike" dirty="0" err="1">
                <a:effectLst/>
                <a:latin typeface="fkGroteskNeue"/>
              </a:rPr>
              <a:t>helix</a:t>
            </a:r>
            <a:r>
              <a:rPr lang="it-IT" b="0" i="0" u="none" strike="noStrike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u="none" strike="noStrike" dirty="0" err="1">
                <a:effectLst/>
                <a:latin typeface="fkGroteskNeue"/>
              </a:rPr>
              <a:t>Function</a:t>
            </a:r>
            <a:r>
              <a:rPr lang="it-IT" b="0" i="0" u="none" strike="noStrike" dirty="0">
                <a:effectLst/>
                <a:latin typeface="fkGroteskNeue"/>
              </a:rPr>
              <a:t>: </a:t>
            </a:r>
            <a:r>
              <a:rPr lang="it-IT" b="0" i="0" u="none" strike="noStrike" dirty="0" err="1">
                <a:effectLst/>
                <a:latin typeface="fkGroteskNeue"/>
              </a:rPr>
              <a:t>Together</a:t>
            </a:r>
            <a:r>
              <a:rPr lang="it-IT" b="0" i="0" u="none" strike="noStrike" dirty="0">
                <a:effectLst/>
                <a:latin typeface="fkGroteskNeue"/>
              </a:rPr>
              <a:t> with the </a:t>
            </a:r>
            <a:r>
              <a:rPr lang="it-IT" b="0" i="0" u="none" strike="noStrike" dirty="0" err="1">
                <a:effectLst/>
                <a:latin typeface="fkGroteskNeue"/>
              </a:rPr>
              <a:t>N-lobe</a:t>
            </a:r>
            <a:r>
              <a:rPr lang="it-IT" b="0" i="0" u="none" strike="noStrike" dirty="0">
                <a:effectLst/>
                <a:latin typeface="fkGroteskNeue"/>
              </a:rPr>
              <a:t>, </a:t>
            </a:r>
            <a:r>
              <a:rPr lang="it-IT" b="0" i="0" u="none" strike="noStrike" dirty="0" err="1">
                <a:effectLst/>
                <a:latin typeface="fkGroteskNeue"/>
              </a:rPr>
              <a:t>forms</a:t>
            </a:r>
            <a:r>
              <a:rPr lang="it-IT" b="0" i="0" u="none" strike="noStrike" dirty="0">
                <a:effectLst/>
                <a:latin typeface="fkGroteskNeue"/>
              </a:rPr>
              <a:t> the bi-</a:t>
            </a:r>
            <a:r>
              <a:rPr lang="it-IT" b="0" i="0" u="none" strike="noStrike" dirty="0" err="1">
                <a:effectLst/>
                <a:latin typeface="fkGroteskNeue"/>
              </a:rPr>
              <a:t>lobar</a:t>
            </a:r>
            <a:r>
              <a:rPr lang="it-IT" b="0" i="0" u="none" strike="noStrike" dirty="0">
                <a:effectLst/>
                <a:latin typeface="fkGroteskNeue"/>
              </a:rPr>
              <a:t> Gag-like domain </a:t>
            </a:r>
            <a:r>
              <a:rPr lang="it-IT" b="0" i="0" u="none" strike="noStrike" dirty="0" err="1">
                <a:effectLst/>
                <a:latin typeface="fkGroteskNeue"/>
              </a:rPr>
              <a:t>responsible</a:t>
            </a:r>
            <a:r>
              <a:rPr lang="it-IT" b="0" i="0" u="none" strike="noStrike" dirty="0">
                <a:effectLst/>
                <a:latin typeface="fkGroteskNeue"/>
              </a:rPr>
              <a:t> for self-</a:t>
            </a:r>
            <a:r>
              <a:rPr lang="it-IT" b="0" i="0" u="none" strike="noStrike" dirty="0" err="1">
                <a:effectLst/>
                <a:latin typeface="fkGroteskNeue"/>
              </a:rPr>
              <a:t>assembling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into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capsids</a:t>
            </a:r>
            <a:r>
              <a:rPr lang="it-IT" b="0" i="0" u="none" strike="noStrike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it-IT" b="0" i="0" u="none" strike="noStrike" dirty="0" err="1">
                <a:effectLst/>
                <a:latin typeface="fkGroteskNeue"/>
              </a:rPr>
              <a:t>Capsid</a:t>
            </a:r>
            <a:r>
              <a:rPr lang="it-IT" b="0" i="0" u="none" strike="noStrike" dirty="0">
                <a:effectLst/>
                <a:latin typeface="fkGroteskNeue"/>
              </a:rPr>
              <a:t> Assembly </a:t>
            </a:r>
            <a:r>
              <a:rPr lang="it-IT" b="0" i="0" u="none" strike="noStrike" dirty="0" err="1">
                <a:effectLst/>
                <a:latin typeface="fkGroteskNeue"/>
              </a:rPr>
              <a:t>Region</a:t>
            </a:r>
            <a:r>
              <a:rPr lang="it-IT" b="0" i="0" u="none" strike="noStrike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it-IT" b="0" i="0" u="none" strike="noStrike" dirty="0" err="1">
                <a:effectLst/>
                <a:latin typeface="fkGroteskNeue"/>
              </a:rPr>
              <a:t>This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region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enables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Arc</a:t>
            </a:r>
            <a:r>
              <a:rPr lang="it-IT" b="0" i="0" u="none" strike="noStrike" dirty="0">
                <a:effectLst/>
                <a:latin typeface="fkGroteskNeue"/>
              </a:rPr>
              <a:t> to </a:t>
            </a:r>
            <a:r>
              <a:rPr lang="it-IT" b="0" i="0" u="none" strike="noStrike" dirty="0" err="1">
                <a:effectLst/>
                <a:latin typeface="fkGroteskNeue"/>
              </a:rPr>
              <a:t>form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virion</a:t>
            </a:r>
            <a:r>
              <a:rPr lang="it-IT" b="0" i="0" u="none" strike="noStrike" dirty="0">
                <a:effectLst/>
                <a:latin typeface="fkGroteskNeue"/>
              </a:rPr>
              <a:t>-like </a:t>
            </a:r>
            <a:r>
              <a:rPr lang="it-IT" b="0" i="0" u="none" strike="noStrike" dirty="0" err="1">
                <a:effectLst/>
                <a:latin typeface="fkGroteskNeue"/>
              </a:rPr>
              <a:t>structures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similar</a:t>
            </a:r>
            <a:r>
              <a:rPr lang="it-IT" b="0" i="0" u="none" strike="noStrike" dirty="0">
                <a:effectLst/>
                <a:latin typeface="fkGroteskNeue"/>
              </a:rPr>
              <a:t> to </a:t>
            </a:r>
            <a:r>
              <a:rPr lang="it-IT" b="0" i="0" u="none" strike="noStrike" dirty="0" err="1">
                <a:effectLst/>
                <a:latin typeface="fkGroteskNeue"/>
              </a:rPr>
              <a:t>retroviral</a:t>
            </a:r>
            <a:r>
              <a:rPr lang="it-IT" b="0" i="0" u="none" strike="noStrike" dirty="0">
                <a:effectLst/>
                <a:latin typeface="fkGroteskNeue"/>
              </a:rPr>
              <a:t> Gag </a:t>
            </a:r>
            <a:r>
              <a:rPr lang="it-IT" b="0" i="0" u="none" strike="noStrike" dirty="0" err="1">
                <a:effectLst/>
                <a:latin typeface="fkGroteskNeue"/>
              </a:rPr>
              <a:t>proteins</a:t>
            </a:r>
            <a:r>
              <a:rPr lang="it-IT" b="0" i="0" u="none" strike="noStrike" dirty="0">
                <a:effectLst/>
                <a:latin typeface="fkGroteskNeue"/>
              </a:rPr>
              <a:t>, </a:t>
            </a:r>
            <a:r>
              <a:rPr lang="it-IT" b="0" i="0" u="none" strike="noStrike" dirty="0" err="1">
                <a:effectLst/>
                <a:latin typeface="fkGroteskNeue"/>
              </a:rPr>
              <a:t>facilitating</a:t>
            </a:r>
            <a:r>
              <a:rPr lang="it-IT" b="0" i="0" u="none" strike="noStrike" dirty="0">
                <a:effectLst/>
                <a:latin typeface="fkGroteskNeue"/>
              </a:rPr>
              <a:t> RNA </a:t>
            </a:r>
            <a:r>
              <a:rPr lang="it-IT" b="0" i="0" u="none" strike="noStrike" dirty="0" err="1">
                <a:effectLst/>
                <a:latin typeface="fkGroteskNeue"/>
              </a:rPr>
              <a:t>encapsulation</a:t>
            </a:r>
            <a:r>
              <a:rPr lang="it-IT" b="0" i="0" u="none" strike="noStrike" dirty="0">
                <a:effectLst/>
                <a:latin typeface="fkGroteskNeue"/>
              </a:rPr>
              <a:t> and </a:t>
            </a:r>
            <a:r>
              <a:rPr lang="it-IT" b="0" i="0" u="none" strike="noStrike" dirty="0" err="1">
                <a:effectLst/>
                <a:latin typeface="fkGroteskNeue"/>
              </a:rPr>
              <a:t>transport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between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cells</a:t>
            </a:r>
            <a:r>
              <a:rPr lang="it-IT" b="0" i="0" u="none" strike="noStrike" dirty="0">
                <a:effectLst/>
                <a:latin typeface="fkGroteskNeue"/>
              </a:rPr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2A971-3F6B-8D4C-8197-BB516439AC31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570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1) RMSD with dARC1 after dynamics </a:t>
            </a:r>
            <a:r>
              <a:rPr lang="it-IT" dirty="0" err="1"/>
              <a:t>decreases</a:t>
            </a:r>
            <a:r>
              <a:rPr lang="it-IT" dirty="0"/>
              <a:t> -&gt;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fit</a:t>
            </a:r>
            <a:r>
              <a:rPr lang="it-IT" dirty="0"/>
              <a:t> with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Capsid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 (</a:t>
            </a:r>
            <a:r>
              <a:rPr lang="it-IT" dirty="0" err="1"/>
              <a:t>Biological</a:t>
            </a:r>
            <a:r>
              <a:rPr lang="it-IT" dirty="0"/>
              <a:t> Assembly) –&gt; 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2A971-3F6B-8D4C-8197-BB516439AC31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410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2A971-3F6B-8D4C-8197-BB516439AC31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310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1) </a:t>
            </a:r>
            <a:r>
              <a:rPr lang="it-IT" dirty="0" err="1"/>
              <a:t>Unstable</a:t>
            </a:r>
            <a:r>
              <a:rPr lang="it-IT" dirty="0"/>
              <a:t> </a:t>
            </a:r>
            <a:r>
              <a:rPr lang="it-IT" dirty="0" err="1"/>
              <a:t>tructure</a:t>
            </a:r>
            <a:r>
              <a:rPr lang="it-IT" dirty="0"/>
              <a:t> -&gt; </a:t>
            </a:r>
            <a:r>
              <a:rPr lang="it-IT" dirty="0" err="1"/>
              <a:t>Extracellular</a:t>
            </a:r>
            <a:r>
              <a:rPr lang="it-IT" dirty="0"/>
              <a:t> release in </a:t>
            </a:r>
            <a:r>
              <a:rPr lang="it-IT" dirty="0" err="1"/>
              <a:t>Arc</a:t>
            </a:r>
            <a:r>
              <a:rPr lang="it-IT" dirty="0"/>
              <a:t> </a:t>
            </a:r>
            <a:r>
              <a:rPr lang="it-IT" dirty="0" err="1"/>
              <a:t>capsid</a:t>
            </a:r>
            <a:r>
              <a:rPr lang="it-IT" dirty="0"/>
              <a:t> 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2A971-3F6B-8D4C-8197-BB516439AC31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632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1) </a:t>
            </a:r>
            <a:r>
              <a:rPr lang="it-IT" dirty="0" err="1"/>
              <a:t>Mobility</a:t>
            </a:r>
            <a:r>
              <a:rPr lang="it-IT" dirty="0"/>
              <a:t> -&gt; </a:t>
            </a:r>
            <a:r>
              <a:rPr lang="it-IT" dirty="0" err="1"/>
              <a:t>possibly</a:t>
            </a:r>
            <a:r>
              <a:rPr lang="it-IT" dirty="0"/>
              <a:t> due to </a:t>
            </a:r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stable</a:t>
            </a:r>
            <a:r>
              <a:rPr lang="it-IT" dirty="0"/>
              <a:t> </a:t>
            </a:r>
            <a:r>
              <a:rPr lang="it-IT" dirty="0" err="1"/>
              <a:t>secondary</a:t>
            </a:r>
            <a:r>
              <a:rPr lang="it-IT" dirty="0"/>
              <a:t> </a:t>
            </a:r>
            <a:r>
              <a:rPr lang="it-IT" dirty="0" err="1"/>
              <a:t>structures</a:t>
            </a:r>
            <a:r>
              <a:rPr lang="it-IT" dirty="0"/>
              <a:t> (</a:t>
            </a:r>
            <a:r>
              <a:rPr lang="it-IT" dirty="0" err="1"/>
              <a:t>as</a:t>
            </a:r>
            <a:r>
              <a:rPr lang="it-IT" dirty="0"/>
              <a:t> beta </a:t>
            </a:r>
            <a:r>
              <a:rPr lang="it-IT" dirty="0" err="1"/>
              <a:t>sheets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2) </a:t>
            </a:r>
            <a:r>
              <a:rPr lang="it-IT" b="0" i="0" u="none" strike="noStrike" dirty="0">
                <a:effectLst/>
                <a:latin typeface="fkGroteskNeue"/>
              </a:rPr>
              <a:t>Tau 2N4R </a:t>
            </a:r>
            <a:r>
              <a:rPr lang="it-IT" b="0" i="0" u="none" strike="noStrike" dirty="0" err="1">
                <a:effectLst/>
                <a:latin typeface="fkGroteskNeue"/>
              </a:rPr>
              <a:t>includes</a:t>
            </a:r>
            <a:r>
              <a:rPr lang="it-IT" b="0" i="0" u="none" strike="noStrike" dirty="0">
                <a:effectLst/>
                <a:latin typeface="fkGroteskNeue"/>
              </a:rPr>
              <a:t> an </a:t>
            </a:r>
            <a:r>
              <a:rPr lang="it-IT" b="0" i="0" u="none" strike="noStrike" dirty="0" err="1">
                <a:effectLst/>
                <a:latin typeface="fkGroteskNeue"/>
              </a:rPr>
              <a:t>N</a:t>
            </a:r>
            <a:r>
              <a:rPr lang="it-IT" b="0" i="0" u="none" strike="noStrike" dirty="0">
                <a:effectLst/>
                <a:latin typeface="fkGroteskNeue"/>
              </a:rPr>
              <a:t>-terminal </a:t>
            </a:r>
            <a:r>
              <a:rPr lang="it-IT" b="0" i="0" u="none" strike="noStrike" dirty="0" err="1">
                <a:effectLst/>
                <a:latin typeface="fkGroteskNeue"/>
              </a:rPr>
              <a:t>projection</a:t>
            </a:r>
            <a:r>
              <a:rPr lang="it-IT" b="0" i="0" u="none" strike="noStrike" dirty="0">
                <a:effectLst/>
                <a:latin typeface="fkGroteskNeue"/>
              </a:rPr>
              <a:t> domain for </a:t>
            </a:r>
            <a:r>
              <a:rPr lang="it-IT" b="0" i="0" u="none" strike="noStrike" dirty="0" err="1">
                <a:effectLst/>
                <a:latin typeface="fkGroteskNeue"/>
              </a:rPr>
              <a:t>cytoskeletal</a:t>
            </a:r>
            <a:r>
              <a:rPr lang="it-IT" b="0" i="0" u="none" strike="noStrike" dirty="0">
                <a:effectLst/>
                <a:latin typeface="fkGroteskNeue"/>
              </a:rPr>
              <a:t> interactions, a proline-</a:t>
            </a:r>
            <a:r>
              <a:rPr lang="it-IT" b="0" i="0" u="none" strike="noStrike" dirty="0" err="1">
                <a:effectLst/>
                <a:latin typeface="fkGroteskNeue"/>
              </a:rPr>
              <a:t>rich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region</a:t>
            </a:r>
            <a:r>
              <a:rPr lang="it-IT" b="0" i="0" u="none" strike="noStrike" dirty="0">
                <a:effectLst/>
                <a:latin typeface="fkGroteskNeue"/>
              </a:rPr>
              <a:t> for </a:t>
            </a:r>
            <a:r>
              <a:rPr lang="it-IT" b="0" i="0" u="none" strike="noStrike" dirty="0" err="1">
                <a:effectLst/>
                <a:latin typeface="fkGroteskNeue"/>
              </a:rPr>
              <a:t>signaling</a:t>
            </a:r>
            <a:r>
              <a:rPr lang="it-IT" b="0" i="0" u="none" strike="noStrike" dirty="0">
                <a:effectLst/>
                <a:latin typeface="fkGroteskNeue"/>
              </a:rPr>
              <a:t> interactions, </a:t>
            </a:r>
            <a:r>
              <a:rPr lang="it-IT" b="0" i="0" u="none" strike="noStrike" dirty="0" err="1">
                <a:effectLst/>
                <a:latin typeface="fkGroteskNeue"/>
              </a:rPr>
              <a:t>four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MTBRs</a:t>
            </a:r>
            <a:r>
              <a:rPr lang="it-IT" b="0" i="0" u="none" strike="noStrike" dirty="0">
                <a:effectLst/>
                <a:latin typeface="fkGroteskNeue"/>
              </a:rPr>
              <a:t> for </a:t>
            </a:r>
            <a:r>
              <a:rPr lang="it-IT" b="0" i="0" u="none" strike="noStrike" dirty="0" err="1">
                <a:effectLst/>
                <a:latin typeface="fkGroteskNeue"/>
              </a:rPr>
              <a:t>stabilizing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microtubules</a:t>
            </a:r>
            <a:r>
              <a:rPr lang="it-IT" b="0" i="0" u="none" strike="noStrike" dirty="0">
                <a:effectLst/>
                <a:latin typeface="fkGroteskNeue"/>
              </a:rPr>
              <a:t>, and a C-terminal </a:t>
            </a:r>
            <a:r>
              <a:rPr lang="it-IT" b="0" i="0" u="none" strike="noStrike" dirty="0" err="1">
                <a:effectLst/>
                <a:latin typeface="fkGroteskNeue"/>
              </a:rPr>
              <a:t>tail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contributing</a:t>
            </a:r>
            <a:r>
              <a:rPr lang="it-IT" b="0" i="0" u="none" strike="noStrike" dirty="0">
                <a:effectLst/>
                <a:latin typeface="fkGroteskNeue"/>
              </a:rPr>
              <a:t> to </a:t>
            </a:r>
            <a:r>
              <a:rPr lang="it-IT" b="0" i="0" u="none" strike="noStrike" dirty="0" err="1">
                <a:effectLst/>
                <a:latin typeface="fkGroteskNeue"/>
              </a:rPr>
              <a:t>its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basic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charge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profile</a:t>
            </a:r>
            <a:endParaRPr lang="it-IT" b="0" i="0" u="none" strike="noStrike" dirty="0">
              <a:effectLst/>
              <a:latin typeface="fkGroteskNeue"/>
            </a:endParaRPr>
          </a:p>
          <a:p>
            <a:endParaRPr lang="it-IT" b="0" i="0" u="none" strike="noStrike" dirty="0">
              <a:effectLst/>
              <a:latin typeface="fkGroteskNeue"/>
            </a:endParaRPr>
          </a:p>
          <a:p>
            <a:r>
              <a:rPr lang="it-IT" b="0" i="0" u="none" strike="noStrike" dirty="0" err="1">
                <a:effectLst/>
                <a:latin typeface="fkGroteskNeue"/>
              </a:rPr>
              <a:t>NFTs</a:t>
            </a:r>
            <a:r>
              <a:rPr lang="it-IT" b="0" i="0" u="none" strike="noStrike" dirty="0">
                <a:effectLst/>
                <a:latin typeface="fkGroteskNeue"/>
              </a:rPr>
              <a:t>=NEUROFIBRILLARY TANGLES</a:t>
            </a:r>
          </a:p>
          <a:p>
            <a:endParaRPr lang="it-IT" b="0" i="0" u="none" strike="noStrike" dirty="0">
              <a:effectLst/>
              <a:latin typeface="fkGroteskNeue"/>
            </a:endParaRPr>
          </a:p>
          <a:p>
            <a:r>
              <a:rPr lang="it-IT" b="0" i="0" u="none" strike="noStrike" dirty="0">
                <a:effectLst/>
                <a:latin typeface="fkGroteskNeue"/>
              </a:rPr>
              <a:t>3) TAU </a:t>
            </a:r>
            <a:r>
              <a:rPr lang="it-IT" b="0" i="0" u="none" strike="noStrike" dirty="0" err="1">
                <a:effectLst/>
                <a:latin typeface="fkGroteskNeue"/>
              </a:rPr>
              <a:t>primarily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stabilizes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microtubules</a:t>
            </a:r>
            <a:r>
              <a:rPr lang="it-IT" b="0" i="0" u="none" strike="noStrike" dirty="0">
                <a:effectLst/>
                <a:latin typeface="fkGroteskNeue"/>
              </a:rPr>
              <a:t>, </a:t>
            </a:r>
            <a:r>
              <a:rPr lang="it-IT" b="0" i="0" u="none" strike="noStrike" dirty="0" err="1">
                <a:effectLst/>
                <a:latin typeface="fkGroteskNeue"/>
              </a:rPr>
              <a:t>but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several</a:t>
            </a:r>
            <a:r>
              <a:rPr lang="it-IT" b="0" i="0" u="none" strike="noStrike" dirty="0">
                <a:effectLst/>
                <a:latin typeface="fkGroteskNeue"/>
              </a:rPr>
              <a:t> studies indicate</a:t>
            </a:r>
          </a:p>
          <a:p>
            <a:r>
              <a:rPr lang="it-IT" b="0" i="0" u="none" strike="noStrike" dirty="0" err="1">
                <a:effectLst/>
                <a:latin typeface="fkGroteskNeue"/>
              </a:rPr>
              <a:t>that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its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misfolded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aggregates</a:t>
            </a:r>
            <a:r>
              <a:rPr lang="it-IT" b="0" i="0" u="none" strike="noStrike" dirty="0">
                <a:effectLst/>
                <a:latin typeface="fkGroteskNeue"/>
              </a:rPr>
              <a:t> (</a:t>
            </a:r>
            <a:r>
              <a:rPr lang="it-IT" b="0" i="0" u="none" strike="noStrike" dirty="0" err="1">
                <a:effectLst/>
                <a:latin typeface="fkGroteskNeue"/>
              </a:rPr>
              <a:t>known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as</a:t>
            </a:r>
            <a:r>
              <a:rPr lang="it-IT" b="0" i="0" u="none" strike="noStrike" dirty="0">
                <a:effectLst/>
                <a:latin typeface="fkGroteskNeue"/>
              </a:rPr>
              <a:t> NEUROFIBRILLARY TANGLES) correlate with neurodegenerative</a:t>
            </a:r>
          </a:p>
          <a:p>
            <a:r>
              <a:rPr lang="it-IT" b="0" i="0" u="none" strike="noStrike" dirty="0" err="1">
                <a:effectLst/>
                <a:latin typeface="fkGroteskNeue"/>
              </a:rPr>
              <a:t>diseases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such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as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Alzheimer’s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disease</a:t>
            </a:r>
            <a:r>
              <a:rPr lang="it-IT" b="0" i="0" u="none" strike="noStrike" dirty="0">
                <a:effectLst/>
                <a:latin typeface="fkGroteskNeue"/>
              </a:rPr>
              <a:t> (AD) and </a:t>
            </a:r>
            <a:r>
              <a:rPr lang="it-IT" b="0" i="0" u="none" strike="noStrike" dirty="0" err="1">
                <a:effectLst/>
                <a:latin typeface="fkGroteskNeue"/>
              </a:rPr>
              <a:t>Parkinson’s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  <a:r>
              <a:rPr lang="it-IT" b="0" i="0" u="none" strike="noStrike" dirty="0" err="1">
                <a:effectLst/>
                <a:latin typeface="fkGroteskNeue"/>
              </a:rPr>
              <a:t>disease</a:t>
            </a:r>
            <a:r>
              <a:rPr lang="it-IT" b="0" i="0" u="none" strike="noStrike" dirty="0">
                <a:effectLst/>
                <a:latin typeface="fkGroteskNeue"/>
              </a:rPr>
              <a:t> </a:t>
            </a:r>
          </a:p>
          <a:p>
            <a:endParaRPr lang="it-IT" b="0" i="0" u="none" strike="noStrike" dirty="0">
              <a:effectLst/>
              <a:latin typeface="fkGroteskNeue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2A971-3F6B-8D4C-8197-BB516439AC31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583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it-IT" dirty="0" err="1"/>
              <a:t>Normal</a:t>
            </a:r>
            <a:r>
              <a:rPr lang="it-IT" dirty="0"/>
              <a:t> for </a:t>
            </a:r>
            <a:r>
              <a:rPr lang="it-IT" dirty="0" err="1"/>
              <a:t>normal</a:t>
            </a:r>
            <a:r>
              <a:rPr lang="it-IT" dirty="0"/>
              <a:t> Learning </a:t>
            </a:r>
            <a:r>
              <a:rPr lang="it-IT" dirty="0" err="1"/>
              <a:t>Plasticity</a:t>
            </a:r>
            <a:endParaRPr lang="it-IT" dirty="0"/>
          </a:p>
          <a:p>
            <a:pPr marL="228600" indent="-228600">
              <a:buAutoNum type="arabicParenR"/>
            </a:pPr>
            <a:endParaRPr lang="it-IT" dirty="0"/>
          </a:p>
          <a:p>
            <a:pPr marL="228600" indent="-228600">
              <a:buAutoNum type="arabicParenR"/>
            </a:pPr>
            <a:r>
              <a:rPr lang="it-IT" dirty="0" err="1"/>
              <a:t>Important</a:t>
            </a:r>
            <a:r>
              <a:rPr lang="it-IT" dirty="0"/>
              <a:t> for </a:t>
            </a:r>
            <a:r>
              <a:rPr lang="it-IT" dirty="0" err="1"/>
              <a:t>spreading</a:t>
            </a:r>
            <a:r>
              <a:rPr lang="it-IT" dirty="0"/>
              <a:t> </a:t>
            </a:r>
            <a:r>
              <a:rPr lang="it-IT" dirty="0" err="1"/>
              <a:t>mechanism</a:t>
            </a:r>
            <a:r>
              <a:rPr lang="it-IT" dirty="0"/>
              <a:t> in the </a:t>
            </a:r>
            <a:r>
              <a:rPr lang="it-IT" dirty="0" err="1"/>
              <a:t>disease</a:t>
            </a:r>
            <a:r>
              <a:rPr lang="it-IT" dirty="0"/>
              <a:t> (of TAU)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2A971-3F6B-8D4C-8197-BB516439AC3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6598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2A971-3F6B-8D4C-8197-BB516439AC31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93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it-IT" dirty="0"/>
              <a:t>Preliminary </a:t>
            </a:r>
            <a:r>
              <a:rPr lang="it-IT" dirty="0" err="1"/>
              <a:t>population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-&gt; </a:t>
            </a:r>
            <a:r>
              <a:rPr lang="it-IT" dirty="0" err="1"/>
              <a:t>Generated</a:t>
            </a:r>
            <a:r>
              <a:rPr lang="it-IT" dirty="0"/>
              <a:t> 106*5 </a:t>
            </a:r>
            <a:r>
              <a:rPr lang="it-IT" dirty="0" err="1"/>
              <a:t>structures</a:t>
            </a:r>
            <a:r>
              <a:rPr lang="it-IT" dirty="0"/>
              <a:t> with </a:t>
            </a:r>
            <a:r>
              <a:rPr lang="it-IT" dirty="0" err="1"/>
              <a:t>Alphafold</a:t>
            </a:r>
            <a:r>
              <a:rPr lang="it-IT" dirty="0"/>
              <a:t> -&gt; </a:t>
            </a:r>
            <a:r>
              <a:rPr lang="it-IT" dirty="0" err="1"/>
              <a:t>Angles</a:t>
            </a:r>
            <a:r>
              <a:rPr lang="it-IT" dirty="0"/>
              <a:t>, contact patterns, </a:t>
            </a:r>
            <a:r>
              <a:rPr lang="it-IT" dirty="0" err="1"/>
              <a:t>compatibility</a:t>
            </a:r>
            <a:r>
              <a:rPr lang="it-IT" dirty="0"/>
              <a:t> with dArc1 </a:t>
            </a:r>
            <a:r>
              <a:rPr lang="it-IT" dirty="0" err="1"/>
              <a:t>viral</a:t>
            </a:r>
            <a:r>
              <a:rPr lang="it-IT" dirty="0"/>
              <a:t> domain </a:t>
            </a:r>
          </a:p>
          <a:p>
            <a:pPr marL="228600" indent="-228600">
              <a:buAutoNum type="arabicParenR"/>
            </a:pPr>
            <a:endParaRPr lang="it-IT" dirty="0"/>
          </a:p>
          <a:p>
            <a:pPr marL="228600" indent="-228600">
              <a:buAutoNum type="arabicParenR"/>
            </a:pPr>
            <a:endParaRPr lang="it-IT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it-IT" dirty="0" err="1"/>
              <a:t>compatibility</a:t>
            </a:r>
            <a:r>
              <a:rPr lang="it-IT" dirty="0"/>
              <a:t> with dArc1 </a:t>
            </a:r>
            <a:r>
              <a:rPr lang="it-IT" dirty="0" err="1"/>
              <a:t>viral</a:t>
            </a:r>
            <a:r>
              <a:rPr lang="it-IT" dirty="0"/>
              <a:t> domain: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alignement</a:t>
            </a:r>
            <a:r>
              <a:rPr lang="it-IT" dirty="0"/>
              <a:t> (</a:t>
            </a:r>
            <a:r>
              <a:rPr lang="it-IT" dirty="0" err="1"/>
              <a:t>Clusta</a:t>
            </a:r>
            <a:r>
              <a:rPr lang="it-IT" dirty="0"/>
              <a:t> Omega) + </a:t>
            </a:r>
            <a:r>
              <a:rPr lang="it-IT" dirty="0" err="1"/>
              <a:t>alignement</a:t>
            </a:r>
            <a:r>
              <a:rPr lang="it-IT" dirty="0"/>
              <a:t> with chains of dArc1 and dArc2 -&gt; best </a:t>
            </a:r>
            <a:r>
              <a:rPr lang="it-IT" dirty="0" err="1"/>
              <a:t>fit</a:t>
            </a:r>
            <a:r>
              <a:rPr lang="it-IT" dirty="0"/>
              <a:t>: dArc1 (ASYMMETRIC UNIT)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it-IT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it-IT" dirty="0"/>
          </a:p>
          <a:p>
            <a:pPr marL="228600" indent="-228600">
              <a:buAutoNum type="arabicParenR"/>
            </a:pPr>
            <a:r>
              <a:rPr lang="it-IT" dirty="0"/>
              <a:t>Statistical Methods: </a:t>
            </a:r>
            <a:r>
              <a:rPr lang="it-IT" dirty="0" err="1"/>
              <a:t>two</a:t>
            </a:r>
            <a:r>
              <a:rPr lang="it-IT" dirty="0"/>
              <a:t> one-</a:t>
            </a:r>
            <a:r>
              <a:rPr lang="it-IT" dirty="0" err="1"/>
              <a:t>sided</a:t>
            </a:r>
            <a:r>
              <a:rPr lang="it-IT" dirty="0"/>
              <a:t> t-test (TOST) to determine </a:t>
            </a:r>
            <a:r>
              <a:rPr lang="it-IT" dirty="0" err="1"/>
              <a:t>whether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a </a:t>
            </a:r>
            <a:r>
              <a:rPr lang="it-IT" dirty="0" err="1"/>
              <a:t>predefined</a:t>
            </a:r>
            <a:r>
              <a:rPr lang="it-IT" dirty="0"/>
              <a:t> </a:t>
            </a:r>
            <a:r>
              <a:rPr lang="it-IT" dirty="0" err="1"/>
              <a:t>equivalence</a:t>
            </a:r>
            <a:r>
              <a:rPr lang="it-IT" dirty="0"/>
              <a:t> </a:t>
            </a:r>
            <a:r>
              <a:rPr lang="it-IT" dirty="0" err="1"/>
              <a:t>margin</a:t>
            </a:r>
            <a:r>
              <a:rPr lang="it-IT" dirty="0"/>
              <a:t> </a:t>
            </a:r>
            <a:r>
              <a:rPr lang="el-GR" dirty="0"/>
              <a:t>θ:</a:t>
            </a:r>
            <a:endParaRPr lang="it-IT" dirty="0"/>
          </a:p>
          <a:p>
            <a:pPr marL="228600" indent="-228600">
              <a:buAutoNum type="arabicParenR"/>
            </a:pPr>
            <a:r>
              <a:rPr lang="it-IT" dirty="0"/>
              <a:t>e-way ANOVA to determine </a:t>
            </a:r>
            <a:r>
              <a:rPr lang="it-IT" dirty="0" err="1"/>
              <a:t>whether</a:t>
            </a:r>
            <a:r>
              <a:rPr lang="it-IT" dirty="0"/>
              <a:t> the </a:t>
            </a:r>
            <a:r>
              <a:rPr lang="it-IT" dirty="0" err="1"/>
              <a:t>fraction</a:t>
            </a:r>
            <a:r>
              <a:rPr lang="it-IT" dirty="0"/>
              <a:t> of interactions with the </a:t>
            </a:r>
            <a:r>
              <a:rPr lang="it-IT" dirty="0" err="1"/>
              <a:t>N</a:t>
            </a:r>
            <a:r>
              <a:rPr lang="it-IT" dirty="0"/>
              <a:t>-terminal (</a:t>
            </a:r>
            <a:r>
              <a:rPr lang="it-IT" dirty="0" err="1"/>
              <a:t>Nterminal_fraction</a:t>
            </a:r>
            <a:r>
              <a:rPr lang="it-IT" dirty="0"/>
              <a:t>) </a:t>
            </a:r>
            <a:r>
              <a:rPr lang="it-IT" dirty="0" err="1"/>
              <a:t>significantly</a:t>
            </a:r>
            <a:r>
              <a:rPr lang="it-IT" dirty="0"/>
              <a:t> </a:t>
            </a:r>
            <a:r>
              <a:rPr lang="it-IT" dirty="0" err="1"/>
              <a:t>differed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 the </a:t>
            </a:r>
            <a:r>
              <a:rPr lang="it-IT" dirty="0" err="1"/>
              <a:t>four</a:t>
            </a:r>
            <a:r>
              <a:rPr lang="it-IT" dirty="0"/>
              <a:t> TAU domains (R1,R2, R3, R4).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significant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applied</a:t>
            </a:r>
            <a:r>
              <a:rPr lang="it-IT" dirty="0"/>
              <a:t> </a:t>
            </a:r>
            <a:r>
              <a:rPr lang="it-IT" dirty="0" err="1"/>
              <a:t>Tukey’s</a:t>
            </a:r>
            <a:r>
              <a:rPr lang="it-IT" dirty="0"/>
              <a:t> </a:t>
            </a:r>
            <a:r>
              <a:rPr lang="it-IT" dirty="0" err="1"/>
              <a:t>Honestly</a:t>
            </a:r>
            <a:r>
              <a:rPr lang="it-IT" dirty="0"/>
              <a:t> </a:t>
            </a:r>
            <a:r>
              <a:rPr lang="it-IT" dirty="0" err="1"/>
              <a:t>Significant</a:t>
            </a:r>
            <a:r>
              <a:rPr lang="it-IT" dirty="0"/>
              <a:t> </a:t>
            </a:r>
            <a:r>
              <a:rPr lang="it-IT" dirty="0" err="1"/>
              <a:t>Difference</a:t>
            </a:r>
            <a:r>
              <a:rPr lang="it-IT" dirty="0"/>
              <a:t> (HSD) test for </a:t>
            </a:r>
            <a:r>
              <a:rPr lang="it-IT" dirty="0" err="1"/>
              <a:t>pairwise</a:t>
            </a:r>
            <a:r>
              <a:rPr lang="it-IT" dirty="0"/>
              <a:t> </a:t>
            </a:r>
            <a:r>
              <a:rPr lang="it-IT" dirty="0" err="1"/>
              <a:t>comparisons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2A971-3F6B-8D4C-8197-BB516439AC31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6009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Angles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n</a:t>
            </a:r>
            <a:r>
              <a:rPr lang="it-IT" dirty="0"/>
              <a:t>-terminal and </a:t>
            </a:r>
            <a:r>
              <a:rPr lang="it-IT" dirty="0" err="1"/>
              <a:t>viral</a:t>
            </a:r>
            <a:r>
              <a:rPr lang="it-IT" dirty="0"/>
              <a:t> domain</a:t>
            </a:r>
          </a:p>
          <a:p>
            <a:endParaRPr lang="it-IT" dirty="0"/>
          </a:p>
          <a:p>
            <a:pPr marL="228600" indent="-228600">
              <a:buAutoNum type="arabicParenR"/>
            </a:pPr>
            <a:r>
              <a:rPr lang="it-IT" dirty="0"/>
              <a:t>Statistical Methods: </a:t>
            </a:r>
            <a:r>
              <a:rPr lang="it-IT" dirty="0" err="1"/>
              <a:t>two</a:t>
            </a:r>
            <a:r>
              <a:rPr lang="it-IT" dirty="0"/>
              <a:t> one-</a:t>
            </a:r>
            <a:r>
              <a:rPr lang="it-IT" dirty="0" err="1"/>
              <a:t>sided</a:t>
            </a:r>
            <a:r>
              <a:rPr lang="it-IT" dirty="0"/>
              <a:t> t-test (TOST) to determine </a:t>
            </a:r>
            <a:r>
              <a:rPr lang="it-IT" dirty="0" err="1"/>
              <a:t>whether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a </a:t>
            </a:r>
            <a:r>
              <a:rPr lang="it-IT" dirty="0" err="1"/>
              <a:t>predefined</a:t>
            </a:r>
            <a:r>
              <a:rPr lang="it-IT" dirty="0"/>
              <a:t> </a:t>
            </a:r>
            <a:r>
              <a:rPr lang="it-IT" dirty="0" err="1"/>
              <a:t>equivalence</a:t>
            </a:r>
            <a:r>
              <a:rPr lang="it-IT" dirty="0"/>
              <a:t> </a:t>
            </a:r>
            <a:r>
              <a:rPr lang="it-IT" dirty="0" err="1"/>
              <a:t>margin</a:t>
            </a:r>
            <a:r>
              <a:rPr lang="it-IT" dirty="0"/>
              <a:t> </a:t>
            </a:r>
            <a:r>
              <a:rPr lang="el-GR" dirty="0"/>
              <a:t>θ:</a:t>
            </a:r>
            <a:endParaRPr lang="it-IT" dirty="0"/>
          </a:p>
          <a:p>
            <a:pPr marL="228600" indent="-228600">
              <a:buAutoNum type="arabicParenR"/>
            </a:pPr>
            <a:r>
              <a:rPr lang="it-IT" dirty="0"/>
              <a:t>e-way ANOVA to determine </a:t>
            </a:r>
            <a:r>
              <a:rPr lang="it-IT" dirty="0" err="1"/>
              <a:t>whether</a:t>
            </a:r>
            <a:r>
              <a:rPr lang="it-IT" dirty="0"/>
              <a:t> the </a:t>
            </a:r>
            <a:r>
              <a:rPr lang="it-IT" dirty="0" err="1"/>
              <a:t>fraction</a:t>
            </a:r>
            <a:r>
              <a:rPr lang="it-IT" dirty="0"/>
              <a:t> of interactions with the </a:t>
            </a:r>
            <a:r>
              <a:rPr lang="it-IT" dirty="0" err="1"/>
              <a:t>N</a:t>
            </a:r>
            <a:r>
              <a:rPr lang="it-IT" dirty="0"/>
              <a:t>-terminal (</a:t>
            </a:r>
            <a:r>
              <a:rPr lang="it-IT" dirty="0" err="1"/>
              <a:t>Nterminal_fraction</a:t>
            </a:r>
            <a:r>
              <a:rPr lang="it-IT" dirty="0"/>
              <a:t>) </a:t>
            </a:r>
            <a:r>
              <a:rPr lang="it-IT" dirty="0" err="1"/>
              <a:t>significantly</a:t>
            </a:r>
            <a:r>
              <a:rPr lang="it-IT" dirty="0"/>
              <a:t> </a:t>
            </a:r>
            <a:r>
              <a:rPr lang="it-IT" dirty="0" err="1"/>
              <a:t>differed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 the </a:t>
            </a:r>
            <a:r>
              <a:rPr lang="it-IT" dirty="0" err="1"/>
              <a:t>four</a:t>
            </a:r>
            <a:r>
              <a:rPr lang="it-IT" dirty="0"/>
              <a:t> TAU domains (R1,R2, R3, R4).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significant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applied</a:t>
            </a:r>
            <a:r>
              <a:rPr lang="it-IT" dirty="0"/>
              <a:t> </a:t>
            </a:r>
            <a:r>
              <a:rPr lang="it-IT" dirty="0" err="1"/>
              <a:t>Tukey’s</a:t>
            </a:r>
            <a:r>
              <a:rPr lang="it-IT" dirty="0"/>
              <a:t> </a:t>
            </a:r>
            <a:r>
              <a:rPr lang="it-IT" dirty="0" err="1"/>
              <a:t>Honestly</a:t>
            </a:r>
            <a:r>
              <a:rPr lang="it-IT" dirty="0"/>
              <a:t> </a:t>
            </a:r>
            <a:r>
              <a:rPr lang="it-IT" dirty="0" err="1"/>
              <a:t>Significant</a:t>
            </a:r>
            <a:r>
              <a:rPr lang="it-IT" dirty="0"/>
              <a:t> </a:t>
            </a:r>
            <a:r>
              <a:rPr lang="it-IT" dirty="0" err="1"/>
              <a:t>Difference</a:t>
            </a:r>
            <a:r>
              <a:rPr lang="it-IT" dirty="0"/>
              <a:t> (HSD) test for </a:t>
            </a:r>
            <a:r>
              <a:rPr lang="it-IT" dirty="0" err="1"/>
              <a:t>pairwise</a:t>
            </a:r>
            <a:r>
              <a:rPr lang="it-IT" dirty="0"/>
              <a:t> </a:t>
            </a:r>
            <a:r>
              <a:rPr lang="it-IT" dirty="0" err="1"/>
              <a:t>comparisons</a:t>
            </a:r>
            <a:r>
              <a:rPr lang="it-IT" dirty="0"/>
              <a:t>.</a:t>
            </a:r>
          </a:p>
          <a:p>
            <a:pPr marL="228600" indent="-228600">
              <a:buAutoNum type="arabicParenR"/>
            </a:pPr>
            <a:endParaRPr lang="it-IT" dirty="0"/>
          </a:p>
          <a:p>
            <a:pPr marL="228600" indent="-228600">
              <a:buAutoNum type="arabicParenR"/>
            </a:pP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alignement</a:t>
            </a:r>
            <a:r>
              <a:rPr lang="it-IT" dirty="0"/>
              <a:t> with dArc1 (dArc2) Drosophila </a:t>
            </a:r>
            <a:r>
              <a:rPr lang="it-IT" dirty="0" err="1"/>
              <a:t>usign</a:t>
            </a:r>
            <a:r>
              <a:rPr lang="it-IT" dirty="0"/>
              <a:t> CLUSTEL OMEGA. -&gt; RMSD with </a:t>
            </a:r>
            <a:r>
              <a:rPr lang="it-IT" dirty="0" err="1"/>
              <a:t>each</a:t>
            </a:r>
            <a:r>
              <a:rPr lang="it-IT" dirty="0"/>
              <a:t> chain of the </a:t>
            </a:r>
            <a:r>
              <a:rPr lang="it-IT" dirty="0" err="1"/>
              <a:t>asymmetric</a:t>
            </a:r>
            <a:r>
              <a:rPr lang="it-IT" dirty="0"/>
              <a:t> </a:t>
            </a:r>
            <a:r>
              <a:rPr lang="it-IT" dirty="0" err="1"/>
              <a:t>unit</a:t>
            </a:r>
            <a:r>
              <a:rPr lang="it-IT" dirty="0"/>
              <a:t> -&gt; </a:t>
            </a:r>
            <a:r>
              <a:rPr lang="it-IT" dirty="0" err="1"/>
              <a:t>Choose</a:t>
            </a:r>
            <a:r>
              <a:rPr lang="it-IT" dirty="0"/>
              <a:t> the best </a:t>
            </a:r>
            <a:r>
              <a:rPr lang="it-IT" dirty="0" err="1"/>
              <a:t>fit</a:t>
            </a:r>
            <a:endParaRPr lang="it-IT" dirty="0"/>
          </a:p>
          <a:p>
            <a:pPr marL="228600" indent="-228600">
              <a:buAutoNum type="arabicParenR"/>
            </a:pPr>
            <a:endParaRPr lang="it-IT" dirty="0"/>
          </a:p>
          <a:p>
            <a:pPr marL="228600" indent="-228600">
              <a:buAutoNum type="arabicParenR"/>
            </a:pPr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: dArc1 </a:t>
            </a:r>
            <a:r>
              <a:rPr lang="it-IT" dirty="0" err="1"/>
              <a:t>fits</a:t>
            </a:r>
            <a:r>
              <a:rPr lang="it-IT" dirty="0"/>
              <a:t> best.</a:t>
            </a:r>
          </a:p>
          <a:p>
            <a:pPr marL="228600" indent="-228600">
              <a:buAutoNum type="arabicParenR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2A971-3F6B-8D4C-8197-BB516439AC31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020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LangevinMiddleIntegrator</a:t>
            </a:r>
            <a:r>
              <a:rPr lang="it-IT" dirty="0"/>
              <a:t>, T=300K</a:t>
            </a:r>
          </a:p>
          <a:p>
            <a:endParaRPr lang="it-IT" dirty="0"/>
          </a:p>
          <a:p>
            <a:r>
              <a:rPr lang="it-IT" i="1" dirty="0" err="1">
                <a:effectLst/>
                <a:latin typeface="Helvetica" pitchFamily="2" charset="0"/>
              </a:rPr>
              <a:t>simulations</a:t>
            </a:r>
            <a:r>
              <a:rPr lang="it-IT" i="1" dirty="0">
                <a:effectLst/>
                <a:latin typeface="Helvetica" pitchFamily="2" charset="0"/>
              </a:rPr>
              <a:t> </a:t>
            </a:r>
            <a:r>
              <a:rPr lang="it-IT" i="1" dirty="0" err="1">
                <a:effectLst/>
                <a:latin typeface="Helvetica" pitchFamily="2" charset="0"/>
              </a:rPr>
              <a:t>were</a:t>
            </a:r>
            <a:r>
              <a:rPr lang="it-IT" i="1" dirty="0">
                <a:effectLst/>
                <a:latin typeface="Helvetica" pitchFamily="2" charset="0"/>
              </a:rPr>
              <a:t> </a:t>
            </a:r>
            <a:r>
              <a:rPr lang="it-IT" i="1" dirty="0" err="1">
                <a:effectLst/>
                <a:latin typeface="Helvetica" pitchFamily="2" charset="0"/>
              </a:rPr>
              <a:t>conducted</a:t>
            </a:r>
            <a:r>
              <a:rPr lang="it-IT" i="1" dirty="0">
                <a:effectLst/>
                <a:latin typeface="Helvetica" pitchFamily="2" charset="0"/>
              </a:rPr>
              <a:t> </a:t>
            </a:r>
            <a:r>
              <a:rPr lang="it-IT" i="1" dirty="0" err="1">
                <a:effectLst/>
                <a:latin typeface="Helvetica" pitchFamily="2" charset="0"/>
              </a:rPr>
              <a:t>locally</a:t>
            </a:r>
            <a:r>
              <a:rPr lang="it-IT" i="1" dirty="0">
                <a:effectLst/>
                <a:latin typeface="Helvetica" pitchFamily="2" charset="0"/>
              </a:rPr>
              <a:t> on a Windows 11 machine with an NVIDIA</a:t>
            </a:r>
            <a:endParaRPr lang="it-IT" dirty="0">
              <a:effectLst/>
              <a:latin typeface="Helvetica" pitchFamily="2" charset="0"/>
            </a:endParaRPr>
          </a:p>
          <a:p>
            <a:r>
              <a:rPr lang="it-IT" i="1" dirty="0">
                <a:effectLst/>
                <a:latin typeface="Helvetica" pitchFamily="2" charset="0"/>
              </a:rPr>
              <a:t>4060 Ti GPU (16 GB RAM</a:t>
            </a:r>
            <a:endParaRPr lang="it-IT" dirty="0">
              <a:effectLst/>
              <a:latin typeface="Helvetica" pitchFamily="2" charset="0"/>
            </a:endParaRPr>
          </a:p>
          <a:p>
            <a:endParaRPr lang="it-IT" dirty="0"/>
          </a:p>
          <a:p>
            <a:r>
              <a:rPr lang="it-IT" dirty="0" err="1"/>
              <a:t>Forcefield</a:t>
            </a:r>
            <a:r>
              <a:rPr lang="it-IT" dirty="0"/>
              <a:t>: AMBERFF14, AMBERFF14/TIP3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2A971-3F6B-8D4C-8197-BB516439AC31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84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it-IT" dirty="0"/>
              <a:t>Fuzzy </a:t>
            </a:r>
            <a:r>
              <a:rPr lang="it-IT" dirty="0" err="1"/>
              <a:t>complex</a:t>
            </a:r>
            <a:r>
              <a:rPr lang="it-IT" dirty="0"/>
              <a:t>: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observe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Arc</a:t>
            </a:r>
            <a:r>
              <a:rPr lang="it-IT" dirty="0"/>
              <a:t> and Tau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: RMSD </a:t>
            </a:r>
            <a:r>
              <a:rPr lang="it-IT" dirty="0" err="1"/>
              <a:t>wrt</a:t>
            </a:r>
            <a:r>
              <a:rPr lang="it-IT" dirty="0"/>
              <a:t> </a:t>
            </a:r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(</a:t>
            </a:r>
            <a:r>
              <a:rPr lang="it-IT" dirty="0" err="1"/>
              <a:t>grows</a:t>
            </a:r>
            <a:r>
              <a:rPr lang="it-IT" dirty="0"/>
              <a:t> + </a:t>
            </a:r>
            <a:r>
              <a:rPr lang="it-IT" dirty="0" err="1"/>
              <a:t>have</a:t>
            </a:r>
            <a:r>
              <a:rPr lang="it-IT" dirty="0"/>
              <a:t> spikes -&gt;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conformation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dynamcis</a:t>
            </a:r>
            <a:r>
              <a:rPr lang="it-IT" dirty="0"/>
              <a:t>), RMSD </a:t>
            </a:r>
            <a:r>
              <a:rPr lang="it-IT" dirty="0" err="1"/>
              <a:t>wrt</a:t>
            </a:r>
            <a:r>
              <a:rPr lang="it-IT" dirty="0"/>
              <a:t> dArc1 </a:t>
            </a:r>
            <a:r>
              <a:rPr lang="it-IT" dirty="0" err="1"/>
              <a:t>gro</a:t>
            </a:r>
            <a:endParaRPr lang="it-IT" dirty="0"/>
          </a:p>
          <a:p>
            <a:pPr marL="228600" indent="-228600">
              <a:buAutoNum type="arabicParenR"/>
            </a:pPr>
            <a:endParaRPr lang="it-IT" dirty="0"/>
          </a:p>
          <a:p>
            <a:pPr marL="228600" indent="-228600">
              <a:buAutoNum type="arabicParenR"/>
            </a:pPr>
            <a:r>
              <a:rPr lang="it-IT" dirty="0" err="1"/>
              <a:t>Angles</a:t>
            </a:r>
            <a:r>
              <a:rPr lang="it-IT" dirty="0"/>
              <a:t>: no clear </a:t>
            </a:r>
            <a:r>
              <a:rPr lang="it-IT" dirty="0" err="1"/>
              <a:t>final</a:t>
            </a:r>
            <a:r>
              <a:rPr lang="it-IT" dirty="0"/>
              <a:t> pattern </a:t>
            </a:r>
            <a:r>
              <a:rPr lang="it-IT" dirty="0" err="1"/>
              <a:t>emerges</a:t>
            </a:r>
            <a:r>
              <a:rPr lang="it-IT" dirty="0"/>
              <a:t> !</a:t>
            </a:r>
          </a:p>
          <a:p>
            <a:pPr marL="228600" indent="-228600">
              <a:buAutoNum type="arabicParenR"/>
            </a:pPr>
            <a:r>
              <a:rPr lang="it-IT" dirty="0"/>
              <a:t>In sim2 the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closes</a:t>
            </a:r>
            <a:r>
              <a:rPr lang="it-IT" dirty="0"/>
              <a:t> </a:t>
            </a:r>
            <a:r>
              <a:rPr lang="it-IT" dirty="0" err="1"/>
              <a:t>periodically</a:t>
            </a:r>
            <a:r>
              <a:rPr lang="it-IT" dirty="0"/>
              <a:t>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2A971-3F6B-8D4C-8197-BB516439AC31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5417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mostly</a:t>
            </a:r>
            <a:r>
              <a:rPr lang="it-IT" dirty="0"/>
              <a:t> in one </a:t>
            </a:r>
            <a:r>
              <a:rPr lang="it-IT" dirty="0" err="1"/>
              <a:t>R</a:t>
            </a:r>
            <a:r>
              <a:rPr lang="it-IT" dirty="0"/>
              <a:t> (1-4): </a:t>
            </a:r>
            <a:r>
              <a:rPr lang="it-IT" dirty="0" err="1"/>
              <a:t>probably</a:t>
            </a:r>
            <a:r>
              <a:rPr lang="it-IT" dirty="0"/>
              <a:t> interactions </a:t>
            </a:r>
            <a:r>
              <a:rPr lang="it-IT" dirty="0" err="1"/>
              <a:t>localized</a:t>
            </a:r>
            <a:r>
              <a:rPr lang="it-IT" dirty="0"/>
              <a:t> [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domains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interact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with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importance</a:t>
            </a:r>
            <a:r>
              <a:rPr lang="it-IT" dirty="0"/>
              <a:t>]</a:t>
            </a:r>
          </a:p>
          <a:p>
            <a:pPr marL="228600" indent="-228600">
              <a:buAutoNum type="arabicParenR"/>
            </a:pPr>
            <a:endParaRPr lang="it-IT" dirty="0"/>
          </a:p>
          <a:p>
            <a:r>
              <a:rPr lang="it-IT" dirty="0"/>
              <a:t> </a:t>
            </a:r>
            <a:r>
              <a:rPr lang="it-IT" i="0" dirty="0"/>
              <a:t>2) </a:t>
            </a:r>
            <a:r>
              <a:rPr lang="it-IT" i="0" dirty="0" err="1">
                <a:effectLst/>
                <a:latin typeface="Helvetica" pitchFamily="2" charset="0"/>
              </a:rPr>
              <a:t>we</a:t>
            </a:r>
            <a:r>
              <a:rPr lang="it-IT" i="0" dirty="0">
                <a:effectLst/>
                <a:latin typeface="Helvetica" pitchFamily="2" charset="0"/>
              </a:rPr>
              <a:t> </a:t>
            </a:r>
            <a:r>
              <a:rPr lang="it-IT" i="0" dirty="0" err="1">
                <a:effectLst/>
                <a:latin typeface="Helvetica" pitchFamily="2" charset="0"/>
              </a:rPr>
              <a:t>observe</a:t>
            </a:r>
            <a:r>
              <a:rPr lang="it-IT" i="0" dirty="0">
                <a:effectLst/>
                <a:latin typeface="Helvetica" pitchFamily="2" charset="0"/>
              </a:rPr>
              <a:t> </a:t>
            </a:r>
            <a:r>
              <a:rPr lang="it-IT" i="0" dirty="0" err="1">
                <a:effectLst/>
                <a:latin typeface="Helvetica" pitchFamily="2" charset="0"/>
              </a:rPr>
              <a:t>that</a:t>
            </a:r>
            <a:r>
              <a:rPr lang="it-IT" i="0" dirty="0">
                <a:effectLst/>
                <a:latin typeface="Helvetica" pitchFamily="2" charset="0"/>
              </a:rPr>
              <a:t> the interaction of</a:t>
            </a:r>
          </a:p>
          <a:p>
            <a:r>
              <a:rPr lang="it-IT" i="0" dirty="0">
                <a:effectLst/>
                <a:latin typeface="Helvetica" pitchFamily="2" charset="0"/>
              </a:rPr>
              <a:t>Tau with the </a:t>
            </a:r>
            <a:r>
              <a:rPr lang="it-IT" i="0" dirty="0" err="1">
                <a:effectLst/>
                <a:latin typeface="Helvetica" pitchFamily="2" charset="0"/>
              </a:rPr>
              <a:t>N</a:t>
            </a:r>
            <a:r>
              <a:rPr lang="it-IT" i="0" dirty="0">
                <a:effectLst/>
                <a:latin typeface="Helvetica" pitchFamily="2" charset="0"/>
              </a:rPr>
              <a:t>-terminal </a:t>
            </a:r>
            <a:r>
              <a:rPr lang="it-IT" i="0" dirty="0" err="1">
                <a:effectLst/>
                <a:latin typeface="Helvetica" pitchFamily="2" charset="0"/>
              </a:rPr>
              <a:t>appear</a:t>
            </a:r>
            <a:r>
              <a:rPr lang="it-IT" i="0" dirty="0">
                <a:effectLst/>
                <a:latin typeface="Helvetica" pitchFamily="2" charset="0"/>
              </a:rPr>
              <a:t> to be more </a:t>
            </a:r>
            <a:r>
              <a:rPr lang="it-IT" i="0" dirty="0" err="1">
                <a:effectLst/>
                <a:latin typeface="Helvetica" pitchFamily="2" charset="0"/>
              </a:rPr>
              <a:t>stable</a:t>
            </a:r>
            <a:r>
              <a:rPr lang="it-IT" i="0" dirty="0">
                <a:effectLst/>
                <a:latin typeface="Helvetica" pitchFamily="2" charset="0"/>
              </a:rPr>
              <a:t> </a:t>
            </a:r>
            <a:r>
              <a:rPr lang="it-IT" i="0" dirty="0" err="1">
                <a:effectLst/>
                <a:latin typeface="Helvetica" pitchFamily="2" charset="0"/>
              </a:rPr>
              <a:t>than</a:t>
            </a:r>
            <a:r>
              <a:rPr lang="it-IT" i="0" dirty="0">
                <a:effectLst/>
                <a:latin typeface="Helvetica" pitchFamily="2" charset="0"/>
              </a:rPr>
              <a:t> </a:t>
            </a:r>
            <a:r>
              <a:rPr lang="it-IT" i="0" dirty="0" err="1">
                <a:effectLst/>
                <a:latin typeface="Helvetica" pitchFamily="2" charset="0"/>
              </a:rPr>
              <a:t>those</a:t>
            </a:r>
            <a:r>
              <a:rPr lang="it-IT" i="0" dirty="0">
                <a:effectLst/>
                <a:latin typeface="Helvetica" pitchFamily="2" charset="0"/>
              </a:rPr>
              <a:t> with the Gag domain (</a:t>
            </a:r>
            <a:r>
              <a:rPr lang="it-IT" i="0" dirty="0" err="1">
                <a:effectLst/>
                <a:latin typeface="Helvetica" pitchFamily="2" charset="0"/>
              </a:rPr>
              <a:t>even</a:t>
            </a:r>
            <a:r>
              <a:rPr lang="it-IT" i="0" dirty="0">
                <a:effectLst/>
                <a:latin typeface="Helvetica" pitchFamily="2" charset="0"/>
              </a:rPr>
              <a:t> after the dynamics)</a:t>
            </a:r>
          </a:p>
          <a:p>
            <a:endParaRPr lang="it-IT" i="1" dirty="0">
              <a:effectLst/>
              <a:latin typeface="Helvetica" pitchFamily="2" charset="0"/>
            </a:endParaRPr>
          </a:p>
          <a:p>
            <a:r>
              <a:rPr lang="it-IT" i="1" dirty="0">
                <a:effectLst/>
                <a:latin typeface="Helvetica" pitchFamily="2" charset="0"/>
              </a:rPr>
              <a:t>3) Sim1:</a:t>
            </a:r>
          </a:p>
          <a:p>
            <a:endParaRPr lang="it-IT" i="1" dirty="0">
              <a:effectLst/>
              <a:latin typeface="Helvetica" pitchFamily="2" charset="0"/>
            </a:endParaRPr>
          </a:p>
          <a:p>
            <a:r>
              <a:rPr lang="it-IT" b="0" i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{'R1': {'</a:t>
            </a:r>
            <a:r>
              <a:rPr lang="it-IT" b="0" i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N-terminal_fraction</a:t>
            </a:r>
            <a:r>
              <a:rPr lang="it-IT" b="0" i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': 0.8864313222289497, '</a:t>
            </a:r>
            <a:r>
              <a:rPr lang="it-IT" b="0" i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Capsid_fraction</a:t>
            </a:r>
            <a:r>
              <a:rPr lang="it-IT" b="0" i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': 0.11356867777105024}, 'R2': {'</a:t>
            </a:r>
            <a:r>
              <a:rPr lang="it-IT" b="0" i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N-terminal_fraction</a:t>
            </a:r>
            <a:r>
              <a:rPr lang="it-IT" b="0" i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': 0.8685293479137524, '</a:t>
            </a:r>
            <a:r>
              <a:rPr lang="it-IT" b="0" i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Capsid_fraction</a:t>
            </a:r>
            <a:r>
              <a:rPr lang="it-IT" b="0" i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': 0.13147065208624759}, 'R3': {'</a:t>
            </a:r>
            <a:r>
              <a:rPr lang="it-IT" b="0" i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N-terminal_fraction</a:t>
            </a:r>
            <a:r>
              <a:rPr lang="it-IT" b="0" i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': 0.38920887752878836, '</a:t>
            </a:r>
            <a:r>
              <a:rPr lang="it-IT" b="0" i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Capsid_fraction</a:t>
            </a:r>
            <a:r>
              <a:rPr lang="it-IT" b="0" i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': 0.6107911224712115}, 'R4': {'</a:t>
            </a:r>
            <a:r>
              <a:rPr lang="it-IT" b="0" i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N-terminal_fraction</a:t>
            </a:r>
            <a:r>
              <a:rPr lang="it-IT" b="0" i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': 0.7903938292176852, '</a:t>
            </a:r>
            <a:r>
              <a:rPr lang="it-IT" b="0" i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Capsid_fraction</a:t>
            </a:r>
            <a:r>
              <a:rPr lang="it-IT" b="0" i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': 0.2096061707823148}}</a:t>
            </a:r>
            <a:endParaRPr lang="it-IT" b="0" i="1" dirty="0">
              <a:solidFill>
                <a:srgbClr val="FFFFFF"/>
              </a:solidFill>
              <a:effectLst/>
              <a:latin typeface="Helvetica" pitchFamily="2" charset="0"/>
            </a:endParaRPr>
          </a:p>
          <a:p>
            <a:endParaRPr lang="it-IT" b="0" i="1" dirty="0">
              <a:solidFill>
                <a:srgbClr val="FFFFFF"/>
              </a:solidFill>
              <a:effectLst/>
              <a:latin typeface="Helvetica" pitchFamily="2" charset="0"/>
            </a:endParaRPr>
          </a:p>
          <a:p>
            <a:r>
              <a:rPr lang="it-IT" b="0" i="1" dirty="0">
                <a:solidFill>
                  <a:srgbClr val="FFFFFF"/>
                </a:solidFill>
                <a:effectLst/>
                <a:latin typeface="Helvetica" pitchFamily="2" charset="0"/>
              </a:rPr>
              <a:t>Sim3:</a:t>
            </a:r>
          </a:p>
          <a:p>
            <a:r>
              <a:rPr lang="it-IT" b="0" i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{'R1': {'</a:t>
            </a:r>
            <a:r>
              <a:rPr lang="it-IT" b="0" i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N-terminal_fraction</a:t>
            </a:r>
            <a:r>
              <a:rPr lang="it-IT" b="0" i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': 0.1646176739465786, '</a:t>
            </a:r>
            <a:r>
              <a:rPr lang="it-IT" b="0" i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Capsid_fraction</a:t>
            </a:r>
            <a:r>
              <a:rPr lang="it-IT" b="0" i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': 0.835382326053421}, 'R2': {'</a:t>
            </a:r>
            <a:r>
              <a:rPr lang="it-IT" b="0" i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N-terminal_fraction</a:t>
            </a:r>
            <a:r>
              <a:rPr lang="it-IT" b="0" i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': 0.999695684355623, '</a:t>
            </a:r>
            <a:r>
              <a:rPr lang="it-IT" b="0" i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Capsid_fraction</a:t>
            </a:r>
            <a:r>
              <a:rPr lang="it-IT" b="0" i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': 0.0003043156443770748}, 'R3': {'</a:t>
            </a:r>
            <a:r>
              <a:rPr lang="it-IT" b="0" i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N-terminal_fraction</a:t>
            </a:r>
            <a:r>
              <a:rPr lang="it-IT" b="0" i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': 1.0, '</a:t>
            </a:r>
            <a:r>
              <a:rPr lang="it-IT" b="0" i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Capsid_fraction</a:t>
            </a:r>
            <a:r>
              <a:rPr lang="it-IT" b="0" i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': 0.0}, 'R4': {'</a:t>
            </a:r>
            <a:r>
              <a:rPr lang="it-IT" b="0" i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N-terminal_fraction</a:t>
            </a:r>
            <a:r>
              <a:rPr lang="it-IT" b="0" i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': 0.9816869758405476, '</a:t>
            </a:r>
            <a:r>
              <a:rPr lang="it-IT" b="0" i="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Capsid_fraction</a:t>
            </a:r>
            <a:r>
              <a:rPr lang="it-IT" b="0" i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': 0.008313024159452238}}</a:t>
            </a:r>
            <a:endParaRPr lang="it-IT" dirty="0">
              <a:effectLst/>
              <a:latin typeface="Helvetica" pitchFamily="2" charset="0"/>
            </a:endParaRPr>
          </a:p>
          <a:p>
            <a:pPr marL="228600" indent="-228600">
              <a:buAutoNum type="arabicParenR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2A971-3F6B-8D4C-8197-BB516439AC3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4127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1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49" name="Rectangle 1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30B266-FF0D-8873-E6AB-31E89839B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03231"/>
            <a:ext cx="5192940" cy="2133600"/>
          </a:xfrm>
        </p:spPr>
        <p:txBody>
          <a:bodyPr anchor="ctr">
            <a:normAutofit/>
          </a:bodyPr>
          <a:lstStyle/>
          <a:p>
            <a:r>
              <a:rPr lang="it-IT"/>
              <a:t>BDfCP: ARC and TAU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86FF3-435B-04FE-FB1B-5631DBCB3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/>
          </a:bodyPr>
          <a:lstStyle/>
          <a:p>
            <a:r>
              <a:rPr lang="it-IT"/>
              <a:t>Gabriele Poccianti, 18/02/2025 </a:t>
            </a:r>
          </a:p>
        </p:txBody>
      </p:sp>
      <p:pic>
        <p:nvPicPr>
          <p:cNvPr id="5" name="Immagine 4" descr="Immagine che contiene testo, Carattere, Elementi grafici, logo&#10;&#10;Il contenuto generato dall'IA potrebbe non essere corretto.">
            <a:extLst>
              <a:ext uri="{FF2B5EF4-FFF2-40B4-BE49-F238E27FC236}">
                <a16:creationId xmlns:a16="http://schemas.microsoft.com/office/drawing/2014/main" id="{A5CC8942-404C-8040-96E4-3A6C58313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079" y="2342110"/>
            <a:ext cx="4809490" cy="217378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812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pic>
        <p:nvPicPr>
          <p:cNvPr id="4" name="Immagine 3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015A844D-C785-45AC-B501-2E7FE9738B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3" r="4" b="10668"/>
          <a:stretch/>
        </p:blipFill>
        <p:spPr>
          <a:xfrm>
            <a:off x="3176" y="1977798"/>
            <a:ext cx="5740399" cy="344934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5" name="Immagine 4" descr="Immagine che contiene linea, Diagramm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5AF0DC3A-D622-F81D-9399-31BEAFE83C1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" b="5487"/>
          <a:stretch/>
        </p:blipFill>
        <p:spPr>
          <a:xfrm>
            <a:off x="6267960" y="1985464"/>
            <a:ext cx="5920864" cy="344168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98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624526-1466-B2F2-A98E-4ED76782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it-IT" dirty="0" err="1"/>
              <a:t>Results</a:t>
            </a:r>
            <a:endParaRPr lang="it-IT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895419-5DB0-3A10-81DB-420C0F39E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it-IT" sz="2000" dirty="0" err="1"/>
              <a:t>Arc</a:t>
            </a:r>
            <a:r>
              <a:rPr lang="it-IT" sz="2000" dirty="0"/>
              <a:t> and Tau </a:t>
            </a:r>
            <a:r>
              <a:rPr lang="it-IT" sz="2000" dirty="0" err="1"/>
              <a:t>form</a:t>
            </a:r>
            <a:r>
              <a:rPr lang="it-IT" sz="2000" dirty="0"/>
              <a:t> a fuzzy </a:t>
            </a:r>
            <a:r>
              <a:rPr lang="it-IT" sz="2000" dirty="0" err="1"/>
              <a:t>complex</a:t>
            </a:r>
            <a:r>
              <a:rPr lang="it-IT" sz="2000" dirty="0"/>
              <a:t> (Contact patterns)</a:t>
            </a:r>
          </a:p>
          <a:p>
            <a:endParaRPr lang="it-IT" sz="2000" dirty="0"/>
          </a:p>
        </p:txBody>
      </p:sp>
      <p:pic>
        <p:nvPicPr>
          <p:cNvPr id="8" name="Immagine 7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0BA9A21D-6A7C-5EB5-3752-ED1B5123675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490" r="4" b="1257"/>
          <a:stretch/>
        </p:blipFill>
        <p:spPr>
          <a:xfrm>
            <a:off x="6984387" y="484632"/>
            <a:ext cx="4719805" cy="283608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6" name="Immagine 5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D0C32129-9DE3-F090-A44B-423062BBEA6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4" b="8823"/>
          <a:stretch/>
        </p:blipFill>
        <p:spPr>
          <a:xfrm>
            <a:off x="6984386" y="3632401"/>
            <a:ext cx="4719805" cy="27435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0" name="Immagine 9" descr="Immagine che contiene testo, diagramma, schermata, Piano&#10;&#10;Il contenuto generato dall'IA potrebbe non essere corretto.">
            <a:extLst>
              <a:ext uri="{FF2B5EF4-FFF2-40B4-BE49-F238E27FC236}">
                <a16:creationId xmlns:a16="http://schemas.microsoft.com/office/drawing/2014/main" id="{68F99FF8-6AB8-9A8C-678F-30BEE6F0B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2556" y="2773293"/>
            <a:ext cx="3849686" cy="384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64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76571E-73A0-1281-4783-D288E293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0F2531-56EB-D75F-AA5B-0F6AFA62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2) </a:t>
            </a:r>
            <a:r>
              <a:rPr lang="it-IT" dirty="0" err="1"/>
              <a:t>Viral</a:t>
            </a:r>
            <a:r>
              <a:rPr lang="it-IT" dirty="0"/>
              <a:t> </a:t>
            </a:r>
            <a:r>
              <a:rPr lang="it-IT" dirty="0" err="1"/>
              <a:t>capsid</a:t>
            </a:r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seems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TAU </a:t>
            </a:r>
            <a:r>
              <a:rPr lang="it-IT" dirty="0" err="1"/>
              <a:t>stabilizes</a:t>
            </a:r>
            <a:r>
              <a:rPr lang="it-IT" dirty="0"/>
              <a:t> the </a:t>
            </a:r>
            <a:r>
              <a:rPr lang="it-IT" dirty="0" err="1"/>
              <a:t>capsid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formation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9E9373F-A709-A851-9A3B-2A16D834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429000"/>
            <a:ext cx="4241800" cy="2764898"/>
          </a:xfrm>
          <a:prstGeom prst="rect">
            <a:avLst/>
          </a:prstGeom>
        </p:spPr>
      </p:pic>
      <p:pic>
        <p:nvPicPr>
          <p:cNvPr id="7" name="Immagine 6" descr="Immagine che contiene testo, schermata, schermo, linea&#10;&#10;Il contenuto generato dall'IA potrebbe non essere corretto.">
            <a:extLst>
              <a:ext uri="{FF2B5EF4-FFF2-40B4-BE49-F238E27FC236}">
                <a16:creationId xmlns:a16="http://schemas.microsoft.com/office/drawing/2014/main" id="{7CA2F799-1686-4BF4-0BF6-224E82F02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663" y="3384037"/>
            <a:ext cx="4310781" cy="28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9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D648C8-68FD-CC49-8FF6-6D18FDD6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1DE3C0-741F-B874-EF8F-135DEAFD9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it-IT" dirty="0"/>
              <a:t>Fuzzy </a:t>
            </a:r>
            <a:r>
              <a:rPr lang="it-IT" dirty="0" err="1"/>
              <a:t>complex</a:t>
            </a:r>
            <a:r>
              <a:rPr lang="it-IT" dirty="0"/>
              <a:t>: no </a:t>
            </a:r>
            <a:r>
              <a:rPr lang="it-IT" dirty="0" err="1"/>
              <a:t>stable</a:t>
            </a:r>
            <a:r>
              <a:rPr lang="it-IT" dirty="0"/>
              <a:t> </a:t>
            </a:r>
            <a:r>
              <a:rPr lang="it-IT" dirty="0" err="1"/>
              <a:t>monomeric</a:t>
            </a:r>
            <a:r>
              <a:rPr lang="it-IT" dirty="0"/>
              <a:t> </a:t>
            </a:r>
            <a:r>
              <a:rPr lang="it-IT" dirty="0" err="1"/>
              <a:t>structure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affect</a:t>
            </a:r>
            <a:r>
              <a:rPr lang="it-IT" dirty="0"/>
              <a:t> </a:t>
            </a:r>
            <a:r>
              <a:rPr lang="it-IT" dirty="0" err="1"/>
              <a:t>synaptic</a:t>
            </a:r>
            <a:r>
              <a:rPr lang="it-IT" dirty="0"/>
              <a:t> </a:t>
            </a:r>
            <a:r>
              <a:rPr lang="it-IT" dirty="0" err="1"/>
              <a:t>plasticity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r>
              <a:rPr lang="it-IT" dirty="0"/>
              <a:t>2. </a:t>
            </a:r>
            <a:r>
              <a:rPr lang="it-IT" dirty="0" err="1"/>
              <a:t>Viral</a:t>
            </a:r>
            <a:r>
              <a:rPr lang="it-IT" dirty="0"/>
              <a:t> domain more </a:t>
            </a:r>
            <a:r>
              <a:rPr lang="it-IT" dirty="0" err="1"/>
              <a:t>stable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Trasmission</a:t>
            </a:r>
            <a:r>
              <a:rPr lang="it-IT" dirty="0"/>
              <a:t> fo </a:t>
            </a:r>
            <a:r>
              <a:rPr lang="it-IT" dirty="0" err="1"/>
              <a:t>hTau</a:t>
            </a:r>
            <a:r>
              <a:rPr lang="it-IT" dirty="0"/>
              <a:t> in EV</a:t>
            </a:r>
          </a:p>
        </p:txBody>
      </p:sp>
    </p:spTree>
    <p:extLst>
      <p:ext uri="{BB962C8B-B14F-4D97-AF65-F5344CB8AC3E}">
        <p14:creationId xmlns:p14="http://schemas.microsoft.com/office/powerpoint/2010/main" val="331021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B0EE5-E75D-8F58-A9AE-ACFC41B2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Future </a:t>
            </a:r>
            <a:r>
              <a:rPr lang="it-IT" dirty="0" err="1"/>
              <a:t>directions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166086-5EC5-A62C-631C-94351A81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Beta </a:t>
            </a:r>
            <a:r>
              <a:rPr lang="it-IT" dirty="0" err="1"/>
              <a:t>structure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Longer</a:t>
            </a:r>
            <a:r>
              <a:rPr lang="it-IT" dirty="0"/>
              <a:t>/ more </a:t>
            </a:r>
            <a:r>
              <a:rPr lang="it-IT" dirty="0" err="1"/>
              <a:t>simulations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Relax </a:t>
            </a:r>
            <a:r>
              <a:rPr lang="it-IT" dirty="0" err="1"/>
              <a:t>constaints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595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32" name="Rectangle 31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EDF764-F7E0-4FFC-EA81-A1F5DA81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it-IT" dirty="0"/>
              <a:t>ARC (Q7LC44)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2DEB2A-8193-C639-9E0F-E5DB42765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it-IT" sz="2000" dirty="0"/>
              <a:t>(Activity-</a:t>
            </a:r>
            <a:r>
              <a:rPr lang="it-IT" sz="2000" dirty="0" err="1"/>
              <a:t>regulated</a:t>
            </a:r>
            <a:r>
              <a:rPr lang="it-IT" sz="2000" dirty="0"/>
              <a:t> </a:t>
            </a:r>
            <a:r>
              <a:rPr lang="it-IT" sz="2000" dirty="0" err="1"/>
              <a:t>cytoskeleton-associated</a:t>
            </a:r>
            <a:r>
              <a:rPr lang="it-IT" sz="2000" dirty="0"/>
              <a:t> </a:t>
            </a:r>
            <a:r>
              <a:rPr lang="it-IT" sz="2000" dirty="0" err="1"/>
              <a:t>protein</a:t>
            </a:r>
            <a:r>
              <a:rPr lang="it-IT" sz="2000" dirty="0"/>
              <a:t>)</a:t>
            </a:r>
          </a:p>
          <a:p>
            <a:r>
              <a:rPr lang="it-IT" sz="2000" dirty="0" err="1"/>
              <a:t>Mediates</a:t>
            </a:r>
            <a:r>
              <a:rPr lang="it-IT" sz="2000" dirty="0"/>
              <a:t> </a:t>
            </a:r>
            <a:r>
              <a:rPr lang="it-IT" sz="2000" dirty="0" err="1"/>
              <a:t>synaptic</a:t>
            </a:r>
            <a:r>
              <a:rPr lang="it-IT" sz="2000" dirty="0"/>
              <a:t> </a:t>
            </a:r>
            <a:r>
              <a:rPr lang="it-IT" sz="2000" dirty="0" err="1"/>
              <a:t>plasticity</a:t>
            </a:r>
            <a:r>
              <a:rPr lang="it-IT" sz="2000" dirty="0"/>
              <a:t> in </a:t>
            </a:r>
            <a:r>
              <a:rPr lang="it-IT" sz="2000" dirty="0" err="1"/>
              <a:t>mammals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Self-</a:t>
            </a:r>
            <a:r>
              <a:rPr lang="it-IT" sz="2000" dirty="0" err="1"/>
              <a:t>assembles</a:t>
            </a:r>
            <a:r>
              <a:rPr lang="it-IT" sz="2000" dirty="0"/>
              <a:t> -&gt; Virus-like </a:t>
            </a:r>
            <a:r>
              <a:rPr lang="it-IT" sz="2000" dirty="0" err="1"/>
              <a:t>capsid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err="1"/>
              <a:t>Implicated</a:t>
            </a:r>
            <a:r>
              <a:rPr lang="it-IT" sz="2000" dirty="0"/>
              <a:t> in AD</a:t>
            </a:r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</p:txBody>
      </p:sp>
      <p:pic>
        <p:nvPicPr>
          <p:cNvPr id="7" name="Immagine 6" descr="Immagine che contiene Arte frattale, Policromia, arte, barriera corallina&#10;&#10;Il contenuto generato dall'IA potrebbe non essere corretto.">
            <a:extLst>
              <a:ext uri="{FF2B5EF4-FFF2-40B4-BE49-F238E27FC236}">
                <a16:creationId xmlns:a16="http://schemas.microsoft.com/office/drawing/2014/main" id="{BB6AB44C-7535-45C3-E469-C456AF3C20E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0582" r="4" b="18105"/>
          <a:stretch/>
        </p:blipFill>
        <p:spPr>
          <a:xfrm>
            <a:off x="6984387" y="484632"/>
            <a:ext cx="4719805" cy="283608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5" name="Immagine 4" descr="Immagine che contiene schermata, Elementi grafici, oscurità, arte&#10;&#10;Il contenuto generato dall'IA potrebbe non essere corretto.">
            <a:extLst>
              <a:ext uri="{FF2B5EF4-FFF2-40B4-BE49-F238E27FC236}">
                <a16:creationId xmlns:a16="http://schemas.microsoft.com/office/drawing/2014/main" id="{D5B7745A-DC9E-EFDF-880D-5002F422168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811" r="4" b="4"/>
          <a:stretch/>
        </p:blipFill>
        <p:spPr>
          <a:xfrm>
            <a:off x="6984386" y="3632401"/>
            <a:ext cx="4719805" cy="27435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05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70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82" name="Rectangle 71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83" name="Rectangle 74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929BA1-6F9E-C73B-02FE-AD94BEF7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it-IT"/>
              <a:t>TAU (2N4R, P10636-8)</a:t>
            </a:r>
          </a:p>
        </p:txBody>
      </p:sp>
      <p:pic>
        <p:nvPicPr>
          <p:cNvPr id="84" name="Picture 76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44" name="Content Placeholder 13">
            <a:extLst>
              <a:ext uri="{FF2B5EF4-FFF2-40B4-BE49-F238E27FC236}">
                <a16:creationId xmlns:a16="http://schemas.microsoft.com/office/drawing/2014/main" id="{913A5783-9D72-3A17-6BB2-D57894C91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it-IT" sz="2000" b="0" i="0" u="none" strike="noStrike" dirty="0" err="1">
                <a:effectLst/>
                <a:latin typeface="fkGroteskNeue"/>
              </a:rPr>
              <a:t>Isophorm</a:t>
            </a:r>
            <a:r>
              <a:rPr lang="it-IT" sz="2000" b="0" i="0" u="none" strike="noStrike" dirty="0">
                <a:effectLst/>
                <a:latin typeface="fkGroteskNeue"/>
              </a:rPr>
              <a:t> 8:</a:t>
            </a:r>
          </a:p>
          <a:p>
            <a:r>
              <a:rPr lang="it-IT" sz="2000" b="0" i="0" u="none" strike="noStrike" dirty="0" err="1">
                <a:effectLst/>
                <a:latin typeface="fkGroteskNeue"/>
              </a:rPr>
              <a:t>two</a:t>
            </a:r>
            <a:r>
              <a:rPr lang="it-IT" sz="2000" b="0" i="0" u="none" strike="noStrike" dirty="0">
                <a:effectLst/>
                <a:latin typeface="fkGroteskNeue"/>
              </a:rPr>
              <a:t> </a:t>
            </a:r>
            <a:r>
              <a:rPr lang="it-IT" sz="2000" b="0" i="0" u="none" strike="noStrike" dirty="0" err="1">
                <a:effectLst/>
                <a:latin typeface="fkGroteskNeue"/>
              </a:rPr>
              <a:t>N</a:t>
            </a:r>
            <a:r>
              <a:rPr lang="it-IT" sz="2000" b="0" i="0" u="none" strike="noStrike" dirty="0">
                <a:effectLst/>
                <a:latin typeface="fkGroteskNeue"/>
              </a:rPr>
              <a:t>-terminal </a:t>
            </a:r>
            <a:r>
              <a:rPr lang="it-IT" sz="2000" b="0" i="0" u="none" strike="noStrike" dirty="0" err="1">
                <a:effectLst/>
                <a:latin typeface="fkGroteskNeue"/>
              </a:rPr>
              <a:t>inserts</a:t>
            </a:r>
            <a:r>
              <a:rPr lang="it-IT" sz="2000" b="0" i="0" u="none" strike="noStrike" dirty="0">
                <a:effectLst/>
                <a:latin typeface="fkGroteskNeue"/>
              </a:rPr>
              <a:t> (N1 and N2)</a:t>
            </a:r>
          </a:p>
          <a:p>
            <a:r>
              <a:rPr lang="it-IT" sz="2000" b="0" i="0" u="none" strike="noStrike" dirty="0" err="1">
                <a:effectLst/>
                <a:latin typeface="fkGroteskNeue"/>
              </a:rPr>
              <a:t>four</a:t>
            </a:r>
            <a:r>
              <a:rPr lang="it-IT" sz="2000" b="0" i="0" u="none" strike="noStrike" dirty="0">
                <a:effectLst/>
                <a:latin typeface="fkGroteskNeue"/>
              </a:rPr>
              <a:t> </a:t>
            </a:r>
            <a:r>
              <a:rPr lang="it-IT" sz="2000" b="0" i="0" u="none" strike="noStrike" dirty="0" err="1">
                <a:effectLst/>
                <a:latin typeface="fkGroteskNeue"/>
              </a:rPr>
              <a:t>microtubule-binding</a:t>
            </a:r>
            <a:r>
              <a:rPr lang="it-IT" sz="2000" b="0" i="0" u="none" strike="noStrike" dirty="0">
                <a:effectLst/>
                <a:latin typeface="fkGroteskNeue"/>
              </a:rPr>
              <a:t> </a:t>
            </a:r>
            <a:r>
              <a:rPr lang="it-IT" sz="2000" b="0" i="0" u="none" strike="noStrike" dirty="0" err="1">
                <a:effectLst/>
                <a:latin typeface="fkGroteskNeue"/>
              </a:rPr>
              <a:t>repeats</a:t>
            </a:r>
            <a:r>
              <a:rPr lang="it-IT" sz="2000" b="0" i="0" u="none" strike="noStrike" dirty="0">
                <a:effectLst/>
                <a:latin typeface="fkGroteskNeue"/>
              </a:rPr>
              <a:t> (R1-R4)</a:t>
            </a:r>
          </a:p>
          <a:p>
            <a:endParaRPr lang="en-US" sz="2000" dirty="0"/>
          </a:p>
          <a:p>
            <a:r>
              <a:rPr lang="en-US" sz="2000" dirty="0"/>
              <a:t>Role: </a:t>
            </a:r>
            <a:r>
              <a:rPr lang="en-US" sz="2000" dirty="0" err="1"/>
              <a:t>microtuble</a:t>
            </a:r>
            <a:r>
              <a:rPr lang="en-US" sz="2000" dirty="0"/>
              <a:t> stabilization</a:t>
            </a:r>
          </a:p>
          <a:p>
            <a:r>
              <a:rPr lang="en-US" sz="2000" dirty="0"/>
              <a:t>Very mobile</a:t>
            </a:r>
          </a:p>
          <a:p>
            <a:endParaRPr lang="en-US" sz="2000" dirty="0"/>
          </a:p>
          <a:p>
            <a:r>
              <a:rPr lang="en-US" sz="2000" dirty="0"/>
              <a:t>Misfolded aggregates -&gt; NFTs</a:t>
            </a:r>
          </a:p>
          <a:p>
            <a:r>
              <a:rPr lang="en-US" sz="2000" dirty="0"/>
              <a:t>Characterize </a:t>
            </a:r>
            <a:r>
              <a:rPr lang="en-US" sz="2000" dirty="0" err="1"/>
              <a:t>Taupathies</a:t>
            </a:r>
            <a:r>
              <a:rPr lang="en-US" sz="2000" dirty="0"/>
              <a:t> (e.g. AD)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2" name="Immagine 11" descr="Immagine che contiene Arte bambini, disegno, ricamo&#10;&#10;Il contenuto generato dall'IA potrebbe non essere corretto.">
            <a:extLst>
              <a:ext uri="{FF2B5EF4-FFF2-40B4-BE49-F238E27FC236}">
                <a16:creationId xmlns:a16="http://schemas.microsoft.com/office/drawing/2014/main" id="{90D27EBC-BD10-291E-FE3B-865ECDE5A81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7940" r="5090" b="-1"/>
          <a:stretch/>
        </p:blipFill>
        <p:spPr>
          <a:xfrm>
            <a:off x="6743701" y="484632"/>
            <a:ext cx="4960492" cy="283608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0" name="Segnaposto contenuto 9" descr="Immagine che contiene arte&#10;&#10;Il contenuto generato dall'IA potrebbe non essere corretto.">
            <a:extLst>
              <a:ext uri="{FF2B5EF4-FFF2-40B4-BE49-F238E27FC236}">
                <a16:creationId xmlns:a16="http://schemas.microsoft.com/office/drawing/2014/main" id="{AC3336C5-98E5-1309-075E-7F184FBEFB6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476" r="4" b="10023"/>
          <a:stretch/>
        </p:blipFill>
        <p:spPr>
          <a:xfrm>
            <a:off x="5698914" y="3189744"/>
            <a:ext cx="7103564" cy="412916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05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6AFB81-1B39-2593-B4EC-C0C1C86E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The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B15D6F-3617-8086-7F2E-4866A7A31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ARC-TAU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role</a:t>
            </a:r>
            <a:r>
              <a:rPr lang="it-IT" dirty="0"/>
              <a:t> in </a:t>
            </a:r>
            <a:r>
              <a:rPr lang="it-IT" dirty="0" err="1"/>
              <a:t>Taupathies</a:t>
            </a:r>
            <a:endParaRPr lang="it-IT" dirty="0"/>
          </a:p>
          <a:p>
            <a:r>
              <a:rPr lang="it-IT" b="1" i="1" dirty="0" err="1">
                <a:effectLst/>
                <a:latin typeface="Helvetica" pitchFamily="2" charset="0"/>
              </a:rPr>
              <a:t>Our</a:t>
            </a:r>
            <a:r>
              <a:rPr lang="it-IT" b="1" i="1" dirty="0">
                <a:effectLst/>
                <a:latin typeface="Helvetica" pitchFamily="2" charset="0"/>
              </a:rPr>
              <a:t> </a:t>
            </a:r>
            <a:r>
              <a:rPr lang="it-IT" b="1" i="1" dirty="0" err="1">
                <a:effectLst/>
                <a:latin typeface="Helvetica" pitchFamily="2" charset="0"/>
              </a:rPr>
              <a:t>question</a:t>
            </a:r>
            <a:r>
              <a:rPr lang="it-IT" i="1" dirty="0">
                <a:effectLst/>
                <a:latin typeface="Helvetica" pitchFamily="2" charset="0"/>
              </a:rPr>
              <a:t>: How </a:t>
            </a:r>
            <a:r>
              <a:rPr lang="it-IT" i="1" dirty="0" err="1">
                <a:effectLst/>
                <a:latin typeface="Helvetica" pitchFamily="2" charset="0"/>
              </a:rPr>
              <a:t>does</a:t>
            </a:r>
            <a:r>
              <a:rPr lang="it-IT" i="1" dirty="0">
                <a:effectLst/>
                <a:latin typeface="Helvetica" pitchFamily="2" charset="0"/>
              </a:rPr>
              <a:t> </a:t>
            </a:r>
            <a:r>
              <a:rPr lang="it-IT" i="1" dirty="0" err="1">
                <a:effectLst/>
                <a:latin typeface="Helvetica" pitchFamily="2" charset="0"/>
              </a:rPr>
              <a:t>hTau</a:t>
            </a:r>
            <a:r>
              <a:rPr lang="it-IT" i="1" dirty="0">
                <a:effectLst/>
                <a:latin typeface="Helvetica" pitchFamily="2" charset="0"/>
              </a:rPr>
              <a:t> </a:t>
            </a:r>
            <a:r>
              <a:rPr lang="it-IT" i="1" dirty="0" err="1">
                <a:effectLst/>
                <a:latin typeface="Helvetica" pitchFamily="2" charset="0"/>
              </a:rPr>
              <a:t>interacts</a:t>
            </a:r>
            <a:r>
              <a:rPr lang="it-IT" i="1" dirty="0">
                <a:effectLst/>
                <a:latin typeface="Helvetica" pitchFamily="2" charset="0"/>
              </a:rPr>
              <a:t> with </a:t>
            </a:r>
            <a:r>
              <a:rPr lang="it-IT" i="1" dirty="0" err="1">
                <a:effectLst/>
                <a:latin typeface="Helvetica" pitchFamily="2" charset="0"/>
              </a:rPr>
              <a:t>Arc</a:t>
            </a:r>
            <a:r>
              <a:rPr lang="it-IT" i="1" dirty="0">
                <a:effectLst/>
                <a:latin typeface="Helvetica" pitchFamily="2" charset="0"/>
              </a:rPr>
              <a:t> ?</a:t>
            </a:r>
          </a:p>
          <a:p>
            <a:pPr marL="0" indent="0">
              <a:buNone/>
            </a:pPr>
            <a:r>
              <a:rPr lang="it-IT" dirty="0"/>
              <a:t>In </a:t>
            </a:r>
            <a:r>
              <a:rPr lang="it-IT" dirty="0" err="1"/>
              <a:t>particular</a:t>
            </a:r>
            <a:r>
              <a:rPr lang="it-IT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Does </a:t>
            </a:r>
            <a:r>
              <a:rPr lang="it-IT" dirty="0" err="1"/>
              <a:t>Arc</a:t>
            </a:r>
            <a:r>
              <a:rPr lang="it-IT" dirty="0"/>
              <a:t> </a:t>
            </a:r>
            <a:r>
              <a:rPr lang="it-IT" dirty="0" err="1"/>
              <a:t>maintain</a:t>
            </a:r>
            <a:r>
              <a:rPr lang="it-IT" dirty="0"/>
              <a:t> a </a:t>
            </a:r>
            <a:r>
              <a:rPr lang="it-IT" dirty="0" err="1"/>
              <a:t>stable</a:t>
            </a:r>
            <a:r>
              <a:rPr lang="it-IT" dirty="0"/>
              <a:t> </a:t>
            </a:r>
            <a:r>
              <a:rPr lang="it-IT" dirty="0" err="1"/>
              <a:t>monomeric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?</a:t>
            </a:r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Can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form</a:t>
            </a:r>
            <a:r>
              <a:rPr lang="it-IT" dirty="0"/>
              <a:t> a </a:t>
            </a:r>
            <a:r>
              <a:rPr lang="it-IT" dirty="0" err="1"/>
              <a:t>Capsid</a:t>
            </a:r>
            <a:r>
              <a:rPr lang="it-IT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52971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1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13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Segnaposto contenuto 4" descr="Immagine che contiene testo, Viso umano, uomo, persona&#10;&#10;Il contenuto generato dall'IA potrebbe non essere corretto.">
            <a:extLst>
              <a:ext uri="{FF2B5EF4-FFF2-40B4-BE49-F238E27FC236}">
                <a16:creationId xmlns:a16="http://schemas.microsoft.com/office/drawing/2014/main" id="{E60E7EC6-3F97-BC28-F117-50BD24B530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256" r="8124" b="-2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" name="Rectangle 15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DC66AB-9B57-A820-8250-AF99B6B1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it-IT" sz="3200" dirty="0" err="1"/>
              <a:t>Alphafold</a:t>
            </a:r>
            <a:endParaRPr lang="it-IT" sz="3200" dirty="0"/>
          </a:p>
        </p:txBody>
      </p:sp>
      <p:pic>
        <p:nvPicPr>
          <p:cNvPr id="25" name="Picture 17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53D30394-9BF2-FDF3-A1AC-784F1AF34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r>
              <a:rPr lang="it-IT" sz="1600" dirty="0"/>
              <a:t>In 2020, Demis </a:t>
            </a:r>
            <a:r>
              <a:rPr lang="it-IT" sz="1600" dirty="0" err="1"/>
              <a:t>Hassabis</a:t>
            </a:r>
            <a:r>
              <a:rPr lang="it-IT" sz="1600" dirty="0"/>
              <a:t> and John Jumper </a:t>
            </a:r>
            <a:r>
              <a:rPr lang="it-IT" sz="1600" dirty="0" err="1"/>
              <a:t>presented</a:t>
            </a:r>
            <a:r>
              <a:rPr lang="it-IT" sz="1600" dirty="0"/>
              <a:t> an AI model </a:t>
            </a:r>
            <a:r>
              <a:rPr lang="it-IT" sz="1600" dirty="0" err="1"/>
              <a:t>called</a:t>
            </a:r>
            <a:r>
              <a:rPr lang="it-IT" sz="1600" dirty="0"/>
              <a:t> AlphaFold2</a:t>
            </a:r>
          </a:p>
          <a:p>
            <a:r>
              <a:rPr lang="it-IT" sz="1600" dirty="0"/>
              <a:t>AI system </a:t>
            </a:r>
            <a:r>
              <a:rPr lang="it-IT" sz="1600" dirty="0" err="1"/>
              <a:t>developed</a:t>
            </a:r>
            <a:r>
              <a:rPr lang="it-IT" sz="1600" dirty="0"/>
              <a:t> by </a:t>
            </a:r>
            <a:r>
              <a:rPr lang="it-IT" sz="1600" dirty="0" err="1"/>
              <a:t>DeepMind</a:t>
            </a:r>
            <a:r>
              <a:rPr lang="it-IT" sz="1600" dirty="0"/>
              <a:t> </a:t>
            </a:r>
          </a:p>
          <a:p>
            <a:r>
              <a:rPr lang="it-IT" sz="1600" dirty="0" err="1"/>
              <a:t>Predicts</a:t>
            </a:r>
            <a:r>
              <a:rPr lang="it-IT" sz="1600" dirty="0"/>
              <a:t> </a:t>
            </a:r>
            <a:r>
              <a:rPr lang="it-IT" sz="1600" dirty="0" err="1"/>
              <a:t>protein</a:t>
            </a:r>
            <a:r>
              <a:rPr lang="it-IT" sz="1600" dirty="0"/>
              <a:t> </a:t>
            </a:r>
            <a:r>
              <a:rPr lang="it-IT" sz="1600" dirty="0" err="1"/>
              <a:t>structures</a:t>
            </a:r>
            <a:r>
              <a:rPr lang="it-IT" sz="1600" dirty="0"/>
              <a:t> </a:t>
            </a:r>
          </a:p>
          <a:p>
            <a:r>
              <a:rPr lang="it-IT" sz="1600" dirty="0" err="1"/>
              <a:t>Remarkable</a:t>
            </a:r>
            <a:r>
              <a:rPr lang="it-IT" sz="1600" dirty="0"/>
              <a:t> </a:t>
            </a:r>
            <a:r>
              <a:rPr lang="it-IT" sz="1600" dirty="0" err="1"/>
              <a:t>accuracy</a:t>
            </a:r>
            <a:endParaRPr lang="it-IT" sz="1600" dirty="0"/>
          </a:p>
          <a:p>
            <a:r>
              <a:rPr lang="it-IT" sz="1600" dirty="0"/>
              <a:t>Tackle </a:t>
            </a:r>
            <a:r>
              <a:rPr lang="it-IT" sz="1600" dirty="0" err="1"/>
              <a:t>Protein</a:t>
            </a:r>
            <a:r>
              <a:rPr lang="it-IT" sz="1600" dirty="0"/>
              <a:t> </a:t>
            </a:r>
            <a:r>
              <a:rPr lang="it-IT" sz="1600" dirty="0" err="1"/>
              <a:t>Folding</a:t>
            </a:r>
            <a:r>
              <a:rPr lang="it-IT" sz="1600" dirty="0"/>
              <a:t> </a:t>
            </a:r>
            <a:r>
              <a:rPr lang="it-IT" sz="1600" dirty="0" err="1"/>
              <a:t>Problem</a:t>
            </a:r>
            <a:endParaRPr lang="it-IT" sz="1600" dirty="0"/>
          </a:p>
          <a:p>
            <a:r>
              <a:rPr lang="it-IT" sz="1600" dirty="0" err="1"/>
              <a:t>Further</a:t>
            </a:r>
            <a:r>
              <a:rPr lang="it-IT" sz="1600" dirty="0"/>
              <a:t> </a:t>
            </a:r>
            <a:r>
              <a:rPr lang="it-IT" sz="1600" dirty="0" err="1"/>
              <a:t>improvements</a:t>
            </a:r>
            <a:r>
              <a:rPr lang="it-IT" sz="1600" dirty="0"/>
              <a:t> with Alphafold3</a:t>
            </a:r>
          </a:p>
        </p:txBody>
      </p:sp>
    </p:spTree>
    <p:extLst>
      <p:ext uri="{BB962C8B-B14F-4D97-AF65-F5344CB8AC3E}">
        <p14:creationId xmlns:p14="http://schemas.microsoft.com/office/powerpoint/2010/main" val="229066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C01186-C427-3A13-3D2C-FD547A1A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it-IT" dirty="0"/>
              <a:t>Methods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3F0BB9-02CF-051D-5EF2-366CEAC37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849971" cy="35993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1800" dirty="0"/>
              <a:t>Preliminary </a:t>
            </a:r>
            <a:r>
              <a:rPr lang="it-IT" sz="1800" dirty="0" err="1"/>
              <a:t>population</a:t>
            </a:r>
            <a:r>
              <a:rPr lang="it-IT" sz="1800" dirty="0"/>
              <a:t> </a:t>
            </a:r>
            <a:r>
              <a:rPr lang="it-IT" sz="1800" dirty="0" err="1"/>
              <a:t>analysis</a:t>
            </a:r>
            <a:r>
              <a:rPr lang="it-IT" sz="1800" dirty="0"/>
              <a:t> -&gt; </a:t>
            </a:r>
            <a:r>
              <a:rPr lang="it-IT" sz="1800" dirty="0" err="1"/>
              <a:t>Alphafold</a:t>
            </a:r>
            <a:endParaRPr lang="it-IT" sz="1800" dirty="0"/>
          </a:p>
          <a:p>
            <a:pPr marL="457200" indent="-457200">
              <a:buFont typeface="+mj-lt"/>
              <a:buAutoNum type="arabicPeriod"/>
            </a:pPr>
            <a:r>
              <a:rPr lang="it-IT" sz="1800" dirty="0"/>
              <a:t>Statistical Analysis</a:t>
            </a:r>
          </a:p>
          <a:p>
            <a:pPr marL="457200" indent="-457200">
              <a:buFont typeface="+mj-lt"/>
              <a:buAutoNum type="arabicPeriod"/>
            </a:pPr>
            <a:endParaRPr lang="it-IT" sz="1800" dirty="0"/>
          </a:p>
          <a:p>
            <a:pPr marL="457200" indent="-457200">
              <a:buFont typeface="+mj-lt"/>
              <a:buAutoNum type="arabicPeriod"/>
            </a:pPr>
            <a:r>
              <a:rPr lang="it-IT" sz="1800" dirty="0" err="1"/>
              <a:t>Simulations</a:t>
            </a:r>
            <a:r>
              <a:rPr lang="it-IT" sz="1800" dirty="0"/>
              <a:t> (</a:t>
            </a:r>
            <a:r>
              <a:rPr lang="it-IT" sz="1800" dirty="0" err="1"/>
              <a:t>OpenMM</a:t>
            </a:r>
            <a:r>
              <a:rPr lang="it-IT" sz="18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it-IT" sz="1800" dirty="0"/>
          </a:p>
          <a:p>
            <a:pPr marL="457200" indent="-457200">
              <a:buFont typeface="+mj-lt"/>
              <a:buAutoNum type="arabicPeriod"/>
            </a:pPr>
            <a:endParaRPr lang="it-IT" sz="1800" dirty="0"/>
          </a:p>
          <a:p>
            <a:pPr marL="457200" indent="-457200">
              <a:buFont typeface="+mj-lt"/>
              <a:buAutoNum type="arabicPeriod"/>
            </a:pPr>
            <a:endParaRPr lang="it-IT" sz="1800" dirty="0"/>
          </a:p>
          <a:p>
            <a:pPr marL="457200" indent="-457200">
              <a:buFont typeface="+mj-lt"/>
              <a:buAutoNum type="arabicPeriod"/>
            </a:pPr>
            <a:endParaRPr lang="it-IT" sz="1800" dirty="0"/>
          </a:p>
          <a:p>
            <a:pPr marL="457200" indent="-457200">
              <a:buFont typeface="+mj-lt"/>
              <a:buAutoNum type="arabicPeriod"/>
            </a:pPr>
            <a:endParaRPr lang="it-IT" sz="1800" dirty="0"/>
          </a:p>
          <a:p>
            <a:pPr marL="457200" indent="-457200">
              <a:buFont typeface="+mj-lt"/>
              <a:buAutoNum type="arabicPeriod"/>
            </a:pPr>
            <a:endParaRPr lang="it-IT" sz="1800" dirty="0"/>
          </a:p>
          <a:p>
            <a:pPr marL="457200" indent="-457200">
              <a:buFont typeface="+mj-lt"/>
              <a:buAutoNum type="arabicPeriod"/>
            </a:pPr>
            <a:endParaRPr lang="it-IT" sz="1800" dirty="0"/>
          </a:p>
          <a:p>
            <a:pPr marL="457200" indent="-457200">
              <a:buFont typeface="+mj-lt"/>
              <a:buAutoNum type="arabicPeriod"/>
            </a:pPr>
            <a:endParaRPr lang="it-IT" sz="1800" dirty="0"/>
          </a:p>
          <a:p>
            <a:pPr marL="457200" indent="-457200">
              <a:buFont typeface="+mj-lt"/>
              <a:buAutoNum type="arabicPeriod"/>
            </a:pPr>
            <a:endParaRPr lang="it-IT" sz="1800" dirty="0"/>
          </a:p>
          <a:p>
            <a:pPr marL="457200" indent="-457200">
              <a:buFont typeface="+mj-lt"/>
              <a:buAutoNum type="arabicPeriod"/>
            </a:pPr>
            <a:endParaRPr lang="it-IT" sz="1800" dirty="0"/>
          </a:p>
        </p:txBody>
      </p:sp>
      <p:pic>
        <p:nvPicPr>
          <p:cNvPr id="5" name="Immagine 4" descr="Immagine che contiene testo, diagramm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D60857FE-4378-CF66-4194-F85723C982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660" b="4"/>
          <a:stretch/>
        </p:blipFill>
        <p:spPr>
          <a:xfrm>
            <a:off x="6096001" y="2336873"/>
            <a:ext cx="2096630" cy="17189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9" name="Immagine 8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668FF482-0583-8332-7307-06B063EA9E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485" r="5758"/>
          <a:stretch/>
        </p:blipFill>
        <p:spPr>
          <a:xfrm>
            <a:off x="8333245" y="2336873"/>
            <a:ext cx="2096630" cy="171895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1" name="Immagine 10" descr="Immagine che contiene luce, oscurità, notte, arte&#10;&#10;Il contenuto generato dall'IA potrebbe non essere corretto.">
            <a:extLst>
              <a:ext uri="{FF2B5EF4-FFF2-40B4-BE49-F238E27FC236}">
                <a16:creationId xmlns:a16="http://schemas.microsoft.com/office/drawing/2014/main" id="{E78449A9-DAB9-58D0-9F00-AC64C1B9539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5557" r="21931" b="-2"/>
          <a:stretch/>
        </p:blipFill>
        <p:spPr>
          <a:xfrm>
            <a:off x="6096001" y="4217226"/>
            <a:ext cx="2096630" cy="17189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Immagine 6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9B4893F2-56AE-E347-D92D-7E6215310FC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108" r="4552" b="4"/>
          <a:stretch/>
        </p:blipFill>
        <p:spPr>
          <a:xfrm>
            <a:off x="8333245" y="4217553"/>
            <a:ext cx="2096630" cy="171895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195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21">
            <a:extLst>
              <a:ext uri="{FF2B5EF4-FFF2-40B4-BE49-F238E27FC236}">
                <a16:creationId xmlns:a16="http://schemas.microsoft.com/office/drawing/2014/main" id="{8C72066B-2158-4046-9FB0-6D9A3DA74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3" name="Rectangle 22">
              <a:extLst>
                <a:ext uri="{FF2B5EF4-FFF2-40B4-BE49-F238E27FC236}">
                  <a16:creationId xmlns:a16="http://schemas.microsoft.com/office/drawing/2014/main" id="{383AB0BE-0167-4472-9008-36851749D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F384F40-4EB7-4475-B379-2C4F8E9B7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47" name="Rectangle 25">
            <a:extLst>
              <a:ext uri="{FF2B5EF4-FFF2-40B4-BE49-F238E27FC236}">
                <a16:creationId xmlns:a16="http://schemas.microsoft.com/office/drawing/2014/main" id="{D4CDA136-081E-4A36-A5DF-FF7F09603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A00C12-EB16-788C-5780-A3E7A8F8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4196478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Preliminary Analysis</a:t>
            </a:r>
          </a:p>
        </p:txBody>
      </p:sp>
      <p:pic>
        <p:nvPicPr>
          <p:cNvPr id="48" name="Picture 27">
            <a:extLst>
              <a:ext uri="{FF2B5EF4-FFF2-40B4-BE49-F238E27FC236}">
                <a16:creationId xmlns:a16="http://schemas.microsoft.com/office/drawing/2014/main" id="{7B379D76-5762-4310-9413-7F2BE11EE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4B77EB5-DCE8-B50B-487A-41FA9F70B7E2}"/>
              </a:ext>
            </a:extLst>
          </p:cNvPr>
          <p:cNvSpPr txBox="1"/>
          <p:nvPr/>
        </p:nvSpPr>
        <p:spPr>
          <a:xfrm>
            <a:off x="680321" y="2336873"/>
            <a:ext cx="4124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Angles clustering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Interacting fractions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Comparaison with dArc viral structure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49" name="Rectangle 29">
            <a:extLst>
              <a:ext uri="{FF2B5EF4-FFF2-40B4-BE49-F238E27FC236}">
                <a16:creationId xmlns:a16="http://schemas.microsoft.com/office/drawing/2014/main" id="{1A37F6BA-525E-4812-A9FA-90B7DCE6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88844"/>
            <a:ext cx="3378077" cy="3526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13CE1E76-BF3B-9962-D2EA-D05E3F1D6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4930" y="1002690"/>
            <a:ext cx="3312370" cy="242631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928961D-7794-43EC-911A-B470AA961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488844"/>
            <a:ext cx="2739690" cy="24808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D515B74-CD97-3493-C38D-92C865A55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0256" y="939497"/>
            <a:ext cx="2674537" cy="171170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1F7FC63-EBA1-49EA-9DBC-B0794C671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169237"/>
            <a:ext cx="3378077" cy="22174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42092EA1-8A96-4E28-3B4D-38A9CA1893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2212" y="4327523"/>
            <a:ext cx="2953746" cy="189039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F4C0F37-86FC-4078-84D9-CD12ED6A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3130583"/>
            <a:ext cx="2739690" cy="32480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, diagramm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EE19BE26-1FFD-F471-7C84-2C100A977F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5072" y="3848922"/>
            <a:ext cx="2451617" cy="179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9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F01BC7-FDA0-AA50-4C43-737DD94A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066DAD-2B90-7555-99EF-B10DEFD44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Kept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R1-4 for TAU (</a:t>
            </a:r>
            <a:r>
              <a:rPr lang="it-IT" dirty="0" err="1"/>
              <a:t>residues</a:t>
            </a:r>
            <a:r>
              <a:rPr lang="it-IT" dirty="0"/>
              <a:t> 244-369)</a:t>
            </a:r>
          </a:p>
          <a:p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Complex</a:t>
            </a:r>
            <a:r>
              <a:rPr lang="it-IT" dirty="0"/>
              <a:t> ARC+TAU with </a:t>
            </a:r>
            <a:r>
              <a:rPr lang="it-IT" dirty="0" err="1"/>
              <a:t>Alphafold</a:t>
            </a:r>
            <a:endParaRPr lang="it-IT" dirty="0"/>
          </a:p>
          <a:p>
            <a:r>
              <a:rPr lang="it-IT" dirty="0" err="1"/>
              <a:t>Solvated</a:t>
            </a:r>
            <a:r>
              <a:rPr lang="it-IT" dirty="0"/>
              <a:t> (</a:t>
            </a:r>
            <a:r>
              <a:rPr lang="it-IT" dirty="0" err="1"/>
              <a:t>Octahedron</a:t>
            </a:r>
            <a:r>
              <a:rPr lang="it-IT" dirty="0"/>
              <a:t> </a:t>
            </a:r>
            <a:r>
              <a:rPr lang="it-IT" dirty="0" err="1"/>
              <a:t>simulation</a:t>
            </a:r>
            <a:r>
              <a:rPr lang="it-IT" dirty="0"/>
              <a:t> box), </a:t>
            </a:r>
            <a:r>
              <a:rPr lang="it-IT" dirty="0" err="1"/>
              <a:t>optimized</a:t>
            </a:r>
            <a:r>
              <a:rPr lang="it-IT" dirty="0"/>
              <a:t> </a:t>
            </a:r>
            <a:r>
              <a:rPr lang="it-IT" dirty="0" err="1"/>
              <a:t>placing</a:t>
            </a:r>
            <a:endParaRPr lang="it-IT" dirty="0"/>
          </a:p>
          <a:p>
            <a:r>
              <a:rPr lang="it-IT" dirty="0" err="1"/>
              <a:t>Neutralize</a:t>
            </a:r>
            <a:r>
              <a:rPr lang="it-IT" dirty="0"/>
              <a:t> (</a:t>
            </a:r>
            <a:r>
              <a:rPr lang="it-IT" dirty="0" err="1"/>
              <a:t>Packmol</a:t>
            </a:r>
            <a:r>
              <a:rPr lang="it-IT" dirty="0"/>
              <a:t>)</a:t>
            </a:r>
          </a:p>
          <a:p>
            <a:r>
              <a:rPr lang="it-IT" dirty="0"/>
              <a:t>(N,P,T), 1 bar, 2 fm</a:t>
            </a:r>
          </a:p>
          <a:p>
            <a:r>
              <a:rPr lang="it-IT" dirty="0" err="1"/>
              <a:t>Arc</a:t>
            </a:r>
            <a:r>
              <a:rPr lang="it-IT" dirty="0"/>
              <a:t> </a:t>
            </a:r>
            <a:r>
              <a:rPr lang="it-IT" dirty="0" err="1"/>
              <a:t>N</a:t>
            </a:r>
            <a:r>
              <a:rPr lang="it-IT" dirty="0"/>
              <a:t> terminal/ </a:t>
            </a:r>
            <a:r>
              <a:rPr lang="it-IT" dirty="0" err="1"/>
              <a:t>Viral</a:t>
            </a:r>
            <a:r>
              <a:rPr lang="it-IT" dirty="0"/>
              <a:t> domain -&gt; </a:t>
            </a:r>
            <a:r>
              <a:rPr lang="it-IT" dirty="0" err="1"/>
              <a:t>rigid</a:t>
            </a:r>
            <a:r>
              <a:rPr lang="it-IT" dirty="0"/>
              <a:t> bodies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25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F508BC2-D0E6-462C-8817-CF53BC4DE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545E99BE-4C07-4385-A20F-E6878FCB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08CE3CF-ACF3-4369-AC4C-5F9ADE71E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76622F9-95FA-4AAD-9498-8E3D6C96A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002377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60A223-BC17-B412-D814-1CA9E438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6106978" cy="1080938"/>
          </a:xfrm>
        </p:spPr>
        <p:txBody>
          <a:bodyPr>
            <a:normAutofit/>
          </a:bodyPr>
          <a:lstStyle/>
          <a:p>
            <a:r>
              <a:rPr lang="it-IT" dirty="0" err="1"/>
              <a:t>Results</a:t>
            </a:r>
            <a:endParaRPr lang="it-IT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FD6E812-7831-40CE-93CF-E0EBB8521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040880" cy="202738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FE5531-3045-4638-2DCF-934BF5789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106979" cy="35993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1800" dirty="0" err="1"/>
              <a:t>Arc</a:t>
            </a:r>
            <a:r>
              <a:rPr lang="it-IT" sz="1800" dirty="0"/>
              <a:t> and Tau </a:t>
            </a:r>
            <a:r>
              <a:rPr lang="it-IT" sz="1800" dirty="0" err="1"/>
              <a:t>form</a:t>
            </a:r>
            <a:r>
              <a:rPr lang="it-IT" sz="1800" dirty="0"/>
              <a:t> a fuzzy </a:t>
            </a:r>
            <a:r>
              <a:rPr lang="it-IT" sz="1800" dirty="0" err="1"/>
              <a:t>complex</a:t>
            </a:r>
            <a:r>
              <a:rPr lang="it-IT" sz="1800" dirty="0"/>
              <a:t> (</a:t>
            </a:r>
            <a:r>
              <a:rPr lang="it-IT" sz="1800" dirty="0" err="1"/>
              <a:t>Angles</a:t>
            </a:r>
            <a:r>
              <a:rPr lang="it-IT" sz="1800" dirty="0"/>
              <a:t> </a:t>
            </a:r>
            <a:r>
              <a:rPr lang="it-IT" sz="1800" dirty="0" err="1"/>
              <a:t>N</a:t>
            </a:r>
            <a:r>
              <a:rPr lang="it-IT" sz="1800" dirty="0"/>
              <a:t>-terminal/ </a:t>
            </a:r>
            <a:r>
              <a:rPr lang="it-IT" sz="1800" dirty="0" err="1"/>
              <a:t>Viral</a:t>
            </a:r>
            <a:r>
              <a:rPr lang="it-IT" sz="1800" dirty="0"/>
              <a:t> domain)</a:t>
            </a:r>
          </a:p>
          <a:p>
            <a:r>
              <a:rPr lang="it-IT" sz="1800" dirty="0" err="1"/>
              <a:t>Structures</a:t>
            </a:r>
            <a:r>
              <a:rPr lang="it-IT" sz="1800" dirty="0"/>
              <a:t> </a:t>
            </a:r>
            <a:r>
              <a:rPr lang="it-IT" sz="1800" dirty="0" err="1"/>
              <a:t>belonging</a:t>
            </a:r>
            <a:r>
              <a:rPr lang="it-IT" sz="1800" dirty="0"/>
              <a:t> to the </a:t>
            </a:r>
            <a:r>
              <a:rPr lang="it-IT" sz="1800" dirty="0" err="1"/>
              <a:t>same</a:t>
            </a:r>
            <a:r>
              <a:rPr lang="it-IT" sz="1800" dirty="0"/>
              <a:t> </a:t>
            </a:r>
            <a:r>
              <a:rPr lang="it-IT" sz="1800" dirty="0" err="1"/>
              <a:t>initial</a:t>
            </a:r>
            <a:r>
              <a:rPr lang="it-IT" sz="1800" dirty="0"/>
              <a:t> clusters do </a:t>
            </a:r>
            <a:r>
              <a:rPr lang="it-IT" sz="1800" dirty="0" err="1"/>
              <a:t>not</a:t>
            </a:r>
            <a:r>
              <a:rPr lang="it-IT" sz="1800" dirty="0"/>
              <a:t> </a:t>
            </a:r>
            <a:r>
              <a:rPr lang="it-IT" sz="1800" dirty="0" err="1"/>
              <a:t>have</a:t>
            </a:r>
            <a:r>
              <a:rPr lang="it-IT" sz="1800" dirty="0"/>
              <a:t> the </a:t>
            </a:r>
            <a:r>
              <a:rPr lang="it-IT" sz="1800" dirty="0" err="1"/>
              <a:t>same</a:t>
            </a:r>
            <a:r>
              <a:rPr lang="it-IT" sz="1800" dirty="0"/>
              <a:t> </a:t>
            </a:r>
            <a:r>
              <a:rPr lang="it-IT" sz="1800" dirty="0" err="1"/>
              <a:t>dynamical</a:t>
            </a:r>
            <a:r>
              <a:rPr lang="it-IT" sz="1800" dirty="0"/>
              <a:t> </a:t>
            </a:r>
            <a:r>
              <a:rPr lang="it-IT" sz="1800" dirty="0" err="1"/>
              <a:t>behavior</a:t>
            </a:r>
            <a:endParaRPr lang="it-IT" sz="1800" dirty="0"/>
          </a:p>
          <a:p>
            <a:r>
              <a:rPr lang="it-IT" sz="1800" dirty="0"/>
              <a:t>Some </a:t>
            </a:r>
            <a:r>
              <a:rPr lang="it-IT" sz="1800" dirty="0" err="1"/>
              <a:t>structure</a:t>
            </a:r>
            <a:r>
              <a:rPr lang="it-IT" sz="1800" dirty="0"/>
              <a:t> </a:t>
            </a:r>
            <a:r>
              <a:rPr lang="it-IT" sz="1800" dirty="0" err="1"/>
              <a:t>seem</a:t>
            </a:r>
            <a:r>
              <a:rPr lang="it-IT" sz="1800" dirty="0"/>
              <a:t> to open and close</a:t>
            </a:r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</p:txBody>
      </p:sp>
      <p:pic>
        <p:nvPicPr>
          <p:cNvPr id="7" name="Immagine 6" descr="Immagine che contiene testo, diagramm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DB373713-60EA-D9E9-4983-9D485E39BDB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228" b="-1"/>
          <a:stretch/>
        </p:blipFill>
        <p:spPr>
          <a:xfrm>
            <a:off x="9293124" y="3805762"/>
            <a:ext cx="2817973" cy="220129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9" name="Immagine 8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935A3708-D211-8945-9A86-790C51A267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3385" r="21828" b="4"/>
          <a:stretch/>
        </p:blipFill>
        <p:spPr>
          <a:xfrm>
            <a:off x="7571471" y="3794658"/>
            <a:ext cx="1663109" cy="222349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1" name="Immagine 10" descr="Immagine che contiene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BAB3C919-87CA-7814-4440-264AEF9D55B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25506" b="-1"/>
          <a:stretch/>
        </p:blipFill>
        <p:spPr>
          <a:xfrm>
            <a:off x="7630015" y="89997"/>
            <a:ext cx="4448385" cy="364105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3" name="Immagine 12" descr="Immagine che contiene testo, schermata, diagramma, schermo&#10;&#10;Il contenuto generato dall'IA potrebbe non essere corretto.">
            <a:extLst>
              <a:ext uri="{FF2B5EF4-FFF2-40B4-BE49-F238E27FC236}">
                <a16:creationId xmlns:a16="http://schemas.microsoft.com/office/drawing/2014/main" id="{324B95CE-3C78-767D-0375-8643D418EE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497" y="3948038"/>
            <a:ext cx="3653065" cy="276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6337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Berlino</Template>
  <TotalTime>1168</TotalTime>
  <Words>1264</Words>
  <Application>Microsoft Macintosh PowerPoint</Application>
  <PresentationFormat>Widescreen</PresentationFormat>
  <Paragraphs>177</Paragraphs>
  <Slides>14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Aptos</vt:lpstr>
      <vt:lpstr>Arial</vt:lpstr>
      <vt:lpstr>fkGroteskNeue</vt:lpstr>
      <vt:lpstr>Helvetica</vt:lpstr>
      <vt:lpstr>Menlo</vt:lpstr>
      <vt:lpstr>Trebuchet MS</vt:lpstr>
      <vt:lpstr>var(--font-berkeley-mono)</vt:lpstr>
      <vt:lpstr>Berlino</vt:lpstr>
      <vt:lpstr>BDfCP: ARC and TAU</vt:lpstr>
      <vt:lpstr>ARC (Q7LC44)</vt:lpstr>
      <vt:lpstr>TAU (2N4R, P10636-8)</vt:lpstr>
      <vt:lpstr>The problem</vt:lpstr>
      <vt:lpstr>Alphafold</vt:lpstr>
      <vt:lpstr>Methods</vt:lpstr>
      <vt:lpstr>Preliminary Analysis</vt:lpstr>
      <vt:lpstr>Simulations</vt:lpstr>
      <vt:lpstr>Results</vt:lpstr>
      <vt:lpstr>Presentazione standard di PowerPoint</vt:lpstr>
      <vt:lpstr>Results</vt:lpstr>
      <vt:lpstr>Results</vt:lpstr>
      <vt:lpstr>Conclusions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Gabriele Poccianti</dc:creator>
  <cp:lastModifiedBy>Gabriele Poccianti</cp:lastModifiedBy>
  <cp:revision>41</cp:revision>
  <dcterms:created xsi:type="dcterms:W3CDTF">2025-02-17T13:29:49Z</dcterms:created>
  <dcterms:modified xsi:type="dcterms:W3CDTF">2025-02-18T08:58:26Z</dcterms:modified>
</cp:coreProperties>
</file>