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4" r:id="rId7"/>
    <p:sldId id="267" r:id="rId8"/>
    <p:sldId id="268" r:id="rId9"/>
    <p:sldId id="269" r:id="rId10"/>
    <p:sldId id="265" r:id="rId11"/>
    <p:sldId id="266" r:id="rId12"/>
    <p:sldId id="275" r:id="rId13"/>
    <p:sldId id="276" r:id="rId14"/>
    <p:sldId id="270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F6984-26AC-7540-9D46-5A690D88000C}" v="476" dt="2025-09-13T17:46:17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2296"/>
  </p:normalViewPr>
  <p:slideViewPr>
    <p:cSldViewPr snapToGrid="0">
      <p:cViewPr varScale="1">
        <p:scale>
          <a:sx n="92" d="100"/>
          <a:sy n="92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66831-07EF-F843-B7C8-087579B05AA7}" type="datetimeFigureOut">
              <a:rPr lang="es-CO" smtClean="0"/>
              <a:t>12/09/25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2A47C-4460-4240-BADD-5AE1FCDEF1F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066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>
                <a:solidFill>
                  <a:srgbClr val="000000"/>
                </a:solidFill>
                <a:effectLst/>
                <a:latin typeface="Helvetica" pitchFamily="2" charset="0"/>
              </a:rPr>
              <a:t>Con los datos brindados por la UNFPA, las opiniones de la ciudadanía con los Objetivos de Desarrollo</a:t>
            </a:r>
          </a:p>
          <a:p>
            <a:r>
              <a:rPr lang="es-CO" dirty="0">
                <a:solidFill>
                  <a:srgbClr val="000000"/>
                </a:solidFill>
                <a:effectLst/>
                <a:latin typeface="Helvetica" pitchFamily="2" charset="0"/>
              </a:rPr>
              <a:t>Sostenible (ODS) 1, 3 y 4.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2A47C-4460-4240-BADD-5AE1FCDEF1F1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996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 todo lo que MODELO predijo como positivo, ¿qué proporción estaba bien?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2A47C-4460-4240-BADD-5AE1FCDEF1F1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440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2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6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5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3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8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7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6EB538-6336-7963-3C15-57C2D072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0051" y="1743263"/>
            <a:ext cx="3975869" cy="2768609"/>
          </a:xfrm>
        </p:spPr>
        <p:txBody>
          <a:bodyPr anchor="b">
            <a:normAutofit fontScale="90000"/>
          </a:bodyPr>
          <a:lstStyle/>
          <a:p>
            <a:r>
              <a:rPr lang="es-CO" sz="4600" dirty="0"/>
              <a:t>Proyecto BI etapa 1- Analítica de texto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4AFED1-2598-05BB-1C68-6E3504F73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156" y="5067363"/>
            <a:ext cx="3926285" cy="714511"/>
          </a:xfrm>
        </p:spPr>
        <p:txBody>
          <a:bodyPr anchor="t">
            <a:noAutofit/>
          </a:bodyPr>
          <a:lstStyle/>
          <a:p>
            <a:r>
              <a:rPr lang="es-CO" sz="1200" dirty="0"/>
              <a:t>Grupo 34 - Presentado por:</a:t>
            </a:r>
          </a:p>
          <a:p>
            <a:r>
              <a:rPr lang="es-CO" sz="1200" dirty="0"/>
              <a:t>Gabriel Polania </a:t>
            </a:r>
          </a:p>
          <a:p>
            <a:r>
              <a:rPr lang="es-CO" sz="1200" dirty="0"/>
              <a:t>Laura Guiza</a:t>
            </a:r>
          </a:p>
          <a:p>
            <a:r>
              <a:rPr lang="es-CO" sz="1200" dirty="0"/>
              <a:t>Sergio </a:t>
            </a:r>
            <a:r>
              <a:rPr lang="es-CO" sz="1200" dirty="0" err="1"/>
              <a:t>Perez</a:t>
            </a:r>
            <a:endParaRPr lang="es-CO" sz="1200" dirty="0"/>
          </a:p>
          <a:p>
            <a:endParaRPr lang="es-CO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C049CA-06C5-CE7D-0D34-08D703DBE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3" y="2470150"/>
            <a:ext cx="5727598" cy="25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Audio 22">
            <a:extLst>
              <a:ext uri="{FF2B5EF4-FFF2-40B4-BE49-F238E27FC236}">
                <a16:creationId xmlns:a16="http://schemas.microsoft.com/office/drawing/2014/main" id="{99C31BFB-B462-B03F-D782-5CA3ACEF5D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85"/>
    </mc:Choice>
    <mc:Fallback>
      <p:transition spd="slow" advTm="105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B0BF2-4016-944F-6AA6-9725899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Mejor modelo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308C424-20F8-2FE9-EAD0-CBEB2A005455}"/>
              </a:ext>
            </a:extLst>
          </p:cNvPr>
          <p:cNvSpPr txBox="1"/>
          <p:nvPr/>
        </p:nvSpPr>
        <p:spPr>
          <a:xfrm>
            <a:off x="642510" y="2791188"/>
            <a:ext cx="8887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Naive bayes: mejor para un enfoque en </a:t>
            </a:r>
            <a:r>
              <a:rPr lang="es-CO" sz="2800" b="1" dirty="0"/>
              <a:t>salud y bienestar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34FD797-4391-732D-461C-2499066CC86D}"/>
              </a:ext>
            </a:extLst>
          </p:cNvPr>
          <p:cNvSpPr txBox="1"/>
          <p:nvPr/>
        </p:nvSpPr>
        <p:spPr>
          <a:xfrm>
            <a:off x="642511" y="3282194"/>
            <a:ext cx="11549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Regresión logística: mejor para un enfoque en </a:t>
            </a:r>
            <a:r>
              <a:rPr lang="es-CO" sz="2800" b="1" dirty="0"/>
              <a:t>educación y fin de la pobreza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70FDF4-BC62-07D5-0985-23E783E5CF6F}"/>
              </a:ext>
            </a:extLst>
          </p:cNvPr>
          <p:cNvSpPr txBox="1"/>
          <p:nvPr/>
        </p:nvSpPr>
        <p:spPr>
          <a:xfrm>
            <a:off x="642510" y="4249429"/>
            <a:ext cx="4722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Naive bayes: mejor en general</a:t>
            </a:r>
          </a:p>
        </p:txBody>
      </p:sp>
      <p:pic>
        <p:nvPicPr>
          <p:cNvPr id="5" name="Audio 4">
            <a:extLst>
              <a:ext uri="{FF2B5EF4-FFF2-40B4-BE49-F238E27FC236}">
                <a16:creationId xmlns:a16="http://schemas.microsoft.com/office/drawing/2014/main" id="{437DE175-2F52-D8FC-B71B-F60551A21C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51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85"/>
    </mc:Choice>
    <mc:Fallback>
      <p:transition spd="slow" advTm="14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B0BF2-4016-944F-6AA6-9725899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Predicciones</a:t>
            </a:r>
            <a:r>
              <a:rPr lang="en-US" sz="5400" dirty="0"/>
              <a:t> naive bayes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412FBFBA-CEE1-669F-EE3B-09E9AE25D159}"/>
              </a:ext>
            </a:extLst>
          </p:cNvPr>
          <p:cNvSpPr txBox="1"/>
          <p:nvPr/>
        </p:nvSpPr>
        <p:spPr>
          <a:xfrm>
            <a:off x="619124" y="1861662"/>
            <a:ext cx="593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Cantidad de predicciones por clase en Datos de validación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5F69B2-2A05-CC30-900C-F0A55250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95" y="2665196"/>
            <a:ext cx="3949700" cy="2946400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5F011687-5F97-E5EB-9F67-3BBF929B3CA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06"/>
    </mc:Choice>
    <mc:Fallback>
      <p:transition spd="slow" advTm="86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B0BF2-4016-944F-6AA6-9725899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Palabras </a:t>
            </a:r>
            <a:r>
              <a:rPr lang="en-US" sz="5400" dirty="0" err="1"/>
              <a:t>influyentes</a:t>
            </a:r>
            <a:endParaRPr lang="en-US" sz="5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10E4AF8B-8DE0-7FF9-93B5-D64D031DE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08" y="2422247"/>
            <a:ext cx="11318584" cy="2690067"/>
          </a:xfrm>
          <a:prstGeom prst="rect">
            <a:avLst/>
          </a:prstGeo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827DE124-72BF-07A3-8C65-5D9CFCC0B7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05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64"/>
    </mc:Choice>
    <mc:Fallback>
      <p:transition spd="slow" advTm="245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B0BF2-4016-944F-6AA6-97258996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Palabras </a:t>
            </a:r>
            <a:r>
              <a:rPr lang="en-US" sz="5400" dirty="0" err="1"/>
              <a:t>influyentes</a:t>
            </a:r>
            <a:endParaRPr lang="en-US" sz="54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EB9D1B3-B250-D4F1-28A6-68EB44AF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38" y="2586584"/>
            <a:ext cx="3874564" cy="23885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F955D1-C957-5142-6F2C-649E384B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599" y="2586585"/>
            <a:ext cx="3874563" cy="23885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96C3B5E-E6BE-2F2C-EF36-A1CE66713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00" y="2691374"/>
            <a:ext cx="3874562" cy="2388579"/>
          </a:xfrm>
          <a:prstGeom prst="rect">
            <a:avLst/>
          </a:prstGeom>
        </p:spPr>
      </p:pic>
      <p:pic>
        <p:nvPicPr>
          <p:cNvPr id="9" name="Audio 8">
            <a:extLst>
              <a:ext uri="{FF2B5EF4-FFF2-40B4-BE49-F238E27FC236}">
                <a16:creationId xmlns:a16="http://schemas.microsoft.com/office/drawing/2014/main" id="{128188AE-5D12-BD8D-B124-777808B350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94"/>
    </mc:Choice>
    <mc:Fallback>
      <p:transition spd="slow" advTm="176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1DA14-A181-93D4-90A3-FD37F901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96" y="2885632"/>
            <a:ext cx="10691265" cy="1307592"/>
          </a:xfrm>
        </p:spPr>
        <p:txBody>
          <a:bodyPr>
            <a:normAutofit/>
          </a:bodyPr>
          <a:lstStyle/>
          <a:p>
            <a:r>
              <a:rPr lang="es-CO" sz="2900" b="1" dirty="0"/>
              <a:t>ODS 4 -Educación de calidad</a:t>
            </a:r>
            <a:endParaRPr lang="es-CO" sz="29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FC69B-DEE2-4E00-F80A-0D92ADFB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97" y="3182918"/>
            <a:ext cx="10691265" cy="1404684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s-CO" sz="1600" dirty="0"/>
            </a:br>
            <a:r>
              <a:rPr lang="es-CO" sz="1600" b="1" dirty="0"/>
              <a:t>Términos clave:</a:t>
            </a:r>
            <a:r>
              <a:rPr lang="es-CO" sz="1600" dirty="0"/>
              <a:t> </a:t>
            </a:r>
            <a:r>
              <a:rPr lang="es-CO" sz="1600" i="1" dirty="0"/>
              <a:t>profesor, formación profesional, enseñanza, plan estudio</a:t>
            </a:r>
            <a:br>
              <a:rPr lang="es-CO" sz="1600" dirty="0"/>
            </a:br>
            <a:r>
              <a:rPr lang="es-CO" sz="1600" b="1" dirty="0"/>
              <a:t>Qué indican:</a:t>
            </a:r>
            <a:r>
              <a:rPr lang="es-CO" sz="1600" dirty="0"/>
              <a:t> foco en </a:t>
            </a:r>
            <a:r>
              <a:rPr lang="es-CO" sz="1600" b="1" dirty="0"/>
              <a:t>calidad docente</a:t>
            </a:r>
            <a:r>
              <a:rPr lang="es-CO" sz="1600" dirty="0"/>
              <a:t>, </a:t>
            </a:r>
            <a:r>
              <a:rPr lang="es-CO" sz="1600" b="1" dirty="0"/>
              <a:t>evaluación</a:t>
            </a:r>
            <a:r>
              <a:rPr lang="es-CO" sz="1600" dirty="0"/>
              <a:t> y </a:t>
            </a:r>
            <a:r>
              <a:rPr lang="es-CO" sz="1600" b="1" dirty="0"/>
              <a:t>resultados de aprendizaje. </a:t>
            </a:r>
            <a:br>
              <a:rPr lang="es-CO" sz="1600" dirty="0"/>
            </a:br>
            <a:endParaRPr lang="es-CO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85D8D19-7BFE-4FF3-A12C-B99CDC801DD2}"/>
              </a:ext>
            </a:extLst>
          </p:cNvPr>
          <p:cNvSpPr txBox="1">
            <a:spLocks/>
          </p:cNvSpPr>
          <p:nvPr/>
        </p:nvSpPr>
        <p:spPr>
          <a:xfrm>
            <a:off x="432999" y="1127871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000" b="1" dirty="0"/>
              <a:t>ODS 1 · Fin de la pobreza</a:t>
            </a:r>
            <a:br>
              <a:rPr lang="es-CO" sz="3000" dirty="0"/>
            </a:br>
            <a:endParaRPr lang="es-CO" sz="30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F7F799A-B91F-4BFF-3438-9663670565DC}"/>
              </a:ext>
            </a:extLst>
          </p:cNvPr>
          <p:cNvSpPr txBox="1">
            <a:spLocks/>
          </p:cNvSpPr>
          <p:nvPr/>
        </p:nvSpPr>
        <p:spPr>
          <a:xfrm>
            <a:off x="432998" y="1781667"/>
            <a:ext cx="10691265" cy="75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b="1" dirty="0"/>
              <a:t>Términos clave:</a:t>
            </a:r>
            <a:r>
              <a:rPr lang="es-CO" sz="1600" dirty="0"/>
              <a:t> </a:t>
            </a:r>
            <a:r>
              <a:rPr lang="es-CO" sz="1600" i="1" dirty="0"/>
              <a:t>pobreza infantil, protección social, multidimensional, pobreza monetaria</a:t>
            </a:r>
            <a:r>
              <a:rPr lang="es-CO" sz="1600" dirty="0"/>
              <a:t>.</a:t>
            </a:r>
            <a:br>
              <a:rPr lang="es-CO" sz="1600" dirty="0"/>
            </a:br>
            <a:r>
              <a:rPr lang="es-CO" sz="1600" b="1" dirty="0"/>
              <a:t>Qué indican:</a:t>
            </a:r>
            <a:r>
              <a:rPr lang="es-CO" sz="1600" dirty="0"/>
              <a:t> preocupación por </a:t>
            </a:r>
            <a:r>
              <a:rPr lang="es-CO" sz="1600" b="1" dirty="0"/>
              <a:t>ingresos del hogar, protección social</a:t>
            </a:r>
            <a:r>
              <a:rPr lang="es-CO" sz="1600" dirty="0"/>
              <a:t> y </a:t>
            </a:r>
            <a:r>
              <a:rPr lang="es-CO" sz="1600" b="1" dirty="0"/>
              <a:t>privación de derechos, con enfoque en la infancia.</a:t>
            </a:r>
            <a:br>
              <a:rPr lang="es-CO" sz="1600" b="1" dirty="0"/>
            </a:br>
            <a:endParaRPr lang="es-CO" sz="1600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CC0D9C3-21B9-177E-A0A6-F4161B2AF8E3}"/>
              </a:ext>
            </a:extLst>
          </p:cNvPr>
          <p:cNvSpPr txBox="1">
            <a:spLocks/>
          </p:cNvSpPr>
          <p:nvPr/>
        </p:nvSpPr>
        <p:spPr>
          <a:xfrm>
            <a:off x="432996" y="4486626"/>
            <a:ext cx="10691265" cy="925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900" b="1" dirty="0"/>
              <a:t>ODS 3 · Salud y bienestar</a:t>
            </a:r>
            <a:endParaRPr lang="es-CO" sz="29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625658A-1032-FB69-D4DA-9D7E4818A61A}"/>
              </a:ext>
            </a:extLst>
          </p:cNvPr>
          <p:cNvSpPr txBox="1">
            <a:spLocks/>
          </p:cNvSpPr>
          <p:nvPr/>
        </p:nvSpPr>
        <p:spPr>
          <a:xfrm>
            <a:off x="462733" y="5017757"/>
            <a:ext cx="10691265" cy="1583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600" b="1" dirty="0"/>
              <a:t>Términos clave:</a:t>
            </a:r>
            <a:r>
              <a:rPr lang="es-CO" sz="1600" dirty="0"/>
              <a:t> </a:t>
            </a:r>
            <a:r>
              <a:rPr lang="es-CO" sz="1600" i="1" dirty="0"/>
              <a:t>paciente, atención primaria, cáncer, alcohol, atención salud, trastorno</a:t>
            </a:r>
            <a:br>
              <a:rPr lang="es-CO" sz="1600" dirty="0"/>
            </a:br>
            <a:r>
              <a:rPr lang="es-CO" sz="1600" b="1" dirty="0"/>
              <a:t>Qué indican:</a:t>
            </a:r>
            <a:r>
              <a:rPr lang="es-CO" sz="1600" dirty="0"/>
              <a:t> Enfoque en </a:t>
            </a:r>
            <a:r>
              <a:rPr lang="es-CO" sz="1600" b="1" dirty="0"/>
              <a:t>todo lo relacionado con la atención</a:t>
            </a:r>
            <a:r>
              <a:rPr lang="es-CO" sz="1600" dirty="0"/>
              <a:t> y una señal clara en </a:t>
            </a:r>
            <a:r>
              <a:rPr lang="es-CO" sz="1600" b="1" dirty="0"/>
              <a:t>salud mental y consumo</a:t>
            </a:r>
            <a:r>
              <a:rPr lang="es-CO" sz="1600" dirty="0"/>
              <a:t>.</a:t>
            </a:r>
            <a:br>
              <a:rPr lang="es-CO" sz="1600" dirty="0"/>
            </a:br>
            <a:endParaRPr lang="es-CO" sz="1600" dirty="0"/>
          </a:p>
        </p:txBody>
      </p:sp>
      <p:pic>
        <p:nvPicPr>
          <p:cNvPr id="11" name="Audio 10">
            <a:extLst>
              <a:ext uri="{FF2B5EF4-FFF2-40B4-BE49-F238E27FC236}">
                <a16:creationId xmlns:a16="http://schemas.microsoft.com/office/drawing/2014/main" id="{2365513F-BB7C-8150-9137-0A6FA1E23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5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870"/>
    </mc:Choice>
    <mc:Fallback>
      <p:transition spd="slow" advTm="33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CF0A6-0A57-6B3C-BCF0-772E47B3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300"/>
              <a:t>Entendimiento y preparación de los 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11B3C-C46B-98C6-DE7A-D220A4D04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s-CO"/>
              <a:t>Variables:</a:t>
            </a:r>
          </a:p>
          <a:p>
            <a:pPr marL="0" indent="0">
              <a:buNone/>
            </a:pPr>
            <a:r>
              <a:rPr lang="es-CO"/>
              <a:t>Texto (</a:t>
            </a:r>
            <a:r>
              <a:rPr lang="es-CO" err="1"/>
              <a:t>string</a:t>
            </a:r>
            <a:r>
              <a:rPr lang="es-CO"/>
              <a:t>): comentarios  </a:t>
            </a:r>
          </a:p>
          <a:p>
            <a:pPr marL="0" indent="0">
              <a:buNone/>
            </a:pPr>
            <a:r>
              <a:rPr lang="es-CO"/>
              <a:t>Target </a:t>
            </a:r>
            <a:r>
              <a:rPr lang="es-CO" err="1"/>
              <a:t>label</a:t>
            </a:r>
            <a:r>
              <a:rPr lang="es-CO">
                <a:sym typeface="Wingdings" pitchFamily="2" charset="2"/>
              </a:rPr>
              <a:t> (</a:t>
            </a:r>
            <a:r>
              <a:rPr lang="es-CO" err="1">
                <a:sym typeface="Wingdings" pitchFamily="2" charset="2"/>
              </a:rPr>
              <a:t>int</a:t>
            </a:r>
            <a:r>
              <a:rPr lang="es-CO">
                <a:sym typeface="Wingdings" pitchFamily="2" charset="2"/>
              </a:rPr>
              <a:t>): términos de los ODS 1 (Fin de la pobreza), 3 (Salud y bienestar) y 4 (Educación de calidad)</a:t>
            </a:r>
          </a:p>
          <a:p>
            <a:pPr marL="0" indent="0">
              <a:buNone/>
            </a:pPr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FFC6844-4030-AF1D-9287-190754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7131" y="1314450"/>
            <a:ext cx="6134100" cy="4229100"/>
          </a:xfrm>
          <a:prstGeom prst="rect">
            <a:avLst/>
          </a:prstGeom>
        </p:spPr>
      </p:pic>
      <p:pic>
        <p:nvPicPr>
          <p:cNvPr id="21" name="Audio 20">
            <a:extLst>
              <a:ext uri="{FF2B5EF4-FFF2-40B4-BE49-F238E27FC236}">
                <a16:creationId xmlns:a16="http://schemas.microsoft.com/office/drawing/2014/main" id="{ECC7F96D-4BD3-7E47-18EB-23DCBEFDC0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7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33"/>
    </mc:Choice>
    <mc:Fallback>
      <p:transition spd="slow" advTm="394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C58D2D-6D0E-3947-5002-8B17E649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cap="none"/>
              <a:t>no hay </a:t>
            </a:r>
            <a:r>
              <a:rPr lang="en-US" sz="3400" cap="none" err="1"/>
              <a:t>valores</a:t>
            </a:r>
            <a:r>
              <a:rPr lang="en-US" sz="3400" cap="none"/>
              <a:t> null</a:t>
            </a:r>
            <a:br>
              <a:rPr lang="en-US" sz="3400" cap="none"/>
            </a:br>
            <a:r>
              <a:rPr lang="en-US" sz="3400" cap="none"/>
              <a:t>se </a:t>
            </a:r>
            <a:r>
              <a:rPr lang="en-US" sz="3400" cap="none" err="1"/>
              <a:t>eliminan</a:t>
            </a:r>
            <a:r>
              <a:rPr lang="en-US" sz="3400" cap="none"/>
              <a:t> </a:t>
            </a:r>
            <a:r>
              <a:rPr lang="en-US" sz="3400" cap="none" err="1"/>
              <a:t>repetidos</a:t>
            </a:r>
            <a:r>
              <a:rPr lang="en-US" sz="3400" cap="none"/>
              <a:t> </a:t>
            </a:r>
            <a:r>
              <a:rPr lang="en-US" sz="3400" cap="none" err="1"/>
              <a:t>si</a:t>
            </a:r>
            <a:r>
              <a:rPr lang="en-US" sz="3400" cap="none"/>
              <a:t> hay</a:t>
            </a:r>
            <a:br>
              <a:rPr lang="en-US" sz="3400" cap="none"/>
            </a:br>
            <a:r>
              <a:rPr lang="en-US" sz="3400" cap="none"/>
              <a:t>se </a:t>
            </a:r>
            <a:r>
              <a:rPr lang="en-US" sz="3400" cap="none" err="1"/>
              <a:t>revisan</a:t>
            </a:r>
            <a:r>
              <a:rPr lang="en-US" sz="3400" cap="none"/>
              <a:t> </a:t>
            </a:r>
            <a:r>
              <a:rPr lang="en-US" sz="3400" cap="none" err="1"/>
              <a:t>caracteres</a:t>
            </a:r>
            <a:r>
              <a:rPr lang="en-US" sz="3400" cap="none"/>
              <a:t> que </a:t>
            </a:r>
            <a:r>
              <a:rPr lang="en-US" sz="3400" cap="none" err="1"/>
              <a:t>puedan</a:t>
            </a:r>
            <a:r>
              <a:rPr lang="en-US" sz="3400" cap="none"/>
              <a:t> </a:t>
            </a:r>
            <a:r>
              <a:rPr lang="en-US" sz="3400" cap="none" err="1"/>
              <a:t>causar</a:t>
            </a:r>
            <a:r>
              <a:rPr lang="en-US" sz="3400" cap="none"/>
              <a:t> </a:t>
            </a:r>
            <a:r>
              <a:rPr lang="en-US" sz="3400" cap="none" err="1"/>
              <a:t>ruido</a:t>
            </a:r>
            <a:endParaRPr lang="en-US" sz="3400" cap="non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47B9E659-E8EB-A491-EFA4-5BABDFB04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" y="2858190"/>
            <a:ext cx="5085200" cy="30892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0D49FFD-7947-676B-F471-8F357B6D6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5639" y="3011140"/>
            <a:ext cx="5295900" cy="30194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udio 20">
            <a:extLst>
              <a:ext uri="{FF2B5EF4-FFF2-40B4-BE49-F238E27FC236}">
                <a16:creationId xmlns:a16="http://schemas.microsoft.com/office/drawing/2014/main" id="{17C49F1D-BDA5-82EC-B7D7-3C1AF602FB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02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49"/>
    </mc:Choice>
    <mc:Fallback>
      <p:transition spd="slow" advTm="142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41592-D4F4-9E43-A9FC-DC5A29B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err="1"/>
              <a:t>pRE</a:t>
            </a:r>
            <a:r>
              <a:rPr lang="es-CO"/>
              <a:t>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C7CF1-F9CD-C5D5-B25F-7A266C91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887" y="4011673"/>
            <a:ext cx="2900747" cy="16374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sz="1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s-CO" sz="1400" dirty="0">
                <a:sym typeface="Wingdings" pitchFamily="2" charset="2"/>
              </a:rPr>
              <a:t>Compresión de caracteres repetidos (</a:t>
            </a:r>
            <a:r>
              <a:rPr lang="es-CO" sz="1400" dirty="0" err="1">
                <a:sym typeface="Wingdings" pitchFamily="2" charset="2"/>
              </a:rPr>
              <a:t>holaaa</a:t>
            </a:r>
            <a:r>
              <a:rPr lang="es-CO" sz="1400" dirty="0">
                <a:sym typeface="Wingdings" pitchFamily="2" charset="2"/>
              </a:rPr>
              <a:t> -&gt; </a:t>
            </a:r>
            <a:r>
              <a:rPr lang="es-CO" sz="1400" dirty="0" err="1">
                <a:sym typeface="Wingdings" pitchFamily="2" charset="2"/>
              </a:rPr>
              <a:t>holaa</a:t>
            </a:r>
            <a:r>
              <a:rPr lang="es-CO" sz="1400" dirty="0">
                <a:sym typeface="Wingdings" pitchFamily="2" charset="2"/>
              </a:rPr>
              <a:t>)</a:t>
            </a: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5F227C-20F6-92C6-6ABA-A4D9BC3D5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68" y="2244510"/>
            <a:ext cx="2217262" cy="4838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12DD142-2536-7E7D-573D-CFADFA2406CE}"/>
              </a:ext>
            </a:extLst>
          </p:cNvPr>
          <p:cNvSpPr txBox="1"/>
          <p:nvPr/>
        </p:nvSpPr>
        <p:spPr>
          <a:xfrm>
            <a:off x="1211799" y="2875449"/>
            <a:ext cx="244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Limpieza de </a:t>
            </a:r>
            <a:r>
              <a:rPr lang="es-CO" sz="1400" dirty="0" err="1"/>
              <a:t>html</a:t>
            </a:r>
            <a:endParaRPr lang="es-CO" sz="1400" dirty="0"/>
          </a:p>
          <a:p>
            <a:r>
              <a:rPr lang="es-CO" sz="1400" dirty="0"/>
              <a:t>Uso de </a:t>
            </a:r>
            <a:r>
              <a:rPr lang="es-CO" sz="1400" dirty="0" err="1">
                <a:sym typeface="Wingdings" pitchFamily="2" charset="2"/>
              </a:rPr>
              <a:t>BeautifulSoup</a:t>
            </a:r>
            <a:endParaRPr lang="es-CO" sz="1400" dirty="0"/>
          </a:p>
          <a:p>
            <a:r>
              <a:rPr lang="es-CO" sz="1400" dirty="0">
                <a:sym typeface="Wingdings" pitchFamily="2" charset="2"/>
              </a:rPr>
              <a:t> </a:t>
            </a:r>
            <a:endParaRPr lang="es-CO" sz="14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88F821-10D0-A6D2-7079-D44BDDD96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899" y="1904481"/>
            <a:ext cx="1546172" cy="10980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62168E3-F374-B661-896C-DDB8252559EC}"/>
              </a:ext>
            </a:extLst>
          </p:cNvPr>
          <p:cNvSpPr txBox="1"/>
          <p:nvPr/>
        </p:nvSpPr>
        <p:spPr>
          <a:xfrm>
            <a:off x="3908502" y="3002487"/>
            <a:ext cx="27599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400" dirty="0">
                <a:sym typeface="Wingdings" pitchFamily="2" charset="2"/>
              </a:rPr>
              <a:t>Enmascarado simple de emails, teléfonos, identificaciones básicas</a:t>
            </a:r>
          </a:p>
          <a:p>
            <a:pPr marL="0" indent="0">
              <a:buNone/>
            </a:pPr>
            <a:r>
              <a:rPr lang="es-CO" sz="1400" dirty="0">
                <a:sym typeface="Wingdings" pitchFamily="2" charset="2"/>
              </a:rPr>
              <a:t>Librería Re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7D67944-3ADA-A373-F8E2-21785679B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87" y="2197685"/>
            <a:ext cx="2319369" cy="53070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FEC020B-C2E8-0004-6BCA-8475D2695670}"/>
              </a:ext>
            </a:extLst>
          </p:cNvPr>
          <p:cNvSpPr txBox="1"/>
          <p:nvPr/>
        </p:nvSpPr>
        <p:spPr>
          <a:xfrm>
            <a:off x="7469887" y="3002487"/>
            <a:ext cx="3250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ym typeface="Wingdings" pitchFamily="2" charset="2"/>
              </a:rPr>
              <a:t>Lematización con </a:t>
            </a:r>
            <a:r>
              <a:rPr lang="es-CO" sz="1400" dirty="0" err="1">
                <a:sym typeface="Wingdings" pitchFamily="2" charset="2"/>
              </a:rPr>
              <a:t>spacy.load</a:t>
            </a:r>
            <a:endParaRPr lang="es-CO" sz="1400" dirty="0">
              <a:sym typeface="Wingdings" pitchFamily="2" charset="2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5665FFD-D2C2-1257-01CA-5012AD6219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899" y="3829013"/>
            <a:ext cx="2035268" cy="92229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09F7F72-BE2B-27AD-39D1-4F1E922E7E02}"/>
              </a:ext>
            </a:extLst>
          </p:cNvPr>
          <p:cNvSpPr txBox="1"/>
          <p:nvPr/>
        </p:nvSpPr>
        <p:spPr>
          <a:xfrm>
            <a:off x="941880" y="4290158"/>
            <a:ext cx="25462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>
                <a:sym typeface="Wingdings" pitchFamily="2" charset="2"/>
              </a:rPr>
              <a:t>Normalización: elimina puntuación, conserva letras (Unicode), dígitos y espacios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1E00F0-08EC-0F59-404B-C00EA97BFD6B}"/>
              </a:ext>
            </a:extLst>
          </p:cNvPr>
          <p:cNvSpPr txBox="1"/>
          <p:nvPr/>
        </p:nvSpPr>
        <p:spPr>
          <a:xfrm>
            <a:off x="4029955" y="4751304"/>
            <a:ext cx="2677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CO" sz="1400" dirty="0">
                <a:sym typeface="Wingdings" pitchFamily="2" charset="2"/>
              </a:rPr>
              <a:t>Eliminar </a:t>
            </a:r>
            <a:r>
              <a:rPr lang="es-CO" sz="1400" dirty="0" err="1">
                <a:sym typeface="Wingdings" pitchFamily="2" charset="2"/>
              </a:rPr>
              <a:t>Stopwords</a:t>
            </a:r>
            <a:r>
              <a:rPr lang="es-CO" sz="1400" dirty="0">
                <a:sym typeface="Wingdings" pitchFamily="2" charset="2"/>
              </a:rPr>
              <a:t> del español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9837546-A111-F597-2735-8BE9A0AD8450}"/>
              </a:ext>
            </a:extLst>
          </p:cNvPr>
          <p:cNvCxnSpPr/>
          <p:nvPr/>
        </p:nvCxnSpPr>
        <p:spPr>
          <a:xfrm>
            <a:off x="3401122" y="2728388"/>
            <a:ext cx="62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E12DD42-9315-E246-51C6-B3A97F7D3FBA}"/>
              </a:ext>
            </a:extLst>
          </p:cNvPr>
          <p:cNvCxnSpPr/>
          <p:nvPr/>
        </p:nvCxnSpPr>
        <p:spPr>
          <a:xfrm>
            <a:off x="6458067" y="2709859"/>
            <a:ext cx="62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8136595-4787-FC56-6471-9B0748882128}"/>
              </a:ext>
            </a:extLst>
          </p:cNvPr>
          <p:cNvCxnSpPr/>
          <p:nvPr/>
        </p:nvCxnSpPr>
        <p:spPr>
          <a:xfrm>
            <a:off x="10270701" y="2728388"/>
            <a:ext cx="62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8FD28940-1DEC-44F7-CA35-49845C36BD40}"/>
              </a:ext>
            </a:extLst>
          </p:cNvPr>
          <p:cNvCxnSpPr/>
          <p:nvPr/>
        </p:nvCxnSpPr>
        <p:spPr>
          <a:xfrm>
            <a:off x="3279669" y="4656518"/>
            <a:ext cx="62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23A2DEF-9596-97A2-8DBD-438081CBEC71}"/>
              </a:ext>
            </a:extLst>
          </p:cNvPr>
          <p:cNvCxnSpPr/>
          <p:nvPr/>
        </p:nvCxnSpPr>
        <p:spPr>
          <a:xfrm>
            <a:off x="6707111" y="4656518"/>
            <a:ext cx="628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Audio 26">
            <a:extLst>
              <a:ext uri="{FF2B5EF4-FFF2-40B4-BE49-F238E27FC236}">
                <a16:creationId xmlns:a16="http://schemas.microsoft.com/office/drawing/2014/main" id="{EAAB59AC-AB9D-5B7B-B4EC-93CB11B96C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2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48"/>
    </mc:Choice>
    <mc:Fallback>
      <p:transition spd="slow" advTm="25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D0DB6-27C2-8115-A307-9C91B5A1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9880785" cy="1473200"/>
          </a:xfrm>
        </p:spPr>
        <p:txBody>
          <a:bodyPr>
            <a:normAutofit/>
          </a:bodyPr>
          <a:lstStyle/>
          <a:p>
            <a:r>
              <a:rPr lang="es-CO" sz="3600" dirty="0"/>
              <a:t>Diagrama de flujo – implementación del modelo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FF894363-3E04-0C90-3F90-079E792009BD}"/>
              </a:ext>
            </a:extLst>
          </p:cNvPr>
          <p:cNvSpPr/>
          <p:nvPr/>
        </p:nvSpPr>
        <p:spPr>
          <a:xfrm>
            <a:off x="449026" y="3302001"/>
            <a:ext cx="2571265" cy="12376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O" sz="1500" dirty="0">
                <a:solidFill>
                  <a:schemeClr val="tx1"/>
                </a:solidFill>
              </a:rPr>
              <a:t>Naive Bayes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O" sz="1500" dirty="0">
                <a:solidFill>
                  <a:schemeClr val="tx1"/>
                </a:solidFill>
              </a:rPr>
              <a:t>Regresión logística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s-CO" sz="1500" dirty="0">
                <a:solidFill>
                  <a:schemeClr val="tx1"/>
                </a:solidFill>
              </a:rPr>
              <a:t>Linear SVM (</a:t>
            </a:r>
            <a:r>
              <a:rPr lang="es-CO" sz="1500" dirty="0" err="1">
                <a:solidFill>
                  <a:schemeClr val="tx1"/>
                </a:solidFill>
              </a:rPr>
              <a:t>Support</a:t>
            </a:r>
            <a:r>
              <a:rPr lang="es-CO" sz="1500" dirty="0">
                <a:solidFill>
                  <a:schemeClr val="tx1"/>
                </a:solidFill>
              </a:rPr>
              <a:t> Vector Machine lineal)</a:t>
            </a:r>
          </a:p>
          <a:p>
            <a:pPr algn="ctr"/>
            <a:endParaRPr lang="es-CO" sz="1500" dirty="0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443478-1857-346A-0D16-0F6F4E1A16D0}"/>
              </a:ext>
            </a:extLst>
          </p:cNvPr>
          <p:cNvSpPr/>
          <p:nvPr/>
        </p:nvSpPr>
        <p:spPr>
          <a:xfrm>
            <a:off x="3444919" y="3306619"/>
            <a:ext cx="2729345" cy="1237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500" dirty="0">
                <a:solidFill>
                  <a:schemeClr val="tx1"/>
                </a:solidFill>
              </a:rPr>
              <a:t>Se hace Bolsa de Palabras (Bag-</a:t>
            </a:r>
            <a:r>
              <a:rPr lang="es-CO" sz="1500" dirty="0" err="1">
                <a:solidFill>
                  <a:schemeClr val="tx1"/>
                </a:solidFill>
              </a:rPr>
              <a:t>of</a:t>
            </a:r>
            <a:r>
              <a:rPr lang="es-CO" sz="1500" dirty="0">
                <a:solidFill>
                  <a:schemeClr val="tx1"/>
                </a:solidFill>
              </a:rPr>
              <a:t>-</a:t>
            </a:r>
            <a:r>
              <a:rPr lang="es-CO" sz="1500" dirty="0" err="1">
                <a:solidFill>
                  <a:schemeClr val="tx1"/>
                </a:solidFill>
              </a:rPr>
              <a:t>Words</a:t>
            </a:r>
            <a:r>
              <a:rPr lang="es-CO" sz="1500" dirty="0">
                <a:solidFill>
                  <a:schemeClr val="tx1"/>
                </a:solidFill>
              </a:rPr>
              <a:t>) con </a:t>
            </a:r>
            <a:r>
              <a:rPr lang="es-CO" sz="1500" dirty="0" err="1">
                <a:solidFill>
                  <a:schemeClr val="tx1"/>
                </a:solidFill>
              </a:rPr>
              <a:t>CountVectorizer</a:t>
            </a:r>
            <a:r>
              <a:rPr lang="es-CO" sz="1500" dirty="0">
                <a:solidFill>
                  <a:schemeClr val="tx1"/>
                </a:solidFill>
              </a:rPr>
              <a:t> y con </a:t>
            </a:r>
            <a:r>
              <a:rPr lang="es-CO" sz="1500" dirty="0" err="1">
                <a:solidFill>
                  <a:schemeClr val="tx1"/>
                </a:solidFill>
              </a:rPr>
              <a:t>TfidfVectorizer</a:t>
            </a:r>
            <a:endParaRPr lang="es-CO" sz="15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7B01DF-E995-31AD-F622-5BE877A544F4}"/>
              </a:ext>
            </a:extLst>
          </p:cNvPr>
          <p:cNvSpPr/>
          <p:nvPr/>
        </p:nvSpPr>
        <p:spPr>
          <a:xfrm>
            <a:off x="9372957" y="3302001"/>
            <a:ext cx="2259997" cy="123767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s-CO" sz="1500">
                <a:solidFill>
                  <a:schemeClr val="tx1"/>
                </a:solidFill>
              </a:rPr>
              <a:t>Se sacan métricas con validación cruzada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6C01DFC-8C55-C518-4A58-595A6BA49774}"/>
              </a:ext>
            </a:extLst>
          </p:cNvPr>
          <p:cNvSpPr/>
          <p:nvPr/>
        </p:nvSpPr>
        <p:spPr>
          <a:xfrm>
            <a:off x="2314920" y="5103090"/>
            <a:ext cx="2259997" cy="123767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s-CO" sz="1500">
                <a:solidFill>
                  <a:schemeClr val="tx1"/>
                </a:solidFill>
              </a:rPr>
              <a:t>Se hace búsqueda de hiperparametros con gridSearch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04C9953-FF23-6633-0337-8C5442D620C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20291" y="3920837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2A0513B-A1CB-B3D0-5ADC-D7D8379502E2}"/>
              </a:ext>
            </a:extLst>
          </p:cNvPr>
          <p:cNvCxnSpPr>
            <a:cxnSpLocks/>
          </p:cNvCxnSpPr>
          <p:nvPr/>
        </p:nvCxnSpPr>
        <p:spPr>
          <a:xfrm>
            <a:off x="6174264" y="3920837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990A161-46A7-B37E-9E3B-B659C0F2F869}"/>
              </a:ext>
            </a:extLst>
          </p:cNvPr>
          <p:cNvCxnSpPr>
            <a:cxnSpLocks/>
          </p:cNvCxnSpPr>
          <p:nvPr/>
        </p:nvCxnSpPr>
        <p:spPr>
          <a:xfrm>
            <a:off x="8903609" y="3920837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3BD153D-7868-C367-F7EB-1B60D41B2C16}"/>
              </a:ext>
            </a:extLst>
          </p:cNvPr>
          <p:cNvSpPr/>
          <p:nvPr/>
        </p:nvSpPr>
        <p:spPr>
          <a:xfrm>
            <a:off x="6621252" y="3302001"/>
            <a:ext cx="2259997" cy="12376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s-CO" sz="1500">
                <a:solidFill>
                  <a:schemeClr val="tx1"/>
                </a:solidFill>
              </a:rPr>
              <a:t>Se hace el entrenamiento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F6140F7-816F-B814-D9A9-C4AD56CF6980}"/>
              </a:ext>
            </a:extLst>
          </p:cNvPr>
          <p:cNvCxnSpPr>
            <a:cxnSpLocks/>
          </p:cNvCxnSpPr>
          <p:nvPr/>
        </p:nvCxnSpPr>
        <p:spPr>
          <a:xfrm>
            <a:off x="1794204" y="5684983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07188DAC-946D-97C4-3F21-CA6654898C09}"/>
              </a:ext>
            </a:extLst>
          </p:cNvPr>
          <p:cNvSpPr/>
          <p:nvPr/>
        </p:nvSpPr>
        <p:spPr>
          <a:xfrm>
            <a:off x="5179347" y="5077691"/>
            <a:ext cx="2259997" cy="123767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s-CO" sz="1500" dirty="0">
                <a:solidFill>
                  <a:schemeClr val="tx1"/>
                </a:solidFill>
              </a:rPr>
              <a:t>Se eligen las 3 mejores variaciones y se hace matriz de confusión con el test set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5A01ACC-8B8C-10D9-42C5-A51362E3418B}"/>
              </a:ext>
            </a:extLst>
          </p:cNvPr>
          <p:cNvCxnSpPr>
            <a:cxnSpLocks/>
          </p:cNvCxnSpPr>
          <p:nvPr/>
        </p:nvCxnSpPr>
        <p:spPr>
          <a:xfrm>
            <a:off x="4699926" y="5680365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8E760931-01C3-95C5-C1D8-E44D3FBAA291}"/>
              </a:ext>
            </a:extLst>
          </p:cNvPr>
          <p:cNvSpPr/>
          <p:nvPr/>
        </p:nvSpPr>
        <p:spPr>
          <a:xfrm>
            <a:off x="7985924" y="5090391"/>
            <a:ext cx="2259997" cy="123767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es-CO" sz="1500" dirty="0">
                <a:solidFill>
                  <a:schemeClr val="tx1"/>
                </a:solidFill>
              </a:rPr>
              <a:t>Se escoge el que mejor resultados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AD0C587-2CF5-C594-63C2-BA53F7159A4A}"/>
              </a:ext>
            </a:extLst>
          </p:cNvPr>
          <p:cNvCxnSpPr>
            <a:cxnSpLocks/>
          </p:cNvCxnSpPr>
          <p:nvPr/>
        </p:nvCxnSpPr>
        <p:spPr>
          <a:xfrm>
            <a:off x="7489452" y="5680365"/>
            <a:ext cx="424628" cy="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Audio 26">
            <a:extLst>
              <a:ext uri="{FF2B5EF4-FFF2-40B4-BE49-F238E27FC236}">
                <a16:creationId xmlns:a16="http://schemas.microsoft.com/office/drawing/2014/main" id="{3FD972A3-78B7-CB21-422C-21DE5421C6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7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44"/>
    </mc:Choice>
    <mc:Fallback>
      <p:transition spd="slow" advTm="490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D0DB6-27C2-8115-A307-9C91B5A1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10047039" cy="1473200"/>
          </a:xfrm>
        </p:spPr>
        <p:txBody>
          <a:bodyPr>
            <a:normAutofit/>
          </a:bodyPr>
          <a:lstStyle/>
          <a:p>
            <a:r>
              <a:rPr lang="es-CO" sz="3600" dirty="0"/>
              <a:t>Resultados de los Modelos en validación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48AA8761-B08E-EF4C-A82F-62A550DE8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059" y="1970808"/>
            <a:ext cx="8812068" cy="4343219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3E7CC510-6671-D661-1D5C-06D25EA12F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2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665"/>
    </mc:Choice>
    <mc:Fallback>
      <p:transition spd="slow" advTm="226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87C8E-F748-4223-2C9D-A46F544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Naive bayes - test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049D9C9-2606-3AE0-28C7-843076284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83686"/>
              </p:ext>
            </p:extLst>
          </p:nvPr>
        </p:nvGraphicFramePr>
        <p:xfrm>
          <a:off x="2434214" y="2311414"/>
          <a:ext cx="7679604" cy="3032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901">
                  <a:extLst>
                    <a:ext uri="{9D8B030D-6E8A-4147-A177-3AD203B41FA5}">
                      <a16:colId xmlns:a16="http://schemas.microsoft.com/office/drawing/2014/main" val="4179973965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592353987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3765100173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735845783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5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Educación de calidad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0.9826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981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 de la pobreza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0.9438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2448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Salud y bienestar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0.9749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0.9732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031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0.9692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771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0.9725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7826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963DC68-24C3-2CD4-89D1-9755EE94A9C2}"/>
              </a:ext>
            </a:extLst>
          </p:cNvPr>
          <p:cNvSpPr/>
          <p:nvPr/>
        </p:nvSpPr>
        <p:spPr>
          <a:xfrm>
            <a:off x="4308764" y="2306307"/>
            <a:ext cx="1177636" cy="232111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F75C8A7-0325-DE58-0E6E-1E316514C738}"/>
              </a:ext>
            </a:extLst>
          </p:cNvPr>
          <p:cNvSpPr/>
          <p:nvPr/>
        </p:nvSpPr>
        <p:spPr>
          <a:xfrm>
            <a:off x="8215744" y="4912197"/>
            <a:ext cx="734291" cy="554182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Audio 23">
            <a:extLst>
              <a:ext uri="{FF2B5EF4-FFF2-40B4-BE49-F238E27FC236}">
                <a16:creationId xmlns:a16="http://schemas.microsoft.com/office/drawing/2014/main" id="{42973DB4-ED51-32A0-BCC1-6B391917DB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0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625"/>
    </mc:Choice>
    <mc:Fallback>
      <p:transition spd="slow" advTm="19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87C8E-F748-4223-2C9D-A46F544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Regresión</a:t>
            </a:r>
            <a:r>
              <a:rPr lang="en-US" sz="5400" dirty="0"/>
              <a:t> </a:t>
            </a:r>
            <a:r>
              <a:rPr lang="en-US" sz="5400" dirty="0" err="1"/>
              <a:t>logistica</a:t>
            </a:r>
            <a:r>
              <a:rPr lang="en-US" sz="5400" dirty="0"/>
              <a:t> - test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8EF9712-AA4D-D976-36A1-992C87677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38772"/>
              </p:ext>
            </p:extLst>
          </p:nvPr>
        </p:nvGraphicFramePr>
        <p:xfrm>
          <a:off x="2434214" y="2311414"/>
          <a:ext cx="7679604" cy="3032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901">
                  <a:extLst>
                    <a:ext uri="{9D8B030D-6E8A-4147-A177-3AD203B41FA5}">
                      <a16:colId xmlns:a16="http://schemas.microsoft.com/office/drawing/2014/main" val="4179973965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592353987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3765100173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735845783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5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Educación de calidad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0.9797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0.9840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981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 de la pobreza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0.9651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0.9486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0.9568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2448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Salud y bienestar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0.9682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031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0.9705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0.9690 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0.9697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771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0.9725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7826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C5B1EF88-CE3A-063B-D933-4C846D7F7ED5}"/>
              </a:ext>
            </a:extLst>
          </p:cNvPr>
          <p:cNvSpPr/>
          <p:nvPr/>
        </p:nvSpPr>
        <p:spPr>
          <a:xfrm>
            <a:off x="4308764" y="2306307"/>
            <a:ext cx="1177636" cy="232111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640601-12E3-83ED-B0E7-7CE3FC356A7C}"/>
              </a:ext>
            </a:extLst>
          </p:cNvPr>
          <p:cNvSpPr/>
          <p:nvPr/>
        </p:nvSpPr>
        <p:spPr>
          <a:xfrm>
            <a:off x="8215744" y="4912197"/>
            <a:ext cx="734291" cy="554182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180A7C0D-0E94-BF5D-4A9D-762010942A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2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9"/>
    </mc:Choice>
    <mc:Fallback>
      <p:transition spd="slow" advTm="2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887C8E-F748-4223-2C9D-A46F5449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Linear SVM - test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62870A-BFF0-01A1-BBDB-7B3EAC7C2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82059"/>
              </p:ext>
            </p:extLst>
          </p:nvPr>
        </p:nvGraphicFramePr>
        <p:xfrm>
          <a:off x="2434214" y="2311414"/>
          <a:ext cx="7679604" cy="3032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19901">
                  <a:extLst>
                    <a:ext uri="{9D8B030D-6E8A-4147-A177-3AD203B41FA5}">
                      <a16:colId xmlns:a16="http://schemas.microsoft.com/office/drawing/2014/main" val="4179973965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592353987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3765100173"/>
                    </a:ext>
                  </a:extLst>
                </a:gridCol>
                <a:gridCol w="1919901">
                  <a:extLst>
                    <a:ext uri="{9D8B030D-6E8A-4147-A177-3AD203B41FA5}">
                      <a16:colId xmlns:a16="http://schemas.microsoft.com/office/drawing/2014/main" val="2735845783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Precisión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51135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Educación de calidad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0.9854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0.9797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0.9826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6981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 de la pobreza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0.9538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0.9483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24480"/>
                  </a:ext>
                </a:extLst>
              </a:tr>
              <a:tr h="640076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Salud y bienestar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0.9577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0.9645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031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macro avg 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0.9647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0.9651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771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s-CO" sz="1800" b="1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avg</a:t>
                      </a:r>
                      <a:endParaRPr lang="es-CO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0.9688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97826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CC8ED277-2AC3-EFA2-4E85-147B8FB00D0E}"/>
              </a:ext>
            </a:extLst>
          </p:cNvPr>
          <p:cNvSpPr/>
          <p:nvPr/>
        </p:nvSpPr>
        <p:spPr>
          <a:xfrm>
            <a:off x="4308764" y="2306307"/>
            <a:ext cx="1177636" cy="232111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D89F11B-EEAF-DC3F-0169-19D53EEDB3C6}"/>
              </a:ext>
            </a:extLst>
          </p:cNvPr>
          <p:cNvSpPr/>
          <p:nvPr/>
        </p:nvSpPr>
        <p:spPr>
          <a:xfrm>
            <a:off x="8215744" y="4912197"/>
            <a:ext cx="734291" cy="554182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Audio 21">
            <a:extLst>
              <a:ext uri="{FF2B5EF4-FFF2-40B4-BE49-F238E27FC236}">
                <a16:creationId xmlns:a16="http://schemas.microsoft.com/office/drawing/2014/main" id="{2CB77A06-76EC-538F-3378-70A583A178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7"/>
    </mc:Choice>
    <mc:Fallback>
      <p:transition spd="slow" advTm="20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535</Words>
  <Application>Microsoft Macintosh PowerPoint</Application>
  <PresentationFormat>Panorámica</PresentationFormat>
  <Paragraphs>123</Paragraphs>
  <Slides>14</Slides>
  <Notes>2</Notes>
  <HiddenSlides>0</HiddenSlides>
  <MMClips>14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-webkit-standard</vt:lpstr>
      <vt:lpstr>Aptos</vt:lpstr>
      <vt:lpstr>Arial</vt:lpstr>
      <vt:lpstr>Calisto MT</vt:lpstr>
      <vt:lpstr>Helvetica</vt:lpstr>
      <vt:lpstr>Univers Condensed</vt:lpstr>
      <vt:lpstr>Wingdings</vt:lpstr>
      <vt:lpstr>ChronicleVTI</vt:lpstr>
      <vt:lpstr>Proyecto BI etapa 1- Analítica de texto</vt:lpstr>
      <vt:lpstr>Entendimiento y preparación de los datos</vt:lpstr>
      <vt:lpstr>no hay valores null se eliminan repetidos si hay se revisan caracteres que puedan causar ruido</vt:lpstr>
      <vt:lpstr>pRE PROCESAMIENTO</vt:lpstr>
      <vt:lpstr>Diagrama de flujo – implementación del modelo</vt:lpstr>
      <vt:lpstr>Resultados de los Modelos en validación </vt:lpstr>
      <vt:lpstr>Naive bayes - test</vt:lpstr>
      <vt:lpstr>Regresión logistica - test</vt:lpstr>
      <vt:lpstr>Linear SVM - test</vt:lpstr>
      <vt:lpstr>Mejor modelo</vt:lpstr>
      <vt:lpstr>Predicciones naive bayes</vt:lpstr>
      <vt:lpstr>Palabras influyentes</vt:lpstr>
      <vt:lpstr>Palabras influyentes</vt:lpstr>
      <vt:lpstr>ODS 4 -Educación de calidad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Polania Olarte</dc:creator>
  <cp:lastModifiedBy>Gabriel Polania Olarte</cp:lastModifiedBy>
  <cp:revision>2</cp:revision>
  <dcterms:created xsi:type="dcterms:W3CDTF">2025-09-11T17:12:24Z</dcterms:created>
  <dcterms:modified xsi:type="dcterms:W3CDTF">2025-09-13T17:53:36Z</dcterms:modified>
</cp:coreProperties>
</file>