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3" r:id="rId15"/>
  </p:sldIdLst>
  <p:sldSz cx="12192000" cy="6858000"/>
  <p:notesSz cx="6858000" cy="91440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fMKx4VC3dTc4bYI6Rs20dTo4n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7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7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7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7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7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7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7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7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7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7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7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7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7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7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7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7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7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7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7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7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7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7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7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polavaram0.github.io/cwrubootcampfinalprojec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nlp-getting-starte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nlp-getting-started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>
            <a:spLocks noGrp="1"/>
          </p:cNvSpPr>
          <p:nvPr>
            <p:ph type="ctrTitle"/>
          </p:nvPr>
        </p:nvSpPr>
        <p:spPr>
          <a:xfrm>
            <a:off x="2129159" y="4007060"/>
            <a:ext cx="9139784" cy="216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>
              <a:buSzPts val="4860"/>
            </a:pPr>
            <a:r>
              <a:rPr lang="en-US" sz="4860" b="1" dirty="0"/>
              <a:t/>
            </a:r>
            <a:br>
              <a:rPr lang="en-US" sz="4860" b="1" dirty="0"/>
            </a:br>
            <a:r>
              <a:rPr lang="en-US" sz="1800" dirty="0"/>
              <a:t>CWRU Data Analytics Boot Camp</a:t>
            </a:r>
            <a:br>
              <a:rPr lang="en-US" sz="1800" dirty="0"/>
            </a:br>
            <a:r>
              <a:rPr lang="en-US" sz="1800" dirty="0"/>
              <a:t>Spring 2020</a:t>
            </a:r>
            <a:br>
              <a:rPr lang="en-US" sz="1800" dirty="0"/>
            </a:br>
            <a:r>
              <a:rPr lang="en-US" sz="1800" dirty="0" smtClean="0"/>
              <a:t>Final Project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4860" b="1" dirty="0"/>
              <a:t/>
            </a:r>
            <a:br>
              <a:rPr lang="en-US" sz="4860" b="1" dirty="0"/>
            </a:br>
            <a:r>
              <a:rPr lang="en-US" sz="3959" b="1" dirty="0" smtClean="0"/>
              <a:t>Using Natural Language Processing to Analyze Tweet Topics. (Disaster or Not?) </a:t>
            </a:r>
            <a:r>
              <a:rPr lang="en-US" sz="3959" dirty="0"/>
              <a:t/>
            </a:r>
            <a:br>
              <a:rPr lang="en-US" sz="3959" dirty="0"/>
            </a:br>
            <a:r>
              <a:rPr lang="en-US" sz="4860" dirty="0"/>
              <a:t> </a:t>
            </a:r>
            <a:r>
              <a:rPr lang="en-US" sz="1440" b="1" i="1" dirty="0"/>
              <a:t>Website: </a:t>
            </a:r>
            <a:r>
              <a:rPr lang="en-US" sz="1440" b="1" i="1" dirty="0">
                <a:hlinkClick r:id="rId3"/>
              </a:rPr>
              <a:t>https://gpolavaram0.github.io/cwrubootcampfinalproject/</a:t>
            </a:r>
            <a:r>
              <a:rPr lang="en-US" sz="1440" dirty="0"/>
              <a:t/>
            </a:r>
            <a:br>
              <a:rPr lang="en-US" sz="1440" dirty="0"/>
            </a:br>
            <a:r>
              <a:rPr lang="en-US" sz="1440" dirty="0"/>
              <a:t/>
            </a:r>
            <a:br>
              <a:rPr lang="en-US" sz="1440" dirty="0"/>
            </a:br>
            <a:endParaRPr sz="1440" dirty="0"/>
          </a:p>
        </p:txBody>
      </p:sp>
      <p:sp>
        <p:nvSpPr>
          <p:cNvPr id="165" name="Google Shape;165;p1"/>
          <p:cNvSpPr txBox="1">
            <a:spLocks noGrp="1"/>
          </p:cNvSpPr>
          <p:nvPr>
            <p:ph type="subTitle" idx="1"/>
          </p:nvPr>
        </p:nvSpPr>
        <p:spPr>
          <a:xfrm>
            <a:off x="2302137" y="5066852"/>
            <a:ext cx="9202476" cy="1365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000" b="1" i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 b="1" i="1" dirty="0" err="1"/>
              <a:t>Goutham</a:t>
            </a:r>
            <a:r>
              <a:rPr lang="en-US" sz="2000" b="1" i="1" dirty="0"/>
              <a:t> </a:t>
            </a:r>
            <a:r>
              <a:rPr lang="en-US" sz="2000" b="1" i="1" dirty="0" err="1"/>
              <a:t>Polavaram</a:t>
            </a:r>
            <a:r>
              <a:rPr lang="en-US" sz="2000" b="1" i="1" dirty="0"/>
              <a:t>, Ibrahim </a:t>
            </a:r>
            <a:r>
              <a:rPr lang="en-US" sz="2000" b="1" i="1" dirty="0" err="1"/>
              <a:t>Oumar</a:t>
            </a:r>
            <a:r>
              <a:rPr lang="en-US" sz="2000" b="1" i="1" dirty="0"/>
              <a:t>, Ryan </a:t>
            </a:r>
            <a:r>
              <a:rPr lang="en-US" sz="2000" b="1" i="1" dirty="0" smtClean="0"/>
              <a:t>Klueg</a:t>
            </a:r>
            <a:r>
              <a:rPr lang="en-US" sz="2000" b="1" i="1" dirty="0"/>
              <a:t>, </a:t>
            </a:r>
            <a:r>
              <a:rPr lang="en-US" sz="2000" b="1" i="1" dirty="0" smtClean="0"/>
              <a:t>Ali Rizvi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Walkthrough:</a:t>
            </a:r>
            <a:br>
              <a:rPr lang="en-US" b="1" dirty="0" smtClean="0"/>
            </a:br>
            <a:r>
              <a:rPr lang="en-US" b="1" dirty="0" smtClean="0"/>
              <a:t>Pipeline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4048125"/>
            <a:ext cx="9515475" cy="1190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62" y="5238750"/>
            <a:ext cx="12033738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3" y="1990725"/>
            <a:ext cx="7604021" cy="20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5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Walkthrough: </a:t>
            </a:r>
            <a:br>
              <a:rPr lang="en-US" b="1" dirty="0" smtClean="0"/>
            </a:br>
            <a:r>
              <a:rPr lang="en-US" b="1" dirty="0" smtClean="0"/>
              <a:t>Fitting the Model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395" y="1380758"/>
            <a:ext cx="36290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2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Walkthrough:</a:t>
            </a:r>
            <a:br>
              <a:rPr lang="en-US" b="1" dirty="0" smtClean="0"/>
            </a:br>
            <a:r>
              <a:rPr lang="en-US" b="1" dirty="0" smtClean="0"/>
              <a:t>Model Testing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93" y="1929179"/>
            <a:ext cx="4762500" cy="1609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93" y="3538904"/>
            <a:ext cx="4800600" cy="2686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092" y="1904999"/>
            <a:ext cx="6515907" cy="192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1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99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522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>
            <a:spLocks noGrp="1"/>
          </p:cNvSpPr>
          <p:nvPr>
            <p:ph type="title"/>
          </p:nvPr>
        </p:nvSpPr>
        <p:spPr>
          <a:xfrm>
            <a:off x="2525192" y="29673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/>
              <a:t>Background &amp; Objective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171" name="Google Shape;171;p2"/>
          <p:cNvSpPr txBox="1">
            <a:spLocks noGrp="1"/>
          </p:cNvSpPr>
          <p:nvPr>
            <p:ph type="body" idx="1"/>
          </p:nvPr>
        </p:nvSpPr>
        <p:spPr>
          <a:xfrm>
            <a:off x="810705" y="1235262"/>
            <a:ext cx="10693907" cy="4506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20"/>
              <a:buChar char="🠶"/>
            </a:pPr>
            <a:r>
              <a:rPr lang="en-US" sz="2800" dirty="0" smtClean="0"/>
              <a:t>Use Natural Language Processing models to create a machine learning algorithm to determine whether or not a tweet is discussing a disaster.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20"/>
              <a:buChar char="🠶"/>
            </a:pPr>
            <a:r>
              <a:rPr lang="en-US" sz="2800" dirty="0" smtClean="0"/>
              <a:t>Decided to partake in the </a:t>
            </a:r>
            <a:r>
              <a:rPr lang="en-US" sz="2800" dirty="0" smtClean="0">
                <a:hlinkClick r:id="rId3"/>
              </a:rPr>
              <a:t>Real or Not? NLP with Disaster Tweets</a:t>
            </a:r>
            <a:r>
              <a:rPr lang="en-US" sz="2800" dirty="0" smtClean="0"/>
              <a:t> </a:t>
            </a:r>
            <a:r>
              <a:rPr lang="en-US" sz="2800" dirty="0" err="1" smtClean="0"/>
              <a:t>Kaggle</a:t>
            </a:r>
            <a:r>
              <a:rPr lang="en-US" sz="2800" dirty="0" smtClean="0"/>
              <a:t> competition aimed at producing an accurate model for tweet analysis.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20"/>
              <a:buChar char="🠶"/>
            </a:pPr>
            <a:r>
              <a:rPr lang="en-US" sz="2800" b="1" dirty="0" smtClean="0"/>
              <a:t>Major Objective: </a:t>
            </a:r>
            <a:r>
              <a:rPr lang="en-US" sz="2800" dirty="0" smtClean="0"/>
              <a:t>Accurate classification of tweets as either discussing disasters or not. </a:t>
            </a:r>
            <a:endParaRPr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"/>
          <p:cNvSpPr txBox="1">
            <a:spLocks noGrp="1"/>
          </p:cNvSpPr>
          <p:nvPr>
            <p:ph type="body" idx="1"/>
          </p:nvPr>
        </p:nvSpPr>
        <p:spPr>
          <a:xfrm>
            <a:off x="596369" y="1286352"/>
            <a:ext cx="10948431" cy="4365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 i="1" dirty="0"/>
              <a:t>Data Sources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en-US" sz="3200" dirty="0" smtClean="0"/>
              <a:t>Twitter through </a:t>
            </a:r>
            <a:r>
              <a:rPr lang="en-US" sz="3200" dirty="0" err="1" smtClean="0">
                <a:hlinkClick r:id="rId3"/>
              </a:rPr>
              <a:t>Kaggle</a:t>
            </a:r>
            <a:endParaRPr lang="en-US" sz="3200" dirty="0" smtClean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en-US" sz="3200" dirty="0" smtClean="0"/>
              <a:t>Disasters encompasses non-natural occurrences as well</a:t>
            </a:r>
            <a:endParaRPr sz="2000" dirty="0"/>
          </a:p>
        </p:txBody>
      </p:sp>
      <p:pic>
        <p:nvPicPr>
          <p:cNvPr id="178" name="Google Shape;17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3089" y="4530097"/>
            <a:ext cx="22098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496" y="3120397"/>
            <a:ext cx="1943100" cy="1409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531" y="3120397"/>
            <a:ext cx="3781569" cy="28578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035" y="2941840"/>
            <a:ext cx="1832034" cy="3794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"/>
          <p:cNvSpPr txBox="1">
            <a:spLocks noGrp="1"/>
          </p:cNvSpPr>
          <p:nvPr>
            <p:ph type="title"/>
          </p:nvPr>
        </p:nvSpPr>
        <p:spPr>
          <a:xfrm>
            <a:off x="1677971" y="624110"/>
            <a:ext cx="9826641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/>
              <a:t>Methodology</a:t>
            </a:r>
            <a:r>
              <a:rPr lang="en-US"/>
              <a:t> </a:t>
            </a:r>
            <a:endParaRPr/>
          </a:p>
        </p:txBody>
      </p:sp>
      <p:sp>
        <p:nvSpPr>
          <p:cNvPr id="188" name="Google Shape;188;p4"/>
          <p:cNvSpPr txBox="1">
            <a:spLocks noGrp="1"/>
          </p:cNvSpPr>
          <p:nvPr>
            <p:ph type="body" idx="1"/>
          </p:nvPr>
        </p:nvSpPr>
        <p:spPr>
          <a:xfrm>
            <a:off x="1677971" y="1419822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sz="2400" dirty="0"/>
              <a:t>ETL Process on the Data </a:t>
            </a:r>
            <a:r>
              <a:rPr lang="en-US" sz="2400" dirty="0" smtClean="0"/>
              <a:t>Source</a:t>
            </a:r>
            <a:endParaRPr lang="en-US" sz="2400" dirty="0"/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Cleaned using Regex in Python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Stored in AWS bucket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Load into Google </a:t>
            </a:r>
            <a:r>
              <a:rPr lang="en-US" sz="2000" dirty="0" err="1" smtClean="0"/>
              <a:t>Colab</a:t>
            </a:r>
            <a:r>
              <a:rPr lang="en-US" sz="2000" dirty="0" smtClean="0"/>
              <a:t> for model creation and testing</a:t>
            </a:r>
          </a:p>
          <a:p>
            <a:pPr marL="342900">
              <a:spcBef>
                <a:spcPts val="0"/>
              </a:spcBef>
            </a:pPr>
            <a:r>
              <a:rPr lang="en-US" sz="2400" dirty="0" err="1" smtClean="0"/>
              <a:t>Pyspark</a:t>
            </a:r>
            <a:r>
              <a:rPr lang="en-US" sz="2400" dirty="0" smtClean="0"/>
              <a:t> for creation of classification models and model testing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Naïve Bayes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Random Forest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Logistic Regression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SVC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MNB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SGDC</a:t>
            </a:r>
            <a:endParaRPr lang="en-US" dirty="0" smtClean="0"/>
          </a:p>
        </p:txBody>
      </p:sp>
      <p:pic>
        <p:nvPicPr>
          <p:cNvPr id="191" name="Google Shape;19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6854" y="5112769"/>
            <a:ext cx="1796520" cy="1382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7852" y="5046000"/>
            <a:ext cx="2765778" cy="1449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096" y="5046000"/>
            <a:ext cx="1390650" cy="1390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>
            <a:spLocks noGrp="1"/>
          </p:cNvSpPr>
          <p:nvPr>
            <p:ph type="body" idx="1"/>
          </p:nvPr>
        </p:nvSpPr>
        <p:spPr>
          <a:xfrm>
            <a:off x="1798990" y="1704622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>
              <a:spcBef>
                <a:spcPts val="0"/>
              </a:spcBef>
              <a:buSzPts val="2200"/>
            </a:pPr>
            <a:r>
              <a:rPr lang="en-US" sz="3200" dirty="0" smtClean="0"/>
              <a:t>Naïve Bayes was our most successful model with </a:t>
            </a:r>
            <a:r>
              <a:rPr lang="en-US" sz="3200" smtClean="0"/>
              <a:t>a </a:t>
            </a:r>
            <a:r>
              <a:rPr lang="en-US" sz="3200" smtClean="0"/>
              <a:t>80.11% </a:t>
            </a:r>
            <a:r>
              <a:rPr lang="en-US" sz="3200" dirty="0" smtClean="0"/>
              <a:t>accuracy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r>
              <a:rPr lang="en-US" sz="3200" dirty="0" smtClean="0"/>
              <a:t>SVC (Support Vector Classifier) 72.63%</a:t>
            </a:r>
            <a:endParaRPr lang="en-US" sz="32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r>
              <a:rPr lang="en-US" sz="3200" dirty="0" smtClean="0"/>
              <a:t>Logistic Regression 71.94%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r>
              <a:rPr lang="en-US" sz="3200" dirty="0" smtClean="0"/>
              <a:t>SGDC (Stochastic Gradient Descent Classifier) 71.77%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endParaRPr lang="en-US" sz="3200" dirty="0" smtClean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endParaRPr lang="en-US" sz="3200" dirty="0" smtClean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endParaRPr dirty="0" smtClean="0"/>
          </a:p>
          <a:p>
            <a:pPr marL="342900" lvl="0" indent="-203200" algn="l" rtl="0">
              <a:spcBef>
                <a:spcPts val="1000"/>
              </a:spcBef>
              <a:spcAft>
                <a:spcPts val="0"/>
              </a:spcAft>
              <a:buSzPts val="2200"/>
              <a:buNone/>
            </a:pPr>
            <a:endParaRPr sz="2200" dirty="0"/>
          </a:p>
        </p:txBody>
      </p:sp>
      <p:sp>
        <p:nvSpPr>
          <p:cNvPr id="205" name="Google Shape;205;p6"/>
          <p:cNvSpPr txBox="1">
            <a:spLocks noGrp="1"/>
          </p:cNvSpPr>
          <p:nvPr>
            <p:ph type="title"/>
          </p:nvPr>
        </p:nvSpPr>
        <p:spPr>
          <a:xfrm>
            <a:off x="1630838" y="624110"/>
            <a:ext cx="9873774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 smtClean="0"/>
              <a:t>Model Success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Naïve Bayes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A multinomial Naïve Bayes model was used</a:t>
            </a:r>
          </a:p>
          <a:p>
            <a:r>
              <a:rPr lang="en-US" sz="2400" dirty="0" smtClean="0"/>
              <a:t>This model used vectors that represent the frequencies in which certain words appear in the document</a:t>
            </a:r>
          </a:p>
          <a:p>
            <a:r>
              <a:rPr lang="en-US" sz="2400" dirty="0" smtClean="0"/>
              <a:t>We used </a:t>
            </a:r>
            <a:r>
              <a:rPr lang="en-US" sz="2400" dirty="0" err="1" smtClean="0"/>
              <a:t>Lidstone</a:t>
            </a:r>
            <a:r>
              <a:rPr lang="en-US" sz="2400" dirty="0" smtClean="0"/>
              <a:t> smoothing (with a value of 1.1 for the </a:t>
            </a:r>
            <a:r>
              <a:rPr lang="en-US" sz="2400" dirty="0" err="1" smtClean="0"/>
              <a:t>pseudocount</a:t>
            </a:r>
            <a:r>
              <a:rPr lang="en-US" sz="2400" dirty="0" smtClean="0"/>
              <a:t>) to ensure no probability estimates were zero </a:t>
            </a:r>
          </a:p>
          <a:p>
            <a:pPr lvl="1"/>
            <a:r>
              <a:rPr lang="en-US" sz="2000" dirty="0" smtClean="0"/>
              <a:t>Probability estimates of zero break the model by turning all probabilities where the respective class and vector appear becomes zero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98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Walkthrough:</a:t>
            </a:r>
            <a:br>
              <a:rPr lang="en-US" b="1" dirty="0" smtClean="0"/>
            </a:br>
            <a:r>
              <a:rPr lang="en-US" b="1" dirty="0" smtClean="0"/>
              <a:t>Data Cleaning (Imports)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905000"/>
            <a:ext cx="4487474" cy="4643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398" y="2739406"/>
            <a:ext cx="4798375" cy="270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Walkthrough:</a:t>
            </a:r>
            <a:br>
              <a:rPr lang="en-US" b="1" dirty="0" smtClean="0"/>
            </a:br>
            <a:r>
              <a:rPr lang="en-US" b="1" dirty="0" smtClean="0"/>
              <a:t>Data Cleaning (Regex)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54" y="1905000"/>
            <a:ext cx="12024946" cy="366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3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Model Walkthrough:</a:t>
            </a:r>
            <a:br>
              <a:rPr lang="en-US" b="1" dirty="0" smtClean="0"/>
            </a:br>
            <a:r>
              <a:rPr lang="en-US" b="1" dirty="0" smtClean="0"/>
              <a:t>Data Cleaning</a:t>
            </a:r>
            <a:br>
              <a:rPr lang="en-US" b="1" dirty="0" smtClean="0"/>
            </a:br>
            <a:r>
              <a:rPr lang="en-US" b="1" dirty="0" smtClean="0"/>
              <a:t>(Non Regex)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224" y="1148860"/>
            <a:ext cx="5050150" cy="5709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4" y="3484683"/>
            <a:ext cx="5706209" cy="337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251</Words>
  <Application>Microsoft Office PowerPoint</Application>
  <PresentationFormat>Widescreen</PresentationFormat>
  <Paragraphs>42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Noto Sans Symbols</vt:lpstr>
      <vt:lpstr>Century Gothic</vt:lpstr>
      <vt:lpstr>Arial</vt:lpstr>
      <vt:lpstr>Wisp</vt:lpstr>
      <vt:lpstr> CWRU Data Analytics Boot Camp Spring 2020 Final Project   Using Natural Language Processing to Analyze Tweet Topics. (Disaster or Not?)   Website: https://gpolavaram0.github.io/cwrubootcampfinalproject/  </vt:lpstr>
      <vt:lpstr>Background &amp; Objective </vt:lpstr>
      <vt:lpstr>PowerPoint Presentation</vt:lpstr>
      <vt:lpstr>Methodology </vt:lpstr>
      <vt:lpstr>Model Success</vt:lpstr>
      <vt:lpstr>Naïve Bayes</vt:lpstr>
      <vt:lpstr>Model Walkthrough: Data Cleaning (Imports)</vt:lpstr>
      <vt:lpstr>Model Walkthrough: Data Cleaning (Regex)</vt:lpstr>
      <vt:lpstr>Model Walkthrough: Data Cleaning (Non Regex)</vt:lpstr>
      <vt:lpstr>Model Walkthrough: Pipeline</vt:lpstr>
      <vt:lpstr>Model Walkthrough:  Fitting the Model</vt:lpstr>
      <vt:lpstr>Model Walkthrough: Model Testing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CWRU Data Analytics Boot Camp Spring 2020 Project Two   Impact of Covid-19 on America- A look into the Stock Market, Weather, Rate of Infection as a relation to the Population Density  Github Repository - https://github.com/coconutpep/US-COVID19-Effect</dc:title>
  <dc:creator>Mahamat Oumar</dc:creator>
  <cp:lastModifiedBy>Ryan Klueg</cp:lastModifiedBy>
  <cp:revision>24</cp:revision>
  <dcterms:created xsi:type="dcterms:W3CDTF">2020-06-01T21:16:01Z</dcterms:created>
  <dcterms:modified xsi:type="dcterms:W3CDTF">2020-07-17T19:32:34Z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Sumeet.Dhawan@rd.nestle.com</vt:lpwstr>
  </property>
  <property fmtid="{D5CDD505-2E9C-101B-9397-08002B2CF9AE}" pid="5" name="MSIP_Label_1ada0a2f-b917-4d51-b0d0-d418a10c8b23_SetDate">
    <vt:lpwstr>2020-06-10T01:03:51.5873294Z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ActionId">
    <vt:lpwstr>5e54adb6-4790-4841-a6a2-45415fd35772</vt:lpwstr>
  </property>
  <property fmtid="{D5CDD505-2E9C-101B-9397-08002B2CF9AE}" pid="9" name="MSIP_Label_1ada0a2f-b917-4d51-b0d0-d418a10c8b23_Extended_MSFT_Method">
    <vt:lpwstr>Automatic</vt:lpwstr>
  </property>
  <property fmtid="{D5CDD505-2E9C-101B-9397-08002B2CF9AE}" pid="10" name="Sensitivity">
    <vt:lpwstr>General Use</vt:lpwstr>
  </property>
  <property fmtid="{D5CDD505-2E9C-101B-9397-08002B2CF9AE}" pid="11" name="ContentTypeId">
    <vt:lpwstr>0x0101001190494160B7F643B14AE5815001A7FB</vt:lpwstr>
  </property>
</Properties>
</file>