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119813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500906"/>
            <a:ext cx="4589860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607576"/>
            <a:ext cx="4589860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043A-C059-4757-AF94-2884B777CE39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995B-9C37-4278-A143-738B131A6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9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043A-C059-4757-AF94-2884B777CE39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995B-9C37-4278-A143-738B131A6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5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62954"/>
            <a:ext cx="1319585" cy="2593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62954"/>
            <a:ext cx="3882256" cy="2593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043A-C059-4757-AF94-2884B777CE39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995B-9C37-4278-A143-738B131A6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95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043A-C059-4757-AF94-2884B777CE39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995B-9C37-4278-A143-738B131A6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05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763050"/>
            <a:ext cx="5278339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2048261"/>
            <a:ext cx="5278339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82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82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043A-C059-4757-AF94-2884B777CE39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995B-9C37-4278-A143-738B131A6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814770"/>
            <a:ext cx="2600921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814770"/>
            <a:ext cx="2600921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043A-C059-4757-AF94-2884B777CE39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995B-9C37-4278-A143-738B131A6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88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62954"/>
            <a:ext cx="5278339" cy="591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750297"/>
            <a:ext cx="2588968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1118006"/>
            <a:ext cx="2588968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750297"/>
            <a:ext cx="2601718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118006"/>
            <a:ext cx="2601718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043A-C059-4757-AF94-2884B777CE39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995B-9C37-4278-A143-738B131A6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043A-C059-4757-AF94-2884B777CE39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995B-9C37-4278-A143-738B131A6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043A-C059-4757-AF94-2884B777CE39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995B-9C37-4278-A143-738B131A6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9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04047"/>
            <a:ext cx="1973799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440684"/>
            <a:ext cx="3098155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918210"/>
            <a:ext cx="1973799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043A-C059-4757-AF94-2884B777CE39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995B-9C37-4278-A143-738B131A6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0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04047"/>
            <a:ext cx="1973799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440684"/>
            <a:ext cx="3098155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918210"/>
            <a:ext cx="1973799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043A-C059-4757-AF94-2884B777CE39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995B-9C37-4278-A143-738B131A6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5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62954"/>
            <a:ext cx="5278339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814770"/>
            <a:ext cx="5278339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2836816"/>
            <a:ext cx="137695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A043A-C059-4757-AF94-2884B777CE39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2836816"/>
            <a:ext cx="2065437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2836816"/>
            <a:ext cx="137695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D0995B-9C37-4278-A143-738B131A6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59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>
            <a:extLst>
              <a:ext uri="{FF2B5EF4-FFF2-40B4-BE49-F238E27FC236}">
                <a16:creationId xmlns:a16="http://schemas.microsoft.com/office/drawing/2014/main" id="{50ECAD1D-F0D1-9003-09CD-190E0F16135F}"/>
              </a:ext>
            </a:extLst>
          </p:cNvPr>
          <p:cNvSpPr txBox="1"/>
          <p:nvPr/>
        </p:nvSpPr>
        <p:spPr>
          <a:xfrm>
            <a:off x="1645154" y="176067"/>
            <a:ext cx="537574" cy="1958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Lockdown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837C8A3-8640-324E-C837-16A6B8545165}"/>
              </a:ext>
            </a:extLst>
          </p:cNvPr>
          <p:cNvSpPr txBox="1"/>
          <p:nvPr/>
        </p:nvSpPr>
        <p:spPr>
          <a:xfrm>
            <a:off x="2405920" y="176067"/>
            <a:ext cx="846954" cy="1958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Social distancing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A953F0-E510-E306-EB26-735C9934EED4}"/>
              </a:ext>
            </a:extLst>
          </p:cNvPr>
          <p:cNvSpPr txBox="1"/>
          <p:nvPr/>
        </p:nvSpPr>
        <p:spPr>
          <a:xfrm>
            <a:off x="489215" y="176067"/>
            <a:ext cx="826115" cy="1958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Time restrictions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A2FB431-23FF-A4BD-8A23-83A1A430BCCC}"/>
              </a:ext>
            </a:extLst>
          </p:cNvPr>
          <p:cNvSpPr txBox="1"/>
          <p:nvPr/>
        </p:nvSpPr>
        <p:spPr>
          <a:xfrm>
            <a:off x="5331408" y="176067"/>
            <a:ext cx="560016" cy="1958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Travel ban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9754E3-51D2-0FCA-2361-AAEFFE119E17}"/>
              </a:ext>
            </a:extLst>
          </p:cNvPr>
          <p:cNvSpPr txBox="1"/>
          <p:nvPr/>
        </p:nvSpPr>
        <p:spPr>
          <a:xfrm>
            <a:off x="81265" y="762807"/>
            <a:ext cx="1082595" cy="1958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Increased competition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63E7166-B4D1-96D1-FBD6-2373C71D50B7}"/>
              </a:ext>
            </a:extLst>
          </p:cNvPr>
          <p:cNvSpPr txBox="1"/>
          <p:nvPr/>
        </p:nvSpPr>
        <p:spPr>
          <a:xfrm>
            <a:off x="1400150" y="762807"/>
            <a:ext cx="457424" cy="1958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Isolation</a:t>
            </a:r>
          </a:p>
        </p:txBody>
      </p:sp>
      <p:cxnSp>
        <p:nvCxnSpPr>
          <p:cNvPr id="120" name="Straight Arrow Connector 42">
            <a:extLst>
              <a:ext uri="{FF2B5EF4-FFF2-40B4-BE49-F238E27FC236}">
                <a16:creationId xmlns:a16="http://schemas.microsoft.com/office/drawing/2014/main" id="{C114C389-E0F3-1D0A-261D-059F23CE2150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 rot="5400000">
            <a:off x="1575939" y="424806"/>
            <a:ext cx="390926" cy="2850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42">
            <a:extLst>
              <a:ext uri="{FF2B5EF4-FFF2-40B4-BE49-F238E27FC236}">
                <a16:creationId xmlns:a16="http://schemas.microsoft.com/office/drawing/2014/main" id="{19DBDC87-F189-E6E1-3484-331791A6A5F0}"/>
              </a:ext>
            </a:extLst>
          </p:cNvPr>
          <p:cNvCxnSpPr>
            <a:cxnSpLocks/>
            <a:stCxn id="115" idx="2"/>
            <a:endCxn id="119" idx="0"/>
          </p:cNvCxnSpPr>
          <p:nvPr/>
        </p:nvCxnSpPr>
        <p:spPr>
          <a:xfrm rot="5400000">
            <a:off x="2033667" y="-32923"/>
            <a:ext cx="390926" cy="12005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2">
            <a:extLst>
              <a:ext uri="{FF2B5EF4-FFF2-40B4-BE49-F238E27FC236}">
                <a16:creationId xmlns:a16="http://schemas.microsoft.com/office/drawing/2014/main" id="{6F0C1238-39D6-E4FB-B74E-5B09F13BA571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 rot="16200000" flipH="1">
            <a:off x="1070104" y="204049"/>
            <a:ext cx="390926" cy="7265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42">
            <a:extLst>
              <a:ext uri="{FF2B5EF4-FFF2-40B4-BE49-F238E27FC236}">
                <a16:creationId xmlns:a16="http://schemas.microsoft.com/office/drawing/2014/main" id="{7885EA60-3E74-7F50-5DAB-DB752FB537D2}"/>
              </a:ext>
            </a:extLst>
          </p:cNvPr>
          <p:cNvCxnSpPr>
            <a:cxnSpLocks/>
            <a:stCxn id="116" idx="2"/>
            <a:endCxn id="118" idx="0"/>
          </p:cNvCxnSpPr>
          <p:nvPr/>
        </p:nvCxnSpPr>
        <p:spPr>
          <a:xfrm rot="5400000">
            <a:off x="566954" y="427489"/>
            <a:ext cx="390926" cy="2797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D8FA523-E5E7-7D1E-45BE-1AA86BF09BFE}"/>
              </a:ext>
            </a:extLst>
          </p:cNvPr>
          <p:cNvCxnSpPr>
            <a:stCxn id="114" idx="1"/>
            <a:endCxn id="116" idx="3"/>
          </p:cNvCxnSpPr>
          <p:nvPr/>
        </p:nvCxnSpPr>
        <p:spPr>
          <a:xfrm flipH="1">
            <a:off x="1315330" y="273974"/>
            <a:ext cx="329825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722F871-DCAF-875F-6870-A4B1873070CE}"/>
              </a:ext>
            </a:extLst>
          </p:cNvPr>
          <p:cNvSpPr txBox="1"/>
          <p:nvPr/>
        </p:nvSpPr>
        <p:spPr>
          <a:xfrm>
            <a:off x="2694904" y="844645"/>
            <a:ext cx="628946" cy="1958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Idle children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05A33B-827E-EFD5-C1BE-E1B92E25860D}"/>
              </a:ext>
            </a:extLst>
          </p:cNvPr>
          <p:cNvSpPr txBox="1"/>
          <p:nvPr/>
        </p:nvSpPr>
        <p:spPr>
          <a:xfrm>
            <a:off x="2927865" y="498679"/>
            <a:ext cx="766804" cy="1958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Schools closed</a:t>
            </a:r>
          </a:p>
        </p:txBody>
      </p:sp>
      <p:cxnSp>
        <p:nvCxnSpPr>
          <p:cNvPr id="127" name="Straight Arrow Connector 42">
            <a:extLst>
              <a:ext uri="{FF2B5EF4-FFF2-40B4-BE49-F238E27FC236}">
                <a16:creationId xmlns:a16="http://schemas.microsoft.com/office/drawing/2014/main" id="{252FC2E2-93BB-19A5-046F-105A7001FA83}"/>
              </a:ext>
            </a:extLst>
          </p:cNvPr>
          <p:cNvCxnSpPr>
            <a:cxnSpLocks/>
            <a:stCxn id="115" idx="2"/>
            <a:endCxn id="126" idx="0"/>
          </p:cNvCxnSpPr>
          <p:nvPr/>
        </p:nvCxnSpPr>
        <p:spPr>
          <a:xfrm rot="16200000" flipH="1">
            <a:off x="3006933" y="194345"/>
            <a:ext cx="126798" cy="4818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42">
            <a:extLst>
              <a:ext uri="{FF2B5EF4-FFF2-40B4-BE49-F238E27FC236}">
                <a16:creationId xmlns:a16="http://schemas.microsoft.com/office/drawing/2014/main" id="{2DC86CFB-8A4B-8698-E636-ABC97BB46BE9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>
          <a:xfrm rot="5400000">
            <a:off x="3085246" y="618624"/>
            <a:ext cx="150152" cy="30189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EFEEB70-911A-A8F4-B0D4-FEDC1B7719ED}"/>
              </a:ext>
            </a:extLst>
          </p:cNvPr>
          <p:cNvSpPr txBox="1"/>
          <p:nvPr/>
        </p:nvSpPr>
        <p:spPr>
          <a:xfrm>
            <a:off x="303040" y="2321673"/>
            <a:ext cx="978400" cy="318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Disruptions of </a:t>
            </a:r>
            <a:b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interisland transport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12E9B1D-3CB6-1FFC-DF8E-6A9D7A45222F}"/>
              </a:ext>
            </a:extLst>
          </p:cNvPr>
          <p:cNvSpPr txBox="1"/>
          <p:nvPr/>
        </p:nvSpPr>
        <p:spPr>
          <a:xfrm>
            <a:off x="1744330" y="2412446"/>
            <a:ext cx="1013666" cy="318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Lower supply</a:t>
            </a:r>
            <a:b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of imported products</a:t>
            </a:r>
          </a:p>
        </p:txBody>
      </p:sp>
      <p:cxnSp>
        <p:nvCxnSpPr>
          <p:cNvPr id="131" name="Straight Arrow Connector 42">
            <a:extLst>
              <a:ext uri="{FF2B5EF4-FFF2-40B4-BE49-F238E27FC236}">
                <a16:creationId xmlns:a16="http://schemas.microsoft.com/office/drawing/2014/main" id="{825BE09A-21C9-53E3-72BC-8571F3F79CD8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1281440" y="2481136"/>
            <a:ext cx="462890" cy="907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42">
            <a:extLst>
              <a:ext uri="{FF2B5EF4-FFF2-40B4-BE49-F238E27FC236}">
                <a16:creationId xmlns:a16="http://schemas.microsoft.com/office/drawing/2014/main" id="{57E3CC22-5174-0FB4-32E5-4B2D78020A24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2757997" y="2157732"/>
            <a:ext cx="353885" cy="41417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25D28F3-1FAA-025D-BB85-F2D60E906D35}"/>
              </a:ext>
            </a:extLst>
          </p:cNvPr>
          <p:cNvSpPr txBox="1"/>
          <p:nvPr/>
        </p:nvSpPr>
        <p:spPr>
          <a:xfrm>
            <a:off x="3111882" y="2021352"/>
            <a:ext cx="1196409" cy="2727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1300" b="1" dirty="0">
                <a:latin typeface="Helvetica" panose="020B0604020202020204" pitchFamily="34" charset="0"/>
                <a:cs typeface="Helvetica" panose="020B0604020202020204" pitchFamily="34" charset="0"/>
              </a:rPr>
              <a:t>Lower income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B7515F1-24EA-106B-6BB5-5486A6FEF27C}"/>
              </a:ext>
            </a:extLst>
          </p:cNvPr>
          <p:cNvSpPr txBox="1"/>
          <p:nvPr/>
        </p:nvSpPr>
        <p:spPr>
          <a:xfrm>
            <a:off x="4856955" y="2263160"/>
            <a:ext cx="593680" cy="318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Higher cost</a:t>
            </a:r>
            <a:b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of living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8C1B0C-1EC4-36DA-FBD9-69A3A9BB4F94}"/>
              </a:ext>
            </a:extLst>
          </p:cNvPr>
          <p:cNvSpPr txBox="1"/>
          <p:nvPr/>
        </p:nvSpPr>
        <p:spPr>
          <a:xfrm>
            <a:off x="4170906" y="100692"/>
            <a:ext cx="805276" cy="318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Family stranded</a:t>
            </a:r>
            <a:b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on São Tomé</a:t>
            </a:r>
          </a:p>
        </p:txBody>
      </p:sp>
      <p:cxnSp>
        <p:nvCxnSpPr>
          <p:cNvPr id="136" name="Straight Arrow Connector 42">
            <a:extLst>
              <a:ext uri="{FF2B5EF4-FFF2-40B4-BE49-F238E27FC236}">
                <a16:creationId xmlns:a16="http://schemas.microsoft.com/office/drawing/2014/main" id="{FD433D6A-CB82-44F6-BB42-72C62876EA35}"/>
              </a:ext>
            </a:extLst>
          </p:cNvPr>
          <p:cNvCxnSpPr>
            <a:cxnSpLocks/>
            <a:stCxn id="117" idx="1"/>
            <a:endCxn id="135" idx="3"/>
          </p:cNvCxnSpPr>
          <p:nvPr/>
        </p:nvCxnSpPr>
        <p:spPr>
          <a:xfrm rot="10800000">
            <a:off x="4976182" y="260154"/>
            <a:ext cx="355226" cy="138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9023D3B-242A-C530-5BAC-35A46CBA094A}"/>
              </a:ext>
            </a:extLst>
          </p:cNvPr>
          <p:cNvSpPr txBox="1"/>
          <p:nvPr/>
        </p:nvSpPr>
        <p:spPr>
          <a:xfrm>
            <a:off x="5021343" y="677815"/>
            <a:ext cx="766804" cy="1958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Lack of tourists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AEEAE76-209A-4583-57C2-26A4AC5982CF}"/>
              </a:ext>
            </a:extLst>
          </p:cNvPr>
          <p:cNvSpPr txBox="1"/>
          <p:nvPr/>
        </p:nvSpPr>
        <p:spPr>
          <a:xfrm>
            <a:off x="3999608" y="1190214"/>
            <a:ext cx="1092213" cy="241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Unemployment</a:t>
            </a:r>
          </a:p>
        </p:txBody>
      </p:sp>
      <p:cxnSp>
        <p:nvCxnSpPr>
          <p:cNvPr id="139" name="Straight Arrow Connector 42">
            <a:extLst>
              <a:ext uri="{FF2B5EF4-FFF2-40B4-BE49-F238E27FC236}">
                <a16:creationId xmlns:a16="http://schemas.microsoft.com/office/drawing/2014/main" id="{7B70F1F3-DC17-1930-3D66-6F110EEBC8CA}"/>
              </a:ext>
            </a:extLst>
          </p:cNvPr>
          <p:cNvCxnSpPr>
            <a:cxnSpLocks/>
            <a:stCxn id="134" idx="1"/>
            <a:endCxn id="133" idx="3"/>
          </p:cNvCxnSpPr>
          <p:nvPr/>
        </p:nvCxnSpPr>
        <p:spPr>
          <a:xfrm rot="10800000">
            <a:off x="4308292" y="2157733"/>
            <a:ext cx="548665" cy="2648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42">
            <a:extLst>
              <a:ext uri="{FF2B5EF4-FFF2-40B4-BE49-F238E27FC236}">
                <a16:creationId xmlns:a16="http://schemas.microsoft.com/office/drawing/2014/main" id="{571EF438-8108-8C6F-FDC1-AE0EB1159326}"/>
              </a:ext>
            </a:extLst>
          </p:cNvPr>
          <p:cNvCxnSpPr>
            <a:cxnSpLocks/>
            <a:stCxn id="138" idx="2"/>
            <a:endCxn id="133" idx="3"/>
          </p:cNvCxnSpPr>
          <p:nvPr/>
        </p:nvCxnSpPr>
        <p:spPr>
          <a:xfrm rot="5400000">
            <a:off x="4064235" y="1676250"/>
            <a:ext cx="725537" cy="237424"/>
          </a:xfrm>
          <a:prstGeom prst="curved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42">
            <a:extLst>
              <a:ext uri="{FF2B5EF4-FFF2-40B4-BE49-F238E27FC236}">
                <a16:creationId xmlns:a16="http://schemas.microsoft.com/office/drawing/2014/main" id="{C77E9B31-6C00-A55B-6577-9E96D3616055}"/>
              </a:ext>
            </a:extLst>
          </p:cNvPr>
          <p:cNvCxnSpPr>
            <a:cxnSpLocks/>
            <a:stCxn id="126" idx="2"/>
            <a:endCxn id="138" idx="0"/>
          </p:cNvCxnSpPr>
          <p:nvPr/>
        </p:nvCxnSpPr>
        <p:spPr>
          <a:xfrm rot="16200000" flipH="1">
            <a:off x="3680631" y="325130"/>
            <a:ext cx="495721" cy="12344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370EA5A-E0CF-ED8A-3D82-60363E7B6CFB}"/>
              </a:ext>
            </a:extLst>
          </p:cNvPr>
          <p:cNvSpPr txBox="1"/>
          <p:nvPr/>
        </p:nvSpPr>
        <p:spPr>
          <a:xfrm>
            <a:off x="2113195" y="1250294"/>
            <a:ext cx="935119" cy="241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Low demand</a:t>
            </a:r>
          </a:p>
        </p:txBody>
      </p:sp>
      <p:cxnSp>
        <p:nvCxnSpPr>
          <p:cNvPr id="143" name="Straight Arrow Connector 42">
            <a:extLst>
              <a:ext uri="{FF2B5EF4-FFF2-40B4-BE49-F238E27FC236}">
                <a16:creationId xmlns:a16="http://schemas.microsoft.com/office/drawing/2014/main" id="{FDC831C6-8038-0751-1BAD-785E903EA01E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rot="5400000">
            <a:off x="5355114" y="421514"/>
            <a:ext cx="305934" cy="2066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42">
            <a:extLst>
              <a:ext uri="{FF2B5EF4-FFF2-40B4-BE49-F238E27FC236}">
                <a16:creationId xmlns:a16="http://schemas.microsoft.com/office/drawing/2014/main" id="{7F0BC65C-1F73-17B5-8ED1-397889E8D7CC}"/>
              </a:ext>
            </a:extLst>
          </p:cNvPr>
          <p:cNvCxnSpPr>
            <a:cxnSpLocks/>
            <a:stCxn id="145" idx="2"/>
            <a:endCxn id="138" idx="0"/>
          </p:cNvCxnSpPr>
          <p:nvPr/>
        </p:nvCxnSpPr>
        <p:spPr>
          <a:xfrm rot="16200000" flipH="1">
            <a:off x="4245390" y="889888"/>
            <a:ext cx="499801" cy="1008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81CD5A8-D1E7-1D1D-C372-117B6320A041}"/>
              </a:ext>
            </a:extLst>
          </p:cNvPr>
          <p:cNvSpPr txBox="1"/>
          <p:nvPr/>
        </p:nvSpPr>
        <p:spPr>
          <a:xfrm>
            <a:off x="4061462" y="494599"/>
            <a:ext cx="766804" cy="1958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Hotels closed</a:t>
            </a:r>
          </a:p>
        </p:txBody>
      </p:sp>
      <p:cxnSp>
        <p:nvCxnSpPr>
          <p:cNvPr id="146" name="Straight Arrow Connector 42">
            <a:extLst>
              <a:ext uri="{FF2B5EF4-FFF2-40B4-BE49-F238E27FC236}">
                <a16:creationId xmlns:a16="http://schemas.microsoft.com/office/drawing/2014/main" id="{A544E353-CE91-42E5-AAFC-18F7A259D321}"/>
              </a:ext>
            </a:extLst>
          </p:cNvPr>
          <p:cNvCxnSpPr>
            <a:cxnSpLocks/>
            <a:stCxn id="137" idx="2"/>
            <a:endCxn id="138" idx="0"/>
          </p:cNvCxnSpPr>
          <p:nvPr/>
        </p:nvCxnSpPr>
        <p:spPr>
          <a:xfrm rot="5400000">
            <a:off x="4816939" y="602407"/>
            <a:ext cx="316585" cy="8590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42">
            <a:extLst>
              <a:ext uri="{FF2B5EF4-FFF2-40B4-BE49-F238E27FC236}">
                <a16:creationId xmlns:a16="http://schemas.microsoft.com/office/drawing/2014/main" id="{0F36662A-3A37-EB0C-9CAA-77B76EE36F92}"/>
              </a:ext>
            </a:extLst>
          </p:cNvPr>
          <p:cNvCxnSpPr>
            <a:cxnSpLocks/>
            <a:stCxn id="145" idx="1"/>
            <a:endCxn id="142" idx="3"/>
          </p:cNvCxnSpPr>
          <p:nvPr/>
        </p:nvCxnSpPr>
        <p:spPr>
          <a:xfrm rot="10800000" flipV="1">
            <a:off x="3048315" y="592506"/>
            <a:ext cx="1013149" cy="7787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9879C6E-B4A9-FB42-9A33-76D7CC0F44D6}"/>
              </a:ext>
            </a:extLst>
          </p:cNvPr>
          <p:cNvSpPr txBox="1"/>
          <p:nvPr/>
        </p:nvSpPr>
        <p:spPr>
          <a:xfrm>
            <a:off x="5132045" y="1836374"/>
            <a:ext cx="452614" cy="318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Theft of </a:t>
            </a:r>
            <a:b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produce</a:t>
            </a:r>
          </a:p>
        </p:txBody>
      </p:sp>
      <p:cxnSp>
        <p:nvCxnSpPr>
          <p:cNvPr id="149" name="Straight Arrow Connector 42">
            <a:extLst>
              <a:ext uri="{FF2B5EF4-FFF2-40B4-BE49-F238E27FC236}">
                <a16:creationId xmlns:a16="http://schemas.microsoft.com/office/drawing/2014/main" id="{D1633081-8F6A-8D25-3853-53C0A9A4E4C4}"/>
              </a:ext>
            </a:extLst>
          </p:cNvPr>
          <p:cNvCxnSpPr>
            <a:cxnSpLocks/>
            <a:stCxn id="138" idx="2"/>
            <a:endCxn id="148" idx="1"/>
          </p:cNvCxnSpPr>
          <p:nvPr/>
        </p:nvCxnSpPr>
        <p:spPr>
          <a:xfrm rot="16200000" flipH="1">
            <a:off x="4557058" y="1420850"/>
            <a:ext cx="563642" cy="586331"/>
          </a:xfrm>
          <a:prstGeom prst="curved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8784850-AF1F-71C2-54C3-3A871D2207AC}"/>
              </a:ext>
            </a:extLst>
          </p:cNvPr>
          <p:cNvSpPr txBox="1"/>
          <p:nvPr/>
        </p:nvSpPr>
        <p:spPr>
          <a:xfrm>
            <a:off x="3580370" y="1528679"/>
            <a:ext cx="519894" cy="318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Food </a:t>
            </a:r>
            <a:b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insecurity</a:t>
            </a:r>
          </a:p>
        </p:txBody>
      </p:sp>
      <p:cxnSp>
        <p:nvCxnSpPr>
          <p:cNvPr id="151" name="Straight Arrow Connector 42">
            <a:extLst>
              <a:ext uri="{FF2B5EF4-FFF2-40B4-BE49-F238E27FC236}">
                <a16:creationId xmlns:a16="http://schemas.microsoft.com/office/drawing/2014/main" id="{78A444A0-46D2-127D-FB9F-5A8223A8115A}"/>
              </a:ext>
            </a:extLst>
          </p:cNvPr>
          <p:cNvCxnSpPr>
            <a:cxnSpLocks/>
            <a:stCxn id="138" idx="2"/>
            <a:endCxn id="150" idx="0"/>
          </p:cNvCxnSpPr>
          <p:nvPr/>
        </p:nvCxnSpPr>
        <p:spPr>
          <a:xfrm rot="5400000">
            <a:off x="4144775" y="1127739"/>
            <a:ext cx="96485" cy="7053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42">
            <a:extLst>
              <a:ext uri="{FF2B5EF4-FFF2-40B4-BE49-F238E27FC236}">
                <a16:creationId xmlns:a16="http://schemas.microsoft.com/office/drawing/2014/main" id="{4B92E6F2-E74F-A7EF-D3AC-83D18C6E114E}"/>
              </a:ext>
            </a:extLst>
          </p:cNvPr>
          <p:cNvCxnSpPr>
            <a:cxnSpLocks/>
            <a:stCxn id="133" idx="0"/>
            <a:endCxn id="150" idx="2"/>
          </p:cNvCxnSpPr>
          <p:nvPr/>
        </p:nvCxnSpPr>
        <p:spPr>
          <a:xfrm rot="5400000" flipH="1" flipV="1">
            <a:off x="3688328" y="1869364"/>
            <a:ext cx="173749" cy="1302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14A43F8-7690-0A73-99FC-1E92330D4E2A}"/>
              </a:ext>
            </a:extLst>
          </p:cNvPr>
          <p:cNvSpPr txBox="1"/>
          <p:nvPr/>
        </p:nvSpPr>
        <p:spPr>
          <a:xfrm>
            <a:off x="5281291" y="1247037"/>
            <a:ext cx="710698" cy="318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Businesses</a:t>
            </a:r>
            <a:b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shutting down</a:t>
            </a:r>
          </a:p>
        </p:txBody>
      </p:sp>
      <p:cxnSp>
        <p:nvCxnSpPr>
          <p:cNvPr id="154" name="Straight Arrow Connector 42">
            <a:extLst>
              <a:ext uri="{FF2B5EF4-FFF2-40B4-BE49-F238E27FC236}">
                <a16:creationId xmlns:a16="http://schemas.microsoft.com/office/drawing/2014/main" id="{BABC72E2-24E9-0DA2-83D4-FF496B28D912}"/>
              </a:ext>
            </a:extLst>
          </p:cNvPr>
          <p:cNvCxnSpPr>
            <a:cxnSpLocks/>
            <a:stCxn id="153" idx="1"/>
            <a:endCxn id="138" idx="3"/>
          </p:cNvCxnSpPr>
          <p:nvPr/>
        </p:nvCxnSpPr>
        <p:spPr>
          <a:xfrm rot="10800000">
            <a:off x="5091822" y="1311206"/>
            <a:ext cx="189471" cy="952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B271C80-70E4-4520-8D5C-68CC79126BC1}"/>
              </a:ext>
            </a:extLst>
          </p:cNvPr>
          <p:cNvSpPr txBox="1"/>
          <p:nvPr/>
        </p:nvSpPr>
        <p:spPr>
          <a:xfrm>
            <a:off x="1031275" y="1272560"/>
            <a:ext cx="651388" cy="318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Not able to</a:t>
            </a:r>
            <a:b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sell products</a:t>
            </a:r>
          </a:p>
        </p:txBody>
      </p:sp>
      <p:cxnSp>
        <p:nvCxnSpPr>
          <p:cNvPr id="156" name="Straight Arrow Connector 42">
            <a:extLst>
              <a:ext uri="{FF2B5EF4-FFF2-40B4-BE49-F238E27FC236}">
                <a16:creationId xmlns:a16="http://schemas.microsoft.com/office/drawing/2014/main" id="{DDCC0712-46AC-9FAF-1C52-E88C8BF6B140}"/>
              </a:ext>
            </a:extLst>
          </p:cNvPr>
          <p:cNvCxnSpPr>
            <a:cxnSpLocks/>
            <a:stCxn id="116" idx="2"/>
            <a:endCxn id="155" idx="0"/>
          </p:cNvCxnSpPr>
          <p:nvPr/>
        </p:nvCxnSpPr>
        <p:spPr>
          <a:xfrm rot="16200000" flipH="1">
            <a:off x="679282" y="594872"/>
            <a:ext cx="900679" cy="454697"/>
          </a:xfrm>
          <a:prstGeom prst="curvedConnector3">
            <a:avLst>
              <a:gd name="adj1" fmla="val 33079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42">
            <a:extLst>
              <a:ext uri="{FF2B5EF4-FFF2-40B4-BE49-F238E27FC236}">
                <a16:creationId xmlns:a16="http://schemas.microsoft.com/office/drawing/2014/main" id="{BFA1F2A7-FC46-B02C-DA5C-50DA2DC53241}"/>
              </a:ext>
            </a:extLst>
          </p:cNvPr>
          <p:cNvCxnSpPr>
            <a:cxnSpLocks/>
            <a:stCxn id="115" idx="2"/>
            <a:endCxn id="142" idx="0"/>
          </p:cNvCxnSpPr>
          <p:nvPr/>
        </p:nvCxnSpPr>
        <p:spPr>
          <a:xfrm rot="5400000">
            <a:off x="2265871" y="686767"/>
            <a:ext cx="878413" cy="2486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42">
            <a:extLst>
              <a:ext uri="{FF2B5EF4-FFF2-40B4-BE49-F238E27FC236}">
                <a16:creationId xmlns:a16="http://schemas.microsoft.com/office/drawing/2014/main" id="{0482D28C-DBFF-2D4C-7ED6-4B853FF08C32}"/>
              </a:ext>
            </a:extLst>
          </p:cNvPr>
          <p:cNvCxnSpPr>
            <a:cxnSpLocks/>
            <a:stCxn id="137" idx="1"/>
            <a:endCxn id="142" idx="3"/>
          </p:cNvCxnSpPr>
          <p:nvPr/>
        </p:nvCxnSpPr>
        <p:spPr>
          <a:xfrm rot="10800000" flipV="1">
            <a:off x="3048313" y="775722"/>
            <a:ext cx="1973030" cy="5955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7A32457-637F-2A64-9192-0D22F5ABEB2F}"/>
              </a:ext>
            </a:extLst>
          </p:cNvPr>
          <p:cNvSpPr txBox="1"/>
          <p:nvPr/>
        </p:nvSpPr>
        <p:spPr>
          <a:xfrm>
            <a:off x="1716000" y="1951106"/>
            <a:ext cx="604900" cy="318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Lower price</a:t>
            </a:r>
            <a:b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of produce</a:t>
            </a:r>
          </a:p>
        </p:txBody>
      </p:sp>
      <p:cxnSp>
        <p:nvCxnSpPr>
          <p:cNvPr id="160" name="Straight Arrow Connector 42">
            <a:extLst>
              <a:ext uri="{FF2B5EF4-FFF2-40B4-BE49-F238E27FC236}">
                <a16:creationId xmlns:a16="http://schemas.microsoft.com/office/drawing/2014/main" id="{4566C0F9-ACFD-BBED-1E89-0DA716359136}"/>
              </a:ext>
            </a:extLst>
          </p:cNvPr>
          <p:cNvCxnSpPr>
            <a:cxnSpLocks/>
            <a:stCxn id="159" idx="3"/>
            <a:endCxn id="133" idx="1"/>
          </p:cNvCxnSpPr>
          <p:nvPr/>
        </p:nvCxnSpPr>
        <p:spPr>
          <a:xfrm>
            <a:off x="2320901" y="2110569"/>
            <a:ext cx="790981" cy="471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42">
            <a:extLst>
              <a:ext uri="{FF2B5EF4-FFF2-40B4-BE49-F238E27FC236}">
                <a16:creationId xmlns:a16="http://schemas.microsoft.com/office/drawing/2014/main" id="{0AC4FAA4-DE51-8A3A-E6F0-E0FC7A0C131D}"/>
              </a:ext>
            </a:extLst>
          </p:cNvPr>
          <p:cNvCxnSpPr>
            <a:cxnSpLocks/>
            <a:stCxn id="155" idx="2"/>
            <a:endCxn id="159" idx="1"/>
          </p:cNvCxnSpPr>
          <p:nvPr/>
        </p:nvCxnSpPr>
        <p:spPr>
          <a:xfrm rot="16200000" flipH="1">
            <a:off x="1276942" y="1671511"/>
            <a:ext cx="519084" cy="359031"/>
          </a:xfrm>
          <a:prstGeom prst="curved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42">
            <a:extLst>
              <a:ext uri="{FF2B5EF4-FFF2-40B4-BE49-F238E27FC236}">
                <a16:creationId xmlns:a16="http://schemas.microsoft.com/office/drawing/2014/main" id="{9E881F53-0F74-4B1C-8828-0F60AAA4A184}"/>
              </a:ext>
            </a:extLst>
          </p:cNvPr>
          <p:cNvCxnSpPr>
            <a:cxnSpLocks/>
            <a:stCxn id="155" idx="3"/>
            <a:endCxn id="133" idx="1"/>
          </p:cNvCxnSpPr>
          <p:nvPr/>
        </p:nvCxnSpPr>
        <p:spPr>
          <a:xfrm>
            <a:off x="1682663" y="1432023"/>
            <a:ext cx="1429218" cy="7257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2">
            <a:extLst>
              <a:ext uri="{FF2B5EF4-FFF2-40B4-BE49-F238E27FC236}">
                <a16:creationId xmlns:a16="http://schemas.microsoft.com/office/drawing/2014/main" id="{5C18209C-0272-527D-374F-DD2E619A461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rot="5400000">
            <a:off x="2070186" y="1440538"/>
            <a:ext cx="458832" cy="5623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DF97B61-D540-86A8-7EB7-93CB5B216AFA}"/>
              </a:ext>
            </a:extLst>
          </p:cNvPr>
          <p:cNvCxnSpPr>
            <a:cxnSpLocks/>
          </p:cNvCxnSpPr>
          <p:nvPr/>
        </p:nvCxnSpPr>
        <p:spPr>
          <a:xfrm>
            <a:off x="2950607" y="1509222"/>
            <a:ext cx="337747" cy="46284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A8A0EC7-454B-08CD-B672-469A771D3AAA}"/>
              </a:ext>
            </a:extLst>
          </p:cNvPr>
          <p:cNvSpPr txBox="1"/>
          <p:nvPr/>
        </p:nvSpPr>
        <p:spPr>
          <a:xfrm>
            <a:off x="4181326" y="2731370"/>
            <a:ext cx="784437" cy="1958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Loss of savings</a:t>
            </a:r>
          </a:p>
        </p:txBody>
      </p:sp>
      <p:cxnSp>
        <p:nvCxnSpPr>
          <p:cNvPr id="166" name="Straight Arrow Connector 42">
            <a:extLst>
              <a:ext uri="{FF2B5EF4-FFF2-40B4-BE49-F238E27FC236}">
                <a16:creationId xmlns:a16="http://schemas.microsoft.com/office/drawing/2014/main" id="{3D3816B8-26C9-C3E2-695C-BC9E90762EBC}"/>
              </a:ext>
            </a:extLst>
          </p:cNvPr>
          <p:cNvCxnSpPr>
            <a:cxnSpLocks/>
            <a:stCxn id="133" idx="2"/>
            <a:endCxn id="165" idx="0"/>
          </p:cNvCxnSpPr>
          <p:nvPr/>
        </p:nvCxnSpPr>
        <p:spPr>
          <a:xfrm rot="16200000" flipH="1">
            <a:off x="3923185" y="2081011"/>
            <a:ext cx="437260" cy="8634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EE0A0D4-E803-0F0F-CD7E-C5EDCED850C7}"/>
              </a:ext>
            </a:extLst>
          </p:cNvPr>
          <p:cNvSpPr txBox="1"/>
          <p:nvPr/>
        </p:nvSpPr>
        <p:spPr>
          <a:xfrm>
            <a:off x="328061" y="1691516"/>
            <a:ext cx="569635" cy="3189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Movement</a:t>
            </a:r>
            <a:b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GB" sz="800" dirty="0">
                <a:latin typeface="Helvetica" panose="020B0604020202020204" pitchFamily="34" charset="0"/>
                <a:cs typeface="Helvetica" panose="020B0604020202020204" pitchFamily="34" charset="0"/>
              </a:rPr>
              <a:t>restrictions</a:t>
            </a:r>
          </a:p>
        </p:txBody>
      </p:sp>
      <p:cxnSp>
        <p:nvCxnSpPr>
          <p:cNvPr id="168" name="Straight Arrow Connector 42">
            <a:extLst>
              <a:ext uri="{FF2B5EF4-FFF2-40B4-BE49-F238E27FC236}">
                <a16:creationId xmlns:a16="http://schemas.microsoft.com/office/drawing/2014/main" id="{5FD93D3A-E2FC-951F-306E-0830E3032144}"/>
              </a:ext>
            </a:extLst>
          </p:cNvPr>
          <p:cNvCxnSpPr>
            <a:cxnSpLocks/>
            <a:stCxn id="167" idx="0"/>
            <a:endCxn id="155" idx="1"/>
          </p:cNvCxnSpPr>
          <p:nvPr/>
        </p:nvCxnSpPr>
        <p:spPr>
          <a:xfrm rot="5400000" flipH="1" flipV="1">
            <a:off x="692329" y="1352572"/>
            <a:ext cx="259494" cy="418397"/>
          </a:xfrm>
          <a:prstGeom prst="curvedConnector2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0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74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Prieto Porriños</dc:creator>
  <cp:lastModifiedBy>Guillermo Prieto Porriños</cp:lastModifiedBy>
  <cp:revision>1</cp:revision>
  <dcterms:created xsi:type="dcterms:W3CDTF">2025-03-14T16:13:36Z</dcterms:created>
  <dcterms:modified xsi:type="dcterms:W3CDTF">2025-03-14T16:16:05Z</dcterms:modified>
</cp:coreProperties>
</file>