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60" r:id="rId4"/>
    <p:sldId id="261" r:id="rId5"/>
    <p:sldId id="262" r:id="rId6"/>
    <p:sldId id="265" r:id="rId7"/>
    <p:sldId id="263" r:id="rId8"/>
    <p:sldId id="264"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0"/>
    <p:restoredTop sz="91813"/>
  </p:normalViewPr>
  <p:slideViewPr>
    <p:cSldViewPr snapToGrid="0" snapToObjects="1">
      <p:cViewPr>
        <p:scale>
          <a:sx n="80" d="100"/>
          <a:sy n="80" d="100"/>
        </p:scale>
        <p:origin x="1800" y="132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3" d="100"/>
          <a:sy n="113" d="100"/>
        </p:scale>
        <p:origin x="52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FFBDD1-ADD7-3F4F-BDEF-D3599D91C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A473B0-DF99-B146-954B-91345E574A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08D4-7B21-BE44-A8ED-AB23766D0D9F}" type="datetimeFigureOut">
              <a:rPr lang="en-US" smtClean="0"/>
              <a:t>8/17/20</a:t>
            </a:fld>
            <a:endParaRPr lang="en-US"/>
          </a:p>
        </p:txBody>
      </p:sp>
      <p:sp>
        <p:nvSpPr>
          <p:cNvPr id="4" name="Footer Placeholder 3">
            <a:extLst>
              <a:ext uri="{FF2B5EF4-FFF2-40B4-BE49-F238E27FC236}">
                <a16:creationId xmlns:a16="http://schemas.microsoft.com/office/drawing/2014/main" id="{03519AA9-A4DE-9743-BB78-AF6357FE35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851C3F-AB32-094F-8C63-F1D95A44C8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FEA2B-D9E1-8D40-96FD-B211B987B695}" type="slidenum">
              <a:rPr lang="en-US" smtClean="0"/>
              <a:t>‹#›</a:t>
            </a:fld>
            <a:endParaRPr lang="en-US"/>
          </a:p>
        </p:txBody>
      </p:sp>
    </p:spTree>
    <p:extLst>
      <p:ext uri="{BB962C8B-B14F-4D97-AF65-F5344CB8AC3E}">
        <p14:creationId xmlns:p14="http://schemas.microsoft.com/office/powerpoint/2010/main" val="1943543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DD606-A50B-B24C-94BA-28AA379F28B4}" type="datetimeFigureOut">
              <a:rPr lang="en-US" smtClean="0"/>
              <a:t>8/17/20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A4F87-FC9A-BD46-997C-15FA16281E9C}" type="slidenum">
              <a:rPr lang="en-US" smtClean="0"/>
              <a:t>‹#›</a:t>
            </a:fld>
            <a:endParaRPr lang="en-US"/>
          </a:p>
        </p:txBody>
      </p:sp>
    </p:spTree>
    <p:extLst>
      <p:ext uri="{BB962C8B-B14F-4D97-AF65-F5344CB8AC3E}">
        <p14:creationId xmlns:p14="http://schemas.microsoft.com/office/powerpoint/2010/main" val="156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0A4F87-FC9A-BD46-997C-15FA16281E9C}" type="slidenum">
              <a:rPr lang="en-US" smtClean="0"/>
              <a:t>2</a:t>
            </a:fld>
            <a:endParaRPr lang="en-US"/>
          </a:p>
        </p:txBody>
      </p:sp>
    </p:spTree>
    <p:extLst>
      <p:ext uri="{BB962C8B-B14F-4D97-AF65-F5344CB8AC3E}">
        <p14:creationId xmlns:p14="http://schemas.microsoft.com/office/powerpoint/2010/main" val="281244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0A4F87-FC9A-BD46-997C-15FA16281E9C}" type="slidenum">
              <a:rPr lang="en-US" smtClean="0"/>
              <a:t>3</a:t>
            </a:fld>
            <a:endParaRPr lang="en-US"/>
          </a:p>
        </p:txBody>
      </p:sp>
    </p:spTree>
    <p:extLst>
      <p:ext uri="{BB962C8B-B14F-4D97-AF65-F5344CB8AC3E}">
        <p14:creationId xmlns:p14="http://schemas.microsoft.com/office/powerpoint/2010/main" val="55252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0A4F87-FC9A-BD46-997C-15FA16281E9C}" type="slidenum">
              <a:rPr lang="en-US" smtClean="0"/>
              <a:t>9</a:t>
            </a:fld>
            <a:endParaRPr lang="en-US"/>
          </a:p>
        </p:txBody>
      </p:sp>
    </p:spTree>
    <p:extLst>
      <p:ext uri="{BB962C8B-B14F-4D97-AF65-F5344CB8AC3E}">
        <p14:creationId xmlns:p14="http://schemas.microsoft.com/office/powerpoint/2010/main" val="425331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0A4F87-FC9A-BD46-997C-15FA16281E9C}" type="slidenum">
              <a:rPr lang="en-US" smtClean="0"/>
              <a:t>10</a:t>
            </a:fld>
            <a:endParaRPr lang="en-US"/>
          </a:p>
        </p:txBody>
      </p:sp>
    </p:spTree>
    <p:extLst>
      <p:ext uri="{BB962C8B-B14F-4D97-AF65-F5344CB8AC3E}">
        <p14:creationId xmlns:p14="http://schemas.microsoft.com/office/powerpoint/2010/main" val="164632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6331-9EEE-B34A-817C-CA7593379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F0011A-B981-A94D-8593-77CF526905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5DA8D2-7842-E24C-9085-787A91190FBC}"/>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5" name="Footer Placeholder 4">
            <a:extLst>
              <a:ext uri="{FF2B5EF4-FFF2-40B4-BE49-F238E27FC236}">
                <a16:creationId xmlns:a16="http://schemas.microsoft.com/office/drawing/2014/main" id="{CBDE59A2-77A2-F64A-B6A6-3FA000DCE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A12E0-FFB3-464F-B063-B824A5256E66}"/>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265606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7208-0B75-5844-82AD-E3CA54FA5D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8C9F98-41D2-694E-BE6D-52A07EE39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EF52D-26C5-6C46-A863-52C376CCFCD5}"/>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5" name="Footer Placeholder 4">
            <a:extLst>
              <a:ext uri="{FF2B5EF4-FFF2-40B4-BE49-F238E27FC236}">
                <a16:creationId xmlns:a16="http://schemas.microsoft.com/office/drawing/2014/main" id="{BFDCEC4E-FA55-D245-92F9-AA73BEFF1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CB0B8-08F9-5842-A59D-D212B345915A}"/>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194085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FA983B-CC5F-914F-A870-2B330426E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D26B60-BE5B-2F47-A4FD-3C25F9431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7BD88-1B82-B242-AB8B-3F3CEBC6BE27}"/>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5" name="Footer Placeholder 4">
            <a:extLst>
              <a:ext uri="{FF2B5EF4-FFF2-40B4-BE49-F238E27FC236}">
                <a16:creationId xmlns:a16="http://schemas.microsoft.com/office/drawing/2014/main" id="{62E5D51B-AE91-2140-A6FA-3392E9725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E81B2-510B-B847-BFEB-9940D37FDAC0}"/>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334328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73C1-B3F6-4849-8C93-7A9768330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0EAB2-D7EA-544C-A23F-12D98BDB2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456EF-C2AC-7A40-B832-C51D78CDB99C}"/>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5" name="Footer Placeholder 4">
            <a:extLst>
              <a:ext uri="{FF2B5EF4-FFF2-40B4-BE49-F238E27FC236}">
                <a16:creationId xmlns:a16="http://schemas.microsoft.com/office/drawing/2014/main" id="{1EDC7618-9FF7-DB40-A24E-A6137D5FF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A523E-5750-1E44-94EC-9B51D3E0D5D1}"/>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424341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CBC4-1793-EB42-8990-C5831E6EE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B189C-87DF-D641-8DAD-D12FA8FCA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C2607C-4B18-0B43-ADB9-70EEE1C7DCF5}"/>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5" name="Footer Placeholder 4">
            <a:extLst>
              <a:ext uri="{FF2B5EF4-FFF2-40B4-BE49-F238E27FC236}">
                <a16:creationId xmlns:a16="http://schemas.microsoft.com/office/drawing/2014/main" id="{4B78BB23-9326-4245-9E6E-2278935FE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A0835-E511-C34D-B4FC-D539A8F98A87}"/>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80238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5263-4979-694B-BD11-F88B97795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9F8EC-FC7E-7C43-9405-888ED3DC8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CF3866-8920-014A-9856-672DFF4DA8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69846-42A6-0A4E-BCC0-2BDCC9E36443}"/>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6" name="Footer Placeholder 5">
            <a:extLst>
              <a:ext uri="{FF2B5EF4-FFF2-40B4-BE49-F238E27FC236}">
                <a16:creationId xmlns:a16="http://schemas.microsoft.com/office/drawing/2014/main" id="{89E19527-B976-4449-B678-6435179A2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FAE3C-24C6-704F-8CEF-330831D8EE94}"/>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207829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C6A5-965C-A142-AD3D-AC140C83D1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29B9C7-67A5-A64E-A6D3-9A25D1337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87BE9-F842-0F49-9F5F-AE8A95359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3B0B1-4EDD-C248-8BD5-6741DC3BA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1C4C4-3008-0740-B36E-53658B4C10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262431-13E9-9B43-9F27-183FBDD9B245}"/>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8" name="Footer Placeholder 7">
            <a:extLst>
              <a:ext uri="{FF2B5EF4-FFF2-40B4-BE49-F238E27FC236}">
                <a16:creationId xmlns:a16="http://schemas.microsoft.com/office/drawing/2014/main" id="{ACD6A8FC-9B78-0B42-A80E-96D79E01E4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810825-2A2A-2445-9C46-DBE972C81303}"/>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401591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67BA-C09D-2F40-8D02-FB8758469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06F69-E40C-A841-81F1-85CD43F485AF}"/>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4" name="Footer Placeholder 3">
            <a:extLst>
              <a:ext uri="{FF2B5EF4-FFF2-40B4-BE49-F238E27FC236}">
                <a16:creationId xmlns:a16="http://schemas.microsoft.com/office/drawing/2014/main" id="{BE092EB7-BC81-F847-88BD-7C358741CC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F38BFE-34DC-0340-89AD-C43F71D6B447}"/>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229841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D2160-751F-9F4D-AF7B-2285B3D867E8}"/>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3" name="Footer Placeholder 2">
            <a:extLst>
              <a:ext uri="{FF2B5EF4-FFF2-40B4-BE49-F238E27FC236}">
                <a16:creationId xmlns:a16="http://schemas.microsoft.com/office/drawing/2014/main" id="{39DB6944-7250-5043-92D4-053D6BB9E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EDB0B-1AC4-5B41-B4DC-7539885FD328}"/>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41381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D07C-08AB-964B-A0B0-DC40A0948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E9E40A-0712-AA46-83E1-086462A45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C64CE2-DD9A-3B4D-85AC-1BA6B7A03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1F2BB-EDCA-E845-BB29-D3F2846FED8D}"/>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6" name="Footer Placeholder 5">
            <a:extLst>
              <a:ext uri="{FF2B5EF4-FFF2-40B4-BE49-F238E27FC236}">
                <a16:creationId xmlns:a16="http://schemas.microsoft.com/office/drawing/2014/main" id="{24CA7884-AF7D-7441-813D-FD646A5BD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A5F87-C612-5947-A761-12C1AE40F0C2}"/>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22281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D3B9-C4D2-7242-9A01-996D4CC1D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59239-2CB0-FF47-B6BD-B2DAAF798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EC927D-571A-3B4D-85C3-80199B991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675BB-9846-554E-850B-447661F07E83}"/>
              </a:ext>
            </a:extLst>
          </p:cNvPr>
          <p:cNvSpPr>
            <a:spLocks noGrp="1"/>
          </p:cNvSpPr>
          <p:nvPr>
            <p:ph type="dt" sz="half" idx="10"/>
          </p:nvPr>
        </p:nvSpPr>
        <p:spPr/>
        <p:txBody>
          <a:bodyPr/>
          <a:lstStyle/>
          <a:p>
            <a:fld id="{D501586C-97E3-D445-81CF-E88F021C032B}" type="datetimeFigureOut">
              <a:rPr lang="en-US" smtClean="0"/>
              <a:t>8/17/20</a:t>
            </a:fld>
            <a:endParaRPr lang="en-US"/>
          </a:p>
        </p:txBody>
      </p:sp>
      <p:sp>
        <p:nvSpPr>
          <p:cNvPr id="6" name="Footer Placeholder 5">
            <a:extLst>
              <a:ext uri="{FF2B5EF4-FFF2-40B4-BE49-F238E27FC236}">
                <a16:creationId xmlns:a16="http://schemas.microsoft.com/office/drawing/2014/main" id="{795526F1-B316-8741-94DD-396677546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62792-77BB-2440-AC8F-85E2F2C4A078}"/>
              </a:ext>
            </a:extLst>
          </p:cNvPr>
          <p:cNvSpPr>
            <a:spLocks noGrp="1"/>
          </p:cNvSpPr>
          <p:nvPr>
            <p:ph type="sldNum" sz="quarter" idx="12"/>
          </p:nvPr>
        </p:nvSpPr>
        <p:spPr/>
        <p:txBody>
          <a:bodyPr/>
          <a:lstStyle/>
          <a:p>
            <a:fld id="{5C2A0E13-8CBD-C245-AA14-F1CD33CBEA89}" type="slidenum">
              <a:rPr lang="en-US" smtClean="0"/>
              <a:t>‹#›</a:t>
            </a:fld>
            <a:endParaRPr lang="en-US"/>
          </a:p>
        </p:txBody>
      </p:sp>
    </p:spTree>
    <p:extLst>
      <p:ext uri="{BB962C8B-B14F-4D97-AF65-F5344CB8AC3E}">
        <p14:creationId xmlns:p14="http://schemas.microsoft.com/office/powerpoint/2010/main" val="228093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B7715-4BB4-D847-9718-D1EEE336D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1FFE-BE9E-B842-84C2-849578342E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DF533-89F1-1D45-A340-D593CBD33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1586C-97E3-D445-81CF-E88F021C032B}" type="datetimeFigureOut">
              <a:rPr lang="en-US" smtClean="0"/>
              <a:t>8/17/20</a:t>
            </a:fld>
            <a:endParaRPr lang="en-US"/>
          </a:p>
        </p:txBody>
      </p:sp>
      <p:sp>
        <p:nvSpPr>
          <p:cNvPr id="5" name="Footer Placeholder 4">
            <a:extLst>
              <a:ext uri="{FF2B5EF4-FFF2-40B4-BE49-F238E27FC236}">
                <a16:creationId xmlns:a16="http://schemas.microsoft.com/office/drawing/2014/main" id="{03CD25C3-AA14-784D-A919-7663A6D3D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F968EA-78A8-4B4B-B597-C23C348742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A0E13-8CBD-C245-AA14-F1CD33CBEA89}" type="slidenum">
              <a:rPr lang="en-US" smtClean="0"/>
              <a:t>‹#›</a:t>
            </a:fld>
            <a:endParaRPr lang="en-US"/>
          </a:p>
        </p:txBody>
      </p:sp>
    </p:spTree>
    <p:extLst>
      <p:ext uri="{BB962C8B-B14F-4D97-AF65-F5344CB8AC3E}">
        <p14:creationId xmlns:p14="http://schemas.microsoft.com/office/powerpoint/2010/main" val="633133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apitalbikeshare.com/system-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4360-2F7C-254A-ACF0-09400EF8698C}"/>
              </a:ext>
            </a:extLst>
          </p:cNvPr>
          <p:cNvSpPr>
            <a:spLocks noGrp="1"/>
          </p:cNvSpPr>
          <p:nvPr>
            <p:ph type="ctrTitle"/>
          </p:nvPr>
        </p:nvSpPr>
        <p:spPr/>
        <p:txBody>
          <a:bodyPr>
            <a:normAutofit/>
          </a:bodyPr>
          <a:lstStyle/>
          <a:p>
            <a:r>
              <a:rPr lang="en-US" sz="4800" dirty="0"/>
              <a:t>Washington D.C Bike Rental Analysis </a:t>
            </a:r>
          </a:p>
        </p:txBody>
      </p:sp>
      <p:sp>
        <p:nvSpPr>
          <p:cNvPr id="3" name="Subtitle 2">
            <a:extLst>
              <a:ext uri="{FF2B5EF4-FFF2-40B4-BE49-F238E27FC236}">
                <a16:creationId xmlns:a16="http://schemas.microsoft.com/office/drawing/2014/main" id="{1B2D1663-07F7-E745-B585-D899F72D1594}"/>
              </a:ext>
            </a:extLst>
          </p:cNvPr>
          <p:cNvSpPr>
            <a:spLocks noGrp="1"/>
          </p:cNvSpPr>
          <p:nvPr>
            <p:ph type="subTitle" idx="1"/>
          </p:nvPr>
        </p:nvSpPr>
        <p:spPr/>
        <p:txBody>
          <a:bodyPr>
            <a:normAutofit/>
          </a:bodyPr>
          <a:lstStyle/>
          <a:p>
            <a:r>
              <a:rPr lang="en-US" dirty="0"/>
              <a:t>Group No. 3</a:t>
            </a:r>
          </a:p>
          <a:p>
            <a:r>
              <a:rPr lang="en-US" dirty="0" err="1"/>
              <a:t>Asna</a:t>
            </a:r>
            <a:r>
              <a:rPr lang="en-US" dirty="0"/>
              <a:t>, German, </a:t>
            </a:r>
            <a:r>
              <a:rPr lang="en-US" dirty="0" err="1"/>
              <a:t>Hina</a:t>
            </a:r>
            <a:r>
              <a:rPr lang="en-US" dirty="0"/>
              <a:t>, </a:t>
            </a:r>
            <a:r>
              <a:rPr lang="en-US" dirty="0" err="1"/>
              <a:t>Savanha</a:t>
            </a:r>
            <a:r>
              <a:rPr lang="en-US" dirty="0"/>
              <a:t>, Mark</a:t>
            </a:r>
          </a:p>
        </p:txBody>
      </p:sp>
    </p:spTree>
    <p:extLst>
      <p:ext uri="{BB962C8B-B14F-4D97-AF65-F5344CB8AC3E}">
        <p14:creationId xmlns:p14="http://schemas.microsoft.com/office/powerpoint/2010/main" val="173607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5981-82C9-3F43-A875-80D012CB02DD}"/>
              </a:ext>
            </a:extLst>
          </p:cNvPr>
          <p:cNvSpPr>
            <a:spLocks noGrp="1"/>
          </p:cNvSpPr>
          <p:nvPr>
            <p:ph type="title"/>
          </p:nvPr>
        </p:nvSpPr>
        <p:spPr>
          <a:xfrm>
            <a:off x="838200" y="365125"/>
            <a:ext cx="10515600" cy="737811"/>
          </a:xfrm>
        </p:spPr>
        <p:txBody>
          <a:bodyPr>
            <a:normAutofit/>
          </a:bodyPr>
          <a:lstStyle/>
          <a:p>
            <a:pPr algn="ctr"/>
            <a:br>
              <a:rPr lang="en-US" sz="2200" dirty="0"/>
            </a:br>
            <a:r>
              <a:rPr lang="en-US" sz="2200" dirty="0"/>
              <a:t>Required Data to Answer Questions </a:t>
            </a:r>
            <a:endParaRPr lang="en-US" dirty="0"/>
          </a:p>
        </p:txBody>
      </p:sp>
      <p:sp>
        <p:nvSpPr>
          <p:cNvPr id="3" name="Content Placeholder 2">
            <a:extLst>
              <a:ext uri="{FF2B5EF4-FFF2-40B4-BE49-F238E27FC236}">
                <a16:creationId xmlns:a16="http://schemas.microsoft.com/office/drawing/2014/main" id="{32F2CDA1-BEE4-B742-B96D-757A523BC1F2}"/>
              </a:ext>
            </a:extLst>
          </p:cNvPr>
          <p:cNvSpPr>
            <a:spLocks noGrp="1"/>
          </p:cNvSpPr>
          <p:nvPr>
            <p:ph idx="1"/>
          </p:nvPr>
        </p:nvSpPr>
        <p:spPr/>
        <p:txBody>
          <a:bodyPr>
            <a:normAutofit/>
          </a:bodyPr>
          <a:lstStyle/>
          <a:p>
            <a:pPr marL="0" indent="0">
              <a:buNone/>
            </a:pPr>
            <a:r>
              <a:rPr lang="en-US" sz="1200" dirty="0"/>
              <a:t>Data Reformat </a:t>
            </a:r>
          </a:p>
          <a:p>
            <a:pPr>
              <a:buFontTx/>
              <a:buChar char="-"/>
            </a:pPr>
            <a:r>
              <a:rPr lang="en-US" sz="1200" dirty="0"/>
              <a:t>Bike Data was acquired from </a:t>
            </a:r>
            <a:r>
              <a:rPr lang="en-US" sz="1200" dirty="0">
                <a:hlinkClick r:id="rId3"/>
              </a:rPr>
              <a:t>https://www.capitalbikeshare.com/system-data</a:t>
            </a:r>
            <a:endParaRPr lang="en-US" sz="1200" dirty="0"/>
          </a:p>
          <a:p>
            <a:pPr>
              <a:buFontTx/>
              <a:buChar char="-"/>
            </a:pPr>
            <a:r>
              <a:rPr lang="en-US" sz="1200" dirty="0"/>
              <a:t>Datasets across timeframes did not match</a:t>
            </a:r>
          </a:p>
          <a:p>
            <a:pPr>
              <a:buFontTx/>
              <a:buChar char="-"/>
            </a:pPr>
            <a:r>
              <a:rPr lang="en-US" sz="1200" dirty="0"/>
              <a:t>Created an additional 16 columns IOT match data format across both time periods</a:t>
            </a:r>
          </a:p>
          <a:p>
            <a:pPr>
              <a:buFontTx/>
              <a:buChar char="-"/>
            </a:pPr>
            <a:r>
              <a:rPr lang="en-US" sz="1200" dirty="0"/>
              <a:t>Conducted google </a:t>
            </a:r>
            <a:r>
              <a:rPr lang="en-US" sz="1200" dirty="0" err="1"/>
              <a:t>api</a:t>
            </a:r>
            <a:r>
              <a:rPr lang="en-US" sz="1200" dirty="0"/>
              <a:t> query to extract </a:t>
            </a:r>
            <a:r>
              <a:rPr lang="en-US" sz="1200" dirty="0" err="1"/>
              <a:t>lat</a:t>
            </a:r>
            <a:r>
              <a:rPr lang="en-US" sz="1200" dirty="0"/>
              <a:t>/</a:t>
            </a:r>
            <a:r>
              <a:rPr lang="en-US" sz="1200" dirty="0" err="1"/>
              <a:t>lon</a:t>
            </a:r>
            <a:r>
              <a:rPr lang="en-US" sz="1200" dirty="0"/>
              <a:t> IOT to match current year format and to determined distance traveled per rental</a:t>
            </a:r>
          </a:p>
          <a:p>
            <a:pPr>
              <a:buFontTx/>
              <a:buChar char="-"/>
            </a:pPr>
            <a:r>
              <a:rPr lang="en-US" sz="1200" dirty="0"/>
              <a:t>created unique Id per rental IOT  determine peak day of the week and hour of rental</a:t>
            </a:r>
          </a:p>
          <a:p>
            <a:pPr>
              <a:buFontTx/>
              <a:buChar char="-"/>
            </a:pPr>
            <a:r>
              <a:rPr lang="en-US" sz="1200" dirty="0"/>
              <a:t>from start and end date of Bike rentals extracted Month , Year, Day of the week, and hour.</a:t>
            </a:r>
          </a:p>
          <a:p>
            <a:pPr>
              <a:buFontTx/>
              <a:buChar char="-"/>
            </a:pPr>
            <a:r>
              <a:rPr lang="en-US" sz="1200" dirty="0"/>
              <a:t>Created a duration column for uniformity purpose and matching of datasets</a:t>
            </a:r>
          </a:p>
          <a:p>
            <a:pPr>
              <a:buFontTx/>
              <a:buChar char="-"/>
            </a:pPr>
            <a:r>
              <a:rPr lang="en-US" sz="1200" dirty="0"/>
              <a:t>Created a Custom Id column for each rental to get the total numbers of rental for each year (two additional columns)</a:t>
            </a:r>
          </a:p>
          <a:p>
            <a:pPr>
              <a:buFontTx/>
              <a:buChar char="-"/>
            </a:pPr>
            <a:r>
              <a:rPr lang="en-US" sz="1200" dirty="0"/>
              <a:t>We had to modify the ”Start Date” column, and “End Date” to datetime </a:t>
            </a:r>
          </a:p>
          <a:p>
            <a:pPr lvl="2">
              <a:buFontTx/>
              <a:buChar char="-"/>
            </a:pPr>
            <a:endParaRPr lang="en-US" sz="1200" dirty="0">
              <a:solidFill>
                <a:srgbClr val="FF0000"/>
              </a:solidFill>
            </a:endParaRPr>
          </a:p>
        </p:txBody>
      </p:sp>
    </p:spTree>
    <p:extLst>
      <p:ext uri="{BB962C8B-B14F-4D97-AF65-F5344CB8AC3E}">
        <p14:creationId xmlns:p14="http://schemas.microsoft.com/office/powerpoint/2010/main" val="105357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1482-82B7-A54A-9C11-9AF400DF642C}"/>
              </a:ext>
            </a:extLst>
          </p:cNvPr>
          <p:cNvSpPr>
            <a:spLocks noGrp="1"/>
          </p:cNvSpPr>
          <p:nvPr>
            <p:ph type="title"/>
          </p:nvPr>
        </p:nvSpPr>
        <p:spPr>
          <a:xfrm>
            <a:off x="838200" y="227768"/>
            <a:ext cx="10515600" cy="774562"/>
          </a:xfrm>
        </p:spPr>
        <p:txBody>
          <a:bodyPr>
            <a:normAutofit fontScale="90000"/>
          </a:bodyPr>
          <a:lstStyle/>
          <a:p>
            <a:pPr algn="ctr"/>
            <a:r>
              <a:rPr lang="en-US" sz="2000" dirty="0"/>
              <a:t>Washington D.C Bike Rental Analysis </a:t>
            </a:r>
            <a:br>
              <a:rPr lang="en-US" dirty="0"/>
            </a:br>
            <a:r>
              <a:rPr lang="en-US" dirty="0"/>
              <a:t>Motivation</a:t>
            </a:r>
          </a:p>
        </p:txBody>
      </p:sp>
      <p:sp>
        <p:nvSpPr>
          <p:cNvPr id="3" name="Content Placeholder 2">
            <a:extLst>
              <a:ext uri="{FF2B5EF4-FFF2-40B4-BE49-F238E27FC236}">
                <a16:creationId xmlns:a16="http://schemas.microsoft.com/office/drawing/2014/main" id="{B510FEF7-7A36-FB4E-9CDD-28773E785DD2}"/>
              </a:ext>
            </a:extLst>
          </p:cNvPr>
          <p:cNvSpPr>
            <a:spLocks noGrp="1"/>
          </p:cNvSpPr>
          <p:nvPr>
            <p:ph idx="1"/>
          </p:nvPr>
        </p:nvSpPr>
        <p:spPr>
          <a:xfrm>
            <a:off x="696798" y="1002330"/>
            <a:ext cx="10515600" cy="5240621"/>
          </a:xfrm>
        </p:spPr>
        <p:txBody>
          <a:bodyPr>
            <a:normAutofit fontScale="40000" lnSpcReduction="20000"/>
          </a:bodyPr>
          <a:lstStyle/>
          <a:p>
            <a:pPr marL="0" indent="0">
              <a:buNone/>
            </a:pPr>
            <a:r>
              <a:rPr lang="en-US" dirty="0"/>
              <a:t>Purpose</a:t>
            </a:r>
          </a:p>
          <a:p>
            <a:pPr marL="0" indent="0">
              <a:buNone/>
            </a:pPr>
            <a:r>
              <a:rPr lang="en-US" dirty="0"/>
              <a:t>	Identify COVID-19 impact on the bike rentals in Washington DC in 2020</a:t>
            </a:r>
          </a:p>
          <a:p>
            <a:endParaRPr lang="en-US" dirty="0"/>
          </a:p>
          <a:p>
            <a:pPr marL="0" indent="0">
              <a:buNone/>
            </a:pPr>
            <a:r>
              <a:rPr lang="en-US" dirty="0"/>
              <a:t>Questions</a:t>
            </a:r>
          </a:p>
          <a:p>
            <a:pPr marL="0" indent="0">
              <a:buNone/>
            </a:pPr>
            <a:r>
              <a:rPr lang="en-US" dirty="0"/>
              <a:t>1. (a) What is the ‘Overall Ridership” in Q2 (April, May, and June)  of 2020 compare to Q2 of 2019.</a:t>
            </a:r>
          </a:p>
          <a:p>
            <a:pPr marL="0" indent="0">
              <a:buNone/>
            </a:pPr>
            <a:r>
              <a:rPr lang="en-US" dirty="0"/>
              <a:t>1. (b) Did the impact of the ”Quarantine Lockdown” in April  and may of 2020 reduce the number of rides and by how much? </a:t>
            </a:r>
          </a:p>
          <a:p>
            <a:pPr marL="0" indent="0">
              <a:buNone/>
            </a:pPr>
            <a:r>
              <a:rPr lang="en-US" dirty="0"/>
              <a:t>(insert data frame screen shot here) </a:t>
            </a:r>
          </a:p>
          <a:p>
            <a:pPr marL="0" indent="0">
              <a:buNone/>
            </a:pPr>
            <a:endParaRPr lang="en-US" dirty="0"/>
          </a:p>
          <a:p>
            <a:pPr marL="0" indent="0">
              <a:buNone/>
            </a:pPr>
            <a:r>
              <a:rPr lang="en-US" dirty="0"/>
              <a:t>2. Has the bike rental ‘User Type’ been impacted between Casual riders and Members?</a:t>
            </a:r>
          </a:p>
          <a:p>
            <a:pPr marL="0" indent="0">
              <a:lnSpc>
                <a:spcPct val="120000"/>
              </a:lnSpc>
              <a:buNone/>
            </a:pPr>
            <a:r>
              <a:rPr lang="en-US" dirty="0"/>
              <a:t>	*User Type/Member Type – Indicates whether user was a "registered" member (Annual Member, 30-Day Member or Day Key Member) </a:t>
            </a:r>
          </a:p>
          <a:p>
            <a:pPr marL="0" indent="0">
              <a:lnSpc>
                <a:spcPct val="120000"/>
              </a:lnSpc>
              <a:buNone/>
            </a:pPr>
            <a:r>
              <a:rPr lang="en-US" dirty="0"/>
              <a:t>	or a ”Casual" rider (Single Trip, 24-Hour Pass, 3-Day Pass or 5-Day Pass)</a:t>
            </a:r>
          </a:p>
          <a:p>
            <a:pPr marL="0" indent="0">
              <a:buNone/>
            </a:pPr>
            <a:r>
              <a:rPr lang="en-US" dirty="0"/>
              <a:t>3. (a) What ‘Time of Day’ are most bike trips taken? </a:t>
            </a:r>
          </a:p>
          <a:p>
            <a:pPr marL="0" indent="0">
              <a:buNone/>
            </a:pPr>
            <a:r>
              <a:rPr lang="en-US" dirty="0"/>
              <a:t>3. (b) What ‘Time of Day’ are most bike trips taken for Members?</a:t>
            </a:r>
          </a:p>
          <a:p>
            <a:pPr marL="0" indent="0">
              <a:buNone/>
            </a:pPr>
            <a:r>
              <a:rPr lang="en-US" dirty="0"/>
              <a:t>3. (c) What ‘Time of Day’ are most bike trips taken for Casual riders?</a:t>
            </a:r>
          </a:p>
          <a:p>
            <a:pPr marL="0" indent="0">
              <a:buNone/>
            </a:pPr>
            <a:endParaRPr lang="en-US" dirty="0"/>
          </a:p>
          <a:p>
            <a:pPr marL="0" indent="0">
              <a:buNone/>
            </a:pPr>
            <a:r>
              <a:rPr lang="en-US" dirty="0"/>
              <a:t>4. (a) Which ‘Day(s) of the Week’ are most bike trips taken? </a:t>
            </a:r>
          </a:p>
          <a:p>
            <a:pPr marL="0" indent="0">
              <a:buNone/>
            </a:pPr>
            <a:r>
              <a:rPr lang="en-US" dirty="0"/>
              <a:t>4. (b) Which ‘Day(s) of the Week’ are most bike trips taken for Members?</a:t>
            </a:r>
          </a:p>
          <a:p>
            <a:pPr marL="0" indent="0">
              <a:buNone/>
            </a:pPr>
            <a:r>
              <a:rPr lang="en-US" dirty="0"/>
              <a:t>4. (c) Which “Day(s) of the Week’ are most bike trips taken for Casual riders?</a:t>
            </a:r>
          </a:p>
          <a:p>
            <a:pPr marL="0" indent="0">
              <a:buNone/>
            </a:pPr>
            <a:endParaRPr lang="en-US" dirty="0"/>
          </a:p>
          <a:p>
            <a:pPr marL="0" indent="0">
              <a:buNone/>
            </a:pPr>
            <a:r>
              <a:rPr lang="en-US" dirty="0"/>
              <a:t>5. Which day of the week has the longest duration of bike rental (in 2019 and 2020)?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0668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B093-B4A1-3043-9AC7-374747CE32E6}"/>
              </a:ext>
            </a:extLst>
          </p:cNvPr>
          <p:cNvSpPr>
            <a:spLocks noGrp="1"/>
          </p:cNvSpPr>
          <p:nvPr>
            <p:ph type="title"/>
          </p:nvPr>
        </p:nvSpPr>
        <p:spPr>
          <a:xfrm>
            <a:off x="838200" y="409819"/>
            <a:ext cx="10515600" cy="1819275"/>
          </a:xfrm>
        </p:spPr>
        <p:txBody>
          <a:bodyPr>
            <a:normAutofit fontScale="90000"/>
          </a:bodyPr>
          <a:lstStyle/>
          <a:p>
            <a:pPr marL="0" indent="0"/>
            <a:r>
              <a:rPr lang="en-US" sz="1800" b="1" dirty="0"/>
              <a:t>1. (a) What is the ‘Overall Ridership” in Q2 (April, May, and June)  of 2020 compare to Q2 of 2019.</a:t>
            </a:r>
            <a:br>
              <a:rPr lang="en-US" sz="1800" b="1" dirty="0"/>
            </a:br>
            <a:r>
              <a:rPr lang="en-US" sz="1800" b="1" dirty="0"/>
              <a:t>	- </a:t>
            </a:r>
            <a:r>
              <a:rPr lang="en-US" sz="1800" dirty="0"/>
              <a:t>We found that the ”Overall Ridership” in 2020 was significantly reduced compared to 2019, and that the 	   	impact of the lockdown did effect bike rentals. </a:t>
            </a:r>
            <a:br>
              <a:rPr lang="en-US" sz="1800" b="1" dirty="0"/>
            </a:br>
            <a:br>
              <a:rPr lang="en-US" sz="1800" b="1" dirty="0"/>
            </a:br>
            <a:r>
              <a:rPr lang="en-US" sz="1800" b="1" dirty="0"/>
              <a:t>1. (b) Did the impact of the ”Quarantine Lockdown” in April  and may of 2020 reduce the number of rides and by how much? </a:t>
            </a:r>
            <a:br>
              <a:rPr lang="en-US" sz="1800" b="1" dirty="0"/>
            </a:br>
            <a:r>
              <a:rPr lang="en-US" sz="1800" dirty="0"/>
              <a:t>		</a:t>
            </a:r>
            <a:br>
              <a:rPr lang="en-US" dirty="0"/>
            </a:br>
            <a:endParaRPr lang="en-US" dirty="0"/>
          </a:p>
        </p:txBody>
      </p:sp>
      <p:pic>
        <p:nvPicPr>
          <p:cNvPr id="5" name="Content Placeholder 4">
            <a:extLst>
              <a:ext uri="{FF2B5EF4-FFF2-40B4-BE49-F238E27FC236}">
                <a16:creationId xmlns:a16="http://schemas.microsoft.com/office/drawing/2014/main" id="{DD8B98CC-3AA4-A74B-8EF4-EB48E029636A}"/>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768719" y="2229094"/>
            <a:ext cx="7039219" cy="4628906"/>
          </a:xfrm>
        </p:spPr>
      </p:pic>
      <p:pic>
        <p:nvPicPr>
          <p:cNvPr id="8" name="Picture 7">
            <a:extLst>
              <a:ext uri="{FF2B5EF4-FFF2-40B4-BE49-F238E27FC236}">
                <a16:creationId xmlns:a16="http://schemas.microsoft.com/office/drawing/2014/main" id="{A0631388-0877-E74D-B88E-9BCFD14012FA}"/>
              </a:ext>
            </a:extLst>
          </p:cNvPr>
          <p:cNvPicPr>
            <a:picLocks noChangeAspect="1"/>
          </p:cNvPicPr>
          <p:nvPr/>
        </p:nvPicPr>
        <p:blipFill>
          <a:blip r:embed="rId4"/>
          <a:stretch>
            <a:fillRect/>
          </a:stretch>
        </p:blipFill>
        <p:spPr>
          <a:xfrm>
            <a:off x="2937119" y="1511788"/>
            <a:ext cx="5715000" cy="736600"/>
          </a:xfrm>
          <a:prstGeom prst="rect">
            <a:avLst/>
          </a:prstGeom>
        </p:spPr>
      </p:pic>
    </p:spTree>
    <p:extLst>
      <p:ext uri="{BB962C8B-B14F-4D97-AF65-F5344CB8AC3E}">
        <p14:creationId xmlns:p14="http://schemas.microsoft.com/office/powerpoint/2010/main" val="389838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AF3496-E07F-E145-AC5B-287954C91B32}"/>
              </a:ext>
            </a:extLst>
          </p:cNvPr>
          <p:cNvSpPr/>
          <p:nvPr/>
        </p:nvSpPr>
        <p:spPr>
          <a:xfrm>
            <a:off x="520700" y="419101"/>
            <a:ext cx="10756900" cy="2526204"/>
          </a:xfrm>
          <a:prstGeom prst="rect">
            <a:avLst/>
          </a:prstGeom>
        </p:spPr>
        <p:txBody>
          <a:bodyPr wrap="square">
            <a:spAutoFit/>
          </a:bodyPr>
          <a:lstStyle/>
          <a:p>
            <a:pPr algn="just"/>
            <a:r>
              <a:rPr lang="en-US" b="1" dirty="0"/>
              <a:t>2. Has the bike rental ‘User Type’ been impacted between Casual riders and Members?</a:t>
            </a:r>
          </a:p>
          <a:p>
            <a:pPr algn="just">
              <a:lnSpc>
                <a:spcPct val="120000"/>
              </a:lnSpc>
              <a:tabLst>
                <a:tab pos="339725" algn="l"/>
              </a:tabLst>
            </a:pPr>
            <a:r>
              <a:rPr lang="en-US" dirty="0"/>
              <a:t>	*</a:t>
            </a:r>
            <a:r>
              <a:rPr lang="en-US" sz="1100" i="1" dirty="0"/>
              <a:t>User Type/Member Type – Indicates whether user was a "registered" member (Annual Member, 30-Day 	Member or Day Key Member) or a ”Casual" rider (Single Trip, 24-Hour 	Pass, 3-Day Pass or 5-Day Pass)</a:t>
            </a:r>
          </a:p>
          <a:p>
            <a:pPr algn="just">
              <a:lnSpc>
                <a:spcPct val="120000"/>
              </a:lnSpc>
              <a:tabLst>
                <a:tab pos="339725" algn="l"/>
              </a:tabLst>
            </a:pPr>
            <a:r>
              <a:rPr lang="en-US" dirty="0"/>
              <a:t>	</a:t>
            </a:r>
          </a:p>
          <a:p>
            <a:pPr algn="just">
              <a:lnSpc>
                <a:spcPct val="120000"/>
              </a:lnSpc>
              <a:tabLst>
                <a:tab pos="339725" algn="l"/>
              </a:tabLst>
            </a:pPr>
            <a:r>
              <a:rPr lang="en-US" dirty="0"/>
              <a:t>We found that although the ”Overall Ridership” did significantly decrease in Q2 of 2020, the number of Casual riders increased significantly, most likely due to popularity of bike riding as it is an outdoor activity that follows social distancing guidelines. As gyms are slowly reopening biking is becoming one of the many popular outdoor physical activities during the current pandemic.  </a:t>
            </a:r>
          </a:p>
        </p:txBody>
      </p:sp>
      <p:pic>
        <p:nvPicPr>
          <p:cNvPr id="10" name="Picture 9">
            <a:extLst>
              <a:ext uri="{FF2B5EF4-FFF2-40B4-BE49-F238E27FC236}">
                <a16:creationId xmlns:a16="http://schemas.microsoft.com/office/drawing/2014/main" id="{8E42D425-F888-AE48-A493-2AEB43176B2D}"/>
              </a:ext>
            </a:extLst>
          </p:cNvPr>
          <p:cNvPicPr>
            <a:picLocks noChangeAspect="1"/>
          </p:cNvPicPr>
          <p:nvPr/>
        </p:nvPicPr>
        <p:blipFill>
          <a:blip r:embed="rId2">
            <a:clrChange>
              <a:clrFrom>
                <a:srgbClr val="9E0142"/>
              </a:clrFrom>
              <a:clrTo>
                <a:srgbClr val="9E0142">
                  <a:alpha val="0"/>
                </a:srgbClr>
              </a:clrTo>
            </a:clrChange>
          </a:blip>
          <a:stretch>
            <a:fillRect/>
          </a:stretch>
        </p:blipFill>
        <p:spPr>
          <a:xfrm>
            <a:off x="850900" y="3117850"/>
            <a:ext cx="3708400" cy="3568700"/>
          </a:xfrm>
          <a:prstGeom prst="rect">
            <a:avLst/>
          </a:prstGeom>
        </p:spPr>
      </p:pic>
      <p:pic>
        <p:nvPicPr>
          <p:cNvPr id="12" name="Picture 11">
            <a:extLst>
              <a:ext uri="{FF2B5EF4-FFF2-40B4-BE49-F238E27FC236}">
                <a16:creationId xmlns:a16="http://schemas.microsoft.com/office/drawing/2014/main" id="{C81CF641-CF7E-5B4D-BD07-2ECDA7B176E1}"/>
              </a:ext>
            </a:extLst>
          </p:cNvPr>
          <p:cNvPicPr>
            <a:picLocks noChangeAspect="1"/>
          </p:cNvPicPr>
          <p:nvPr/>
        </p:nvPicPr>
        <p:blipFill>
          <a:blip r:embed="rId3"/>
          <a:stretch>
            <a:fillRect/>
          </a:stretch>
        </p:blipFill>
        <p:spPr>
          <a:xfrm>
            <a:off x="6978650" y="3117850"/>
            <a:ext cx="3378200" cy="3568700"/>
          </a:xfrm>
          <a:prstGeom prst="rect">
            <a:avLst/>
          </a:prstGeom>
        </p:spPr>
      </p:pic>
    </p:spTree>
    <p:extLst>
      <p:ext uri="{BB962C8B-B14F-4D97-AF65-F5344CB8AC3E}">
        <p14:creationId xmlns:p14="http://schemas.microsoft.com/office/powerpoint/2010/main" val="358793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D4E593-80CB-FF4F-8905-C6F56C031D95}"/>
              </a:ext>
            </a:extLst>
          </p:cNvPr>
          <p:cNvSpPr/>
          <p:nvPr/>
        </p:nvSpPr>
        <p:spPr>
          <a:xfrm>
            <a:off x="101600" y="140528"/>
            <a:ext cx="10782300" cy="2585323"/>
          </a:xfrm>
          <a:prstGeom prst="rect">
            <a:avLst/>
          </a:prstGeom>
        </p:spPr>
        <p:txBody>
          <a:bodyPr wrap="square">
            <a:spAutoFit/>
          </a:bodyPr>
          <a:lstStyle/>
          <a:p>
            <a:r>
              <a:rPr lang="en-US" b="1" dirty="0"/>
              <a:t>3. (a) What ‘Time of Day’ are most bike trips taken? </a:t>
            </a:r>
          </a:p>
          <a:p>
            <a:pPr>
              <a:tabLst>
                <a:tab pos="339725" algn="l"/>
              </a:tabLst>
            </a:pPr>
            <a:r>
              <a:rPr lang="en-US" dirty="0"/>
              <a:t>		Peak time was 5pm </a:t>
            </a:r>
          </a:p>
          <a:p>
            <a:r>
              <a:rPr lang="en-US" b="1" dirty="0"/>
              <a:t>3. (b) What ‘Time of Day’ are most bike trips taken for Members?</a:t>
            </a:r>
          </a:p>
          <a:p>
            <a:pPr marL="401638" indent="-401638">
              <a:buNone/>
            </a:pPr>
            <a:r>
              <a:rPr lang="en-US" dirty="0"/>
              <a:t>		Members peak time was 5pm </a:t>
            </a:r>
          </a:p>
          <a:p>
            <a:r>
              <a:rPr lang="en-US" b="1" dirty="0"/>
              <a:t>3. (c) What ‘Time of Day’ are most bike trips taken for Casual riders?</a:t>
            </a:r>
          </a:p>
          <a:p>
            <a:pPr>
              <a:tabLst>
                <a:tab pos="339725" algn="l"/>
              </a:tabLst>
            </a:pPr>
            <a:r>
              <a:rPr lang="en-US" dirty="0"/>
              <a:t>		Casual riders peak time was 5pm</a:t>
            </a:r>
          </a:p>
          <a:p>
            <a:pPr>
              <a:tabLst>
                <a:tab pos="339725" algn="l"/>
              </a:tabLst>
            </a:pPr>
            <a:r>
              <a:rPr lang="en-US" dirty="0"/>
              <a:t>The Covid-19 epidemic quarantine has closed the gap on member/casual ridership.  The change may be due to more and more individuals are working from home and exercising at the end of their work day.  The increase is also due to bar and restaurant adhering to social distancing guidelines.</a:t>
            </a:r>
          </a:p>
        </p:txBody>
      </p:sp>
      <p:pic>
        <p:nvPicPr>
          <p:cNvPr id="8" name="Picture 7">
            <a:extLst>
              <a:ext uri="{FF2B5EF4-FFF2-40B4-BE49-F238E27FC236}">
                <a16:creationId xmlns:a16="http://schemas.microsoft.com/office/drawing/2014/main" id="{87744CE3-3AD5-F044-97B1-7E6F52E560A5}"/>
              </a:ext>
            </a:extLst>
          </p:cNvPr>
          <p:cNvPicPr>
            <a:picLocks noChangeAspect="1"/>
          </p:cNvPicPr>
          <p:nvPr/>
        </p:nvPicPr>
        <p:blipFill>
          <a:blip r:embed="rId2"/>
          <a:stretch>
            <a:fillRect/>
          </a:stretch>
        </p:blipFill>
        <p:spPr>
          <a:xfrm>
            <a:off x="508454" y="2617857"/>
            <a:ext cx="5473246" cy="4240143"/>
          </a:xfrm>
          <a:prstGeom prst="rect">
            <a:avLst/>
          </a:prstGeom>
        </p:spPr>
      </p:pic>
      <p:pic>
        <p:nvPicPr>
          <p:cNvPr id="10" name="Picture 9">
            <a:extLst>
              <a:ext uri="{FF2B5EF4-FFF2-40B4-BE49-F238E27FC236}">
                <a16:creationId xmlns:a16="http://schemas.microsoft.com/office/drawing/2014/main" id="{4E3BE702-36DE-C74A-AE67-2EA388240025}"/>
              </a:ext>
            </a:extLst>
          </p:cNvPr>
          <p:cNvPicPr>
            <a:picLocks noChangeAspect="1"/>
          </p:cNvPicPr>
          <p:nvPr/>
        </p:nvPicPr>
        <p:blipFill>
          <a:blip r:embed="rId3"/>
          <a:stretch>
            <a:fillRect/>
          </a:stretch>
        </p:blipFill>
        <p:spPr>
          <a:xfrm>
            <a:off x="6318488" y="2617857"/>
            <a:ext cx="5365058" cy="4099615"/>
          </a:xfrm>
          <a:prstGeom prst="rect">
            <a:avLst/>
          </a:prstGeom>
        </p:spPr>
      </p:pic>
    </p:spTree>
    <p:extLst>
      <p:ext uri="{BB962C8B-B14F-4D97-AF65-F5344CB8AC3E}">
        <p14:creationId xmlns:p14="http://schemas.microsoft.com/office/powerpoint/2010/main" val="132598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C8DE82-1056-A14D-A7CA-808BCF7745A2}"/>
              </a:ext>
            </a:extLst>
          </p:cNvPr>
          <p:cNvPicPr>
            <a:picLocks noChangeAspect="1"/>
          </p:cNvPicPr>
          <p:nvPr/>
        </p:nvPicPr>
        <p:blipFill>
          <a:blip r:embed="rId2"/>
          <a:stretch>
            <a:fillRect/>
          </a:stretch>
        </p:blipFill>
        <p:spPr>
          <a:xfrm>
            <a:off x="2552700" y="1835150"/>
            <a:ext cx="5562600" cy="4102100"/>
          </a:xfrm>
          <a:prstGeom prst="rect">
            <a:avLst/>
          </a:prstGeom>
        </p:spPr>
      </p:pic>
      <p:sp>
        <p:nvSpPr>
          <p:cNvPr id="7" name="Rectangle 6">
            <a:extLst>
              <a:ext uri="{FF2B5EF4-FFF2-40B4-BE49-F238E27FC236}">
                <a16:creationId xmlns:a16="http://schemas.microsoft.com/office/drawing/2014/main" id="{8E1DE9CF-6C32-0945-A15C-0B43B49B0700}"/>
              </a:ext>
            </a:extLst>
          </p:cNvPr>
          <p:cNvSpPr/>
          <p:nvPr/>
        </p:nvSpPr>
        <p:spPr>
          <a:xfrm>
            <a:off x="1936750" y="719435"/>
            <a:ext cx="8756650" cy="646331"/>
          </a:xfrm>
          <a:prstGeom prst="rect">
            <a:avLst/>
          </a:prstGeom>
        </p:spPr>
        <p:txBody>
          <a:bodyPr wrap="square">
            <a:spAutoFit/>
          </a:bodyPr>
          <a:lstStyle/>
          <a:p>
            <a:r>
              <a:rPr lang="en-US" b="1" dirty="0"/>
              <a:t>4. (a) Which ‘Day(s) of the Week’ are most bike trips taken? </a:t>
            </a:r>
          </a:p>
          <a:p>
            <a:pPr>
              <a:tabLst>
                <a:tab pos="341313" algn="l"/>
              </a:tabLst>
            </a:pPr>
            <a:r>
              <a:rPr lang="en-US" dirty="0"/>
              <a:t>	Answer 4. (a) For 2019  most bike trips are taken Monday through Friday on average </a:t>
            </a:r>
          </a:p>
        </p:txBody>
      </p:sp>
    </p:spTree>
    <p:extLst>
      <p:ext uri="{BB962C8B-B14F-4D97-AF65-F5344CB8AC3E}">
        <p14:creationId xmlns:p14="http://schemas.microsoft.com/office/powerpoint/2010/main" val="1263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0E8E8E-12EC-4746-9112-A7BFB2F7518D}"/>
              </a:ext>
            </a:extLst>
          </p:cNvPr>
          <p:cNvSpPr/>
          <p:nvPr/>
        </p:nvSpPr>
        <p:spPr>
          <a:xfrm>
            <a:off x="393700" y="532448"/>
            <a:ext cx="11150600" cy="1754326"/>
          </a:xfrm>
          <a:prstGeom prst="rect">
            <a:avLst/>
          </a:prstGeom>
        </p:spPr>
        <p:txBody>
          <a:bodyPr wrap="square">
            <a:spAutoFit/>
          </a:bodyPr>
          <a:lstStyle/>
          <a:p>
            <a:r>
              <a:rPr lang="en-US" b="1" dirty="0"/>
              <a:t>4. (b) Which ‘Day(s) of the Week’ are most bike trips taken for Members?</a:t>
            </a:r>
          </a:p>
          <a:p>
            <a:pPr>
              <a:tabLst>
                <a:tab pos="341313" algn="l"/>
              </a:tabLst>
            </a:pPr>
            <a:r>
              <a:rPr lang="en-US" dirty="0"/>
              <a:t>	2019 Members Friday and Saturdays were when most bike trips were taken, although they were pretty consistent 	in their ridership  through the week. For 2020 Members continue to have a pretty consistent ridership through out 	the week, but Saturday is their peak for the week.	</a:t>
            </a:r>
          </a:p>
          <a:p>
            <a:r>
              <a:rPr lang="en-US" b="1" dirty="0"/>
              <a:t>4. (c) Which “Day(s) of the Week’ are most bike trips taken for Casual riders?</a:t>
            </a:r>
          </a:p>
          <a:p>
            <a:pPr>
              <a:tabLst>
                <a:tab pos="341313" algn="l"/>
              </a:tabLst>
            </a:pPr>
            <a:r>
              <a:rPr lang="en-US" dirty="0"/>
              <a:t>	2019 and 2020 Casual riders’ peak day of the week is Saturday. </a:t>
            </a:r>
          </a:p>
        </p:txBody>
      </p:sp>
      <p:pic>
        <p:nvPicPr>
          <p:cNvPr id="6" name="Picture 5">
            <a:extLst>
              <a:ext uri="{FF2B5EF4-FFF2-40B4-BE49-F238E27FC236}">
                <a16:creationId xmlns:a16="http://schemas.microsoft.com/office/drawing/2014/main" id="{DD0EAA9B-3DEC-2841-B7A0-D81AEA8AACF5}"/>
              </a:ext>
            </a:extLst>
          </p:cNvPr>
          <p:cNvPicPr>
            <a:picLocks noChangeAspect="1"/>
          </p:cNvPicPr>
          <p:nvPr/>
        </p:nvPicPr>
        <p:blipFill>
          <a:blip r:embed="rId2"/>
          <a:stretch>
            <a:fillRect/>
          </a:stretch>
        </p:blipFill>
        <p:spPr>
          <a:xfrm>
            <a:off x="138367" y="2913170"/>
            <a:ext cx="5957633" cy="3412382"/>
          </a:xfrm>
          <a:prstGeom prst="rect">
            <a:avLst/>
          </a:prstGeom>
        </p:spPr>
      </p:pic>
      <p:pic>
        <p:nvPicPr>
          <p:cNvPr id="8" name="Picture 7">
            <a:extLst>
              <a:ext uri="{FF2B5EF4-FFF2-40B4-BE49-F238E27FC236}">
                <a16:creationId xmlns:a16="http://schemas.microsoft.com/office/drawing/2014/main" id="{A0440E03-9F8E-3E42-8275-67C4AB6D6027}"/>
              </a:ext>
            </a:extLst>
          </p:cNvPr>
          <p:cNvPicPr>
            <a:picLocks noChangeAspect="1"/>
          </p:cNvPicPr>
          <p:nvPr/>
        </p:nvPicPr>
        <p:blipFill>
          <a:blip r:embed="rId3"/>
          <a:stretch>
            <a:fillRect/>
          </a:stretch>
        </p:blipFill>
        <p:spPr>
          <a:xfrm>
            <a:off x="6096000" y="2913170"/>
            <a:ext cx="5957632" cy="3412382"/>
          </a:xfrm>
          <a:prstGeom prst="rect">
            <a:avLst/>
          </a:prstGeom>
        </p:spPr>
      </p:pic>
    </p:spTree>
    <p:extLst>
      <p:ext uri="{BB962C8B-B14F-4D97-AF65-F5344CB8AC3E}">
        <p14:creationId xmlns:p14="http://schemas.microsoft.com/office/powerpoint/2010/main" val="40370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BF8D25-EB2D-4742-A00C-7E21490F9B4D}"/>
              </a:ext>
            </a:extLst>
          </p:cNvPr>
          <p:cNvSpPr/>
          <p:nvPr/>
        </p:nvSpPr>
        <p:spPr>
          <a:xfrm>
            <a:off x="1251284" y="429736"/>
            <a:ext cx="9956800" cy="923330"/>
          </a:xfrm>
          <a:prstGeom prst="rect">
            <a:avLst/>
          </a:prstGeom>
        </p:spPr>
        <p:txBody>
          <a:bodyPr wrap="square">
            <a:spAutoFit/>
          </a:bodyPr>
          <a:lstStyle/>
          <a:p>
            <a:r>
              <a:rPr lang="en-US" b="1" dirty="0"/>
              <a:t>5. Which day of the week has the longest duration of bike rental (in 2019 and 2020)? </a:t>
            </a:r>
          </a:p>
          <a:p>
            <a:pPr>
              <a:tabLst>
                <a:tab pos="341313" algn="l"/>
              </a:tabLst>
            </a:pPr>
            <a:r>
              <a:rPr lang="en-US" dirty="0"/>
              <a:t>	In 2019  and 2020 we found that Saturdays were when bike rentals had the highest duration. This  is 	one  consistency that we found for 2019 and 2020.  </a:t>
            </a:r>
          </a:p>
        </p:txBody>
      </p:sp>
      <p:pic>
        <p:nvPicPr>
          <p:cNvPr id="6" name="Picture 5">
            <a:extLst>
              <a:ext uri="{FF2B5EF4-FFF2-40B4-BE49-F238E27FC236}">
                <a16:creationId xmlns:a16="http://schemas.microsoft.com/office/drawing/2014/main" id="{1AF6EFFF-D280-4141-842F-65237A743AA9}"/>
              </a:ext>
            </a:extLst>
          </p:cNvPr>
          <p:cNvPicPr>
            <a:picLocks noChangeAspect="1"/>
          </p:cNvPicPr>
          <p:nvPr/>
        </p:nvPicPr>
        <p:blipFill>
          <a:blip r:embed="rId2"/>
          <a:stretch>
            <a:fillRect/>
          </a:stretch>
        </p:blipFill>
        <p:spPr>
          <a:xfrm>
            <a:off x="2288673" y="1492250"/>
            <a:ext cx="6333882" cy="5365750"/>
          </a:xfrm>
          <a:prstGeom prst="rect">
            <a:avLst/>
          </a:prstGeom>
        </p:spPr>
      </p:pic>
    </p:spTree>
    <p:extLst>
      <p:ext uri="{BB962C8B-B14F-4D97-AF65-F5344CB8AC3E}">
        <p14:creationId xmlns:p14="http://schemas.microsoft.com/office/powerpoint/2010/main" val="242978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B6A5-E645-994B-B729-33E55ED57798}"/>
              </a:ext>
            </a:extLst>
          </p:cNvPr>
          <p:cNvSpPr>
            <a:spLocks noGrp="1"/>
          </p:cNvSpPr>
          <p:nvPr>
            <p:ph type="title"/>
          </p:nvPr>
        </p:nvSpPr>
        <p:spPr>
          <a:xfrm>
            <a:off x="2959027" y="550656"/>
            <a:ext cx="6490252" cy="536023"/>
          </a:xfrm>
        </p:spPr>
        <p:txBody>
          <a:bodyPr>
            <a:normAutofit fontScale="90000"/>
          </a:bodyPr>
          <a:lstStyle/>
          <a:p>
            <a:pPr algn="ctr"/>
            <a:r>
              <a:rPr lang="en-US" sz="2200" dirty="0"/>
              <a:t>Summary of Findings </a:t>
            </a:r>
            <a:br>
              <a:rPr lang="en-US" dirty="0"/>
            </a:br>
            <a:endParaRPr lang="en-US" dirty="0"/>
          </a:p>
        </p:txBody>
      </p:sp>
      <p:sp>
        <p:nvSpPr>
          <p:cNvPr id="3" name="Content Placeholder 2">
            <a:extLst>
              <a:ext uri="{FF2B5EF4-FFF2-40B4-BE49-F238E27FC236}">
                <a16:creationId xmlns:a16="http://schemas.microsoft.com/office/drawing/2014/main" id="{D80F0C35-E0BB-0E45-A0D5-FCF19505246A}"/>
              </a:ext>
            </a:extLst>
          </p:cNvPr>
          <p:cNvSpPr>
            <a:spLocks noGrp="1"/>
          </p:cNvSpPr>
          <p:nvPr>
            <p:ph idx="1"/>
          </p:nvPr>
        </p:nvSpPr>
        <p:spPr>
          <a:xfrm>
            <a:off x="441945" y="907567"/>
            <a:ext cx="11308110" cy="5488677"/>
          </a:xfrm>
        </p:spPr>
        <p:txBody>
          <a:bodyPr>
            <a:noAutofit/>
          </a:bodyPr>
          <a:lstStyle/>
          <a:p>
            <a:pPr marL="0" indent="0">
              <a:buNone/>
            </a:pPr>
            <a:r>
              <a:rPr lang="en-US" sz="800" b="1" dirty="0"/>
              <a:t>1. (a) What is the ‘Overall Ridership” in Q2 (April, May, and June)  of 2020 compare to Q2 of 2019.</a:t>
            </a:r>
          </a:p>
          <a:p>
            <a:pPr marL="0" indent="0">
              <a:buNone/>
            </a:pPr>
            <a:r>
              <a:rPr lang="en-US" sz="800" b="1" dirty="0"/>
              <a:t>1. (b) Did the impact of the ”Quarantine Lockdown” in April  and may of 2020 reduce the number of rides and by how much? </a:t>
            </a:r>
          </a:p>
          <a:p>
            <a:pPr marL="6350" indent="0">
              <a:buNone/>
              <a:tabLst>
                <a:tab pos="339725" algn="l"/>
              </a:tabLst>
            </a:pPr>
            <a:r>
              <a:rPr lang="en-US" sz="800" dirty="0"/>
              <a:t>	Answer 1. (a) We found that the ”Overall Ridership” in 2020 was significantly reduced compared to 2019, and that the impact of the lockdown did effect bike rentals. </a:t>
            </a:r>
          </a:p>
          <a:p>
            <a:pPr marL="0" indent="0">
              <a:buNone/>
              <a:tabLst>
                <a:tab pos="339725" algn="l"/>
              </a:tabLst>
            </a:pPr>
            <a:r>
              <a:rPr lang="en-US" sz="800" dirty="0"/>
              <a:t>	Answer 1 (b) (insert data frame screen shot here) </a:t>
            </a:r>
          </a:p>
          <a:p>
            <a:pPr marL="0" indent="0">
              <a:buNone/>
            </a:pPr>
            <a:r>
              <a:rPr lang="en-US" sz="800" b="1" dirty="0"/>
              <a:t>2. Has the bike rental ‘User Type’ been impacted between Casual riders and Members?</a:t>
            </a:r>
          </a:p>
          <a:p>
            <a:pPr marL="0" indent="0">
              <a:lnSpc>
                <a:spcPct val="120000"/>
              </a:lnSpc>
              <a:buNone/>
              <a:tabLst>
                <a:tab pos="339725" algn="l"/>
              </a:tabLst>
            </a:pPr>
            <a:r>
              <a:rPr lang="en-US" sz="800" dirty="0"/>
              <a:t>	*User Type/Member Type – Indicates whether user was a "registered" member (Annual Member, 30-Day Member or Day Key Member) or a ”Casual" rider (Single Trip, 24-Hour Pass, 3-Day Pass or 5-Day Pass)</a:t>
            </a:r>
          </a:p>
          <a:p>
            <a:pPr marL="0" indent="0">
              <a:lnSpc>
                <a:spcPct val="120000"/>
              </a:lnSpc>
              <a:buNone/>
              <a:tabLst>
                <a:tab pos="339725" algn="l"/>
              </a:tabLst>
            </a:pPr>
            <a:r>
              <a:rPr lang="en-US" sz="800" dirty="0"/>
              <a:t>	Answer 2. We found that although the ”Overall Ridership” did significantly decrease in Q2 of 2020, the number of Casual riders increased significantly, most likely due to popularity of bike riding as it is an outdoor 	activity that follows social distancing 	guidelines. As gyms are slowly reopening biking is becoming one of the many popular outdoor physical activities during the current pandemic.  </a:t>
            </a:r>
          </a:p>
          <a:p>
            <a:pPr marL="0" indent="0">
              <a:buNone/>
            </a:pPr>
            <a:r>
              <a:rPr lang="en-US" sz="800" b="1" dirty="0"/>
              <a:t>3. (a) What ‘Time of Day’ are most bike trips taken? </a:t>
            </a:r>
          </a:p>
          <a:p>
            <a:pPr marL="0" indent="0">
              <a:buNone/>
              <a:tabLst>
                <a:tab pos="339725" algn="l"/>
              </a:tabLst>
            </a:pPr>
            <a:r>
              <a:rPr lang="en-US" sz="800" dirty="0"/>
              <a:t>	Answer 3. (a) Peak time was 5pm </a:t>
            </a:r>
          </a:p>
          <a:p>
            <a:pPr marL="0" indent="0">
              <a:buNone/>
            </a:pPr>
            <a:r>
              <a:rPr lang="en-US" sz="800" b="1" dirty="0"/>
              <a:t>3. (b) What ‘Time of Day’ are most bike trips taken for Members?</a:t>
            </a:r>
          </a:p>
          <a:p>
            <a:pPr marL="401638" indent="-401638">
              <a:buNone/>
            </a:pPr>
            <a:r>
              <a:rPr lang="en-US" sz="800" dirty="0"/>
              <a:t>              Answer 3. (b) Members peak time was 5pm </a:t>
            </a:r>
          </a:p>
          <a:p>
            <a:pPr marL="0" indent="0">
              <a:buNone/>
            </a:pPr>
            <a:r>
              <a:rPr lang="en-US" sz="800" b="1" dirty="0"/>
              <a:t>3. (c) What ‘Time of Day’ are most bike trips taken for Casual riders?</a:t>
            </a:r>
          </a:p>
          <a:p>
            <a:pPr marL="0" indent="0">
              <a:buNone/>
              <a:tabLst>
                <a:tab pos="339725" algn="l"/>
              </a:tabLst>
            </a:pPr>
            <a:r>
              <a:rPr lang="en-US" sz="800" dirty="0"/>
              <a:t>	Answer 3. (c) Casual riders peak time was 5pm </a:t>
            </a:r>
          </a:p>
          <a:p>
            <a:pPr marL="0" indent="0">
              <a:buNone/>
            </a:pPr>
            <a:r>
              <a:rPr lang="en-US" sz="800" b="1" dirty="0"/>
              <a:t>4. (a) Which ‘Day(s) of the Week’ are most bike trips taken? </a:t>
            </a:r>
          </a:p>
          <a:p>
            <a:pPr marL="0" indent="0">
              <a:buNone/>
              <a:tabLst>
                <a:tab pos="341313" algn="l"/>
              </a:tabLst>
            </a:pPr>
            <a:r>
              <a:rPr lang="en-US" sz="800" dirty="0"/>
              <a:t>	Answer 4. (a) For 2019  most bike trips are taken Monday through Friday on average </a:t>
            </a:r>
          </a:p>
          <a:p>
            <a:pPr marL="0" indent="0">
              <a:buNone/>
            </a:pPr>
            <a:r>
              <a:rPr lang="en-US" sz="800" b="1" dirty="0"/>
              <a:t>4. (b) Which ‘Day(s) of the Week’ are most bike trips taken for Members?</a:t>
            </a:r>
          </a:p>
          <a:p>
            <a:pPr marL="0" indent="0">
              <a:buNone/>
              <a:tabLst>
                <a:tab pos="341313" algn="l"/>
              </a:tabLst>
            </a:pPr>
            <a:r>
              <a:rPr lang="en-US" sz="800" dirty="0"/>
              <a:t>	Answer 4. (b) For 2019 Members Friday and Saturdays were when most bike trips were taken, although they were pretty consistent in their ridership  through the week. For 2020 Members continue to have a pretty consistent ridership through out the week, 	but 	Saturday is their peak for the week.	</a:t>
            </a:r>
          </a:p>
          <a:p>
            <a:pPr marL="0" indent="0">
              <a:buNone/>
            </a:pPr>
            <a:r>
              <a:rPr lang="en-US" sz="800" b="1" dirty="0"/>
              <a:t>4. (c) Which “Day(s) of the Week’ are most bike trips taken for Casual riders?</a:t>
            </a:r>
          </a:p>
          <a:p>
            <a:pPr marL="0" indent="0">
              <a:buNone/>
              <a:tabLst>
                <a:tab pos="341313" algn="l"/>
              </a:tabLst>
            </a:pPr>
            <a:r>
              <a:rPr lang="en-US" sz="800" dirty="0"/>
              <a:t>	Answer 4. (c) For 2019 and 2020 Casual riders’ peak day of the week is Saturday. </a:t>
            </a:r>
          </a:p>
          <a:p>
            <a:pPr marL="0" indent="0">
              <a:buNone/>
            </a:pPr>
            <a:r>
              <a:rPr lang="en-US" sz="800" b="1" dirty="0"/>
              <a:t>5.. Which day of the week has the longest duration of bike rental (in 2019 and 2020)? </a:t>
            </a:r>
          </a:p>
          <a:p>
            <a:pPr marL="0" indent="0">
              <a:buNone/>
              <a:tabLst>
                <a:tab pos="341313" algn="l"/>
              </a:tabLst>
            </a:pPr>
            <a:r>
              <a:rPr lang="en-US" sz="800" dirty="0"/>
              <a:t>	Answer 5.  In 2019  and 2020 we found that Saturdays were when bike rentals had the highest duration. This  is one  consistency that we found for 2019 and 2020.  </a:t>
            </a:r>
          </a:p>
        </p:txBody>
      </p:sp>
    </p:spTree>
    <p:extLst>
      <p:ext uri="{BB962C8B-B14F-4D97-AF65-F5344CB8AC3E}">
        <p14:creationId xmlns:p14="http://schemas.microsoft.com/office/powerpoint/2010/main" val="374396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1614</Words>
  <Application>Microsoft Macintosh PowerPoint</Application>
  <PresentationFormat>Widescreen</PresentationFormat>
  <Paragraphs>82</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Washington D.C Bike Rental Analysis </vt:lpstr>
      <vt:lpstr>Washington D.C Bike Rental Analysis  Motivation</vt:lpstr>
      <vt:lpstr>1. (a) What is the ‘Overall Ridership” in Q2 (April, May, and June)  of 2020 compare to Q2 of 2019.  - We found that the ”Overall Ridership” in 2020 was significantly reduced compared to 2019, and that the      impact of the lockdown did effect bike rentals.   1. (b) Did the impact of the ”Quarantine Lockdown” in April  and may of 2020 reduce the number of rides and by how much?     </vt:lpstr>
      <vt:lpstr>PowerPoint Presentation</vt:lpstr>
      <vt:lpstr>PowerPoint Presentation</vt:lpstr>
      <vt:lpstr>PowerPoint Presentation</vt:lpstr>
      <vt:lpstr>PowerPoint Presentation</vt:lpstr>
      <vt:lpstr>PowerPoint Presentation</vt:lpstr>
      <vt:lpstr>Summary of Findings  </vt:lpstr>
      <vt:lpstr> Required Data to Answer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D.C Bike Rental Analysis </dc:title>
  <dc:creator>Hina A</dc:creator>
  <cp:lastModifiedBy>Hina A</cp:lastModifiedBy>
  <cp:revision>24</cp:revision>
  <dcterms:created xsi:type="dcterms:W3CDTF">2020-08-17T17:49:59Z</dcterms:created>
  <dcterms:modified xsi:type="dcterms:W3CDTF">2020-08-17T22:32:17Z</dcterms:modified>
</cp:coreProperties>
</file>