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8" r:id="rId14"/>
    <p:sldId id="267" r:id="rId15"/>
    <p:sldId id="270" r:id="rId16"/>
    <p:sldId id="269"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759B-4940-461D-8521-896B4A6E4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68858-50FA-41C6-A881-1EC6A805F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A5F271-AD3D-4552-ADDA-3B227DDCD945}"/>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A7FA6810-B0CE-4958-9FF2-2997376BF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D1405-DE0F-41C5-BEB2-BA21BC3868DE}"/>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69455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28E6-E67A-4E6B-A8EA-E6B6A6A82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023EA-436B-4A5D-96A7-C1660124C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B500E-F2B6-4FDE-958A-EFF1F3589F40}"/>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64DA8285-AB63-4C94-A5BE-440E07EC2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01AB6-8354-46B8-84B6-85457BE62111}"/>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413850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91741-0041-4365-BA18-35203B5685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D2F97-B75A-46BC-89F7-19CC72F3C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C0376-6A81-4BAA-9352-EDFFD43D92C0}"/>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163ADD52-3F62-4A52-B62F-C902F83EF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33020-BEF5-4467-B966-B695D46AEFD9}"/>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337632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33B5-73C2-47A4-A6BC-6E0341EE3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A7D20-5DBD-4612-A573-402492F05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BBF56-049C-44DF-8D78-1558103681A4}"/>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AAFB05D9-573E-4A04-921C-CDF52DB43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E0853-B595-4BB6-899E-4F7FEE826624}"/>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122676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726E-8809-428E-9410-B8F547B50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ED1E22-5898-4949-A085-654EAAF94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60A95-9E25-40BD-91FD-E980EA9BD8EF}"/>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F972B937-BD1B-48D5-AD6F-72C92C152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EF582-59A3-4D79-B0DE-630BEE1EE34A}"/>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199666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CB40-B31D-4F11-AE23-E7D1C2618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5A9A-83CC-4FBB-9E8D-B22DB52A1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83866-FFE8-4E9B-8BBD-0536FAD57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736849-D5CC-40C4-951D-FFB4BEF1CB24}"/>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6" name="Footer Placeholder 5">
            <a:extLst>
              <a:ext uri="{FF2B5EF4-FFF2-40B4-BE49-F238E27FC236}">
                <a16:creationId xmlns:a16="http://schemas.microsoft.com/office/drawing/2014/main" id="{8D696A92-F1BA-4384-89C9-2D45BE9D9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68B8C-8964-41B3-8219-C42DF998DADD}"/>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312660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C372-AB7A-4D51-B8DA-4EB7909450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AE6CC6-0108-4E50-9E7D-A2BAE6D4E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F07FE-98E4-4D2A-AB28-A4AB6690A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80580A-67F6-437F-BA79-1C53580A0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D1790-4119-4514-914F-F347449D6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F38D0-F93B-4844-A4DF-19F7FD0C8870}"/>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8" name="Footer Placeholder 7">
            <a:extLst>
              <a:ext uri="{FF2B5EF4-FFF2-40B4-BE49-F238E27FC236}">
                <a16:creationId xmlns:a16="http://schemas.microsoft.com/office/drawing/2014/main" id="{DC7CBE86-D068-4CAD-82FE-2E09A026BE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521BAF-F69C-4598-9ECD-C152712501D1}"/>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69453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5E9E-9FA1-4418-8541-ABAD9BBEE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B2E91A-8B1C-466E-99E7-BAC368E925B7}"/>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4" name="Footer Placeholder 3">
            <a:extLst>
              <a:ext uri="{FF2B5EF4-FFF2-40B4-BE49-F238E27FC236}">
                <a16:creationId xmlns:a16="http://schemas.microsoft.com/office/drawing/2014/main" id="{E96B3BE3-0240-415D-A84A-D8A7AAAFAA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9416C6-73C4-4CFB-9320-85DEC7C86F1C}"/>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140303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BB9E54-C3B6-4AFD-952C-F29A1FE575D6}"/>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3" name="Footer Placeholder 2">
            <a:extLst>
              <a:ext uri="{FF2B5EF4-FFF2-40B4-BE49-F238E27FC236}">
                <a16:creationId xmlns:a16="http://schemas.microsoft.com/office/drawing/2014/main" id="{504E03D9-096D-4016-B780-0183180562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ADAE3-339E-48AF-9093-E7704A5388F1}"/>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131950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B435-EDA1-4826-BEA7-18490550B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D0DD5C-AF32-47C7-BEC2-B1B62CD48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B9163A-00DB-41C5-9F2B-94727C145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4C653-93B3-401B-A394-A79C20EFC824}"/>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6" name="Footer Placeholder 5">
            <a:extLst>
              <a:ext uri="{FF2B5EF4-FFF2-40B4-BE49-F238E27FC236}">
                <a16:creationId xmlns:a16="http://schemas.microsoft.com/office/drawing/2014/main" id="{9BE195CB-BD57-4D7E-83D5-2125BDD22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40840-DFC5-41D6-9511-73A7AEDF196D}"/>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301604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F6B-8BA6-4000-93CE-C01FC11B2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AC1A55-4AA9-4585-B813-F2AB907C9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AB3A59-4C61-478E-950F-B14634C9F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6F1CB-4ECF-4D76-9B3A-A431AC70B89B}"/>
              </a:ext>
            </a:extLst>
          </p:cNvPr>
          <p:cNvSpPr>
            <a:spLocks noGrp="1"/>
          </p:cNvSpPr>
          <p:nvPr>
            <p:ph type="dt" sz="half" idx="10"/>
          </p:nvPr>
        </p:nvSpPr>
        <p:spPr/>
        <p:txBody>
          <a:bodyPr/>
          <a:lstStyle/>
          <a:p>
            <a:fld id="{765E6B91-95D5-406E-AD21-0AF9DFEF1AD9}" type="datetimeFigureOut">
              <a:rPr lang="en-US" smtClean="0"/>
              <a:t>5/12/2021</a:t>
            </a:fld>
            <a:endParaRPr lang="en-US"/>
          </a:p>
        </p:txBody>
      </p:sp>
      <p:sp>
        <p:nvSpPr>
          <p:cNvPr id="6" name="Footer Placeholder 5">
            <a:extLst>
              <a:ext uri="{FF2B5EF4-FFF2-40B4-BE49-F238E27FC236}">
                <a16:creationId xmlns:a16="http://schemas.microsoft.com/office/drawing/2014/main" id="{042F54DC-ED6D-441A-BB09-CA10DB95A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9F5E2-DC99-44E6-8E6B-01F04736834F}"/>
              </a:ext>
            </a:extLst>
          </p:cNvPr>
          <p:cNvSpPr>
            <a:spLocks noGrp="1"/>
          </p:cNvSpPr>
          <p:nvPr>
            <p:ph type="sldNum" sz="quarter" idx="12"/>
          </p:nvPr>
        </p:nvSpPr>
        <p:spPr/>
        <p:txBody>
          <a:bodyPr/>
          <a:lstStyle/>
          <a:p>
            <a:fld id="{D6FB5347-9A8F-41D9-AA6B-4E195206E4F0}" type="slidenum">
              <a:rPr lang="en-US" smtClean="0"/>
              <a:t>‹#›</a:t>
            </a:fld>
            <a:endParaRPr lang="en-US"/>
          </a:p>
        </p:txBody>
      </p:sp>
    </p:spTree>
    <p:extLst>
      <p:ext uri="{BB962C8B-B14F-4D97-AF65-F5344CB8AC3E}">
        <p14:creationId xmlns:p14="http://schemas.microsoft.com/office/powerpoint/2010/main" val="307638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64BA2-C1E0-4FF8-8D87-8DC3AF6ED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BB44A2-5B74-4C69-B0AA-F307CF697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80858-B001-4FF0-BAB3-5B7E2159E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E6B91-95D5-406E-AD21-0AF9DFEF1AD9}" type="datetimeFigureOut">
              <a:rPr lang="en-US" smtClean="0"/>
              <a:t>5/12/2021</a:t>
            </a:fld>
            <a:endParaRPr lang="en-US"/>
          </a:p>
        </p:txBody>
      </p:sp>
      <p:sp>
        <p:nvSpPr>
          <p:cNvPr id="5" name="Footer Placeholder 4">
            <a:extLst>
              <a:ext uri="{FF2B5EF4-FFF2-40B4-BE49-F238E27FC236}">
                <a16:creationId xmlns:a16="http://schemas.microsoft.com/office/drawing/2014/main" id="{1102068D-748B-4390-9B70-41562B8DC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4436F-9C6D-4116-BEBA-67EDF222FF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B5347-9A8F-41D9-AA6B-4E195206E4F0}" type="slidenum">
              <a:rPr lang="en-US" smtClean="0"/>
              <a:t>‹#›</a:t>
            </a:fld>
            <a:endParaRPr lang="en-US"/>
          </a:p>
        </p:txBody>
      </p:sp>
    </p:spTree>
    <p:extLst>
      <p:ext uri="{BB962C8B-B14F-4D97-AF65-F5344CB8AC3E}">
        <p14:creationId xmlns:p14="http://schemas.microsoft.com/office/powerpoint/2010/main" val="414733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4vuw0AsHeGw"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30F5-8E78-4CEC-9953-4A345F839A96}"/>
              </a:ext>
            </a:extLst>
          </p:cNvPr>
          <p:cNvSpPr>
            <a:spLocks noGrp="1"/>
          </p:cNvSpPr>
          <p:nvPr>
            <p:ph type="ctrTitle"/>
          </p:nvPr>
        </p:nvSpPr>
        <p:spPr>
          <a:xfrm>
            <a:off x="406400" y="1041400"/>
            <a:ext cx="11360727" cy="2387600"/>
          </a:xfrm>
        </p:spPr>
        <p:txBody>
          <a:bodyPr>
            <a:normAutofit/>
          </a:bodyPr>
          <a:lstStyle/>
          <a:p>
            <a:r>
              <a:rPr lang="en-US" sz="5000" dirty="0">
                <a:latin typeface="Abadi" panose="020B0604020202020204" pitchFamily="34" charset="0"/>
              </a:rPr>
              <a:t>Sentiment Analysis of #MeToo Tweets</a:t>
            </a:r>
          </a:p>
        </p:txBody>
      </p:sp>
      <p:sp>
        <p:nvSpPr>
          <p:cNvPr id="3" name="Subtitle 2">
            <a:extLst>
              <a:ext uri="{FF2B5EF4-FFF2-40B4-BE49-F238E27FC236}">
                <a16:creationId xmlns:a16="http://schemas.microsoft.com/office/drawing/2014/main" id="{F9FD5DED-F1FB-437D-9742-C24268E4E38F}"/>
              </a:ext>
            </a:extLst>
          </p:cNvPr>
          <p:cNvSpPr>
            <a:spLocks noGrp="1"/>
          </p:cNvSpPr>
          <p:nvPr>
            <p:ph type="subTitle" idx="1"/>
          </p:nvPr>
        </p:nvSpPr>
        <p:spPr/>
        <p:txBody>
          <a:bodyPr/>
          <a:lstStyle/>
          <a:p>
            <a:endParaRPr lang="en-US" dirty="0">
              <a:latin typeface="Abadi" panose="020B0604020104020204" pitchFamily="34" charset="0"/>
            </a:endParaRPr>
          </a:p>
          <a:p>
            <a:r>
              <a:rPr lang="en-US" dirty="0">
                <a:latin typeface="Abadi" panose="020B0604020104020204" pitchFamily="34" charset="0"/>
              </a:rPr>
              <a:t>by Graham Owen</a:t>
            </a:r>
          </a:p>
        </p:txBody>
      </p:sp>
    </p:spTree>
    <p:extLst>
      <p:ext uri="{BB962C8B-B14F-4D97-AF65-F5344CB8AC3E}">
        <p14:creationId xmlns:p14="http://schemas.microsoft.com/office/powerpoint/2010/main" val="361617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TF-IDF</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2000" dirty="0">
                <a:latin typeface="Abadi" panose="020B0604020104020204" pitchFamily="34" charset="0"/>
              </a:rPr>
              <a:t>Would have led to TF-IDF (term frequency – inverse document frequency) to determine how important certain words were to my corpus</a:t>
            </a: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p:txBody>
      </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 letter&#10;&#10;Description automatically generated">
            <a:extLst>
              <a:ext uri="{FF2B5EF4-FFF2-40B4-BE49-F238E27FC236}">
                <a16:creationId xmlns:a16="http://schemas.microsoft.com/office/drawing/2014/main" id="{D2D71972-F271-4A60-AC73-06122A987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946989"/>
            <a:ext cx="3047033" cy="2033875"/>
          </a:xfrm>
          <a:prstGeom prst="rect">
            <a:avLst/>
          </a:prstGeom>
        </p:spPr>
      </p:pic>
      <p:pic>
        <p:nvPicPr>
          <p:cNvPr id="7" name="Picture 6">
            <a:extLst>
              <a:ext uri="{FF2B5EF4-FFF2-40B4-BE49-F238E27FC236}">
                <a16:creationId xmlns:a16="http://schemas.microsoft.com/office/drawing/2014/main" id="{8363A4F5-9C21-4845-82E5-810517906C50}"/>
              </a:ext>
            </a:extLst>
          </p:cNvPr>
          <p:cNvPicPr>
            <a:picLocks noChangeAspect="1"/>
          </p:cNvPicPr>
          <p:nvPr/>
        </p:nvPicPr>
        <p:blipFill>
          <a:blip r:embed="rId3"/>
          <a:stretch>
            <a:fillRect/>
          </a:stretch>
        </p:blipFill>
        <p:spPr>
          <a:xfrm>
            <a:off x="8501499" y="2729162"/>
            <a:ext cx="3047033" cy="2465752"/>
          </a:xfrm>
          <a:prstGeom prst="rect">
            <a:avLst/>
          </a:prstGeom>
        </p:spPr>
      </p:pic>
    </p:spTree>
    <p:extLst>
      <p:ext uri="{BB962C8B-B14F-4D97-AF65-F5344CB8AC3E}">
        <p14:creationId xmlns:p14="http://schemas.microsoft.com/office/powerpoint/2010/main" val="33615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p:txBody>
          <a:bodyPr/>
          <a:lstStyle/>
          <a:p>
            <a:pPr algn="ctr"/>
            <a:r>
              <a:rPr lang="en-US" dirty="0">
                <a:latin typeface="Abadi" panose="020B0604020104020204" pitchFamily="34" charset="0"/>
              </a:rPr>
              <a:t>Project Continued</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p:txBody>
          <a:bodyPr>
            <a:normAutofit/>
          </a:bodyPr>
          <a:lstStyle/>
          <a:p>
            <a:r>
              <a:rPr lang="en-US" dirty="0">
                <a:latin typeface="Abadi" panose="020B0604020104020204" pitchFamily="34" charset="0"/>
              </a:rPr>
              <a:t>Pivoting to a lexicon-based technique is necessary at this stage, cannot get the ML model to run under any circumstance</a:t>
            </a:r>
          </a:p>
          <a:p>
            <a:endParaRPr lang="en-US" dirty="0">
              <a:latin typeface="Abadi" panose="020B0604020104020204" pitchFamily="34" charset="0"/>
            </a:endParaRPr>
          </a:p>
          <a:p>
            <a:r>
              <a:rPr lang="en-US" dirty="0">
                <a:latin typeface="Abadi" panose="020B0604020104020204" pitchFamily="34" charset="0"/>
              </a:rPr>
              <a:t>Utilizing the NRC lexicon that classifies words across positive and negative sentiment as well as a range of specific emotions</a:t>
            </a:r>
          </a:p>
          <a:p>
            <a:endParaRPr lang="en-US" dirty="0">
              <a:latin typeface="Abadi" panose="020B0604020104020204" pitchFamily="34" charset="0"/>
            </a:endParaRPr>
          </a:p>
          <a:p>
            <a:r>
              <a:rPr lang="en-US" dirty="0">
                <a:latin typeface="Abadi" panose="020B0604020104020204" pitchFamily="34" charset="0"/>
              </a:rPr>
              <a:t>Same processes as before: clean the data, clean it again for stop words, URLs, numbers, etc., then build out a term-document matrix (TDM) and a corpus</a:t>
            </a: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238913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Code</a:t>
            </a:r>
            <a:endParaRPr lang="en-US" sz="3600" dirty="0">
              <a:latin typeface="Abadi" panose="020B0604020104020204" pitchFamily="34" charset="0"/>
            </a:endParaRPr>
          </a:p>
        </p:txBody>
      </p:sp>
      <p:grpSp>
        <p:nvGrpSpPr>
          <p:cNvPr id="42" name="Group 4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3" name="Rectangle 4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4102536-1BE4-44CD-8500-9EBF1E2B3850}"/>
              </a:ext>
            </a:extLst>
          </p:cNvPr>
          <p:cNvPicPr>
            <a:picLocks noChangeAspect="1"/>
          </p:cNvPicPr>
          <p:nvPr/>
        </p:nvPicPr>
        <p:blipFill>
          <a:blip r:embed="rId2"/>
          <a:stretch>
            <a:fillRect/>
          </a:stretch>
        </p:blipFill>
        <p:spPr>
          <a:xfrm>
            <a:off x="1235838" y="1670241"/>
            <a:ext cx="4639943" cy="3387159"/>
          </a:xfrm>
          <a:prstGeom prst="rect">
            <a:avLst/>
          </a:prstGeom>
        </p:spPr>
      </p:pic>
      <p:pic>
        <p:nvPicPr>
          <p:cNvPr id="15" name="Picture 14">
            <a:extLst>
              <a:ext uri="{FF2B5EF4-FFF2-40B4-BE49-F238E27FC236}">
                <a16:creationId xmlns:a16="http://schemas.microsoft.com/office/drawing/2014/main" id="{26B2531F-852F-4682-9103-C19EE0488656}"/>
              </a:ext>
            </a:extLst>
          </p:cNvPr>
          <p:cNvPicPr>
            <a:picLocks noChangeAspect="1"/>
          </p:cNvPicPr>
          <p:nvPr/>
        </p:nvPicPr>
        <p:blipFill>
          <a:blip r:embed="rId3"/>
          <a:stretch>
            <a:fillRect/>
          </a:stretch>
        </p:blipFill>
        <p:spPr>
          <a:xfrm>
            <a:off x="6315431" y="1670240"/>
            <a:ext cx="4628526" cy="3387159"/>
          </a:xfrm>
          <a:prstGeom prst="rect">
            <a:avLst/>
          </a:prstGeom>
        </p:spPr>
      </p:pic>
    </p:spTree>
    <p:extLst>
      <p:ext uri="{BB962C8B-B14F-4D97-AF65-F5344CB8AC3E}">
        <p14:creationId xmlns:p14="http://schemas.microsoft.com/office/powerpoint/2010/main" val="415369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Code</a:t>
            </a:r>
            <a:endParaRPr lang="en-US" sz="3600" dirty="0">
              <a:latin typeface="Abadi" panose="020B0604020104020204" pitchFamily="34" charset="0"/>
            </a:endParaRPr>
          </a:p>
        </p:txBody>
      </p:sp>
      <p:grpSp>
        <p:nvGrpSpPr>
          <p:cNvPr id="42" name="Group 4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3" name="Rectangle 4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D82A214-A5AB-4D54-9773-3637D8C3A64C}"/>
              </a:ext>
            </a:extLst>
          </p:cNvPr>
          <p:cNvPicPr>
            <a:picLocks noChangeAspect="1"/>
          </p:cNvPicPr>
          <p:nvPr/>
        </p:nvPicPr>
        <p:blipFill>
          <a:blip r:embed="rId2"/>
          <a:stretch>
            <a:fillRect/>
          </a:stretch>
        </p:blipFill>
        <p:spPr>
          <a:xfrm>
            <a:off x="2128284" y="2161998"/>
            <a:ext cx="7935432" cy="2534004"/>
          </a:xfrm>
          <a:prstGeom prst="rect">
            <a:avLst/>
          </a:prstGeom>
        </p:spPr>
      </p:pic>
    </p:spTree>
    <p:extLst>
      <p:ext uri="{BB962C8B-B14F-4D97-AF65-F5344CB8AC3E}">
        <p14:creationId xmlns:p14="http://schemas.microsoft.com/office/powerpoint/2010/main" val="42155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Visualizations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bar chart, histogram&#10;&#10;Description automatically generated">
            <a:extLst>
              <a:ext uri="{FF2B5EF4-FFF2-40B4-BE49-F238E27FC236}">
                <a16:creationId xmlns:a16="http://schemas.microsoft.com/office/drawing/2014/main" id="{7A2475C0-24C3-44B2-96B2-0F2B3FE7B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215" y="1315366"/>
            <a:ext cx="7955569" cy="5303711"/>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3519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Visualizations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Text, logo, company name&#10;&#10;Description automatically generated">
            <a:extLst>
              <a:ext uri="{FF2B5EF4-FFF2-40B4-BE49-F238E27FC236}">
                <a16:creationId xmlns:a16="http://schemas.microsoft.com/office/drawing/2014/main" id="{FE4F909E-D042-426E-B5C3-C707F7EEC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238" y="1700428"/>
            <a:ext cx="5009524" cy="3457143"/>
          </a:xfrm>
          <a:prstGeom prst="rect">
            <a:avLst/>
          </a:prstGeom>
        </p:spPr>
      </p:pic>
    </p:spTree>
    <p:extLst>
      <p:ext uri="{BB962C8B-B14F-4D97-AF65-F5344CB8AC3E}">
        <p14:creationId xmlns:p14="http://schemas.microsoft.com/office/powerpoint/2010/main" val="18698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Visualizations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Chart, bar chart&#10;&#10;Description automatically generated">
            <a:extLst>
              <a:ext uri="{FF2B5EF4-FFF2-40B4-BE49-F238E27FC236}">
                <a16:creationId xmlns:a16="http://schemas.microsoft.com/office/drawing/2014/main" id="{92EF28BA-AA24-4000-A377-A5583E29F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021" y="1303378"/>
            <a:ext cx="7639958" cy="5093305"/>
          </a:xfrm>
          <a:prstGeom prst="rect">
            <a:avLst/>
          </a:prstGeom>
        </p:spPr>
      </p:pic>
    </p:spTree>
    <p:extLst>
      <p:ext uri="{BB962C8B-B14F-4D97-AF65-F5344CB8AC3E}">
        <p14:creationId xmlns:p14="http://schemas.microsoft.com/office/powerpoint/2010/main" val="199167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Visualizations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Chart, bar chart&#10;&#10;Description automatically generated">
            <a:extLst>
              <a:ext uri="{FF2B5EF4-FFF2-40B4-BE49-F238E27FC236}">
                <a16:creationId xmlns:a16="http://schemas.microsoft.com/office/drawing/2014/main" id="{0142CF8C-99CC-4F6A-B37D-9DB008438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936" y="1457471"/>
            <a:ext cx="7560127" cy="5040084"/>
          </a:xfrm>
          <a:prstGeom prst="rect">
            <a:avLst/>
          </a:prstGeom>
        </p:spPr>
      </p:pic>
    </p:spTree>
    <p:extLst>
      <p:ext uri="{BB962C8B-B14F-4D97-AF65-F5344CB8AC3E}">
        <p14:creationId xmlns:p14="http://schemas.microsoft.com/office/powerpoint/2010/main" val="53516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Visualizations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ar chart&#10;&#10;Description automatically generated">
            <a:extLst>
              <a:ext uri="{FF2B5EF4-FFF2-40B4-BE49-F238E27FC236}">
                <a16:creationId xmlns:a16="http://schemas.microsoft.com/office/drawing/2014/main" id="{A9F760D1-5BFB-4B14-9BF7-A19EB0796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621" y="1322573"/>
            <a:ext cx="7944757" cy="5296504"/>
          </a:xfrm>
          <a:prstGeom prst="rect">
            <a:avLst/>
          </a:prstGeom>
        </p:spPr>
      </p:pic>
    </p:spTree>
    <p:extLst>
      <p:ext uri="{BB962C8B-B14F-4D97-AF65-F5344CB8AC3E}">
        <p14:creationId xmlns:p14="http://schemas.microsoft.com/office/powerpoint/2010/main" val="264787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p:txBody>
          <a:bodyPr/>
          <a:lstStyle/>
          <a:p>
            <a:pPr algn="ctr"/>
            <a:r>
              <a:rPr lang="en-US" dirty="0">
                <a:latin typeface="Abadi" panose="020B0604020104020204" pitchFamily="34" charset="0"/>
              </a:rPr>
              <a:t>Conclusion and Considerations</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p:txBody>
          <a:bodyPr>
            <a:normAutofit fontScale="85000" lnSpcReduction="20000"/>
          </a:bodyPr>
          <a:lstStyle/>
          <a:p>
            <a:r>
              <a:rPr lang="en-US" dirty="0">
                <a:latin typeface="Abadi" panose="020B0604020104020204" pitchFamily="34" charset="0"/>
              </a:rPr>
              <a:t>Overall sentiment from the 2019 #MeToo tweets is positive, with especially high trust emotions emerging from the analysis</a:t>
            </a:r>
          </a:p>
          <a:p>
            <a:endParaRPr lang="en-US" dirty="0">
              <a:latin typeface="Abadi" panose="020B0604020104020204" pitchFamily="34" charset="0"/>
            </a:endParaRPr>
          </a:p>
          <a:p>
            <a:r>
              <a:rPr lang="en-US" dirty="0">
                <a:latin typeface="Abadi" panose="020B0604020104020204" pitchFamily="34" charset="0"/>
              </a:rPr>
              <a:t>Limitations with lexicon-based models should be acknowledged, however, where for example words such as “black” and “white” are assigned with negative and positive sentiment, respectively</a:t>
            </a:r>
          </a:p>
          <a:p>
            <a:pPr lvl="1"/>
            <a:r>
              <a:rPr lang="en-US" dirty="0">
                <a:latin typeface="Abadi" panose="020B0604020104020204" pitchFamily="34" charset="0"/>
              </a:rPr>
              <a:t>Must go over data carefully when using these lexicons as they are likely to assign sentiment incorrectly </a:t>
            </a:r>
          </a:p>
          <a:p>
            <a:pPr lvl="1"/>
            <a:r>
              <a:rPr lang="en-US" dirty="0">
                <a:latin typeface="Abadi" panose="020B0604020104020204" pitchFamily="34" charset="0"/>
              </a:rPr>
              <a:t>Many words from the original top 100 list were omitted due to the lexicon not having them</a:t>
            </a:r>
          </a:p>
          <a:p>
            <a:pPr lvl="1"/>
            <a:endParaRPr lang="en-US" dirty="0">
              <a:latin typeface="Abadi" panose="020B0604020104020204" pitchFamily="34" charset="0"/>
            </a:endParaRPr>
          </a:p>
          <a:p>
            <a:r>
              <a:rPr lang="en-US" dirty="0">
                <a:latin typeface="Abadi" panose="020B0604020104020204" pitchFamily="34" charset="0"/>
              </a:rPr>
              <a:t>ML and/or hybrid methods would be better to address these concerns and limitations, but given the constraints of this project, I was unable to make the ML model function properly after putting in a good deal of work</a:t>
            </a:r>
          </a:p>
          <a:p>
            <a:endParaRPr lang="en-US" dirty="0">
              <a:latin typeface="Abadi" panose="020B0604020104020204" pitchFamily="34" charset="0"/>
            </a:endParaRPr>
          </a:p>
          <a:p>
            <a:pPr marL="0" indent="0">
              <a:buNone/>
            </a:pPr>
            <a:endParaRPr lang="en-US" dirty="0">
              <a:latin typeface="Abadi" panose="020B0604020104020204" pitchFamily="34" charset="0"/>
            </a:endParaRP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25017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p:txBody>
          <a:bodyPr/>
          <a:lstStyle/>
          <a:p>
            <a:pPr algn="ctr"/>
            <a:r>
              <a:rPr lang="en-US" dirty="0">
                <a:latin typeface="Abadi" panose="020B0604020104020204" pitchFamily="34" charset="0"/>
              </a:rPr>
              <a:t>Intro</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p:txBody>
          <a:bodyPr>
            <a:normAutofit/>
          </a:bodyPr>
          <a:lstStyle/>
          <a:p>
            <a:r>
              <a:rPr lang="en-US" dirty="0">
                <a:latin typeface="Abadi" panose="020B0604020104020204" pitchFamily="34" charset="0"/>
                <a:ea typeface="Times New Roman" panose="02020603050405020304" pitchFamily="18" charset="0"/>
              </a:rPr>
              <a:t>Sentiment analysis is the process of detecting positive or negative sentiment in text</a:t>
            </a:r>
          </a:p>
          <a:p>
            <a:endParaRPr lang="en-US" dirty="0">
              <a:latin typeface="Abadi" panose="020B0604020104020204" pitchFamily="34" charset="0"/>
            </a:endParaRPr>
          </a:p>
          <a:p>
            <a:r>
              <a:rPr lang="en-US" dirty="0">
                <a:latin typeface="Abadi" panose="020B0604020104020204" pitchFamily="34" charset="0"/>
              </a:rPr>
              <a:t>Numerous different lexicons (e.g., AFINN, Bing, NRC) to detect sentiment from any given string of text</a:t>
            </a:r>
          </a:p>
          <a:p>
            <a:endParaRPr lang="en-US" dirty="0">
              <a:latin typeface="Abadi" panose="020B0604020104020204" pitchFamily="34" charset="0"/>
            </a:endParaRPr>
          </a:p>
          <a:p>
            <a:r>
              <a:rPr lang="en-US" dirty="0">
                <a:latin typeface="Abadi" panose="020B0604020104020204" pitchFamily="34" charset="0"/>
              </a:rPr>
              <a:t>Twitter data is a strong candidate for sentiment analysis especially due to its varied user base and its position amongst other social media giants as an opinion and/or sharing-forward platform</a:t>
            </a:r>
          </a:p>
        </p:txBody>
      </p:sp>
    </p:spTree>
    <p:extLst>
      <p:ext uri="{BB962C8B-B14F-4D97-AF65-F5344CB8AC3E}">
        <p14:creationId xmlns:p14="http://schemas.microsoft.com/office/powerpoint/2010/main" val="346793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838200" y="2766218"/>
            <a:ext cx="10515600" cy="1325563"/>
          </a:xfrm>
        </p:spPr>
        <p:txBody>
          <a:bodyPr/>
          <a:lstStyle/>
          <a:p>
            <a:pPr algn="ctr"/>
            <a:r>
              <a:rPr lang="en-US" dirty="0">
                <a:latin typeface="Abadi" panose="020B0604020104020204" pitchFamily="34" charset="0"/>
              </a:rPr>
              <a:t>Thanks!</a:t>
            </a:r>
          </a:p>
        </p:txBody>
      </p:sp>
    </p:spTree>
    <p:extLst>
      <p:ext uri="{BB962C8B-B14F-4D97-AF65-F5344CB8AC3E}">
        <p14:creationId xmlns:p14="http://schemas.microsoft.com/office/powerpoint/2010/main" val="425524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Sentiment Analysis &amp; Machine Learning</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1700">
                <a:latin typeface="Abadi" panose="020B0604020104020204" pitchFamily="34" charset="0"/>
              </a:rPr>
              <a:t>Using machine learning techniques for text analytics has become increasingly popular due to its ability to classify sentiment across significantly larger collections of words</a:t>
            </a:r>
          </a:p>
          <a:p>
            <a:r>
              <a:rPr lang="en-US" sz="1700">
                <a:latin typeface="Abadi" panose="020B0604020104020204" pitchFamily="34" charset="0"/>
              </a:rPr>
              <a:t>Lexicon-based techniques are limited by the lexicons themselves, i.e., they will have more gaps</a:t>
            </a:r>
          </a:p>
          <a:p>
            <a:pPr lvl="1"/>
            <a:r>
              <a:rPr lang="en-US" sz="1700">
                <a:latin typeface="Abadi" panose="020B0604020104020204" pitchFamily="34" charset="0"/>
              </a:rPr>
              <a:t>This is particularly relevant when trying to analyze text data from social media, where you will see many words dropped from analysis because they are not matched by the lexicon</a:t>
            </a:r>
          </a:p>
          <a:p>
            <a:endParaRPr lang="en-US" sz="1700">
              <a:latin typeface="Abadi" panose="020B0604020104020204" pitchFamily="34" charset="0"/>
            </a:endParaRPr>
          </a:p>
          <a:p>
            <a:endParaRPr lang="en-US" sz="1700">
              <a:latin typeface="Abadi" panose="020B0604020104020204" pitchFamily="34" charset="0"/>
            </a:endParaRP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A9EF09C3-032E-4AAF-9FD8-F8E5CCEAB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923817"/>
            <a:ext cx="6253212" cy="4080220"/>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490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p:txBody>
          <a:bodyPr/>
          <a:lstStyle/>
          <a:p>
            <a:pPr algn="ctr"/>
            <a:r>
              <a:rPr lang="en-US" dirty="0">
                <a:latin typeface="Abadi" panose="020B0604020104020204" pitchFamily="34" charset="0"/>
              </a:rPr>
              <a:t>Project</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p:txBody>
          <a:bodyPr>
            <a:normAutofit fontScale="85000" lnSpcReduction="20000"/>
          </a:bodyPr>
          <a:lstStyle/>
          <a:p>
            <a:r>
              <a:rPr lang="en-US" dirty="0">
                <a:latin typeface="Abadi" panose="020B0604020104020204" pitchFamily="34" charset="0"/>
              </a:rPr>
              <a:t>For this project, I took a dataset from Kaggle with some 15,000 tweets using the hashtag #MeToo</a:t>
            </a:r>
          </a:p>
          <a:p>
            <a:pPr lvl="1"/>
            <a:r>
              <a:rPr lang="en-US" dirty="0">
                <a:latin typeface="Abadi" panose="020B0604020104020204" pitchFamily="34" charset="0"/>
              </a:rPr>
              <a:t>Would have considered extracting the data myself, but these #MeToo tweets were from a time period from when the movement and hashtag were still especially active on Twitter</a:t>
            </a:r>
          </a:p>
          <a:p>
            <a:endParaRPr lang="en-US" dirty="0">
              <a:latin typeface="Abadi" panose="020B0604020104020204" pitchFamily="34" charset="0"/>
            </a:endParaRPr>
          </a:p>
          <a:p>
            <a:r>
              <a:rPr lang="en-US" dirty="0">
                <a:latin typeface="Abadi" panose="020B0604020104020204" pitchFamily="34" charset="0"/>
              </a:rPr>
              <a:t>Wanted to explore hybrid methods, with machine learning approaches being used alongside lexicon-based approaches</a:t>
            </a:r>
          </a:p>
          <a:p>
            <a:pPr lvl="1"/>
            <a:r>
              <a:rPr lang="en-US" dirty="0">
                <a:latin typeface="Abadi" panose="020B0604020104020204" pitchFamily="34" charset="0"/>
              </a:rPr>
              <a:t>Encountered numerous issues with the ML side of things</a:t>
            </a:r>
          </a:p>
          <a:p>
            <a:pPr lvl="1"/>
            <a:endParaRPr lang="en-US" dirty="0">
              <a:latin typeface="Abadi" panose="020B0604020104020204" pitchFamily="34" charset="0"/>
            </a:endParaRPr>
          </a:p>
          <a:p>
            <a:r>
              <a:rPr lang="en-US" dirty="0">
                <a:latin typeface="Abadi" panose="020B0604020104020204" pitchFamily="34" charset="0"/>
              </a:rPr>
              <a:t>Deliverables are primarily focused on the lexicon-based sentiment analysis, but will go over some of the ML processes</a:t>
            </a:r>
          </a:p>
          <a:p>
            <a:endParaRPr lang="en-US" dirty="0">
              <a:latin typeface="Abadi" panose="020B0604020104020204" pitchFamily="34" charset="0"/>
            </a:endParaRPr>
          </a:p>
          <a:p>
            <a:r>
              <a:rPr lang="en-US" dirty="0">
                <a:latin typeface="Abadi" panose="020B0604020104020204" pitchFamily="34" charset="0"/>
              </a:rPr>
              <a:t>H1: More negative sentiment from #MeToo tweets than positive</a:t>
            </a:r>
          </a:p>
          <a:p>
            <a:endParaRPr lang="en-US" dirty="0">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26429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Machine Learning Process</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2000" dirty="0">
                <a:latin typeface="Abadi" panose="020B0604020104020204" pitchFamily="34" charset="0"/>
              </a:rPr>
              <a:t>Followed a series of videos on YouTube about ML text analytics with R on </a:t>
            </a:r>
            <a:r>
              <a:rPr lang="en-US" sz="2000" dirty="0">
                <a:latin typeface="Abadi" panose="020B0604020104020204" pitchFamily="34" charset="0"/>
                <a:hlinkClick r:id="rId2"/>
              </a:rPr>
              <a:t>YouTube</a:t>
            </a:r>
            <a:endParaRPr lang="en-US" sz="2000" dirty="0">
              <a:latin typeface="Abadi" panose="020B0604020104020204" pitchFamily="34" charset="0"/>
            </a:endParaRPr>
          </a:p>
          <a:p>
            <a:endParaRPr lang="en-US" sz="2000" dirty="0">
              <a:latin typeface="Abadi" panose="020B0604020104020204" pitchFamily="34" charset="0"/>
            </a:endParaRPr>
          </a:p>
          <a:p>
            <a:r>
              <a:rPr lang="en-US" sz="2000" dirty="0">
                <a:latin typeface="Abadi" panose="020B0604020104020204" pitchFamily="34" charset="0"/>
              </a:rPr>
              <a:t>Process begins similarly to normal text analytics, where you first load in your data and then clean it for missing data and check that your names, variables etc. are appearing and translating correctly</a:t>
            </a: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text, application, email&#10;&#10;Description automatically generated">
            <a:extLst>
              <a:ext uri="{FF2B5EF4-FFF2-40B4-BE49-F238E27FC236}">
                <a16:creationId xmlns:a16="http://schemas.microsoft.com/office/drawing/2014/main" id="{8715B3AC-14C9-408C-A711-FE2F9812DE56}"/>
              </a:ext>
            </a:extLst>
          </p:cNvPr>
          <p:cNvPicPr>
            <a:picLocks noChangeAspect="1"/>
          </p:cNvPicPr>
          <p:nvPr/>
        </p:nvPicPr>
        <p:blipFill>
          <a:blip r:embed="rId3"/>
          <a:stretch>
            <a:fillRect/>
          </a:stretch>
        </p:blipFill>
        <p:spPr>
          <a:xfrm>
            <a:off x="5408353" y="1782981"/>
            <a:ext cx="6027146"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Oval 5">
            <a:extLst>
              <a:ext uri="{FF2B5EF4-FFF2-40B4-BE49-F238E27FC236}">
                <a16:creationId xmlns:a16="http://schemas.microsoft.com/office/drawing/2014/main" id="{C4283991-5A15-41D3-89C4-488D1D3D4649}"/>
              </a:ext>
            </a:extLst>
          </p:cNvPr>
          <p:cNvSpPr/>
          <p:nvPr/>
        </p:nvSpPr>
        <p:spPr>
          <a:xfrm>
            <a:off x="9562011" y="1722613"/>
            <a:ext cx="900778" cy="2713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C7957A-9E70-4DF3-9195-1BA305BEE8F1}"/>
              </a:ext>
            </a:extLst>
          </p:cNvPr>
          <p:cNvSpPr/>
          <p:nvPr/>
        </p:nvSpPr>
        <p:spPr>
          <a:xfrm>
            <a:off x="7852897" y="1877348"/>
            <a:ext cx="1208553" cy="2713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62AE6D-831F-4A7D-93A2-02D097D54FBB}"/>
              </a:ext>
            </a:extLst>
          </p:cNvPr>
          <p:cNvSpPr/>
          <p:nvPr/>
        </p:nvSpPr>
        <p:spPr>
          <a:xfrm>
            <a:off x="8839200" y="1716263"/>
            <a:ext cx="539750" cy="2713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0A1C67A-1896-4AE8-BEB5-18121A147AEF}"/>
              </a:ext>
            </a:extLst>
          </p:cNvPr>
          <p:cNvSpPr/>
          <p:nvPr/>
        </p:nvSpPr>
        <p:spPr>
          <a:xfrm>
            <a:off x="9378950" y="4000572"/>
            <a:ext cx="1955800" cy="6603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642623D-33F5-45CE-BADA-B12156218350}"/>
              </a:ext>
            </a:extLst>
          </p:cNvPr>
          <p:cNvPicPr>
            <a:picLocks noChangeAspect="1"/>
          </p:cNvPicPr>
          <p:nvPr/>
        </p:nvPicPr>
        <p:blipFill>
          <a:blip r:embed="rId4"/>
          <a:stretch>
            <a:fillRect/>
          </a:stretch>
        </p:blipFill>
        <p:spPr>
          <a:xfrm>
            <a:off x="8895708" y="5366952"/>
            <a:ext cx="3134162" cy="333422"/>
          </a:xfrm>
          <a:prstGeom prst="rect">
            <a:avLst/>
          </a:prstGeom>
        </p:spPr>
      </p:pic>
      <p:cxnSp>
        <p:nvCxnSpPr>
          <p:cNvPr id="22" name="Straight Arrow Connector 21">
            <a:extLst>
              <a:ext uri="{FF2B5EF4-FFF2-40B4-BE49-F238E27FC236}">
                <a16:creationId xmlns:a16="http://schemas.microsoft.com/office/drawing/2014/main" id="{1C0BAF3C-B206-4935-A4E9-0FBAED5B2FAE}"/>
              </a:ext>
            </a:extLst>
          </p:cNvPr>
          <p:cNvCxnSpPr>
            <a:cxnSpLocks/>
          </p:cNvCxnSpPr>
          <p:nvPr/>
        </p:nvCxnSpPr>
        <p:spPr>
          <a:xfrm>
            <a:off x="8267058" y="5425713"/>
            <a:ext cx="53404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705147-BE3D-4C04-B2BB-632E306225F9}"/>
              </a:ext>
            </a:extLst>
          </p:cNvPr>
          <p:cNvSpPr/>
          <p:nvPr/>
        </p:nvSpPr>
        <p:spPr>
          <a:xfrm>
            <a:off x="8872448" y="5366952"/>
            <a:ext cx="3140966" cy="365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5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15" grpId="1" animBg="1"/>
      <p:bldP spid="7" grpId="0" animBg="1"/>
      <p:bldP spid="7" grpId="1" animBg="1"/>
      <p:bldP spid="8" grpId="0" animBg="1"/>
      <p:bldP spid="8" grpId="1"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Splitting the Data</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2000">
                <a:latin typeface="Abadi" panose="020B0604020104020204" pitchFamily="34" charset="0"/>
              </a:rPr>
              <a:t>To build out the model, you ideally split your data into three parts: a training split, a validation split, and a test split</a:t>
            </a:r>
          </a:p>
          <a:p>
            <a:pPr lvl="1"/>
            <a:r>
              <a:rPr lang="en-US" sz="2000">
                <a:latin typeface="Abadi" panose="020B0604020104020204" pitchFamily="34" charset="0"/>
              </a:rPr>
              <a:t>For the purposes of this project, only split the data into a training and test split at 70/30, where 30% of the data would eventually be used to “train” the 70% that would represent the eventual model</a:t>
            </a:r>
          </a:p>
          <a:p>
            <a:endParaRPr lang="en-US" sz="2000">
              <a:latin typeface="Abadi" panose="020B0604020104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1EBAC98-0078-416F-9F38-A8240EF6997A}"/>
              </a:ext>
            </a:extLst>
          </p:cNvPr>
          <p:cNvPicPr>
            <a:picLocks noChangeAspect="1"/>
          </p:cNvPicPr>
          <p:nvPr/>
        </p:nvPicPr>
        <p:blipFill>
          <a:blip r:embed="rId2"/>
          <a:stretch>
            <a:fillRect/>
          </a:stretch>
        </p:blipFill>
        <p:spPr>
          <a:xfrm>
            <a:off x="5295320" y="2783633"/>
            <a:ext cx="6253212" cy="236058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6077AC5B-C6B4-4652-A8DC-823A3F137E0A}"/>
              </a:ext>
            </a:extLst>
          </p:cNvPr>
          <p:cNvPicPr>
            <a:picLocks noChangeAspect="1"/>
          </p:cNvPicPr>
          <p:nvPr/>
        </p:nvPicPr>
        <p:blipFill>
          <a:blip r:embed="rId3"/>
          <a:stretch>
            <a:fillRect/>
          </a:stretch>
        </p:blipFill>
        <p:spPr>
          <a:xfrm>
            <a:off x="8546657" y="4558350"/>
            <a:ext cx="3096057" cy="1171739"/>
          </a:xfrm>
          <a:prstGeom prst="rect">
            <a:avLst/>
          </a:prstGeom>
        </p:spPr>
      </p:pic>
      <p:cxnSp>
        <p:nvCxnSpPr>
          <p:cNvPr id="9" name="Straight Arrow Connector 8">
            <a:extLst>
              <a:ext uri="{FF2B5EF4-FFF2-40B4-BE49-F238E27FC236}">
                <a16:creationId xmlns:a16="http://schemas.microsoft.com/office/drawing/2014/main" id="{F5D82B6A-95DC-4228-ACB5-7A350A106004}"/>
              </a:ext>
            </a:extLst>
          </p:cNvPr>
          <p:cNvCxnSpPr/>
          <p:nvPr/>
        </p:nvCxnSpPr>
        <p:spPr>
          <a:xfrm>
            <a:off x="7801429" y="4922693"/>
            <a:ext cx="62049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885279C-C685-4750-AB69-6B744C47EBBC}"/>
              </a:ext>
            </a:extLst>
          </p:cNvPr>
          <p:cNvSpPr/>
          <p:nvPr/>
        </p:nvSpPr>
        <p:spPr>
          <a:xfrm>
            <a:off x="8540750" y="4562299"/>
            <a:ext cx="3079750" cy="1171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5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dirty="0">
                <a:latin typeface="Abadi" panose="020B0604020104020204" pitchFamily="34" charset="0"/>
              </a:rPr>
              <a:t>Cleaning the Data (Part 2)</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2000" dirty="0">
                <a:latin typeface="Abadi" panose="020B0604020104020204" pitchFamily="34" charset="0"/>
              </a:rPr>
              <a:t>The process requires that you tokenize the tweets, which simply refers to the process of splitting up sentences, paragraphs, or in this case tweets into smaller units, typically words</a:t>
            </a:r>
          </a:p>
          <a:p>
            <a:endParaRPr lang="en-US" sz="2000" dirty="0">
              <a:latin typeface="Abadi" panose="020B0604020104020204" pitchFamily="34" charset="0"/>
            </a:endParaRPr>
          </a:p>
          <a:p>
            <a:endParaRPr lang="en-US" sz="2000" dirty="0">
              <a:latin typeface="Abadi" panose="020B0604020104020204" pitchFamily="34" charset="0"/>
            </a:endParaRPr>
          </a:p>
          <a:p>
            <a:endParaRPr lang="en-US" sz="2000" dirty="0">
              <a:latin typeface="Abadi" panose="020B0604020104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7A18B55F-530E-45AE-8D48-781E05A2A255}"/>
              </a:ext>
            </a:extLst>
          </p:cNvPr>
          <p:cNvPicPr>
            <a:picLocks noChangeAspect="1"/>
          </p:cNvPicPr>
          <p:nvPr/>
        </p:nvPicPr>
        <p:blipFill>
          <a:blip r:embed="rId2"/>
          <a:stretch>
            <a:fillRect/>
          </a:stretch>
        </p:blipFill>
        <p:spPr>
          <a:xfrm>
            <a:off x="4041475" y="5683503"/>
            <a:ext cx="7105209" cy="359455"/>
          </a:xfrm>
          <a:prstGeom prst="rect">
            <a:avLst/>
          </a:prstGeom>
        </p:spPr>
      </p:pic>
      <p:pic>
        <p:nvPicPr>
          <p:cNvPr id="22" name="Picture 21">
            <a:extLst>
              <a:ext uri="{FF2B5EF4-FFF2-40B4-BE49-F238E27FC236}">
                <a16:creationId xmlns:a16="http://schemas.microsoft.com/office/drawing/2014/main" id="{F3C874BC-8C06-482B-9E4E-68EF597B9554}"/>
              </a:ext>
            </a:extLst>
          </p:cNvPr>
          <p:cNvPicPr>
            <a:picLocks noChangeAspect="1"/>
          </p:cNvPicPr>
          <p:nvPr/>
        </p:nvPicPr>
        <p:blipFill>
          <a:blip r:embed="rId3"/>
          <a:stretch>
            <a:fillRect/>
          </a:stretch>
        </p:blipFill>
        <p:spPr>
          <a:xfrm>
            <a:off x="3958314" y="6183946"/>
            <a:ext cx="7260976" cy="209682"/>
          </a:xfrm>
          <a:prstGeom prst="rect">
            <a:avLst/>
          </a:prstGeom>
        </p:spPr>
      </p:pic>
      <p:pic>
        <p:nvPicPr>
          <p:cNvPr id="24" name="Picture 23">
            <a:extLst>
              <a:ext uri="{FF2B5EF4-FFF2-40B4-BE49-F238E27FC236}">
                <a16:creationId xmlns:a16="http://schemas.microsoft.com/office/drawing/2014/main" id="{AD0F1A36-46B7-48AB-BB1F-CE52EE355848}"/>
              </a:ext>
            </a:extLst>
          </p:cNvPr>
          <p:cNvPicPr>
            <a:picLocks noChangeAspect="1"/>
          </p:cNvPicPr>
          <p:nvPr/>
        </p:nvPicPr>
        <p:blipFill>
          <a:blip r:embed="rId4"/>
          <a:stretch>
            <a:fillRect/>
          </a:stretch>
        </p:blipFill>
        <p:spPr>
          <a:xfrm>
            <a:off x="6128444" y="1424540"/>
            <a:ext cx="5439534" cy="3905795"/>
          </a:xfrm>
          <a:prstGeom prst="rect">
            <a:avLst/>
          </a:prstGeom>
        </p:spPr>
      </p:pic>
      <p:sp>
        <p:nvSpPr>
          <p:cNvPr id="26" name="Left Bracket 25">
            <a:extLst>
              <a:ext uri="{FF2B5EF4-FFF2-40B4-BE49-F238E27FC236}">
                <a16:creationId xmlns:a16="http://schemas.microsoft.com/office/drawing/2014/main" id="{6331FC73-6D10-41F1-BE4C-71EB65553C4D}"/>
              </a:ext>
            </a:extLst>
          </p:cNvPr>
          <p:cNvSpPr/>
          <p:nvPr/>
        </p:nvSpPr>
        <p:spPr>
          <a:xfrm>
            <a:off x="6026150" y="2482850"/>
            <a:ext cx="69850" cy="2736281"/>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Connector: Curved 28">
            <a:extLst>
              <a:ext uri="{FF2B5EF4-FFF2-40B4-BE49-F238E27FC236}">
                <a16:creationId xmlns:a16="http://schemas.microsoft.com/office/drawing/2014/main" id="{51E50CF8-51A2-40BD-9C13-EECD99F90FB8}"/>
              </a:ext>
            </a:extLst>
          </p:cNvPr>
          <p:cNvCxnSpPr>
            <a:cxnSpLocks/>
          </p:cNvCxnSpPr>
          <p:nvPr/>
        </p:nvCxnSpPr>
        <p:spPr>
          <a:xfrm rot="5400000">
            <a:off x="4565651" y="4064002"/>
            <a:ext cx="1828800" cy="109219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DC532EB-5695-4320-9B87-301DE5B5D64D}"/>
              </a:ext>
            </a:extLst>
          </p:cNvPr>
          <p:cNvSpPr/>
          <p:nvPr/>
        </p:nvSpPr>
        <p:spPr>
          <a:xfrm>
            <a:off x="3958314" y="5628141"/>
            <a:ext cx="7260976" cy="803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42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Bag-of-Words + Matrix</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a:bodyPr>
          <a:lstStyle/>
          <a:p>
            <a:r>
              <a:rPr lang="en-US" sz="2000" dirty="0">
                <a:latin typeface="Abadi" panose="020B0604020104020204" pitchFamily="34" charset="0"/>
              </a:rPr>
              <a:t>Next step is to develop a bag-of-words model, which is a simplified view of your words, where grammar and order is disregarded but multiples are kept</a:t>
            </a:r>
          </a:p>
          <a:p>
            <a:r>
              <a:rPr lang="en-US" sz="2000" dirty="0">
                <a:latin typeface="Abadi" panose="020B0604020104020204" pitchFamily="34" charset="0"/>
              </a:rPr>
              <a:t>Have to transform the bag-of-words to a matrix to view it:</a:t>
            </a:r>
          </a:p>
          <a:p>
            <a:endParaRPr lang="en-US" sz="2000" dirty="0">
              <a:latin typeface="Abadi" panose="020B0604020104020204" pitchFamily="34" charset="0"/>
            </a:endParaRPr>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3334A9E2-EEDF-43E9-A5CF-5F4A6A6B1A10}"/>
              </a:ext>
            </a:extLst>
          </p:cNvPr>
          <p:cNvPicPr>
            <a:picLocks noChangeAspect="1"/>
          </p:cNvPicPr>
          <p:nvPr/>
        </p:nvPicPr>
        <p:blipFill>
          <a:blip r:embed="rId2"/>
          <a:stretch>
            <a:fillRect/>
          </a:stretch>
        </p:blipFill>
        <p:spPr>
          <a:xfrm>
            <a:off x="6417734" y="1502750"/>
            <a:ext cx="4008384" cy="2576820"/>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A8ECF3-3B8B-4D11-9187-09E97BC6463F}"/>
              </a:ext>
            </a:extLst>
          </p:cNvPr>
          <p:cNvPicPr>
            <a:picLocks noChangeAspect="1"/>
          </p:cNvPicPr>
          <p:nvPr/>
        </p:nvPicPr>
        <p:blipFill>
          <a:blip r:embed="rId3"/>
          <a:stretch>
            <a:fillRect/>
          </a:stretch>
        </p:blipFill>
        <p:spPr>
          <a:xfrm>
            <a:off x="5295320" y="4305036"/>
            <a:ext cx="6253212" cy="1595207"/>
          </a:xfrm>
          <a:prstGeom prst="rect">
            <a:avLst/>
          </a:prstGeom>
        </p:spPr>
      </p:pic>
      <p:cxnSp>
        <p:nvCxnSpPr>
          <p:cNvPr id="11" name="Connector: Curved 10">
            <a:extLst>
              <a:ext uri="{FF2B5EF4-FFF2-40B4-BE49-F238E27FC236}">
                <a16:creationId xmlns:a16="http://schemas.microsoft.com/office/drawing/2014/main" id="{73B3D2EC-E6E2-4397-80B2-1045322C5686}"/>
              </a:ext>
            </a:extLst>
          </p:cNvPr>
          <p:cNvCxnSpPr/>
          <p:nvPr/>
        </p:nvCxnSpPr>
        <p:spPr>
          <a:xfrm flipV="1">
            <a:off x="4499429" y="3084286"/>
            <a:ext cx="1596571" cy="74022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3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F3FD4-7473-4DFE-98AF-2474467EB0FE}"/>
              </a:ext>
            </a:extLst>
          </p:cNvPr>
          <p:cNvSpPr>
            <a:spLocks noGrp="1"/>
          </p:cNvSpPr>
          <p:nvPr>
            <p:ph type="title"/>
          </p:nvPr>
        </p:nvSpPr>
        <p:spPr>
          <a:xfrm>
            <a:off x="643467" y="321734"/>
            <a:ext cx="10905066" cy="1135737"/>
          </a:xfrm>
        </p:spPr>
        <p:txBody>
          <a:bodyPr>
            <a:normAutofit/>
          </a:bodyPr>
          <a:lstStyle/>
          <a:p>
            <a:r>
              <a:rPr lang="en-US" sz="3600">
                <a:latin typeface="Abadi" panose="020B0604020104020204" pitchFamily="34" charset="0"/>
              </a:rPr>
              <a:t>Building the Model</a:t>
            </a:r>
          </a:p>
        </p:txBody>
      </p:sp>
      <p:sp>
        <p:nvSpPr>
          <p:cNvPr id="3" name="Content Placeholder 2">
            <a:extLst>
              <a:ext uri="{FF2B5EF4-FFF2-40B4-BE49-F238E27FC236}">
                <a16:creationId xmlns:a16="http://schemas.microsoft.com/office/drawing/2014/main" id="{F99BD156-3A98-4496-A49A-B0BEF426C23B}"/>
              </a:ext>
            </a:extLst>
          </p:cNvPr>
          <p:cNvSpPr>
            <a:spLocks noGrp="1"/>
          </p:cNvSpPr>
          <p:nvPr>
            <p:ph idx="1"/>
          </p:nvPr>
        </p:nvSpPr>
        <p:spPr>
          <a:xfrm>
            <a:off x="643469" y="1782981"/>
            <a:ext cx="4008384" cy="4393982"/>
          </a:xfrm>
        </p:spPr>
        <p:txBody>
          <a:bodyPr>
            <a:normAutofit lnSpcReduction="10000"/>
          </a:bodyPr>
          <a:lstStyle/>
          <a:p>
            <a:r>
              <a:rPr lang="en-US" sz="2000" dirty="0">
                <a:latin typeface="Abadi" panose="020B0604020104020204" pitchFamily="34" charset="0"/>
              </a:rPr>
              <a:t>Uses caret for cross validation, eventually creating 30 random stratified samples</a:t>
            </a:r>
          </a:p>
          <a:p>
            <a:r>
              <a:rPr lang="en-US" sz="2000" dirty="0">
                <a:latin typeface="Abadi" panose="020B0604020104020204" pitchFamily="34" charset="0"/>
              </a:rPr>
              <a:t>Base code initially ran on 10 logical cores. Most personal or home computers don’t have these specs, so I dropped mine down to 2 (my computer has 4 cores)</a:t>
            </a:r>
          </a:p>
          <a:p>
            <a:r>
              <a:rPr lang="en-US" sz="2000" dirty="0">
                <a:latin typeface="Abadi" panose="020B0604020104020204" pitchFamily="34" charset="0"/>
              </a:rPr>
              <a:t>This is where failure occurred. My data (that I had substituted in during this learning process) was too large for my computer’s memory, and I couldn’t find a workaround with code</a:t>
            </a:r>
          </a:p>
          <a:p>
            <a:endParaRPr lang="en-US" sz="2000" dirty="0">
              <a:latin typeface="Abadi" panose="020B0604020104020204" pitchFamily="34" charset="0"/>
            </a:endParaRPr>
          </a:p>
          <a:p>
            <a:endParaRPr lang="en-US" sz="2000" dirty="0">
              <a:latin typeface="Abadi" panose="020B060402010402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92FC61A-01DA-490C-BA16-2E4BF1718C9A}"/>
              </a:ext>
            </a:extLst>
          </p:cNvPr>
          <p:cNvPicPr>
            <a:picLocks noChangeAspect="1"/>
          </p:cNvPicPr>
          <p:nvPr/>
        </p:nvPicPr>
        <p:blipFill>
          <a:blip r:embed="rId2"/>
          <a:stretch>
            <a:fillRect/>
          </a:stretch>
        </p:blipFill>
        <p:spPr>
          <a:xfrm>
            <a:off x="5936518" y="1782981"/>
            <a:ext cx="4970816"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Oval 5">
            <a:extLst>
              <a:ext uri="{FF2B5EF4-FFF2-40B4-BE49-F238E27FC236}">
                <a16:creationId xmlns:a16="http://schemas.microsoft.com/office/drawing/2014/main" id="{A000F84A-A44D-49FA-852C-32429CF00363}"/>
              </a:ext>
            </a:extLst>
          </p:cNvPr>
          <p:cNvSpPr/>
          <p:nvPr/>
        </p:nvSpPr>
        <p:spPr>
          <a:xfrm>
            <a:off x="7090229" y="4688114"/>
            <a:ext cx="130628" cy="1161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17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794</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Abadi</vt:lpstr>
      <vt:lpstr>Arial</vt:lpstr>
      <vt:lpstr>Calibri</vt:lpstr>
      <vt:lpstr>Calibri Light</vt:lpstr>
      <vt:lpstr>Office Theme</vt:lpstr>
      <vt:lpstr>Sentiment Analysis of #MeToo Tweets</vt:lpstr>
      <vt:lpstr>Intro</vt:lpstr>
      <vt:lpstr>Sentiment Analysis &amp; Machine Learning</vt:lpstr>
      <vt:lpstr>Project</vt:lpstr>
      <vt:lpstr>Machine Learning Process</vt:lpstr>
      <vt:lpstr>Splitting the Data</vt:lpstr>
      <vt:lpstr>Cleaning the Data (Part 2)</vt:lpstr>
      <vt:lpstr>Bag-of-Words + Matrix</vt:lpstr>
      <vt:lpstr>Building the Model</vt:lpstr>
      <vt:lpstr>TF-IDF</vt:lpstr>
      <vt:lpstr>Project Continued</vt:lpstr>
      <vt:lpstr>Code</vt:lpstr>
      <vt:lpstr>Code</vt:lpstr>
      <vt:lpstr>Visualizations</vt:lpstr>
      <vt:lpstr>Visualizations</vt:lpstr>
      <vt:lpstr>Visualizations</vt:lpstr>
      <vt:lpstr>Visualizations</vt:lpstr>
      <vt:lpstr>Visualizations</vt:lpstr>
      <vt:lpstr>Conclusion and Considerations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Hate Crimes Database</dc:title>
  <dc:creator>Graham Owen</dc:creator>
  <cp:lastModifiedBy>Graham Owen</cp:lastModifiedBy>
  <cp:revision>62</cp:revision>
  <dcterms:created xsi:type="dcterms:W3CDTF">2020-05-07T06:30:54Z</dcterms:created>
  <dcterms:modified xsi:type="dcterms:W3CDTF">2021-05-12T23:29:38Z</dcterms:modified>
</cp:coreProperties>
</file>