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317" r:id="rId4"/>
    <p:sldId id="318" r:id="rId6"/>
    <p:sldId id="305" r:id="rId7"/>
    <p:sldId id="291" r:id="rId8"/>
    <p:sldId id="290" r:id="rId9"/>
    <p:sldId id="280" r:id="rId10"/>
    <p:sldId id="281" r:id="rId11"/>
    <p:sldId id="300" r:id="rId12"/>
    <p:sldId id="301" r:id="rId13"/>
    <p:sldId id="302" r:id="rId14"/>
    <p:sldId id="293" r:id="rId15"/>
    <p:sldId id="297"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7974" autoAdjust="0"/>
  </p:normalViewPr>
  <p:slideViewPr>
    <p:cSldViewPr>
      <p:cViewPr>
        <p:scale>
          <a:sx n="50" d="100"/>
          <a:sy n="50" d="100"/>
        </p:scale>
        <p:origin x="-1968" y="-546"/>
      </p:cViewPr>
      <p:guideLst>
        <p:guide orient="horz" pos="2185"/>
        <p:guide pos="285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4E76C2-B771-4116-8976-90DC7235022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2678C4-4961-4D15-B702-E033AAB8D4A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2678C4-4961-4D15-B702-E033AAB8D4A6}"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2678C4-4961-4D15-B702-E033AAB8D4A6}"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2678C4-4961-4D15-B702-E033AAB8D4A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2678C4-4961-4D15-B702-E033AAB8D4A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2678C4-4961-4D15-B702-E033AAB8D4A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2678C4-4961-4D15-B702-E033AAB8D4A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2678C4-4961-4D15-B702-E033AAB8D4A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2678C4-4961-4D15-B702-E033AAB8D4A6}"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2678C4-4961-4D15-B702-E033AAB8D4A6}"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200" dirty="0" smtClean="0">
                <a:solidFill>
                  <a:schemeClr val="tx1"/>
                </a:solidFill>
                <a:effectLst/>
                <a:latin typeface="+mn-lt"/>
                <a:ea typeface="+mn-ea"/>
                <a:cs typeface="+mn-cs"/>
              </a:rPr>
              <a:t>EO</a:t>
            </a:r>
            <a:r>
              <a:rPr lang="zh-CN" altLang="zh-CN" sz="1200" b="1" kern="1200" dirty="0" smtClean="0">
                <a:solidFill>
                  <a:schemeClr val="tx1"/>
                </a:solidFill>
                <a:effectLst/>
                <a:latin typeface="+mn-lt"/>
                <a:ea typeface="+mn-ea"/>
                <a:cs typeface="+mn-cs"/>
              </a:rPr>
              <a:t>、</a:t>
            </a:r>
            <a:r>
              <a:rPr lang="en-US" altLang="zh-CN" sz="1200" b="1" kern="1200" dirty="0" smtClean="0">
                <a:solidFill>
                  <a:schemeClr val="tx1"/>
                </a:solidFill>
                <a:effectLst/>
                <a:latin typeface="+mn-lt"/>
                <a:ea typeface="+mn-ea"/>
                <a:cs typeface="+mn-cs"/>
              </a:rPr>
              <a:t>EQ</a:t>
            </a:r>
            <a:r>
              <a:rPr lang="zh-CN" altLang="zh-CN" sz="1200" b="1" kern="1200" dirty="0" smtClean="0">
                <a:solidFill>
                  <a:schemeClr val="tx1"/>
                </a:solidFill>
                <a:effectLst/>
                <a:latin typeface="+mn-lt"/>
                <a:ea typeface="+mn-ea"/>
                <a:cs typeface="+mn-cs"/>
              </a:rPr>
              <a:t>：两者比较像；</a:t>
            </a:r>
            <a:r>
              <a:rPr lang="en-US" altLang="zh-CN" sz="1200" b="1" kern="1200" dirty="0" smtClean="0">
                <a:solidFill>
                  <a:schemeClr val="tx1"/>
                </a:solidFill>
                <a:effectLst/>
                <a:latin typeface="+mn-lt"/>
                <a:ea typeface="+mn-ea"/>
                <a:cs typeface="+mn-cs"/>
              </a:rPr>
              <a:t>EO</a:t>
            </a:r>
            <a:r>
              <a:rPr lang="zh-CN" altLang="zh-CN" sz="1200" b="1" kern="1200" dirty="0" smtClean="0">
                <a:solidFill>
                  <a:schemeClr val="tx1"/>
                </a:solidFill>
                <a:effectLst/>
                <a:latin typeface="+mn-lt"/>
                <a:ea typeface="+mn-ea"/>
                <a:cs typeface="+mn-cs"/>
              </a:rPr>
              <a:t>比</a:t>
            </a:r>
            <a:r>
              <a:rPr lang="en-US" altLang="zh-CN" sz="1200" b="1" kern="1200" dirty="0" smtClean="0">
                <a:solidFill>
                  <a:schemeClr val="tx1"/>
                </a:solidFill>
                <a:effectLst/>
                <a:latin typeface="+mn-lt"/>
                <a:ea typeface="+mn-ea"/>
                <a:cs typeface="+mn-cs"/>
              </a:rPr>
              <a:t>EQ</a:t>
            </a:r>
            <a:r>
              <a:rPr lang="zh-CN" altLang="zh-CN" sz="1200" b="1" kern="1200" dirty="0" smtClean="0">
                <a:solidFill>
                  <a:schemeClr val="tx1"/>
                </a:solidFill>
                <a:effectLst/>
                <a:latin typeface="+mn-lt"/>
                <a:ea typeface="+mn-ea"/>
                <a:cs typeface="+mn-cs"/>
              </a:rPr>
              <a:t>复杂，如果</a:t>
            </a:r>
            <a:r>
              <a:rPr lang="en-US" altLang="zh-CN" sz="1200" b="1" kern="1200" dirty="0" smtClean="0">
                <a:solidFill>
                  <a:schemeClr val="tx1"/>
                </a:solidFill>
                <a:effectLst/>
                <a:latin typeface="+mn-lt"/>
                <a:ea typeface="+mn-ea"/>
                <a:cs typeface="+mn-cs"/>
              </a:rPr>
              <a:t>EO</a:t>
            </a:r>
            <a:r>
              <a:rPr lang="zh-CN" altLang="zh-CN" sz="1200" b="1" kern="1200" dirty="0" smtClean="0">
                <a:solidFill>
                  <a:schemeClr val="tx1"/>
                </a:solidFill>
                <a:effectLst/>
                <a:latin typeface="+mn-lt"/>
                <a:ea typeface="+mn-ea"/>
                <a:cs typeface="+mn-cs"/>
              </a:rPr>
              <a:t>和</a:t>
            </a:r>
            <a:r>
              <a:rPr lang="en-US" altLang="zh-CN" sz="1200" b="1" kern="1200" dirty="0" smtClean="0">
                <a:solidFill>
                  <a:schemeClr val="tx1"/>
                </a:solidFill>
                <a:effectLst/>
                <a:latin typeface="+mn-lt"/>
                <a:ea typeface="+mn-ea"/>
                <a:cs typeface="+mn-cs"/>
              </a:rPr>
              <a:t>EQ</a:t>
            </a:r>
            <a:r>
              <a:rPr lang="zh-CN" altLang="zh-CN" sz="1200" b="1" kern="1200" dirty="0" smtClean="0">
                <a:solidFill>
                  <a:schemeClr val="tx1"/>
                </a:solidFill>
                <a:effectLst/>
                <a:latin typeface="+mn-lt"/>
                <a:ea typeface="+mn-ea"/>
                <a:cs typeface="+mn-cs"/>
              </a:rPr>
              <a:t>混淆产生的少量误差</a:t>
            </a:r>
            <a:endParaRPr lang="zh-CN" altLang="zh-CN" sz="1200" kern="1200" dirty="0" smtClean="0">
              <a:solidFill>
                <a:schemeClr val="tx1"/>
              </a:solidFill>
              <a:effectLst/>
              <a:latin typeface="+mn-lt"/>
              <a:ea typeface="+mn-ea"/>
              <a:cs typeface="+mn-cs"/>
            </a:endParaRPr>
          </a:p>
          <a:p>
            <a:r>
              <a:rPr lang="en-US" altLang="zh-CN" sz="1200" b="1" kern="1200" dirty="0" smtClean="0">
                <a:solidFill>
                  <a:schemeClr val="tx1"/>
                </a:solidFill>
                <a:effectLst/>
                <a:latin typeface="+mn-lt"/>
                <a:ea typeface="+mn-ea"/>
                <a:cs typeface="+mn-cs"/>
              </a:rPr>
              <a:t>EO</a:t>
            </a:r>
            <a:r>
              <a:rPr lang="zh-CN" altLang="zh-CN" sz="1200" b="1" kern="1200" dirty="0" smtClean="0">
                <a:solidFill>
                  <a:schemeClr val="tx1"/>
                </a:solidFill>
                <a:effectLst/>
                <a:latin typeface="+mn-lt"/>
                <a:ea typeface="+mn-ea"/>
                <a:cs typeface="+mn-cs"/>
              </a:rPr>
              <a:t>： 对内部数据的复杂报表、含有计算内容，统计分析等、输出衍生信息，报表等</a:t>
            </a:r>
            <a:endParaRPr lang="zh-CN" altLang="zh-CN" sz="1200" kern="1200" dirty="0" smtClean="0">
              <a:solidFill>
                <a:schemeClr val="tx1"/>
              </a:solidFill>
              <a:effectLst/>
              <a:latin typeface="+mn-lt"/>
              <a:ea typeface="+mn-ea"/>
              <a:cs typeface="+mn-cs"/>
            </a:endParaRPr>
          </a:p>
          <a:p>
            <a:r>
              <a:rPr lang="zh-CN" altLang="zh-CN" sz="1200" b="1" kern="1200" dirty="0" smtClean="0">
                <a:solidFill>
                  <a:schemeClr val="tx1"/>
                </a:solidFill>
                <a:effectLst/>
                <a:latin typeface="+mn-lt"/>
                <a:ea typeface="+mn-ea"/>
                <a:cs typeface="+mn-cs"/>
              </a:rPr>
              <a:t>向外部接口发送数据</a:t>
            </a:r>
            <a:endParaRPr lang="zh-CN" altLang="zh-CN" sz="1200" kern="1200" dirty="0" smtClean="0">
              <a:solidFill>
                <a:schemeClr val="tx1"/>
              </a:solidFill>
              <a:effectLst/>
              <a:latin typeface="+mn-lt"/>
              <a:ea typeface="+mn-ea"/>
              <a:cs typeface="+mn-cs"/>
            </a:endParaRPr>
          </a:p>
          <a:p>
            <a:r>
              <a:rPr lang="en-US" altLang="zh-CN" sz="1200" b="1" kern="1200" dirty="0" smtClean="0">
                <a:solidFill>
                  <a:schemeClr val="tx1"/>
                </a:solidFill>
                <a:effectLst/>
                <a:latin typeface="+mn-lt"/>
                <a:ea typeface="+mn-ea"/>
                <a:cs typeface="+mn-cs"/>
              </a:rPr>
              <a:t>EQ</a:t>
            </a:r>
            <a:r>
              <a:rPr lang="zh-CN" altLang="zh-CN" sz="1200" b="1" kern="1200" dirty="0" smtClean="0">
                <a:solidFill>
                  <a:schemeClr val="tx1"/>
                </a:solidFill>
                <a:effectLst/>
                <a:latin typeface="+mn-lt"/>
                <a:ea typeface="+mn-ea"/>
                <a:cs typeface="+mn-cs"/>
              </a:rPr>
              <a:t>：是内部数据的监督报表（不含任何计算，单可以），展示信息</a:t>
            </a:r>
            <a:endParaRPr lang="zh-CN" altLang="zh-CN" sz="1200" kern="1200" dirty="0" smtClean="0">
              <a:solidFill>
                <a:schemeClr val="tx1"/>
              </a:solidFill>
              <a:effectLst/>
              <a:latin typeface="+mn-lt"/>
              <a:ea typeface="+mn-ea"/>
              <a:cs typeface="+mn-cs"/>
            </a:endParaRPr>
          </a:p>
          <a:p>
            <a:r>
              <a:rPr lang="zh-CN" altLang="zh-CN" sz="1200" b="1" kern="1200" dirty="0" smtClean="0">
                <a:solidFill>
                  <a:schemeClr val="tx1"/>
                </a:solidFill>
                <a:effectLst/>
                <a:latin typeface="+mn-lt"/>
                <a:ea typeface="+mn-ea"/>
                <a:cs typeface="+mn-cs"/>
              </a:rPr>
              <a:t>若只输入的数据无需存储，不额外计算一个</a:t>
            </a:r>
            <a:r>
              <a:rPr lang="en-US" altLang="zh-CN" sz="1200" b="1" kern="1200" dirty="0" smtClean="0">
                <a:solidFill>
                  <a:schemeClr val="tx1"/>
                </a:solidFill>
                <a:effectLst/>
                <a:latin typeface="+mn-lt"/>
                <a:ea typeface="+mn-ea"/>
                <a:cs typeface="+mn-cs"/>
              </a:rPr>
              <a:t>EI</a:t>
            </a:r>
            <a:r>
              <a:rPr lang="zh-CN" altLang="zh-CN" sz="1200" b="1" kern="1200" dirty="0" smtClean="0">
                <a:solidFill>
                  <a:schemeClr val="tx1"/>
                </a:solidFill>
                <a:effectLst/>
                <a:latin typeface="+mn-lt"/>
                <a:ea typeface="+mn-ea"/>
                <a:cs typeface="+mn-cs"/>
              </a:rPr>
              <a:t>（查询条件、输出参数）</a:t>
            </a:r>
            <a:endParaRPr lang="zh-CN" altLang="zh-CN" sz="1200" kern="1200" dirty="0" smtClean="0">
              <a:solidFill>
                <a:schemeClr val="tx1"/>
              </a:solidFill>
              <a:effectLst/>
              <a:latin typeface="+mn-lt"/>
              <a:ea typeface="+mn-ea"/>
              <a:cs typeface="+mn-cs"/>
            </a:endParaRPr>
          </a:p>
          <a:p>
            <a:r>
              <a:rPr lang="zh-CN" altLang="zh-CN" sz="1200" b="1" kern="1200" dirty="0" smtClean="0">
                <a:solidFill>
                  <a:schemeClr val="tx1"/>
                </a:solidFill>
                <a:effectLst/>
                <a:latin typeface="+mn-lt"/>
                <a:ea typeface="+mn-ea"/>
                <a:cs typeface="+mn-cs"/>
              </a:rPr>
              <a:t>隐含的</a:t>
            </a:r>
            <a:r>
              <a:rPr lang="en-US" altLang="zh-CN" sz="1200" b="1" kern="1200" dirty="0" smtClean="0">
                <a:solidFill>
                  <a:schemeClr val="tx1"/>
                </a:solidFill>
                <a:effectLst/>
                <a:latin typeface="+mn-lt"/>
                <a:ea typeface="+mn-ea"/>
                <a:cs typeface="+mn-cs"/>
              </a:rPr>
              <a:t>EQ</a:t>
            </a:r>
            <a:r>
              <a:rPr lang="zh-CN" altLang="zh-CN" sz="1200" b="1" kern="1200" dirty="0" smtClean="0">
                <a:solidFill>
                  <a:schemeClr val="tx1"/>
                </a:solidFill>
                <a:effectLst/>
                <a:latin typeface="+mn-lt"/>
                <a:ea typeface="+mn-ea"/>
                <a:cs typeface="+mn-cs"/>
              </a:rPr>
              <a:t>：需要找出来。若只更改分组、排序、帅选等</a:t>
            </a:r>
            <a:endParaRPr lang="zh-CN" altLang="en-US" dirty="0"/>
          </a:p>
        </p:txBody>
      </p:sp>
      <p:sp>
        <p:nvSpPr>
          <p:cNvPr id="4" name="灯片编号占位符 3"/>
          <p:cNvSpPr>
            <a:spLocks noGrp="1"/>
          </p:cNvSpPr>
          <p:nvPr>
            <p:ph type="sldNum" sz="quarter" idx="10"/>
          </p:nvPr>
        </p:nvSpPr>
        <p:spPr/>
        <p:txBody>
          <a:bodyPr/>
          <a:lstStyle/>
          <a:p>
            <a:fld id="{C42678C4-4961-4D15-B702-E033AAB8D4A6}"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2678C4-4961-4D15-B702-E033AAB8D4A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Ref idx="1001">
        <a:schemeClr val="bg1"/>
      </p:bgRef>
    </p:bg>
    <p:spTree>
      <p:nvGrpSpPr>
        <p:cNvPr id="1" name=""/>
        <p:cNvGrpSpPr/>
        <p:nvPr/>
      </p:nvGrpSpPr>
      <p:grpSpPr>
        <a:xfrm>
          <a:off x="0" y="0"/>
          <a:ext cx="0" cy="0"/>
          <a:chOff x="0" y="0"/>
          <a:chExt cx="0" cy="0"/>
        </a:xfrm>
      </p:grpSpPr>
      <p:sp>
        <p:nvSpPr>
          <p:cNvPr id="8" name="标题 7"/>
          <p:cNvSpPr>
            <a:spLocks noGrp="1"/>
          </p:cNvSpPr>
          <p:nvPr>
            <p:ph type="ctrTitle"/>
          </p:nvPr>
        </p:nvSpPr>
        <p:spPr>
          <a:xfrm>
            <a:off x="2286000" y="3124200"/>
            <a:ext cx="6172200" cy="1894362"/>
          </a:xfrm>
        </p:spPr>
        <p:txBody>
          <a:bodyPr/>
          <a:lstStyle>
            <a:lvl1pPr>
              <a:defRPr b="1"/>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bwMode="auto">
          <a:xfrm rot="5400000">
            <a:off x="7764621" y="1174097"/>
            <a:ext cx="2286000" cy="381000"/>
          </a:xfrm>
        </p:spPr>
        <p:txBody>
          <a:bodyPr/>
          <a:lstStyle/>
          <a:p>
            <a:fld id="{C4BED1A0-3907-42DA-8680-A6205A644019}" type="datetimeFigureOut">
              <a:rPr lang="zh-CN" altLang="en-US" smtClean="0"/>
            </a:fld>
            <a:endParaRPr lang="zh-CN" altLang="en-US"/>
          </a:p>
        </p:txBody>
      </p:sp>
      <p:sp>
        <p:nvSpPr>
          <p:cNvPr id="17" name="页脚占位符 16"/>
          <p:cNvSpPr>
            <a:spLocks noGrp="1"/>
          </p:cNvSpPr>
          <p:nvPr>
            <p:ph type="ftr" sz="quarter" idx="11"/>
          </p:nvPr>
        </p:nvSpPr>
        <p:spPr bwMode="auto">
          <a:xfrm rot="5400000">
            <a:off x="7077269" y="4181669"/>
            <a:ext cx="3657600" cy="384048"/>
          </a:xfrm>
        </p:spPr>
        <p:txBody>
          <a:bodyPr/>
          <a:lstStyle/>
          <a:p>
            <a:endParaRPr lang="zh-CN" altLang="en-US"/>
          </a:p>
        </p:txBody>
      </p:sp>
      <p:sp>
        <p:nvSpPr>
          <p:cNvPr id="10" name="矩形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矩形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直接连接符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直接连接符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直接连接符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矩形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椭圆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椭圆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椭圆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灯片编号占位符 28"/>
          <p:cNvSpPr>
            <a:spLocks noGrp="1"/>
          </p:cNvSpPr>
          <p:nvPr>
            <p:ph type="sldNum" sz="quarter" idx="12"/>
          </p:nvPr>
        </p:nvSpPr>
        <p:spPr bwMode="auto">
          <a:xfrm>
            <a:off x="1325544" y="4928702"/>
            <a:ext cx="609600" cy="517524"/>
          </a:xfrm>
        </p:spPr>
        <p:txBody>
          <a:bodyPr/>
          <a:lstStyle/>
          <a:p>
            <a:fld id="{49F53FA9-6014-447F-97CF-502433679279}"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rot="5400000">
            <a:off x="7589520" y="1081851"/>
            <a:ext cx="2011680" cy="384048"/>
          </a:xfrm>
        </p:spPr>
        <p:txBody>
          <a:bodyPr/>
          <a:lstStyle/>
          <a:p>
            <a:fld id="{C4BED1A0-3907-42DA-8680-A6205A644019}" type="datetimeFigureOut">
              <a:rPr lang="zh-CN" altLang="en-US" smtClean="0"/>
            </a:fld>
            <a:endParaRPr lang="zh-CN" altLang="en-US"/>
          </a:p>
        </p:txBody>
      </p:sp>
      <p:sp>
        <p:nvSpPr>
          <p:cNvPr id="5" name="页脚占位符 4"/>
          <p:cNvSpPr>
            <a:spLocks noGrp="1"/>
          </p:cNvSpPr>
          <p:nvPr>
            <p:ph type="ftr" sz="quarter" idx="11"/>
          </p:nvPr>
        </p:nvSpPr>
        <p:spPr>
          <a:xfrm rot="5400000">
            <a:off x="6990186" y="3737240"/>
            <a:ext cx="3200400" cy="365760"/>
          </a:xfrm>
        </p:spPr>
        <p:txBody>
          <a:bodyPr/>
          <a:lstStyle/>
          <a:p>
            <a:endParaRPr lang="zh-CN" altLang="en-US"/>
          </a:p>
        </p:txBody>
      </p:sp>
      <p:sp>
        <p:nvSpPr>
          <p:cNvPr id="6" name="灯片编号占位符 5"/>
          <p:cNvSpPr>
            <a:spLocks noGrp="1"/>
          </p:cNvSpPr>
          <p:nvPr>
            <p:ph type="sldNum" sz="quarter" idx="12"/>
          </p:nvPr>
        </p:nvSpPr>
        <p:spPr>
          <a:xfrm>
            <a:off x="8129016" y="5734050"/>
            <a:ext cx="609600" cy="521208"/>
          </a:xfrm>
        </p:spPr>
        <p:txBody>
          <a:bodyPr/>
          <a:lstStyle/>
          <a:p>
            <a:fld id="{49F53FA9-6014-447F-97CF-50243367927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676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rot="5400000">
            <a:off x="7589520" y="1081851"/>
            <a:ext cx="2011680" cy="384048"/>
          </a:xfrm>
        </p:spPr>
        <p:txBody>
          <a:bodyPr/>
          <a:lstStyle/>
          <a:p>
            <a:fld id="{C4BED1A0-3907-42DA-8680-A6205A644019}" type="datetimeFigureOut">
              <a:rPr lang="zh-CN" altLang="en-US" smtClean="0"/>
            </a:fld>
            <a:endParaRPr lang="zh-CN" altLang="en-US"/>
          </a:p>
        </p:txBody>
      </p:sp>
      <p:sp>
        <p:nvSpPr>
          <p:cNvPr id="5" name="页脚占位符 4"/>
          <p:cNvSpPr>
            <a:spLocks noGrp="1"/>
          </p:cNvSpPr>
          <p:nvPr>
            <p:ph type="ftr" sz="quarter" idx="11"/>
          </p:nvPr>
        </p:nvSpPr>
        <p:spPr>
          <a:xfrm rot="5400000">
            <a:off x="6990186" y="3737240"/>
            <a:ext cx="3200400" cy="365760"/>
          </a:xfrm>
        </p:spPr>
        <p:txBody>
          <a:bodyPr/>
          <a:lstStyle/>
          <a:p>
            <a:endParaRPr lang="zh-CN" altLang="en-US"/>
          </a:p>
        </p:txBody>
      </p:sp>
      <p:sp>
        <p:nvSpPr>
          <p:cNvPr id="6" name="灯片编号占位符 5"/>
          <p:cNvSpPr>
            <a:spLocks noGrp="1"/>
          </p:cNvSpPr>
          <p:nvPr>
            <p:ph type="sldNum" sz="quarter" idx="12"/>
          </p:nvPr>
        </p:nvSpPr>
        <p:spPr>
          <a:xfrm>
            <a:off x="8129016" y="5734050"/>
            <a:ext cx="609600" cy="521208"/>
          </a:xfrm>
        </p:spPr>
        <p:txBody>
          <a:bodyPr/>
          <a:lstStyle/>
          <a:p>
            <a:fld id="{49F53FA9-6014-447F-97CF-50243367927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899100" y="914400"/>
            <a:ext cx="7349400" cy="2570400"/>
          </a:xfrm>
        </p:spPr>
        <p:txBody>
          <a:bodyPr lIns="90000" tIns="46800" rIns="90000" bIns="46800" anchor="b" anchorCtr="0">
            <a:normAutofit/>
          </a:bodyPr>
          <a:lstStyle>
            <a:lvl1pPr algn="ctr">
              <a:defRPr sz="45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899100" y="3560400"/>
            <a:ext cx="7349400" cy="1472400"/>
          </a:xfrm>
        </p:spPr>
        <p:txBody>
          <a:bodyPr lIns="90000" tIns="46800" rIns="90000" bIns="46800">
            <a:normAutofit/>
          </a:bodyPr>
          <a:lstStyle>
            <a:lvl1pPr marL="0" indent="0" algn="ctr" eaLnBrk="1" fontAlgn="auto" latinLnBrk="0" hangingPunct="1">
              <a:lnSpc>
                <a:spcPct val="110000"/>
              </a:lnSpc>
              <a:buNone/>
              <a:defRPr sz="1800" u="none" strike="noStrike" kern="1200" cap="none" spc="200" normalizeH="0" baseline="0">
                <a:solidFill>
                  <a:schemeClr val="tx1">
                    <a:lumMod val="65000"/>
                    <a:lumOff val="35000"/>
                  </a:schemeClr>
                </a:solidFill>
                <a:uFillTx/>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608400"/>
            <a:ext cx="82269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27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456300" y="1490400"/>
            <a:ext cx="8226900" cy="47592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3429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685800" marR="0" lvl="2"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028700" marR="0" lvl="3"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371600" marR="0" lvl="4"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493100" y="3848400"/>
            <a:ext cx="5826600" cy="766800"/>
          </a:xfrm>
        </p:spPr>
        <p:txBody>
          <a:bodyPr lIns="90000" tIns="46800" rIns="90000" bIns="46800" anchor="b" anchorCtr="0">
            <a:normAutofit/>
          </a:bodyPr>
          <a:lstStyle>
            <a:lvl1pPr>
              <a:defRPr sz="33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493100" y="4615200"/>
            <a:ext cx="5826600" cy="867600"/>
          </a:xfrm>
        </p:spPr>
        <p:txBody>
          <a:bodyPr lIns="90000" tIns="46800" rIns="90000" bIns="46800">
            <a:normAutofit/>
          </a:bodyPr>
          <a:lstStyle>
            <a:lvl1pPr marL="0" indent="0" eaLnBrk="1" fontAlgn="auto" latinLnBrk="0" hangingPunct="1">
              <a:lnSpc>
                <a:spcPct val="130000"/>
              </a:lnSpc>
              <a:buNone/>
              <a:defRPr kumimoji="0" lang="zh-CN" altLang="en-US" sz="135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608400"/>
            <a:ext cx="82269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27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456300" y="1501200"/>
            <a:ext cx="3882600" cy="4748400"/>
          </a:xfrm>
        </p:spPr>
        <p:txBody>
          <a:bodyPr vert="horz" lIns="90000" tIns="46800" rIns="90000" bIns="46800" rtlCol="0">
            <a:normAutofit/>
          </a:bodyPr>
          <a:lstStyle>
            <a:lvl1pPr marL="171450" marR="0" lvl="0"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4" name="内容占位符 3"/>
          <p:cNvSpPr>
            <a:spLocks noGrp="1"/>
          </p:cNvSpPr>
          <p:nvPr>
            <p:ph sz="half" idx="2"/>
            <p:custDataLst>
              <p:tags r:id="rId4"/>
            </p:custDataLst>
          </p:nvPr>
        </p:nvSpPr>
        <p:spPr>
          <a:xfrm>
            <a:off x="4808700" y="1501200"/>
            <a:ext cx="3882600" cy="4748400"/>
          </a:xfrm>
        </p:spPr>
        <p:txBody>
          <a:bodyPr lIns="90000" tIns="46800" rIns="90000" bIns="46800">
            <a:normAutofit/>
          </a:bodyPr>
          <a:lstStyle>
            <a:lvl1pPr marL="171450" indent="-171450">
              <a:lnSpc>
                <a:spcPct val="130000"/>
              </a:lnSpc>
              <a:buFont typeface="Wingdings" panose="05000000000000000000" pitchFamily="2" charset="2"/>
              <a:buChar char="l"/>
              <a:defRPr sz="1200" spc="150" baseline="0">
                <a:solidFill>
                  <a:schemeClr val="tx1">
                    <a:lumMod val="65000"/>
                    <a:lumOff val="35000"/>
                  </a:schemeClr>
                </a:solidFill>
                <a:latin typeface="Arial" panose="020B0604020202020204" pitchFamily="34" charset="0"/>
                <a:ea typeface="微软雅黑" panose="020B0503020204020204" charset="-122"/>
              </a:defRPr>
            </a:lvl1pPr>
            <a:lvl2pPr marL="514350" indent="-171450">
              <a:lnSpc>
                <a:spcPct val="130000"/>
              </a:lnSpc>
              <a:buFont typeface="Wingdings" panose="05000000000000000000" pitchFamily="2" charset="2"/>
              <a:buChar char="l"/>
              <a:defRPr sz="1200" spc="150" baseline="0">
                <a:solidFill>
                  <a:schemeClr val="tx1">
                    <a:lumMod val="65000"/>
                    <a:lumOff val="35000"/>
                  </a:schemeClr>
                </a:solidFill>
                <a:latin typeface="Arial" panose="020B0604020202020204" pitchFamily="34" charset="0"/>
                <a:ea typeface="微软雅黑" panose="020B0503020204020204" charset="-122"/>
              </a:defRPr>
            </a:lvl2pPr>
            <a:lvl3pPr marL="857250" indent="-171450">
              <a:lnSpc>
                <a:spcPct val="130000"/>
              </a:lnSpc>
              <a:buFont typeface="Wingdings" panose="05000000000000000000" pitchFamily="2" charset="2"/>
              <a:buChar char="l"/>
              <a:defRPr sz="1200" spc="150" baseline="0">
                <a:solidFill>
                  <a:schemeClr val="tx1">
                    <a:lumMod val="65000"/>
                    <a:lumOff val="35000"/>
                  </a:schemeClr>
                </a:solidFill>
                <a:latin typeface="Arial" panose="020B0604020202020204" pitchFamily="34" charset="0"/>
                <a:ea typeface="微软雅黑" panose="020B0503020204020204" charset="-122"/>
              </a:defRPr>
            </a:lvl3pPr>
            <a:lvl4pPr marL="1200150" indent="-171450">
              <a:lnSpc>
                <a:spcPct val="130000"/>
              </a:lnSpc>
              <a:buFont typeface="Wingdings" panose="05000000000000000000" pitchFamily="2" charset="2"/>
              <a:buChar char="l"/>
              <a:defRPr sz="1200" spc="150" baseline="0">
                <a:solidFill>
                  <a:schemeClr val="tx1">
                    <a:lumMod val="65000"/>
                    <a:lumOff val="35000"/>
                  </a:schemeClr>
                </a:solidFill>
                <a:latin typeface="Arial" panose="020B0604020202020204" pitchFamily="34" charset="0"/>
                <a:ea typeface="微软雅黑" panose="020B0503020204020204" charset="-122"/>
              </a:defRPr>
            </a:lvl4pPr>
            <a:lvl5pPr>
              <a:lnSpc>
                <a:spcPct val="130000"/>
              </a:lnSpc>
              <a:defRPr sz="12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608400"/>
            <a:ext cx="82269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27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456300" y="1429200"/>
            <a:ext cx="40068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15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456300" y="1854000"/>
            <a:ext cx="4006800" cy="4395600"/>
          </a:xfrm>
        </p:spPr>
        <p:txBody>
          <a:bodyPr vert="horz" lIns="101600" tIns="0" rIns="82550" bIns="0" rtlCol="0">
            <a:normAutofit/>
          </a:bodyPr>
          <a:lstStyle>
            <a:lvl1pPr marL="171450" marR="0" lvl="0"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5" name="文本占位符 4"/>
          <p:cNvSpPr>
            <a:spLocks noGrp="1"/>
          </p:cNvSpPr>
          <p:nvPr>
            <p:ph type="body" sz="quarter" idx="3" hasCustomPrompt="1"/>
            <p:custDataLst>
              <p:tags r:id="rId5"/>
            </p:custDataLst>
          </p:nvPr>
        </p:nvSpPr>
        <p:spPr>
          <a:xfrm>
            <a:off x="4676813" y="1421729"/>
            <a:ext cx="40068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5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4676813" y="1854000"/>
            <a:ext cx="4006800" cy="4395600"/>
          </a:xfrm>
        </p:spPr>
        <p:txBody>
          <a:bodyPr vert="horz" lIns="101600" tIns="0" rIns="82550" bIns="0" rtlCol="0">
            <a:normAutofit/>
          </a:bodyPr>
          <a:lstStyle>
            <a:lvl1pPr marL="171450" marR="0" lvl="0"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608400"/>
            <a:ext cx="82269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27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456300" y="1555200"/>
            <a:ext cx="38448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hasCustomPrompt="1"/>
            <p:custDataLst>
              <p:tags r:id="rId3"/>
            </p:custDataLst>
          </p:nvPr>
        </p:nvSpPr>
        <p:spPr>
          <a:xfrm>
            <a:off x="4762800" y="1555200"/>
            <a:ext cx="3920400" cy="4608000"/>
          </a:xfrm>
        </p:spPr>
        <p:txBody>
          <a:bodyPr vert="horz" lIns="90000" tIns="46800" rIns="90000" bIns="46800" rtlCol="0">
            <a:normAutofit/>
          </a:bodyPr>
          <a:lstStyle>
            <a:lvl1pPr marL="0" marR="0" lvl="0" indent="0" algn="l" defTabSz="914400" rtl="0" eaLnBrk="1" fontAlgn="auto" latinLnBrk="0" hangingPunct="1">
              <a:lnSpc>
                <a:spcPct val="14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stStyle>
          <a:p>
            <a:pPr lvl="0"/>
            <a:r>
              <a:rPr dirty="0">
                <a:sym typeface="+mn-ea"/>
              </a:rPr>
              <a:t>单击此处编辑文本</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8" name="内容占位符 7"/>
          <p:cNvSpPr>
            <a:spLocks noGrp="1"/>
          </p:cNvSpPr>
          <p:nvPr>
            <p:ph sz="quarter" idx="1"/>
          </p:nvPr>
        </p:nvSpPr>
        <p:spPr>
          <a:xfrm>
            <a:off x="457200" y="1600200"/>
            <a:ext cx="7467600" cy="4873752"/>
          </a:xfrm>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7676100" y="914400"/>
            <a:ext cx="783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1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hasCustomPrompt="1"/>
            <p:custDataLst>
              <p:tags r:id="rId3"/>
            </p:custDataLst>
          </p:nvPr>
        </p:nvSpPr>
        <p:spPr>
          <a:xfrm>
            <a:off x="685800" y="914400"/>
            <a:ext cx="6876900" cy="5029200"/>
          </a:xfrm>
        </p:spPr>
        <p:txBody>
          <a:bodyPr vert="eaVert" lIns="46800" tIns="46800" rIns="46800" bIns="46800"/>
          <a:lstStyle>
            <a:lvl1pPr indent="0" eaLnBrk="1" fontAlgn="auto" latinLnBrk="0" hangingPunct="1">
              <a:lnSpc>
                <a:spcPct val="160000"/>
              </a:lnSpc>
              <a:spcAft>
                <a:spcPts val="1600"/>
              </a:spcAft>
              <a:buNone/>
              <a:defRPr spc="300" baseline="0">
                <a:solidFill>
                  <a:schemeClr val="tx1">
                    <a:lumMod val="65000"/>
                    <a:lumOff val="35000"/>
                  </a:schemeClr>
                </a:solidFill>
              </a:defRPr>
            </a:lvl1pPr>
            <a:lvl2pPr indent="0" eaLnBrk="1" fontAlgn="auto" latinLnBrk="0" hangingPunct="1">
              <a:lnSpc>
                <a:spcPct val="160000"/>
              </a:lnSpc>
              <a:spcAft>
                <a:spcPts val="1600"/>
              </a:spcAft>
              <a:buNone/>
              <a:defRPr spc="300" baseline="0">
                <a:solidFill>
                  <a:schemeClr val="tx1">
                    <a:lumMod val="65000"/>
                    <a:lumOff val="35000"/>
                  </a:schemeClr>
                </a:solidFill>
              </a:defRPr>
            </a:lvl2pPr>
            <a:lvl3pPr indent="0" eaLnBrk="1" fontAlgn="auto" latinLnBrk="0" hangingPunct="1">
              <a:lnSpc>
                <a:spcPct val="160000"/>
              </a:lnSpc>
              <a:spcAft>
                <a:spcPts val="1600"/>
              </a:spcAft>
              <a:buNone/>
              <a:defRPr spc="300" baseline="0">
                <a:solidFill>
                  <a:schemeClr val="tx1">
                    <a:lumMod val="65000"/>
                    <a:lumOff val="35000"/>
                  </a:schemeClr>
                </a:solidFill>
              </a:defRPr>
            </a:lvl3pPr>
            <a:lvl4pPr indent="0" eaLnBrk="1" fontAlgn="auto" latinLnBrk="0" hangingPunct="1">
              <a:lnSpc>
                <a:spcPct val="160000"/>
              </a:lnSpc>
              <a:spcAft>
                <a:spcPts val="1600"/>
              </a:spcAft>
              <a:buNone/>
              <a:defRPr spc="300" baseline="0">
                <a:solidFill>
                  <a:schemeClr val="tx1">
                    <a:lumMod val="65000"/>
                    <a:lumOff val="35000"/>
                  </a:schemeClr>
                </a:solidFill>
              </a:defRPr>
            </a:lvl4pPr>
            <a:lvl5pPr indent="0" eaLnBrk="1" fontAlgn="auto" latinLnBrk="0" hangingPunct="1">
              <a:lnSpc>
                <a:spcPct val="160000"/>
              </a:lnSpc>
              <a:spcAft>
                <a:spcPts val="1600"/>
              </a:spcAft>
              <a:buNone/>
              <a:defRPr spc="300" baseline="0">
                <a:solidFill>
                  <a:schemeClr val="tx1">
                    <a:lumMod val="65000"/>
                    <a:lumOff val="35000"/>
                  </a:schemeClr>
                </a:solidFill>
              </a:defRPr>
            </a:lvl5pPr>
          </a:lstStyle>
          <a:p>
            <a:pPr lvl="0"/>
            <a:r>
              <a:rPr lang="zh-CN" altLang="en-US" dirty="0"/>
              <a:t>单击此处编辑文本</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456300" y="774000"/>
            <a:ext cx="8229600" cy="5482800"/>
          </a:xfrm>
        </p:spPr>
        <p:txBody>
          <a:bodyPr/>
          <a:lstStyle>
            <a:lvl1pPr marL="171450" indent="-171450">
              <a:lnSpc>
                <a:spcPct val="130000"/>
              </a:lnSpc>
              <a:buFont typeface="Wingdings" panose="05000000000000000000" pitchFamily="2" charset="2"/>
              <a:buChar char="l"/>
              <a:defRPr spc="150" baseline="0">
                <a:solidFill>
                  <a:schemeClr val="tx1">
                    <a:lumMod val="65000"/>
                    <a:lumOff val="35000"/>
                  </a:schemeClr>
                </a:solidFill>
              </a:defRPr>
            </a:lvl1pPr>
            <a:lvl2pPr marL="514350" indent="-171450">
              <a:lnSpc>
                <a:spcPct val="130000"/>
              </a:lnSpc>
              <a:buFont typeface="Wingdings" panose="05000000000000000000" pitchFamily="2" charset="2"/>
              <a:buChar char="l"/>
              <a:defRPr spc="150" baseline="0">
                <a:solidFill>
                  <a:schemeClr val="tx1">
                    <a:lumMod val="65000"/>
                    <a:lumOff val="35000"/>
                  </a:schemeClr>
                </a:solidFill>
              </a:defRPr>
            </a:lvl2pPr>
            <a:lvl3pPr marL="857250" indent="-171450">
              <a:lnSpc>
                <a:spcPct val="130000"/>
              </a:lnSpc>
              <a:buFont typeface="Wingdings" panose="05000000000000000000" pitchFamily="2" charset="2"/>
              <a:buChar char="l"/>
              <a:defRPr spc="150" baseline="0">
                <a:solidFill>
                  <a:schemeClr val="tx1">
                    <a:lumMod val="65000"/>
                    <a:lumOff val="35000"/>
                  </a:schemeClr>
                </a:solidFill>
              </a:defRPr>
            </a:lvl3pPr>
            <a:lvl4pPr marL="1200150" indent="-171450">
              <a:lnSpc>
                <a:spcPct val="130000"/>
              </a:lnSpc>
              <a:buFont typeface="Wingdings" panose="05000000000000000000" pitchFamily="2" charset="2"/>
              <a:buChar char="l"/>
              <a:defRPr spc="150" baseline="0">
                <a:solidFill>
                  <a:schemeClr val="tx1">
                    <a:lumMod val="65000"/>
                    <a:lumOff val="35000"/>
                  </a:schemeClr>
                </a:solidFill>
              </a:defRPr>
            </a:lvl4pPr>
            <a:lvl5pPr marL="1543050" indent="-171450">
              <a:lnSpc>
                <a:spcPct val="130000"/>
              </a:lnSpc>
              <a:buFont typeface="Wingdings" panose="05000000000000000000" pitchFamily="2" charset="2"/>
              <a:buChar char="l"/>
              <a:defRPr spc="150" baseline="0">
                <a:solidFill>
                  <a:schemeClr val="tx1">
                    <a:lumMod val="65000"/>
                    <a:lumOff val="3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899100" y="2484000"/>
            <a:ext cx="73494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45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899100" y="3560400"/>
            <a:ext cx="7349400" cy="471600"/>
          </a:xfrm>
        </p:spPr>
        <p:txBody>
          <a:bodyPr lIns="90000" tIns="46800" rIns="90000" bIns="46800">
            <a:normAutofit/>
          </a:bodyPr>
          <a:lstStyle>
            <a:lvl1pPr marL="0" indent="0" algn="ctr">
              <a:lnSpc>
                <a:spcPct val="110000"/>
              </a:lnSpc>
              <a:buNone/>
              <a:defRPr sz="18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2286000" y="2895600"/>
            <a:ext cx="6172200" cy="2053590"/>
          </a:xfrm>
        </p:spPr>
        <p:txBody>
          <a:bodyPr/>
          <a:lstStyle>
            <a:lvl1pPr algn="l">
              <a:buNone/>
              <a:defRPr sz="3000" b="1" cap="small"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4" name="日期占位符 3"/>
          <p:cNvSpPr>
            <a:spLocks noGrp="1"/>
          </p:cNvSpPr>
          <p:nvPr>
            <p:ph type="dt" sz="half" idx="10"/>
          </p:nvPr>
        </p:nvSpPr>
        <p:spPr bwMode="auto">
          <a:xfrm rot="5400000">
            <a:off x="7763256" y="1170432"/>
            <a:ext cx="2286000" cy="381000"/>
          </a:xfrm>
        </p:spPr>
        <p:txBody>
          <a:bodyPr/>
          <a:lstStyle/>
          <a:p>
            <a:fld id="{C4BED1A0-3907-42DA-8680-A6205A644019}" type="datetimeFigureOut">
              <a:rPr lang="zh-CN" altLang="en-US" smtClean="0"/>
            </a:fld>
            <a:endParaRPr lang="zh-CN" altLang="en-US"/>
          </a:p>
        </p:txBody>
      </p:sp>
      <p:sp>
        <p:nvSpPr>
          <p:cNvPr id="5" name="页脚占位符 4"/>
          <p:cNvSpPr>
            <a:spLocks noGrp="1"/>
          </p:cNvSpPr>
          <p:nvPr>
            <p:ph type="ftr" sz="quarter" idx="11"/>
          </p:nvPr>
        </p:nvSpPr>
        <p:spPr bwMode="auto">
          <a:xfrm rot="5400000">
            <a:off x="7077456" y="4178808"/>
            <a:ext cx="3657600" cy="384048"/>
          </a:xfrm>
        </p:spPr>
        <p:txBody>
          <a:bodyPr/>
          <a:lstStyle/>
          <a:p>
            <a:endParaRPr lang="zh-CN" altLang="en-US"/>
          </a:p>
        </p:txBody>
      </p:sp>
      <p:sp>
        <p:nvSpPr>
          <p:cNvPr id="9" name="矩形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接连接符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直接连接符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矩形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椭圆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椭圆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椭圆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直接连接符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灯片编号占位符 5"/>
          <p:cNvSpPr>
            <a:spLocks noGrp="1"/>
          </p:cNvSpPr>
          <p:nvPr>
            <p:ph type="sldNum" sz="quarter" idx="12"/>
          </p:nvPr>
        </p:nvSpPr>
        <p:spPr bwMode="auto">
          <a:xfrm>
            <a:off x="1340616" y="4928702"/>
            <a:ext cx="609600" cy="517524"/>
          </a:xfrm>
        </p:spPr>
        <p:txBody>
          <a:bodyPr/>
          <a:lstStyle/>
          <a:p>
            <a:fld id="{49F53FA9-6014-447F-97CF-502433679279}" type="slidenum">
              <a:rPr lang="zh-CN" altLang="en-US" smtClean="0"/>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a:xfrm rot="5400000">
            <a:off x="7589520" y="1081851"/>
            <a:ext cx="2011680" cy="384048"/>
          </a:xfrm>
        </p:spPr>
        <p:txBody>
          <a:bodyPr/>
          <a:lstStyle/>
          <a:p>
            <a:fld id="{C4BED1A0-3907-42DA-8680-A6205A644019}" type="datetimeFigureOut">
              <a:rPr lang="zh-CN" altLang="en-US" smtClean="0"/>
            </a:fld>
            <a:endParaRPr lang="zh-CN" altLang="en-US"/>
          </a:p>
        </p:txBody>
      </p:sp>
      <p:sp>
        <p:nvSpPr>
          <p:cNvPr id="6" name="页脚占位符 5"/>
          <p:cNvSpPr>
            <a:spLocks noGrp="1"/>
          </p:cNvSpPr>
          <p:nvPr>
            <p:ph type="ftr" sz="quarter" idx="11"/>
          </p:nvPr>
        </p:nvSpPr>
        <p:spPr>
          <a:xfrm rot="5400000">
            <a:off x="6990186" y="3737240"/>
            <a:ext cx="3200400" cy="365760"/>
          </a:xfrm>
        </p:spPr>
        <p:txBody>
          <a:bodyPr/>
          <a:lstStyle/>
          <a:p>
            <a:endParaRPr lang="zh-CN" altLang="en-US"/>
          </a:p>
        </p:txBody>
      </p:sp>
      <p:sp>
        <p:nvSpPr>
          <p:cNvPr id="7" name="灯片编号占位符 6"/>
          <p:cNvSpPr>
            <a:spLocks noGrp="1"/>
          </p:cNvSpPr>
          <p:nvPr>
            <p:ph type="sldNum" sz="quarter" idx="12"/>
          </p:nvPr>
        </p:nvSpPr>
        <p:spPr>
          <a:xfrm>
            <a:off x="8129016" y="5734050"/>
            <a:ext cx="609600" cy="521208"/>
          </a:xfrm>
        </p:spPr>
        <p:txBody>
          <a:bodyPr/>
          <a:lstStyle/>
          <a:p>
            <a:fld id="{49F53FA9-6014-447F-97CF-502433679279}" type="slidenum">
              <a:rPr lang="zh-CN" altLang="en-US" smtClean="0"/>
            </a:fld>
            <a:endParaRPr lang="zh-CN" altLang="en-US"/>
          </a:p>
        </p:txBody>
      </p:sp>
      <p:sp>
        <p:nvSpPr>
          <p:cNvPr id="9" name="内容占位符 8"/>
          <p:cNvSpPr>
            <a:spLocks noGrp="1"/>
          </p:cNvSpPr>
          <p:nvPr>
            <p:ph sz="quarter" idx="1"/>
          </p:nvPr>
        </p:nvSpPr>
        <p:spPr>
          <a:xfrm>
            <a:off x="457200" y="1600200"/>
            <a:ext cx="3657600" cy="4572000"/>
          </a:xfrm>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270248" y="1600200"/>
            <a:ext cx="3657600" cy="4572000"/>
          </a:xfrm>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7543800" cy="1143000"/>
          </a:xfrm>
        </p:spPr>
        <p:txBody>
          <a:bodyPr anchor="b"/>
          <a:lstStyle>
            <a:lvl1pPr>
              <a:defRPr/>
            </a:lvl1pPr>
          </a:lstStyle>
          <a:p>
            <a:r>
              <a:rPr kumimoji="0" lang="zh-CN" altLang="en-US" smtClean="0"/>
              <a:t>单击此处编辑母版标题样式</a:t>
            </a:r>
            <a:endParaRPr kumimoji="0" lang="en-US"/>
          </a:p>
        </p:txBody>
      </p:sp>
      <p:sp>
        <p:nvSpPr>
          <p:cNvPr id="7" name="日期占位符 6"/>
          <p:cNvSpPr>
            <a:spLocks noGrp="1"/>
          </p:cNvSpPr>
          <p:nvPr>
            <p:ph type="dt" sz="half" idx="10"/>
          </p:nvPr>
        </p:nvSpPr>
        <p:spPr>
          <a:xfrm rot="5400000">
            <a:off x="7589520" y="1081851"/>
            <a:ext cx="2011680" cy="384048"/>
          </a:xfrm>
        </p:spPr>
        <p:txBody>
          <a:bodyPr/>
          <a:lstStyle/>
          <a:p>
            <a:fld id="{C4BED1A0-3907-42DA-8680-A6205A644019}" type="datetimeFigureOut">
              <a:rPr lang="zh-CN" altLang="en-US" smtClean="0"/>
            </a:fld>
            <a:endParaRPr lang="zh-CN" altLang="en-US"/>
          </a:p>
        </p:txBody>
      </p:sp>
      <p:sp>
        <p:nvSpPr>
          <p:cNvPr id="8" name="页脚占位符 7"/>
          <p:cNvSpPr>
            <a:spLocks noGrp="1"/>
          </p:cNvSpPr>
          <p:nvPr>
            <p:ph type="ftr" sz="quarter" idx="11"/>
          </p:nvPr>
        </p:nvSpPr>
        <p:spPr>
          <a:xfrm rot="5400000">
            <a:off x="6990186" y="3737240"/>
            <a:ext cx="3200400" cy="365760"/>
          </a:xfrm>
        </p:spPr>
        <p:txBody>
          <a:bodyPr/>
          <a:lstStyle/>
          <a:p>
            <a:endParaRPr lang="zh-CN" altLang="en-US"/>
          </a:p>
        </p:txBody>
      </p:sp>
      <p:sp>
        <p:nvSpPr>
          <p:cNvPr id="9" name="灯片编号占位符 8"/>
          <p:cNvSpPr>
            <a:spLocks noGrp="1"/>
          </p:cNvSpPr>
          <p:nvPr>
            <p:ph type="sldNum" sz="quarter" idx="12"/>
          </p:nvPr>
        </p:nvSpPr>
        <p:spPr>
          <a:xfrm>
            <a:off x="8129016" y="5734050"/>
            <a:ext cx="609600" cy="521208"/>
          </a:xfrm>
        </p:spPr>
        <p:txBody>
          <a:bodyPr/>
          <a:lstStyle/>
          <a:p>
            <a:fld id="{49F53FA9-6014-447F-97CF-502433679279}" type="slidenum">
              <a:rPr lang="zh-CN" altLang="en-US" smtClean="0"/>
            </a:fld>
            <a:endParaRPr lang="zh-CN" altLang="en-US"/>
          </a:p>
        </p:txBody>
      </p:sp>
      <p:sp>
        <p:nvSpPr>
          <p:cNvPr id="11" name="内容占位符 10"/>
          <p:cNvSpPr>
            <a:spLocks noGrp="1"/>
          </p:cNvSpPr>
          <p:nvPr>
            <p:ph sz="quarter" idx="2"/>
          </p:nvPr>
        </p:nvSpPr>
        <p:spPr>
          <a:xfrm>
            <a:off x="457200" y="2362200"/>
            <a:ext cx="3657600" cy="3886200"/>
          </a:xfrm>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371975" y="2362200"/>
            <a:ext cx="3657600" cy="3886200"/>
          </a:xfrm>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2" name="文本占位符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endParaRPr kumimoji="0" lang="zh-CN" altLang="en-US" smtClean="0"/>
          </a:p>
        </p:txBody>
      </p:sp>
      <p:sp>
        <p:nvSpPr>
          <p:cNvPr id="14" name="文本占位符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endParaRPr kumimoji="0" lang="zh-CN" altLang="en-US"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6" name="日期占位符 5"/>
          <p:cNvSpPr>
            <a:spLocks noGrp="1"/>
          </p:cNvSpPr>
          <p:nvPr>
            <p:ph type="dt" sz="half" idx="10"/>
          </p:nvPr>
        </p:nvSpPr>
        <p:spPr>
          <a:xfrm rot="5400000">
            <a:off x="7589520" y="1081851"/>
            <a:ext cx="2011680" cy="384048"/>
          </a:xfrm>
        </p:spPr>
        <p:txBody>
          <a:bodyPr rtlCol="0"/>
          <a:lstStyle/>
          <a:p>
            <a:fld id="{C4BED1A0-3907-42DA-8680-A6205A644019}" type="datetimeFigureOut">
              <a:rPr lang="zh-CN" altLang="en-US" smtClean="0"/>
            </a:fld>
            <a:endParaRPr lang="zh-CN" altLang="en-US"/>
          </a:p>
        </p:txBody>
      </p:sp>
      <p:sp>
        <p:nvSpPr>
          <p:cNvPr id="7" name="灯片编号占位符 6"/>
          <p:cNvSpPr>
            <a:spLocks noGrp="1"/>
          </p:cNvSpPr>
          <p:nvPr>
            <p:ph type="sldNum" sz="quarter" idx="11"/>
          </p:nvPr>
        </p:nvSpPr>
        <p:spPr>
          <a:xfrm>
            <a:off x="8129016" y="5734050"/>
            <a:ext cx="609600" cy="521208"/>
          </a:xfrm>
        </p:spPr>
        <p:txBody>
          <a:bodyPr rtlCol="0"/>
          <a:lstStyle/>
          <a:p>
            <a:fld id="{49F53FA9-6014-447F-97CF-502433679279}" type="slidenum">
              <a:rPr lang="zh-CN" altLang="en-US" smtClean="0"/>
            </a:fld>
            <a:endParaRPr lang="zh-CN" altLang="en-US"/>
          </a:p>
        </p:txBody>
      </p:sp>
      <p:sp>
        <p:nvSpPr>
          <p:cNvPr id="8" name="页脚占位符 7"/>
          <p:cNvSpPr>
            <a:spLocks noGrp="1"/>
          </p:cNvSpPr>
          <p:nvPr>
            <p:ph type="ftr" sz="quarter" idx="12"/>
          </p:nvPr>
        </p:nvSpPr>
        <p:spPr>
          <a:xfrm rot="5400000">
            <a:off x="6990186" y="3737240"/>
            <a:ext cx="3200400" cy="365760"/>
          </a:xfrm>
        </p:spPr>
        <p:txBody>
          <a:bodyPr rtlCol="0"/>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rot="5400000">
            <a:off x="7589520" y="1081851"/>
            <a:ext cx="2011680" cy="384048"/>
          </a:xfrm>
        </p:spPr>
        <p:txBody>
          <a:bodyPr/>
          <a:lstStyle/>
          <a:p>
            <a:fld id="{C4BED1A0-3907-42DA-8680-A6205A644019}" type="datetimeFigureOut">
              <a:rPr lang="zh-CN" altLang="en-US" smtClean="0"/>
            </a:fld>
            <a:endParaRPr lang="zh-CN" altLang="en-US"/>
          </a:p>
        </p:txBody>
      </p:sp>
      <p:sp>
        <p:nvSpPr>
          <p:cNvPr id="3" name="页脚占位符 2"/>
          <p:cNvSpPr>
            <a:spLocks noGrp="1"/>
          </p:cNvSpPr>
          <p:nvPr>
            <p:ph type="ftr" sz="quarter" idx="11"/>
          </p:nvPr>
        </p:nvSpPr>
        <p:spPr>
          <a:xfrm rot="5400000">
            <a:off x="6990186" y="3737240"/>
            <a:ext cx="3200400" cy="365760"/>
          </a:xfrm>
        </p:spPr>
        <p:txBody>
          <a:bodyPr/>
          <a:lstStyle/>
          <a:p>
            <a:endParaRPr lang="zh-CN" altLang="en-US"/>
          </a:p>
        </p:txBody>
      </p:sp>
      <p:sp>
        <p:nvSpPr>
          <p:cNvPr id="4" name="灯片编号占位符 3"/>
          <p:cNvSpPr>
            <a:spLocks noGrp="1"/>
          </p:cNvSpPr>
          <p:nvPr>
            <p:ph type="sldNum" sz="quarter" idx="12"/>
          </p:nvPr>
        </p:nvSpPr>
        <p:spPr>
          <a:xfrm>
            <a:off x="8129016" y="5734050"/>
            <a:ext cx="609600" cy="521208"/>
          </a:xfrm>
        </p:spPr>
        <p:txBody>
          <a:bodyPr/>
          <a:lstStyle/>
          <a:p>
            <a:fld id="{49F53FA9-6014-447F-97CF-50243367927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bg>
      <p:bgRef idx="1001">
        <a:schemeClr val="bg1"/>
      </p:bgRef>
    </p:bg>
    <p:spTree>
      <p:nvGrpSpPr>
        <p:cNvPr id="1" name=""/>
        <p:cNvGrpSpPr/>
        <p:nvPr/>
      </p:nvGrpSpPr>
      <p:grpSpPr>
        <a:xfrm>
          <a:off x="0" y="0"/>
          <a:ext cx="0" cy="0"/>
          <a:chOff x="0" y="0"/>
          <a:chExt cx="0" cy="0"/>
        </a:xfrm>
      </p:grpSpPr>
      <p:sp>
        <p:nvSpPr>
          <p:cNvPr id="10" name="直接连接符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标题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endParaRPr kumimoji="0" lang="zh-CN" altLang="en-US" smtClean="0"/>
          </a:p>
        </p:txBody>
      </p:sp>
      <p:sp>
        <p:nvSpPr>
          <p:cNvPr id="8" name="直接连接符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直接连接符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直接连接符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矩形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椭圆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内容占位符 17"/>
          <p:cNvSpPr>
            <a:spLocks noGrp="1"/>
          </p:cNvSpPr>
          <p:nvPr>
            <p:ph sz="quarter" idx="1"/>
          </p:nvPr>
        </p:nvSpPr>
        <p:spPr>
          <a:xfrm>
            <a:off x="304800" y="274320"/>
            <a:ext cx="5638800" cy="6327648"/>
          </a:xfrm>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1" name="日期占位符 20"/>
          <p:cNvSpPr>
            <a:spLocks noGrp="1"/>
          </p:cNvSpPr>
          <p:nvPr>
            <p:ph type="dt" sz="half" idx="14"/>
          </p:nvPr>
        </p:nvSpPr>
        <p:spPr>
          <a:xfrm rot="5400000">
            <a:off x="7589520" y="1081851"/>
            <a:ext cx="2011680" cy="384048"/>
          </a:xfrm>
        </p:spPr>
        <p:txBody>
          <a:bodyPr rtlCol="0"/>
          <a:lstStyle/>
          <a:p>
            <a:fld id="{C4BED1A0-3907-42DA-8680-A6205A644019}" type="datetimeFigureOut">
              <a:rPr lang="zh-CN" altLang="en-US" smtClean="0"/>
            </a:fld>
            <a:endParaRPr lang="zh-CN" altLang="en-US"/>
          </a:p>
        </p:txBody>
      </p:sp>
      <p:sp>
        <p:nvSpPr>
          <p:cNvPr id="22" name="灯片编号占位符 21"/>
          <p:cNvSpPr>
            <a:spLocks noGrp="1"/>
          </p:cNvSpPr>
          <p:nvPr>
            <p:ph type="sldNum" sz="quarter" idx="15"/>
          </p:nvPr>
        </p:nvSpPr>
        <p:spPr>
          <a:xfrm>
            <a:off x="8129016" y="5734050"/>
            <a:ext cx="609600" cy="521208"/>
          </a:xfrm>
        </p:spPr>
        <p:txBody>
          <a:bodyPr rtlCol="0"/>
          <a:lstStyle/>
          <a:p>
            <a:fld id="{49F53FA9-6014-447F-97CF-502433679279}" type="slidenum">
              <a:rPr lang="zh-CN" altLang="en-US" smtClean="0"/>
            </a:fld>
            <a:endParaRPr lang="zh-CN" altLang="en-US"/>
          </a:p>
        </p:txBody>
      </p:sp>
      <p:sp>
        <p:nvSpPr>
          <p:cNvPr id="23" name="页脚占位符 22"/>
          <p:cNvSpPr>
            <a:spLocks noGrp="1"/>
          </p:cNvSpPr>
          <p:nvPr>
            <p:ph type="ftr" sz="quarter" idx="16"/>
          </p:nvPr>
        </p:nvSpPr>
        <p:spPr>
          <a:xfrm rot="5400000">
            <a:off x="6990186" y="3737240"/>
            <a:ext cx="3200400" cy="365760"/>
          </a:xfrm>
        </p:spPr>
        <p:txBody>
          <a:bodyPr rtlCol="0"/>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9" name="直接连接符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椭圆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标题 1"/>
          <p:cNvSpPr>
            <a:spLocks noGrp="1"/>
          </p:cNvSpPr>
          <p:nvPr>
            <p:ph type="title"/>
          </p:nvPr>
        </p:nvSpPr>
        <p:spPr>
          <a:xfrm rot="5400000">
            <a:off x="3350133" y="3200400"/>
            <a:ext cx="6309360" cy="457200"/>
          </a:xfrm>
        </p:spPr>
        <p:txBody>
          <a:bodyPr anchor="b"/>
          <a:lstStyle>
            <a:lvl1pPr algn="l">
              <a:buNone/>
              <a:defRPr sz="2000" b="1"/>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zh-CN" altLang="en-US" smtClean="0"/>
              <a:t>单击图标添加图片</a:t>
            </a:r>
            <a:endParaRPr kumimoji="0" lang="en-US" dirty="0"/>
          </a:p>
        </p:txBody>
      </p:sp>
      <p:sp>
        <p:nvSpPr>
          <p:cNvPr id="4" name="文本占位符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
        <p:nvSpPr>
          <p:cNvPr id="10" name="直接连接符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矩形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直接连接符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直接连接符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直接连接符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日期占位符 16"/>
          <p:cNvSpPr>
            <a:spLocks noGrp="1"/>
          </p:cNvSpPr>
          <p:nvPr>
            <p:ph type="dt" sz="half" idx="10"/>
          </p:nvPr>
        </p:nvSpPr>
        <p:spPr>
          <a:xfrm rot="5400000">
            <a:off x="7589520" y="1081851"/>
            <a:ext cx="2011680" cy="384048"/>
          </a:xfrm>
        </p:spPr>
        <p:txBody>
          <a:bodyPr rtlCol="0"/>
          <a:lstStyle/>
          <a:p>
            <a:fld id="{C4BED1A0-3907-42DA-8680-A6205A644019}" type="datetimeFigureOut">
              <a:rPr lang="zh-CN" altLang="en-US" smtClean="0"/>
            </a:fld>
            <a:endParaRPr lang="zh-CN" altLang="en-US"/>
          </a:p>
        </p:txBody>
      </p:sp>
      <p:sp>
        <p:nvSpPr>
          <p:cNvPr id="18" name="灯片编号占位符 17"/>
          <p:cNvSpPr>
            <a:spLocks noGrp="1"/>
          </p:cNvSpPr>
          <p:nvPr>
            <p:ph type="sldNum" sz="quarter" idx="11"/>
          </p:nvPr>
        </p:nvSpPr>
        <p:spPr>
          <a:xfrm>
            <a:off x="8129016" y="5734050"/>
            <a:ext cx="609600" cy="521208"/>
          </a:xfrm>
        </p:spPr>
        <p:txBody>
          <a:bodyPr rtlCol="0"/>
          <a:lstStyle/>
          <a:p>
            <a:fld id="{49F53FA9-6014-447F-97CF-502433679279}" type="slidenum">
              <a:rPr lang="zh-CN" altLang="en-US" smtClean="0"/>
            </a:fld>
            <a:endParaRPr lang="zh-CN" altLang="en-US"/>
          </a:p>
        </p:txBody>
      </p:sp>
      <p:sp>
        <p:nvSpPr>
          <p:cNvPr id="21" name="页脚占位符 20"/>
          <p:cNvSpPr>
            <a:spLocks noGrp="1"/>
          </p:cNvSpPr>
          <p:nvPr>
            <p:ph type="ftr" sz="quarter" idx="12"/>
          </p:nvPr>
        </p:nvSpPr>
        <p:spPr>
          <a:xfrm rot="5400000">
            <a:off x="6990186" y="3737240"/>
            <a:ext cx="3200400" cy="365760"/>
          </a:xfrm>
        </p:spPr>
        <p:txBody>
          <a:bodyPr rtlCol="0"/>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8" Type="http://schemas.openxmlformats.org/officeDocument/2006/relationships/theme" Target="../theme/theme2.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57200" y="274638"/>
            <a:ext cx="7467600" cy="1143000"/>
          </a:xfrm>
          <a:prstGeom prst="rect">
            <a:avLst/>
          </a:prstGeom>
        </p:spPr>
        <p:txBody>
          <a:bodyPr vert="horz" anchor="b">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panose="05000000000000000000"/>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panose="05020102010507070707"/>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panose="05000000000000000000"/>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panose="05000000000000000000"/>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panose="05020102010507070707"/>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panose="05000000000000000000"/>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456300" y="608400"/>
            <a:ext cx="8226900" cy="648000"/>
          </a:xfrm>
          <a:prstGeom prst="rect">
            <a:avLst/>
          </a:prstGeom>
        </p:spPr>
        <p:txBody>
          <a:bodyPr vert="horz" lIns="101600" tIns="38100" rIns="76200" bIns="3810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456300" y="1515600"/>
            <a:ext cx="8226900" cy="473688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459000" y="6314400"/>
            <a:ext cx="2025000" cy="316800"/>
          </a:xfrm>
          <a:prstGeom prst="rect">
            <a:avLst/>
          </a:prstGeom>
        </p:spPr>
        <p:txBody>
          <a:bodyPr vert="horz" lIns="91440" tIns="45720" rIns="91440" bIns="45720" rtlCol="0" anchor="ctr">
            <a:normAutofit/>
          </a:bodyPr>
          <a:lstStyle>
            <a:lvl1pPr algn="l">
              <a:defRPr sz="750" baseline="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3087000" y="6314400"/>
            <a:ext cx="2970000" cy="316800"/>
          </a:xfrm>
          <a:prstGeom prst="rect">
            <a:avLst/>
          </a:prstGeom>
        </p:spPr>
        <p:txBody>
          <a:bodyPr vert="horz" lIns="91440" tIns="45720" rIns="91440" bIns="45720" rtlCol="0" anchor="ctr">
            <a:normAutofit/>
          </a:bodyPr>
          <a:lstStyle>
            <a:lvl1pPr algn="ctr">
              <a:defRPr sz="750" baseline="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6658200" y="6314400"/>
            <a:ext cx="2025000" cy="316800"/>
          </a:xfrm>
          <a:prstGeom prst="rect">
            <a:avLst/>
          </a:prstGeom>
        </p:spPr>
        <p:txBody>
          <a:bodyPr vert="horz" lIns="91440" tIns="45720" rIns="91440" bIns="45720" rtlCol="0" anchor="ctr">
            <a:normAutofit/>
          </a:bodyPr>
          <a:lstStyle>
            <a:lvl1pPr algn="r">
              <a:defRPr sz="750" baseline="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685800" rtl="0" eaLnBrk="1" fontAlgn="auto" latinLnBrk="0" hangingPunct="1">
        <a:lnSpc>
          <a:spcPct val="100000"/>
        </a:lnSpc>
        <a:spcBef>
          <a:spcPct val="0"/>
        </a:spcBef>
        <a:buNone/>
        <a:defRPr sz="27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1pPr>
      <a:lvl2pPr marL="514350" indent="-171450" algn="l" defTabSz="685800" rtl="0" eaLnBrk="1" fontAlgn="auto" latinLnBrk="0" hangingPunct="1">
        <a:lnSpc>
          <a:spcPct val="130000"/>
        </a:lnSpc>
        <a:spcBef>
          <a:spcPts val="0"/>
        </a:spcBef>
        <a:spcAft>
          <a:spcPts val="1000"/>
        </a:spcAft>
        <a:buFont typeface="Arial" panose="020B0604020202020204" pitchFamily="34" charset="0"/>
        <a:buChar char="•"/>
        <a:tabLst>
          <a:tab pos="1207135" algn="l"/>
        </a:tabLst>
        <a:defRPr sz="12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2pPr>
      <a:lvl3pPr marL="8572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3pPr>
      <a:lvl4pPr marL="12001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4pPr>
      <a:lvl5pPr marL="15430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b="1" dirty="0" smtClean="0">
                <a:sym typeface="+mn-ea"/>
              </a:rPr>
              <a:t>定制软件开发服务费用</a:t>
            </a:r>
            <a:endParaRPr lang="zh-CN" altLang="en-US" sz="4000" b="1" dirty="0" smtClean="0">
              <a:sym typeface="+mn-ea"/>
            </a:endParaRPr>
          </a:p>
        </p:txBody>
      </p:sp>
      <p:sp>
        <p:nvSpPr>
          <p:cNvPr id="3" name="内容占位符 2"/>
          <p:cNvSpPr>
            <a:spLocks noGrp="1"/>
          </p:cNvSpPr>
          <p:nvPr>
            <p:ph sz="quarter" idx="1"/>
          </p:nvPr>
        </p:nvSpPr>
        <p:spPr>
          <a:xfrm>
            <a:off x="74930" y="1618615"/>
            <a:ext cx="8405495" cy="4873625"/>
          </a:xfrm>
        </p:spPr>
        <p:txBody>
          <a:bodyPr>
            <a:normAutofit/>
          </a:bodyPr>
          <a:lstStyle/>
          <a:p>
            <a:pPr>
              <a:defRPr/>
            </a:pPr>
            <a:r>
              <a:rPr lang="zh-CN" altLang="en-US" b="1" dirty="0" smtClean="0"/>
              <a:t>公式：</a:t>
            </a:r>
            <a:endParaRPr lang="zh-CN" altLang="zh-CN" b="1" dirty="0" smtClean="0"/>
          </a:p>
          <a:p>
            <a:pPr lvl="1">
              <a:defRPr/>
            </a:pPr>
            <a:r>
              <a:rPr sz="2000" dirty="0">
                <a:solidFill>
                  <a:schemeClr val="tx1"/>
                </a:solidFill>
              </a:rPr>
              <a:t>定制软件开发服务费用</a:t>
            </a:r>
            <a:r>
              <a:rPr lang="en-US" altLang="zh-CN" sz="2000" b="1" dirty="0">
                <a:solidFill>
                  <a:srgbClr val="FF0000"/>
                </a:solidFill>
              </a:rPr>
              <a:t>=</a:t>
            </a:r>
            <a:r>
              <a:rPr sz="2000" b="1" dirty="0">
                <a:solidFill>
                  <a:srgbClr val="FF0000"/>
                </a:solidFill>
              </a:rPr>
              <a:t>功能点数</a:t>
            </a:r>
            <a:r>
              <a:rPr lang="en-US" sz="2000" b="1" dirty="0">
                <a:solidFill>
                  <a:srgbClr val="FF0000"/>
                </a:solidFill>
              </a:rPr>
              <a:t>*</a:t>
            </a:r>
            <a:r>
              <a:rPr sz="2000" b="1" dirty="0">
                <a:solidFill>
                  <a:srgbClr val="FF0000"/>
                </a:solidFill>
              </a:rPr>
              <a:t>软件开发生产率基准/人月折算系数</a:t>
            </a:r>
            <a:r>
              <a:rPr lang="en-US" sz="2000" b="1" dirty="0">
                <a:solidFill>
                  <a:srgbClr val="FF0000"/>
                </a:solidFill>
              </a:rPr>
              <a:t>*</a:t>
            </a:r>
            <a:r>
              <a:rPr sz="2000" b="1" dirty="0">
                <a:solidFill>
                  <a:srgbClr val="FF0000"/>
                </a:solidFill>
              </a:rPr>
              <a:t>软件开发基准人月费率+直接非人力成</a:t>
            </a:r>
            <a:endParaRPr sz="2000" b="1" dirty="0">
              <a:solidFill>
                <a:srgbClr val="FF0000"/>
              </a:solidFill>
            </a:endParaRPr>
          </a:p>
          <a:p>
            <a:pPr lvl="1">
              <a:defRPr/>
            </a:pPr>
            <a:endParaRPr lang="zh-CN" altLang="en-US" dirty="0"/>
          </a:p>
          <a:p>
            <a:pPr lvl="1">
              <a:defRPr/>
            </a:pPr>
            <a:r>
              <a:rPr dirty="0">
                <a:sym typeface="+mn-ea"/>
              </a:rPr>
              <a:t>软件开发生产率基准</a:t>
            </a:r>
            <a:r>
              <a:rPr lang="zh-CN" dirty="0">
                <a:sym typeface="+mn-ea"/>
              </a:rPr>
              <a:t>：默认是</a:t>
            </a:r>
            <a:r>
              <a:rPr lang="en-US" altLang="zh-CN" dirty="0">
                <a:sym typeface="+mn-ea"/>
              </a:rPr>
              <a:t>P50</a:t>
            </a:r>
            <a:r>
              <a:rPr lang="zh-CN" dirty="0">
                <a:sym typeface="+mn-ea"/>
              </a:rPr>
              <a:t>功能点耗时率</a:t>
            </a:r>
            <a:r>
              <a:rPr lang="zh-CN" altLang="en-US" dirty="0">
                <a:sym typeface="+mn-ea"/>
              </a:rPr>
              <a:t>，取值</a:t>
            </a:r>
            <a:r>
              <a:rPr lang="en-US" altLang="zh-CN" dirty="0">
                <a:sym typeface="+mn-ea"/>
              </a:rPr>
              <a:t>7.1</a:t>
            </a:r>
            <a:r>
              <a:rPr lang="zh-CN" dirty="0">
                <a:sym typeface="+mn-ea"/>
              </a:rPr>
              <a:t>人时/功能点</a:t>
            </a:r>
            <a:endParaRPr lang="zh-CN" dirty="0">
              <a:sym typeface="+mn-ea"/>
            </a:endParaRPr>
          </a:p>
          <a:p>
            <a:pPr lvl="1">
              <a:defRPr/>
            </a:pPr>
            <a:r>
              <a:rPr dirty="0">
                <a:sym typeface="+mn-ea"/>
              </a:rPr>
              <a:t>人月折算系数</a:t>
            </a:r>
            <a:r>
              <a:rPr lang="en-US" dirty="0">
                <a:sym typeface="+mn-ea"/>
              </a:rPr>
              <a:t>:单位为人时每月，取值为174 （174=8X21.75）</a:t>
            </a:r>
            <a:endParaRPr lang="en-US" dirty="0">
              <a:sym typeface="+mn-ea"/>
            </a:endParaRPr>
          </a:p>
          <a:p>
            <a:pPr lvl="1">
              <a:defRPr/>
            </a:pPr>
            <a:r>
              <a:rPr dirty="0">
                <a:sym typeface="+mn-ea"/>
              </a:rPr>
              <a:t>软件开发基准人月费率</a:t>
            </a:r>
            <a:r>
              <a:rPr lang="en-US" dirty="0">
                <a:sym typeface="+mn-ea"/>
              </a:rPr>
              <a:t>:本地软件和信息技术服务业工资水平,</a:t>
            </a:r>
            <a:r>
              <a:rPr lang="zh-CN" altLang="en-US" dirty="0">
                <a:sym typeface="+mn-ea"/>
              </a:rPr>
              <a:t>取值25418</a:t>
            </a:r>
            <a:endParaRPr lang="zh-CN" altLang="en-US" dirty="0">
              <a:sym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b="1" dirty="0" smtClean="0"/>
              <a:t>EQ</a:t>
            </a:r>
            <a:endParaRPr lang="zh-CN" altLang="en-US" sz="4000" b="1" dirty="0"/>
          </a:p>
        </p:txBody>
      </p:sp>
      <p:sp>
        <p:nvSpPr>
          <p:cNvPr id="3" name="内容占位符 2"/>
          <p:cNvSpPr>
            <a:spLocks noGrp="1"/>
          </p:cNvSpPr>
          <p:nvPr>
            <p:ph sz="quarter" idx="1"/>
          </p:nvPr>
        </p:nvSpPr>
        <p:spPr/>
        <p:txBody>
          <a:bodyPr/>
          <a:lstStyle/>
          <a:p>
            <a:r>
              <a:rPr lang="en-US" altLang="zh-CN" b="1" dirty="0"/>
              <a:t>EQ</a:t>
            </a:r>
            <a:r>
              <a:rPr lang="zh-CN" altLang="en-US" b="1" dirty="0"/>
              <a:t>（</a:t>
            </a:r>
            <a:r>
              <a:rPr lang="en-US" altLang="zh-CN" b="1" dirty="0"/>
              <a:t>External Inquiries</a:t>
            </a:r>
            <a:r>
              <a:rPr lang="zh-CN" altLang="en-US" b="1" dirty="0"/>
              <a:t>）外部查询</a:t>
            </a:r>
            <a:endParaRPr lang="zh-CN" altLang="en-US" b="1" dirty="0"/>
          </a:p>
          <a:p>
            <a:pPr lvl="1"/>
            <a:r>
              <a:rPr lang="en-US" altLang="zh-CN" dirty="0"/>
              <a:t>EQ</a:t>
            </a:r>
            <a:r>
              <a:rPr lang="zh-CN" altLang="en-US" dirty="0"/>
              <a:t>是指一个向应用边界之外发</a:t>
            </a:r>
            <a:r>
              <a:rPr lang="zh-CN" altLang="en-US" dirty="0">
                <a:solidFill>
                  <a:srgbClr val="FF0000"/>
                </a:solidFill>
              </a:rPr>
              <a:t>送数据或者控制信息的基本处理过程</a:t>
            </a:r>
            <a:r>
              <a:rPr lang="zh-CN" altLang="en-US" dirty="0"/>
              <a:t>。</a:t>
            </a:r>
            <a:endParaRPr lang="zh-CN" altLang="en-US" dirty="0"/>
          </a:p>
          <a:p>
            <a:pPr lvl="1"/>
            <a:r>
              <a:rPr lang="zh-CN" altLang="en-US" dirty="0"/>
              <a:t>外部查询的基本目的是为了向用户</a:t>
            </a:r>
            <a:r>
              <a:rPr lang="zh-CN" altLang="en-US" dirty="0">
                <a:solidFill>
                  <a:srgbClr val="FF0000"/>
                </a:solidFill>
              </a:rPr>
              <a:t>展示提取的数据或者控制信息</a:t>
            </a:r>
            <a:r>
              <a:rPr lang="zh-CN" altLang="en-US" dirty="0"/>
              <a:t>。</a:t>
            </a:r>
            <a:endParaRPr lang="zh-CN" altLang="en-US" dirty="0"/>
          </a:p>
          <a:p>
            <a:pPr lvl="1"/>
            <a:r>
              <a:rPr lang="zh-CN" altLang="en-US" dirty="0"/>
              <a:t>外部查询的逻辑处理里面</a:t>
            </a:r>
            <a:r>
              <a:rPr lang="zh-CN" altLang="en-US" b="1" dirty="0">
                <a:solidFill>
                  <a:srgbClr val="FF0000"/>
                </a:solidFill>
              </a:rPr>
              <a:t>不包含数学公式或者计算</a:t>
            </a:r>
            <a:r>
              <a:rPr lang="zh-CN" altLang="en-US" dirty="0">
                <a:solidFill>
                  <a:srgbClr val="FF0000"/>
                </a:solidFill>
              </a:rPr>
              <a:t>、</a:t>
            </a:r>
            <a:r>
              <a:rPr lang="zh-CN" altLang="en-US" b="1" dirty="0">
                <a:solidFill>
                  <a:srgbClr val="FF0000"/>
                </a:solidFill>
              </a:rPr>
              <a:t>不会修改</a:t>
            </a:r>
            <a:r>
              <a:rPr lang="en-US" altLang="zh-CN" b="1" dirty="0">
                <a:solidFill>
                  <a:srgbClr val="FF0000"/>
                </a:solidFill>
              </a:rPr>
              <a:t>ILF</a:t>
            </a:r>
            <a:r>
              <a:rPr lang="zh-CN" altLang="en-US" dirty="0">
                <a:solidFill>
                  <a:srgbClr val="FF0000"/>
                </a:solidFill>
              </a:rPr>
              <a:t>、</a:t>
            </a:r>
            <a:r>
              <a:rPr lang="zh-CN" altLang="en-US" b="1" dirty="0">
                <a:solidFill>
                  <a:srgbClr val="FF0000"/>
                </a:solidFill>
              </a:rPr>
              <a:t>也不改变系统行为</a:t>
            </a:r>
            <a:endParaRPr lang="zh-CN" altLang="en-US" b="1" dirty="0">
              <a:solidFill>
                <a:srgbClr val="FF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b="1" dirty="0" smtClean="0"/>
              <a:t>快速功能点计算方法</a:t>
            </a:r>
            <a:endParaRPr lang="zh-CN" altLang="en-US" sz="4000" b="1" dirty="0"/>
          </a:p>
        </p:txBody>
      </p:sp>
      <p:sp>
        <p:nvSpPr>
          <p:cNvPr id="3" name="内容占位符 2"/>
          <p:cNvSpPr>
            <a:spLocks noGrp="1"/>
          </p:cNvSpPr>
          <p:nvPr>
            <p:ph sz="quarter" idx="1"/>
          </p:nvPr>
        </p:nvSpPr>
        <p:spPr>
          <a:xfrm>
            <a:off x="457200" y="1600200"/>
            <a:ext cx="8496935" cy="4873625"/>
          </a:xfrm>
        </p:spPr>
        <p:txBody>
          <a:bodyPr>
            <a:normAutofit/>
          </a:bodyPr>
          <a:lstStyle/>
          <a:p>
            <a:pPr>
              <a:defRPr/>
            </a:pPr>
            <a:r>
              <a:rPr lang="zh-CN" altLang="en-US" b="1" dirty="0" smtClean="0"/>
              <a:t>功能点计算：</a:t>
            </a:r>
            <a:endParaRPr lang="zh-CN" altLang="zh-CN" b="1" dirty="0" smtClean="0"/>
          </a:p>
          <a:p>
            <a:pPr lvl="1">
              <a:defRPr/>
            </a:pPr>
            <a:r>
              <a:rPr lang="zh-CN" altLang="en-US" sz="2000" dirty="0" smtClean="0">
                <a:solidFill>
                  <a:srgbClr val="FF0000"/>
                </a:solidFill>
                <a:sym typeface="+mn-ea"/>
              </a:rPr>
              <a:t>未调整的功能点</a:t>
            </a:r>
            <a:r>
              <a:rPr lang="en-US" altLang="zh-CN" sz="2000" dirty="0" smtClean="0">
                <a:solidFill>
                  <a:srgbClr val="FF0000"/>
                </a:solidFill>
                <a:sym typeface="+mn-ea"/>
              </a:rPr>
              <a:t>UFP</a:t>
            </a:r>
            <a:r>
              <a:rPr lang="en-US" altLang="zh-CN" sz="2000" dirty="0" smtClean="0"/>
              <a:t>=</a:t>
            </a:r>
            <a:r>
              <a:rPr lang="en-US" altLang="zh-CN" sz="2000" dirty="0"/>
              <a:t>10*ILF</a:t>
            </a:r>
            <a:r>
              <a:rPr lang="zh-CN" altLang="zh-CN" sz="2000" dirty="0"/>
              <a:t>（内部逻辑文件）</a:t>
            </a:r>
            <a:r>
              <a:rPr lang="en-US" altLang="zh-CN" sz="2000" dirty="0"/>
              <a:t>+7*EIF</a:t>
            </a:r>
            <a:r>
              <a:rPr lang="zh-CN" altLang="zh-CN" sz="2000" dirty="0"/>
              <a:t>（外部逻辑文件）</a:t>
            </a:r>
            <a:r>
              <a:rPr lang="en-US" altLang="zh-CN" sz="2000" dirty="0"/>
              <a:t>+4*EI</a:t>
            </a:r>
            <a:r>
              <a:rPr lang="zh-CN" altLang="zh-CN" sz="2000" dirty="0"/>
              <a:t>（输入）</a:t>
            </a:r>
            <a:r>
              <a:rPr lang="en-US" altLang="zh-CN" sz="2000" dirty="0"/>
              <a:t>+5*EO</a:t>
            </a:r>
            <a:r>
              <a:rPr lang="zh-CN" altLang="zh-CN" sz="2000" dirty="0"/>
              <a:t>（输出）</a:t>
            </a:r>
            <a:r>
              <a:rPr lang="en-US" altLang="zh-CN" sz="2000" dirty="0"/>
              <a:t>+4*EQ</a:t>
            </a:r>
            <a:r>
              <a:rPr lang="zh-CN" altLang="zh-CN" sz="2000" dirty="0"/>
              <a:t>（查询）</a:t>
            </a:r>
            <a:endParaRPr lang="en-US" altLang="zh-CN" sz="2000" dirty="0" smtClean="0"/>
          </a:p>
          <a:p>
            <a:pPr lvl="1">
              <a:defRPr/>
            </a:pPr>
            <a:r>
              <a:rPr lang="zh-CN" altLang="en-US" sz="2000" dirty="0" smtClean="0"/>
              <a:t>标准功能点数偏差在</a:t>
            </a:r>
            <a:r>
              <a:rPr lang="en-US" altLang="zh-CN" sz="2000" dirty="0" smtClean="0"/>
              <a:t>10%</a:t>
            </a:r>
            <a:endParaRPr lang="en-US" altLang="zh-CN" sz="2000" dirty="0" smtClean="0"/>
          </a:p>
          <a:p>
            <a:pPr lvl="1">
              <a:defRPr/>
            </a:pPr>
            <a:r>
              <a:rPr lang="zh-CN" altLang="en-US" sz="2000" dirty="0" smtClean="0"/>
              <a:t>需求文档和设计文档，可做功能点数计算</a:t>
            </a:r>
            <a:endParaRPr lang="en-US" altLang="zh-CN" sz="2000" dirty="0" smtClean="0"/>
          </a:p>
          <a:p>
            <a:pPr>
              <a:defRPr/>
            </a:pPr>
            <a:r>
              <a:rPr lang="zh-CN" altLang="en-US" b="1" dirty="0">
                <a:solidFill>
                  <a:srgbClr val="FF0000"/>
                </a:solidFill>
              </a:rPr>
              <a:t>快速</a:t>
            </a:r>
            <a:r>
              <a:rPr lang="zh-CN" altLang="en-US" b="1" dirty="0" smtClean="0">
                <a:solidFill>
                  <a:srgbClr val="FF0000"/>
                </a:solidFill>
              </a:rPr>
              <a:t>功能点的计算</a:t>
            </a:r>
            <a:r>
              <a:rPr lang="en-US" altLang="zh-CN" b="1" dirty="0" smtClean="0">
                <a:solidFill>
                  <a:srgbClr val="FF0000"/>
                </a:solidFill>
              </a:rPr>
              <a:t>:</a:t>
            </a:r>
            <a:endParaRPr lang="zh-CN" altLang="zh-CN" sz="2000" dirty="0">
              <a:solidFill>
                <a:srgbClr val="FF0000"/>
              </a:solidFill>
            </a:endParaRPr>
          </a:p>
          <a:p>
            <a:pPr marL="0" lvl="1">
              <a:defRPr/>
            </a:pPr>
            <a:r>
              <a:rPr lang="zh-CN" altLang="en-US" dirty="0" smtClean="0">
                <a:solidFill>
                  <a:srgbClr val="FF0000"/>
                </a:solidFill>
                <a:sym typeface="+mn-ea"/>
              </a:rPr>
              <a:t>未调整的功能点</a:t>
            </a:r>
            <a:r>
              <a:rPr lang="en-US" altLang="zh-CN" dirty="0" smtClean="0">
                <a:solidFill>
                  <a:srgbClr val="FF0000"/>
                </a:solidFill>
                <a:sym typeface="+mn-ea"/>
              </a:rPr>
              <a:t>UFP=</a:t>
            </a:r>
            <a:r>
              <a:rPr lang="en-US" altLang="zh-CN" dirty="0">
                <a:solidFill>
                  <a:srgbClr val="FF0000"/>
                </a:solidFill>
                <a:sym typeface="+mn-ea"/>
              </a:rPr>
              <a:t>35*ILF</a:t>
            </a:r>
            <a:r>
              <a:rPr lang="zh-CN" altLang="zh-CN" dirty="0">
                <a:solidFill>
                  <a:srgbClr val="FF0000"/>
                </a:solidFill>
                <a:sym typeface="+mn-ea"/>
              </a:rPr>
              <a:t>（内部逻辑文件）</a:t>
            </a:r>
            <a:r>
              <a:rPr lang="en-US" altLang="zh-CN" dirty="0">
                <a:solidFill>
                  <a:srgbClr val="FF0000"/>
                </a:solidFill>
                <a:sym typeface="+mn-ea"/>
              </a:rPr>
              <a:t>+15*EIF</a:t>
            </a:r>
            <a:r>
              <a:rPr lang="zh-CN" altLang="zh-CN" dirty="0">
                <a:solidFill>
                  <a:srgbClr val="FF0000"/>
                </a:solidFill>
                <a:sym typeface="+mn-ea"/>
              </a:rPr>
              <a:t>（外部逻辑文件</a:t>
            </a:r>
            <a:r>
              <a:rPr lang="zh-CN" altLang="zh-CN" dirty="0" smtClean="0">
                <a:solidFill>
                  <a:srgbClr val="FF0000"/>
                </a:solidFill>
                <a:sym typeface="+mn-ea"/>
              </a:rPr>
              <a:t>）</a:t>
            </a:r>
            <a:endParaRPr lang="en-US" altLang="zh-CN" dirty="0" smtClean="0">
              <a:solidFill>
                <a:srgbClr val="FF0000"/>
              </a:solidFill>
            </a:endParaRPr>
          </a:p>
          <a:p>
            <a:pPr lvl="1">
              <a:defRPr/>
            </a:pPr>
            <a:r>
              <a:rPr lang="zh-CN" altLang="en-US" dirty="0" smtClean="0">
                <a:solidFill>
                  <a:srgbClr val="FF0000"/>
                </a:solidFill>
              </a:rPr>
              <a:t>快速功能点方法偏差</a:t>
            </a:r>
            <a:r>
              <a:rPr lang="en-US" altLang="zh-CN" dirty="0" smtClean="0">
                <a:solidFill>
                  <a:srgbClr val="FF0000"/>
                </a:solidFill>
              </a:rPr>
              <a:t>20%</a:t>
            </a:r>
            <a:endParaRPr lang="en-US" altLang="zh-CN" dirty="0" smtClean="0">
              <a:solidFill>
                <a:srgbClr val="FF0000"/>
              </a:solidFill>
            </a:endParaRPr>
          </a:p>
          <a:p>
            <a:pPr lvl="1">
              <a:defRPr/>
            </a:pPr>
            <a:r>
              <a:rPr lang="zh-CN" altLang="zh-CN" dirty="0" smtClean="0">
                <a:solidFill>
                  <a:srgbClr val="FF0000"/>
                </a:solidFill>
              </a:rPr>
              <a:t>快速功能点方法：在招投标之前做估算</a:t>
            </a:r>
            <a:r>
              <a:rPr lang="zh-CN" altLang="en-US" dirty="0">
                <a:solidFill>
                  <a:srgbClr val="FF0000"/>
                </a:solidFill>
              </a:rPr>
              <a:t>或是</a:t>
            </a:r>
            <a:r>
              <a:rPr lang="zh-CN" altLang="en-US" dirty="0" smtClean="0">
                <a:solidFill>
                  <a:srgbClr val="FF0000"/>
                </a:solidFill>
              </a:rPr>
              <a:t>需求提出阶段时</a:t>
            </a:r>
            <a:endParaRPr lang="zh-CN" altLang="zh-CN" dirty="0" smtClean="0">
              <a:solidFill>
                <a:srgbClr val="FF0000"/>
              </a:solidFill>
            </a:endParaRPr>
          </a:p>
          <a:p>
            <a:pPr lvl="1">
              <a:defRPr/>
            </a:pPr>
            <a:endParaRPr lang="zh-CN" altLang="zh-CN" dirty="0"/>
          </a:p>
          <a:p>
            <a:pPr lvl="1"/>
            <a:endParaRPr lang="en-US" altLang="zh-CN" dirty="0"/>
          </a:p>
          <a:p>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b="1" dirty="0" smtClean="0"/>
              <a:t>快速功能点识别方法</a:t>
            </a:r>
            <a:endParaRPr lang="zh-CN" altLang="en-US" sz="4000" b="1" dirty="0"/>
          </a:p>
        </p:txBody>
      </p:sp>
      <p:sp>
        <p:nvSpPr>
          <p:cNvPr id="3" name="内容占位符 2"/>
          <p:cNvSpPr>
            <a:spLocks noGrp="1"/>
          </p:cNvSpPr>
          <p:nvPr>
            <p:ph sz="quarter" idx="1"/>
          </p:nvPr>
        </p:nvSpPr>
        <p:spPr/>
        <p:txBody>
          <a:bodyPr/>
          <a:lstStyle/>
          <a:p>
            <a:r>
              <a:rPr lang="zh-CN" altLang="zh-CN" b="1" dirty="0"/>
              <a:t>子系统内逻辑文件计数次数：</a:t>
            </a:r>
            <a:endParaRPr lang="zh-CN" altLang="zh-CN" dirty="0"/>
          </a:p>
          <a:p>
            <a:r>
              <a:rPr lang="zh-CN" altLang="zh-CN" b="1" dirty="0"/>
              <a:t>任何逻辑文件仅被计数一次：</a:t>
            </a:r>
            <a:endParaRPr lang="zh-CN" altLang="zh-CN" dirty="0"/>
          </a:p>
          <a:p>
            <a:pPr lvl="0"/>
            <a:r>
              <a:rPr lang="zh-CN" altLang="zh-CN" b="1" dirty="0"/>
              <a:t>多个模块重复操作一个</a:t>
            </a:r>
            <a:r>
              <a:rPr lang="en-US" altLang="zh-CN" b="1" dirty="0"/>
              <a:t>ILF</a:t>
            </a:r>
            <a:r>
              <a:rPr lang="zh-CN" altLang="zh-CN" b="1" dirty="0"/>
              <a:t>只识别</a:t>
            </a:r>
            <a:r>
              <a:rPr lang="en-US" altLang="zh-CN" b="1" dirty="0"/>
              <a:t>1</a:t>
            </a:r>
            <a:r>
              <a:rPr lang="zh-CN" altLang="zh-CN" b="1" dirty="0"/>
              <a:t>次</a:t>
            </a:r>
            <a:endParaRPr lang="zh-CN" altLang="zh-CN" dirty="0"/>
          </a:p>
          <a:p>
            <a:pPr lvl="0"/>
            <a:r>
              <a:rPr lang="zh-CN" altLang="zh-CN" b="1" dirty="0"/>
              <a:t>多个模块重复操作一个</a:t>
            </a:r>
            <a:r>
              <a:rPr lang="en-US" altLang="zh-CN" b="1" dirty="0"/>
              <a:t>EIF</a:t>
            </a:r>
            <a:r>
              <a:rPr lang="zh-CN" altLang="zh-CN" b="1" dirty="0"/>
              <a:t>只识别</a:t>
            </a:r>
            <a:r>
              <a:rPr lang="en-US" altLang="zh-CN" b="1" dirty="0"/>
              <a:t>1</a:t>
            </a:r>
            <a:r>
              <a:rPr lang="zh-CN" altLang="zh-CN" b="1" dirty="0"/>
              <a:t>次</a:t>
            </a:r>
            <a:endParaRPr lang="zh-CN" altLang="zh-CN" dirty="0"/>
          </a:p>
          <a:p>
            <a:r>
              <a:rPr lang="zh-CN" altLang="zh-CN" b="1" dirty="0"/>
              <a:t>优先计算</a:t>
            </a:r>
            <a:r>
              <a:rPr lang="en-US" altLang="zh-CN" b="1" dirty="0"/>
              <a:t>ILF</a:t>
            </a:r>
            <a:r>
              <a:rPr lang="zh-CN" altLang="zh-CN" b="1" dirty="0"/>
              <a:t>，权值比较高</a:t>
            </a:r>
            <a:r>
              <a:rPr lang="en-US" altLang="zh-CN" b="1" dirty="0"/>
              <a:t>(</a:t>
            </a:r>
            <a:r>
              <a:rPr lang="zh-CN" altLang="zh-CN" b="1" dirty="0"/>
              <a:t>用模板操作的时候，正好是反过来</a:t>
            </a:r>
            <a:r>
              <a:rPr lang="en-US" altLang="zh-CN" b="1" dirty="0" smtClean="0"/>
              <a:t>)</a:t>
            </a:r>
            <a:endParaRPr lang="en-US" altLang="zh-CN" b="1" dirty="0" smtClean="0"/>
          </a:p>
          <a:p>
            <a:r>
              <a:rPr lang="zh-CN" altLang="zh-CN" b="1" dirty="0"/>
              <a:t>配置信息（编码文件）：配置文件、配置菜单、配置表等不属于文件</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b="1" dirty="0" smtClean="0">
                <a:sym typeface="+mn-ea"/>
              </a:rPr>
              <a:t>调整功能点计算法</a:t>
            </a:r>
            <a:endParaRPr lang="zh-CN" altLang="en-US" sz="4000" b="1" dirty="0"/>
          </a:p>
        </p:txBody>
      </p:sp>
      <p:sp>
        <p:nvSpPr>
          <p:cNvPr id="3" name="内容占位符 2"/>
          <p:cNvSpPr>
            <a:spLocks noGrp="1"/>
          </p:cNvSpPr>
          <p:nvPr>
            <p:ph sz="quarter" idx="1"/>
          </p:nvPr>
        </p:nvSpPr>
        <p:spPr>
          <a:xfrm>
            <a:off x="74930" y="1618615"/>
            <a:ext cx="8405495" cy="4873625"/>
          </a:xfrm>
        </p:spPr>
        <p:txBody>
          <a:bodyPr>
            <a:normAutofit/>
          </a:bodyPr>
          <a:lstStyle/>
          <a:p>
            <a:pPr>
              <a:defRPr/>
            </a:pPr>
            <a:r>
              <a:rPr lang="zh-CN" altLang="en-US" b="1" dirty="0" smtClean="0"/>
              <a:t>调整功能点数计算：</a:t>
            </a:r>
            <a:endParaRPr lang="zh-CN" altLang="zh-CN" b="1" dirty="0" smtClean="0"/>
          </a:p>
          <a:p>
            <a:pPr lvl="1">
              <a:defRPr/>
            </a:pPr>
            <a:r>
              <a:rPr lang="zh-CN" sz="2000" dirty="0"/>
              <a:t>调整的功能点</a:t>
            </a:r>
            <a:r>
              <a:rPr lang="en-US" altLang="zh-CN" sz="2000" dirty="0"/>
              <a:t>FP=</a:t>
            </a:r>
            <a:r>
              <a:rPr altLang="zh-CN" sz="2000" dirty="0">
                <a:solidFill>
                  <a:srgbClr val="FF0000"/>
                </a:solidFill>
              </a:rPr>
              <a:t>未调整功能点数量（UFP）</a:t>
            </a:r>
            <a:r>
              <a:rPr altLang="zh-CN" sz="2000" dirty="0"/>
              <a:t> </a:t>
            </a:r>
            <a:r>
              <a:rPr lang="en-US" sz="2000" dirty="0"/>
              <a:t>*</a:t>
            </a:r>
            <a:r>
              <a:rPr altLang="zh-CN" sz="2000" dirty="0"/>
              <a:t>软件类别调整因 子</a:t>
            </a:r>
            <a:r>
              <a:rPr lang="en-US" sz="2000" dirty="0"/>
              <a:t>*</a:t>
            </a:r>
            <a:r>
              <a:rPr altLang="zh-CN" sz="2000" dirty="0"/>
              <a:t>规模变更调整因子</a:t>
            </a:r>
            <a:r>
              <a:rPr lang="en-US" sz="2000" dirty="0"/>
              <a:t>*</a:t>
            </a:r>
            <a:r>
              <a:rPr altLang="zh-CN" sz="2000" dirty="0"/>
              <a:t>复用系数</a:t>
            </a:r>
            <a:endParaRPr altLang="zh-CN" sz="2000" dirty="0"/>
          </a:p>
          <a:p>
            <a:pPr marL="274320" lvl="1" algn="l">
              <a:spcBef>
                <a:spcPts val="600"/>
              </a:spcBef>
              <a:buFont typeface="Wingdings" panose="05000000000000000000"/>
              <a:buChar char=""/>
              <a:defRPr/>
            </a:pPr>
            <a:r>
              <a:rPr lang="zh-CN" altLang="en-US" sz="2400" b="1" dirty="0" smtClean="0"/>
              <a:t>软件类别调整因子及复杂度</a:t>
            </a:r>
            <a:endParaRPr lang="zh-CN" altLang="en-US" sz="2400" b="1" dirty="0" smtClean="0"/>
          </a:p>
          <a:p>
            <a:pPr marL="0" indent="0">
              <a:buNone/>
            </a:pPr>
            <a:endParaRPr lang="zh-CN" altLang="en-US" dirty="0"/>
          </a:p>
        </p:txBody>
      </p:sp>
      <p:graphicFrame>
        <p:nvGraphicFramePr>
          <p:cNvPr id="5" name="表格 4"/>
          <p:cNvGraphicFramePr/>
          <p:nvPr>
            <p:custDataLst>
              <p:tags r:id="rId1"/>
            </p:custDataLst>
          </p:nvPr>
        </p:nvGraphicFramePr>
        <p:xfrm>
          <a:off x="962660" y="3186430"/>
          <a:ext cx="6962140" cy="2378075"/>
        </p:xfrm>
        <a:graphic>
          <a:graphicData uri="http://schemas.openxmlformats.org/drawingml/2006/table">
            <a:tbl>
              <a:tblPr firstRow="1" bandRow="1">
                <a:tableStyleId>{5C22544A-7EE6-4342-B048-85BDC9FD1C3A}</a:tableStyleId>
              </a:tblPr>
              <a:tblGrid>
                <a:gridCol w="549910"/>
                <a:gridCol w="1344295"/>
                <a:gridCol w="2597150"/>
                <a:gridCol w="962025"/>
                <a:gridCol w="1508760"/>
              </a:tblGrid>
              <a:tr h="320040">
                <a:tc>
                  <a:txBody>
                    <a:bodyPr/>
                    <a:p>
                      <a:pPr indent="0" algn="ctr">
                        <a:buNone/>
                      </a:pPr>
                      <a:r>
                        <a:rPr lang="zh-CN" sz="1400" b="0">
                          <a:solidFill>
                            <a:srgbClr val="000000"/>
                          </a:solidFill>
                          <a:latin typeface="Arial" panose="020B0604020202020204" pitchFamily="34" charset="0"/>
                          <a:ea typeface="宋体" panose="02010600030101010101" pitchFamily="2" charset="-122"/>
                        </a:rPr>
                        <a:t>序号</a:t>
                      </a:r>
                      <a:endParaRPr lang="zh-CN" altLang="en-US" sz="1400" b="0">
                        <a:solidFill>
                          <a:srgbClr val="000000"/>
                        </a:solidFill>
                        <a:latin typeface="Arial" panose="020B0604020202020204" pitchFamily="34" charset="0"/>
                        <a:ea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400" b="0">
                          <a:solidFill>
                            <a:srgbClr val="000000"/>
                          </a:solidFill>
                          <a:latin typeface="Arial" panose="020B0604020202020204" pitchFamily="34" charset="0"/>
                          <a:ea typeface="宋体" panose="02010600030101010101" pitchFamily="2" charset="-122"/>
                        </a:rPr>
                        <a:t>软件类别</a:t>
                      </a:r>
                      <a:endParaRPr lang="zh-CN" altLang="en-US" sz="1400" b="0">
                        <a:solidFill>
                          <a:srgbClr val="000000"/>
                        </a:solidFill>
                        <a:latin typeface="Arial" panose="020B0604020202020204" pitchFamily="34" charset="0"/>
                        <a:ea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400" b="0">
                          <a:solidFill>
                            <a:srgbClr val="000000"/>
                          </a:solidFill>
                          <a:latin typeface="Arial" panose="020B0604020202020204" pitchFamily="34" charset="0"/>
                          <a:ea typeface="宋体" panose="02010600030101010101" pitchFamily="2" charset="-122"/>
                        </a:rPr>
                        <a:t>范围</a:t>
                      </a:r>
                      <a:endParaRPr lang="zh-CN" altLang="en-US" sz="1400" b="0">
                        <a:solidFill>
                          <a:srgbClr val="000000"/>
                        </a:solidFill>
                        <a:latin typeface="Arial" panose="020B0604020202020204" pitchFamily="34" charset="0"/>
                        <a:ea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600" b="0">
                          <a:solidFill>
                            <a:srgbClr val="000000"/>
                          </a:solidFill>
                          <a:latin typeface="Arial" panose="020B0604020202020204" pitchFamily="34" charset="0"/>
                          <a:ea typeface="宋体" panose="02010600030101010101" pitchFamily="2" charset="-122"/>
                        </a:rPr>
                        <a:t>调整因子</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400" b="0">
                          <a:solidFill>
                            <a:srgbClr val="000000"/>
                          </a:solidFill>
                          <a:latin typeface="Arial" panose="020B0604020202020204" pitchFamily="34" charset="0"/>
                          <a:ea typeface="宋体" panose="02010600030101010101" pitchFamily="2" charset="-122"/>
                        </a:rPr>
                        <a:t>复用度调整系数</a:t>
                      </a:r>
                      <a:endParaRPr lang="zh-CN" altLang="en-US" sz="1400" b="0">
                        <a:solidFill>
                          <a:srgbClr val="000000"/>
                        </a:solidFill>
                        <a:latin typeface="Arial" panose="020B0604020202020204" pitchFamily="34" charset="0"/>
                        <a:ea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499745">
                <a:tc>
                  <a:txBody>
                    <a:bodyPr/>
                    <a:p>
                      <a:pPr indent="0" algn="ctr">
                        <a:buNone/>
                      </a:pPr>
                      <a:r>
                        <a:rPr lang="en-US" sz="1600" b="0">
                          <a:solidFill>
                            <a:srgbClr val="000000"/>
                          </a:solidFill>
                          <a:latin typeface="Times New Roman" panose="02020603050405020304" charset="-122"/>
                        </a:rPr>
                        <a:t>1</a:t>
                      </a:r>
                      <a:endParaRPr lang="en-US" altLang="en-US" sz="1600" b="0">
                        <a:solidFill>
                          <a:srgbClr val="000000"/>
                        </a:solidFill>
                        <a:latin typeface="Times New Roman" panose="0202060305040502030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400" b="0">
                          <a:solidFill>
                            <a:srgbClr val="000000"/>
                          </a:solidFill>
                          <a:latin typeface="Arial" panose="020B0604020202020204" pitchFamily="34" charset="0"/>
                          <a:ea typeface="宋体" panose="02010600030101010101" pitchFamily="2" charset="-122"/>
                        </a:rPr>
                        <a:t>业务处理</a:t>
                      </a:r>
                      <a:endParaRPr lang="zh-CN" altLang="en-US" sz="1400" b="0">
                        <a:solidFill>
                          <a:srgbClr val="000000"/>
                        </a:solidFill>
                        <a:latin typeface="Arial" panose="020B0604020202020204" pitchFamily="34" charset="0"/>
                        <a:ea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400" b="0">
                          <a:solidFill>
                            <a:srgbClr val="000000"/>
                          </a:solidFill>
                          <a:latin typeface="Arial" panose="020B0604020202020204" pitchFamily="34" charset="0"/>
                          <a:ea typeface="宋体" panose="02010600030101010101" pitchFamily="2" charset="-122"/>
                        </a:rPr>
                        <a:t>各类业务应用系统、政务服</a:t>
                      </a:r>
                      <a:r>
                        <a:rPr lang="en-US" sz="1400" b="0">
                          <a:solidFill>
                            <a:srgbClr val="000000"/>
                          </a:solidFill>
                          <a:latin typeface="宋体" panose="02010600030101010101" pitchFamily="2" charset="-122"/>
                        </a:rPr>
                        <a:t>务系统、协同办公系统等</a:t>
                      </a:r>
                      <a:r>
                        <a:rPr lang="en-US" sz="1400" b="0">
                          <a:solidFill>
                            <a:srgbClr val="000000"/>
                          </a:solidFill>
                          <a:latin typeface="MS Gothic" panose="020B0609070205080204" charset="-122"/>
                        </a:rPr>
                        <a:t>・</a:t>
                      </a:r>
                      <a:endParaRPr lang="en-US" altLang="en-US" sz="1400" b="0">
                        <a:solidFill>
                          <a:srgbClr val="000000"/>
                        </a:solidFill>
                        <a:latin typeface="MS Gothic" panose="020B060907020508020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Times New Roman" panose="02020603050405020304" charset="-122"/>
                        </a:rPr>
                        <a:t>1.0</a:t>
                      </a:r>
                      <a:endParaRPr lang="en-US" altLang="en-US" sz="1600" b="0">
                        <a:solidFill>
                          <a:srgbClr val="000000"/>
                        </a:solidFill>
                        <a:latin typeface="Times New Roman" panose="0202060305040502030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rowSpan="4">
                  <a:txBody>
                    <a:bodyPr/>
                    <a:p>
                      <a:pPr indent="0">
                        <a:buNone/>
                      </a:pPr>
                      <a:r>
                        <a:rPr lang="en-US" sz="1400" b="0">
                          <a:solidFill>
                            <a:srgbClr val="000000"/>
                          </a:solidFill>
                          <a:latin typeface="宋体" panose="02010600030101010101" pitchFamily="2" charset="-122"/>
                        </a:rPr>
                        <a:t>高复用度：</a:t>
                      </a:r>
                      <a:r>
                        <a:rPr lang="en-US" sz="1600" b="0">
                          <a:solidFill>
                            <a:srgbClr val="000000"/>
                          </a:solidFill>
                          <a:latin typeface="Times New Roman" panose="02020603050405020304" charset="-122"/>
                        </a:rPr>
                        <a:t>1/3</a:t>
                      </a:r>
                      <a:r>
                        <a:rPr lang="en-US" sz="1400" b="0">
                          <a:solidFill>
                            <a:srgbClr val="000000"/>
                          </a:solidFill>
                          <a:latin typeface="宋体" panose="02010600030101010101" pitchFamily="2" charset="-122"/>
                        </a:rPr>
                        <a:t>中复用度：</a:t>
                      </a:r>
                      <a:r>
                        <a:rPr lang="en-US" sz="1600" b="0">
                          <a:solidFill>
                            <a:srgbClr val="000000"/>
                          </a:solidFill>
                          <a:latin typeface="Times New Roman" panose="02020603050405020304" charset="-122"/>
                        </a:rPr>
                        <a:t>2/3</a:t>
                      </a:r>
                      <a:endParaRPr lang="en-US" sz="1600" b="0">
                        <a:solidFill>
                          <a:srgbClr val="000000"/>
                        </a:solidFill>
                        <a:latin typeface="Times New Roman" panose="02020603050405020304" charset="-122"/>
                      </a:endParaRPr>
                    </a:p>
                    <a:p>
                      <a:pPr indent="0">
                        <a:buNone/>
                      </a:pPr>
                      <a:r>
                        <a:rPr lang="en-US" sz="1400" b="0">
                          <a:solidFill>
                            <a:srgbClr val="000000"/>
                          </a:solidFill>
                          <a:latin typeface="宋体" panose="02010600030101010101" pitchFamily="2" charset="-122"/>
                        </a:rPr>
                        <a:t>低复用度：</a:t>
                      </a:r>
                      <a:r>
                        <a:rPr lang="en-US" sz="1600" b="0">
                          <a:solidFill>
                            <a:srgbClr val="000000"/>
                          </a:solidFill>
                          <a:latin typeface="Times New Roman" panose="02020603050405020304" charset="-122"/>
                        </a:rPr>
                        <a:t>1</a:t>
                      </a:r>
                      <a:endParaRPr lang="en-US" altLang="en-US" sz="1600" b="0">
                        <a:solidFill>
                          <a:srgbClr val="000000"/>
                        </a:solidFill>
                        <a:latin typeface="Times New Roman" panose="0202060305040502030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747395">
                <a:tc>
                  <a:txBody>
                    <a:bodyPr/>
                    <a:p>
                      <a:pPr indent="0" algn="ctr">
                        <a:buNone/>
                      </a:pPr>
                      <a:r>
                        <a:rPr lang="en-US" sz="1600" b="0">
                          <a:solidFill>
                            <a:srgbClr val="000000"/>
                          </a:solidFill>
                          <a:latin typeface="Times New Roman" panose="02020603050405020304" charset="-122"/>
                        </a:rPr>
                        <a:t>2</a:t>
                      </a:r>
                      <a:endParaRPr lang="en-US" altLang="en-US" sz="1600" b="0">
                        <a:solidFill>
                          <a:srgbClr val="000000"/>
                        </a:solidFill>
                        <a:latin typeface="Times New Roman" panose="0202060305040502030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宋体" panose="02010600030101010101" pitchFamily="2" charset="-122"/>
                        </a:rPr>
                        <a:t>应用集成和科学计算</a:t>
                      </a:r>
                      <a:endParaRPr lang="en-US" altLang="en-US" sz="14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宋体" panose="02010600030101010101" pitchFamily="2" charset="-122"/>
                        </a:rPr>
                        <a:t>应用集成公共支撑平台、企业服务总线、地理信息系统等；科学计算、模拟、统计等</a:t>
                      </a:r>
                      <a:r>
                        <a:rPr lang="en-US" sz="1400" b="0">
                          <a:solidFill>
                            <a:srgbClr val="000000"/>
                          </a:solidFill>
                          <a:latin typeface="MingLiU" charset="-122"/>
                        </a:rPr>
                        <a:t>.</a:t>
                      </a:r>
                      <a:endParaRPr lang="en-US" altLang="en-US" sz="1400" b="0">
                        <a:solidFill>
                          <a:srgbClr val="000000"/>
                        </a:solidFill>
                        <a:latin typeface="MingLiU"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Times New Roman" panose="02020603050405020304" charset="-122"/>
                        </a:rPr>
                        <a:t>1.2</a:t>
                      </a:r>
                      <a:endParaRPr lang="en-US" altLang="en-US" sz="1600" b="0">
                        <a:solidFill>
                          <a:srgbClr val="000000"/>
                        </a:solidFill>
                        <a:latin typeface="Times New Roman" panose="0202060305040502030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r>
              <a:tr h="499745">
                <a:tc>
                  <a:txBody>
                    <a:bodyPr/>
                    <a:p>
                      <a:pPr indent="0" algn="ctr">
                        <a:buNone/>
                      </a:pPr>
                      <a:r>
                        <a:rPr lang="en-US" sz="1600" b="0">
                          <a:solidFill>
                            <a:srgbClr val="000000"/>
                          </a:solidFill>
                          <a:latin typeface="Times New Roman" panose="02020603050405020304" charset="-122"/>
                        </a:rPr>
                        <a:t>3</a:t>
                      </a:r>
                      <a:endParaRPr lang="en-US" altLang="en-US" sz="1600" b="0">
                        <a:solidFill>
                          <a:srgbClr val="000000"/>
                        </a:solidFill>
                        <a:latin typeface="Times New Roman" panose="0202060305040502030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400" b="0">
                          <a:solidFill>
                            <a:srgbClr val="000000"/>
                          </a:solidFill>
                          <a:latin typeface="Arial" panose="020B0604020202020204" pitchFamily="34" charset="0"/>
                          <a:ea typeface="宋体" panose="02010600030101010101" pitchFamily="2" charset="-122"/>
                        </a:rPr>
                        <a:t>大数据、多媒体</a:t>
                      </a:r>
                      <a:endParaRPr lang="zh-CN" altLang="en-US" sz="1400" b="0">
                        <a:solidFill>
                          <a:srgbClr val="000000"/>
                        </a:solidFill>
                        <a:latin typeface="Arial" panose="020B0604020202020204" pitchFamily="34" charset="0"/>
                        <a:ea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宋体" panose="02010600030101010101" pitchFamily="2" charset="-122"/>
                        </a:rPr>
                        <a:t>困形、影像</a:t>
                      </a:r>
                      <a:r>
                        <a:rPr lang="en-US" sz="1400" b="0">
                          <a:solidFill>
                            <a:srgbClr val="000000"/>
                          </a:solidFill>
                          <a:latin typeface="MingLiU" charset="-122"/>
                        </a:rPr>
                        <a:t>'</a:t>
                      </a:r>
                      <a:r>
                        <a:rPr lang="en-US" sz="1400" b="0">
                          <a:solidFill>
                            <a:srgbClr val="000000"/>
                          </a:solidFill>
                          <a:latin typeface="宋体" panose="02010600030101010101" pitchFamily="2" charset="-122"/>
                        </a:rPr>
                        <a:t>声音等多媒体应用领域；大数据分析系统</a:t>
                      </a:r>
                      <a:r>
                        <a:rPr lang="en-US" sz="1400" b="0">
                          <a:solidFill>
                            <a:srgbClr val="000000"/>
                          </a:solidFill>
                          <a:latin typeface="MingLiU" charset="-122"/>
                        </a:rPr>
                        <a:t>.</a:t>
                      </a:r>
                      <a:endParaRPr lang="en-US" altLang="en-US" sz="1400" b="0">
                        <a:solidFill>
                          <a:srgbClr val="000000"/>
                        </a:solidFill>
                        <a:latin typeface="MingLiU"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Times New Roman" panose="02020603050405020304" charset="-122"/>
                        </a:rPr>
                        <a:t>1.3</a:t>
                      </a:r>
                      <a:endParaRPr lang="en-US" altLang="en-US" sz="1600" b="0">
                        <a:solidFill>
                          <a:srgbClr val="000000"/>
                        </a:solidFill>
                        <a:latin typeface="Times New Roman" panose="0202060305040502030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r>
              <a:tr h="311150">
                <a:tc>
                  <a:txBody>
                    <a:bodyPr/>
                    <a:p>
                      <a:pPr indent="0" algn="ctr">
                        <a:buNone/>
                      </a:pPr>
                      <a:r>
                        <a:rPr lang="en-US" sz="1600" b="0">
                          <a:solidFill>
                            <a:srgbClr val="000000"/>
                          </a:solidFill>
                          <a:latin typeface="Times New Roman" panose="02020603050405020304" charset="-122"/>
                        </a:rPr>
                        <a:t>4</a:t>
                      </a:r>
                      <a:endParaRPr lang="en-US" altLang="en-US" sz="1600" b="0">
                        <a:solidFill>
                          <a:srgbClr val="000000"/>
                        </a:solidFill>
                        <a:latin typeface="Times New Roman" panose="0202060305040502030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400" b="0">
                          <a:solidFill>
                            <a:srgbClr val="000000"/>
                          </a:solidFill>
                          <a:latin typeface="Arial" panose="020B0604020202020204" pitchFamily="34" charset="0"/>
                          <a:ea typeface="宋体" panose="02010600030101010101" pitchFamily="2" charset="-122"/>
                        </a:rPr>
                        <a:t>人工智能</a:t>
                      </a:r>
                      <a:endParaRPr lang="zh-CN" altLang="en-US" sz="1400" b="0">
                        <a:solidFill>
                          <a:srgbClr val="000000"/>
                        </a:solidFill>
                        <a:latin typeface="Arial" panose="020B0604020202020204" pitchFamily="34" charset="0"/>
                        <a:ea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宋体" panose="02010600030101010101" pitchFamily="2" charset="-122"/>
                        </a:rPr>
                        <a:t>自然语言处理、深度学习等</a:t>
                      </a:r>
                      <a:r>
                        <a:rPr lang="en-US" sz="1400" b="0">
                          <a:solidFill>
                            <a:srgbClr val="000000"/>
                          </a:solidFill>
                          <a:latin typeface="MingLiU" charset="-122"/>
                        </a:rPr>
                        <a:t>.</a:t>
                      </a:r>
                      <a:endParaRPr lang="en-US" altLang="en-US" sz="1400" b="0">
                        <a:solidFill>
                          <a:srgbClr val="000000"/>
                        </a:solidFill>
                        <a:latin typeface="MingLiU"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Times New Roman" panose="02020603050405020304" charset="-122"/>
                        </a:rPr>
                        <a:t>1.5</a:t>
                      </a:r>
                      <a:endParaRPr lang="en-US" altLang="en-US" sz="1600" b="0">
                        <a:solidFill>
                          <a:srgbClr val="000000"/>
                        </a:solidFill>
                        <a:latin typeface="Times New Roman" panose="0202060305040502030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r>
            </a:tbl>
          </a:graphicData>
        </a:graphic>
      </p:graphicFrame>
      <p:sp>
        <p:nvSpPr>
          <p:cNvPr id="6" name="文本框 5"/>
          <p:cNvSpPr txBox="1"/>
          <p:nvPr/>
        </p:nvSpPr>
        <p:spPr>
          <a:xfrm>
            <a:off x="457200" y="5636895"/>
            <a:ext cx="8405495" cy="927100"/>
          </a:xfrm>
          <a:prstGeom prst="rect">
            <a:avLst/>
          </a:prstGeom>
          <a:noFill/>
        </p:spPr>
        <p:txBody>
          <a:bodyPr wrap="square" rtlCol="0" anchor="t">
            <a:spAutoFit/>
          </a:bodyPr>
          <a:p>
            <a:pPr marL="640080" lvl="1" indent="-274320" algn="l">
              <a:spcBef>
                <a:spcPct val="20000"/>
              </a:spcBef>
              <a:buClr>
                <a:schemeClr val="accent1"/>
              </a:buClr>
              <a:buSzPct val="80000"/>
              <a:buFont typeface="Wingdings 2" panose="05020102010507070707"/>
              <a:buChar char=""/>
              <a:defRPr/>
            </a:pPr>
            <a:r>
              <a:rPr lang="zh-CN" sz="1600" dirty="0"/>
              <a:t>如实混合模式，可取主体类型或平均值，凡取值超过1的，需列明具体取值依据</a:t>
            </a:r>
            <a:endParaRPr lang="zh-CN" sz="1600" dirty="0"/>
          </a:p>
          <a:p>
            <a:pPr marL="640080" lvl="1" indent="-274320" algn="l">
              <a:spcBef>
                <a:spcPct val="20000"/>
              </a:spcBef>
              <a:buClr>
                <a:schemeClr val="accent1"/>
              </a:buClr>
              <a:buSzPct val="80000"/>
              <a:buFont typeface="Wingdings 2" panose="05020102010507070707"/>
              <a:buChar char=""/>
              <a:defRPr/>
            </a:pPr>
            <a:r>
              <a:rPr lang="zh-CN" sz="1600" dirty="0"/>
              <a:t>新建项目的复用度调整系数默认取值为1 （复用度 低），根据实际情况进行调整</a:t>
            </a:r>
            <a:endParaRPr lang="zh-CN" sz="1600" dirty="0"/>
          </a:p>
          <a:p>
            <a:pPr marL="640080" lvl="1" indent="-274320" algn="l">
              <a:spcBef>
                <a:spcPct val="20000"/>
              </a:spcBef>
              <a:buClr>
                <a:schemeClr val="accent1"/>
              </a:buClr>
              <a:buSzPct val="80000"/>
              <a:buFont typeface="Wingdings 2" panose="05020102010507070707"/>
              <a:buChar char=""/>
              <a:defRPr/>
            </a:pPr>
            <a:endParaRPr lang="en-US" altLang="zh-CN" sz="1600" dirty="0">
              <a:sym typeface="+mn-ea"/>
            </a:endParaRPr>
          </a:p>
        </p:txBody>
      </p:sp>
      <p:sp>
        <p:nvSpPr>
          <p:cNvPr id="7" name="文本框 6"/>
          <p:cNvSpPr txBox="1"/>
          <p:nvPr/>
        </p:nvSpPr>
        <p:spPr>
          <a:xfrm>
            <a:off x="175895" y="6350635"/>
            <a:ext cx="5521960" cy="368300"/>
          </a:xfrm>
          <a:prstGeom prst="rect">
            <a:avLst/>
          </a:prstGeom>
          <a:noFill/>
        </p:spPr>
        <p:txBody>
          <a:bodyPr wrap="none" rtlCol="0" anchor="t">
            <a:spAutoFit/>
          </a:bodyPr>
          <a:p>
            <a:pPr marL="640080" lvl="1" indent="-274320" algn="l">
              <a:spcBef>
                <a:spcPct val="20000"/>
              </a:spcBef>
              <a:buClr>
                <a:schemeClr val="accent1"/>
              </a:buClr>
              <a:buSzPct val="80000"/>
              <a:buFont typeface="Wingdings 2" panose="05020102010507070707"/>
              <a:buChar char=""/>
              <a:defRPr/>
            </a:pPr>
            <a:r>
              <a:rPr lang="zh-CN" altLang="en-US" sz="2400" b="1" dirty="0" smtClean="0">
                <a:sym typeface="+mn-ea"/>
              </a:rPr>
              <a:t>规模变更调整因子，是否会产生变更，默认为1</a:t>
            </a:r>
            <a:endParaRPr lang="zh-CN" altLang="en-US" sz="2400" b="1"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b="1" dirty="0" smtClean="0"/>
              <a:t>功能点计算步骤</a:t>
            </a:r>
            <a:endParaRPr lang="zh-CN" altLang="en-US" sz="4000" b="1" dirty="0"/>
          </a:p>
        </p:txBody>
      </p:sp>
      <p:sp>
        <p:nvSpPr>
          <p:cNvPr id="5" name="内容占位符 4"/>
          <p:cNvSpPr>
            <a:spLocks noGrp="1"/>
          </p:cNvSpPr>
          <p:nvPr>
            <p:ph idx="1"/>
          </p:nvPr>
        </p:nvSpPr>
        <p:spPr/>
        <p:txBody>
          <a:bodyPr/>
          <a:p>
            <a:endParaRPr lang="zh-CN" altLang="en-US"/>
          </a:p>
        </p:txBody>
      </p:sp>
      <p:pic>
        <p:nvPicPr>
          <p:cNvPr id="34" name="Picture 4" descr="FP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1188" y="1916112"/>
            <a:ext cx="7849244" cy="3169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云形 34"/>
          <p:cNvSpPr/>
          <p:nvPr/>
        </p:nvSpPr>
        <p:spPr bwMode="auto">
          <a:xfrm rot="4977832">
            <a:off x="600075" y="2567940"/>
            <a:ext cx="1055688" cy="1627188"/>
          </a:xfrm>
          <a:prstGeom prst="cloud">
            <a:avLst/>
          </a:prstGeom>
          <a:noFill/>
          <a:ln w="9525" cap="flat" cmpd="sng" algn="ctr">
            <a:solidFill>
              <a:srgbClr val="0070C0"/>
            </a:solidFill>
            <a:prstDash val="solid"/>
            <a:miter lim="800000"/>
            <a:headEnd type="none" w="med" len="med"/>
            <a:tailEnd type="none" w="med" len="med"/>
          </a:ln>
          <a:effectLst/>
        </p:spPr>
        <p:txBody>
          <a:bodyPr wrap="none"/>
          <a:lstStyle/>
          <a:p>
            <a:pPr eaLnBrk="0" hangingPunct="0">
              <a:defRPr/>
            </a:pPr>
            <a:endParaRPr lang="zh-CN" altLang="en-US" sz="2400">
              <a:latin typeface="Tahoma" panose="020B0604030504040204" pitchFamily="34" charset="0"/>
              <a:ea typeface="宋体" panose="02010600030101010101" pitchFamily="2" charset="-122"/>
            </a:endParaRPr>
          </a:p>
        </p:txBody>
      </p:sp>
      <p:sp>
        <p:nvSpPr>
          <p:cNvPr id="36" name="TextBox 3"/>
          <p:cNvSpPr txBox="1">
            <a:spLocks noChangeArrowheads="1"/>
          </p:cNvSpPr>
          <p:nvPr/>
        </p:nvSpPr>
        <p:spPr bwMode="auto">
          <a:xfrm>
            <a:off x="1071562" y="3068960"/>
            <a:ext cx="714375"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t>项目</a:t>
            </a:r>
            <a:endParaRPr lang="zh-CN" altLang="en-US" sz="20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b="1" dirty="0" smtClean="0"/>
              <a:t>确定功能点类型</a:t>
            </a:r>
            <a:endParaRPr lang="zh-CN" altLang="en-US" sz="4000" b="1" dirty="0"/>
          </a:p>
        </p:txBody>
      </p:sp>
      <p:sp>
        <p:nvSpPr>
          <p:cNvPr id="3" name="内容占位符 2"/>
          <p:cNvSpPr>
            <a:spLocks noGrp="1"/>
          </p:cNvSpPr>
          <p:nvPr>
            <p:ph sz="quarter" idx="1"/>
          </p:nvPr>
        </p:nvSpPr>
        <p:spPr/>
        <p:txBody>
          <a:bodyPr>
            <a:normAutofit/>
          </a:bodyPr>
          <a:lstStyle/>
          <a:p>
            <a:r>
              <a:rPr lang="zh-CN" altLang="en-US" b="1" dirty="0"/>
              <a:t>数据类型的功能点</a:t>
            </a:r>
            <a:endParaRPr lang="en-US" altLang="zh-CN" b="1" dirty="0"/>
          </a:p>
          <a:p>
            <a:pPr lvl="1"/>
            <a:r>
              <a:rPr lang="en-US" altLang="zh-CN" dirty="0"/>
              <a:t>ILF </a:t>
            </a:r>
            <a:r>
              <a:rPr lang="zh-CN" altLang="en-US" dirty="0"/>
              <a:t>内部逻辑文件（</a:t>
            </a:r>
            <a:r>
              <a:rPr lang="en-US" altLang="zh-CN" dirty="0"/>
              <a:t>Internal Logical File</a:t>
            </a:r>
            <a:r>
              <a:rPr lang="zh-CN" altLang="en-US" dirty="0"/>
              <a:t>）</a:t>
            </a:r>
            <a:r>
              <a:rPr lang="en-US" altLang="zh-CN" dirty="0"/>
              <a:t>    </a:t>
            </a:r>
            <a:endParaRPr lang="en-US" altLang="zh-CN" dirty="0"/>
          </a:p>
          <a:p>
            <a:pPr lvl="1"/>
            <a:r>
              <a:rPr lang="en-US" altLang="zh-CN" dirty="0"/>
              <a:t>EIF </a:t>
            </a:r>
            <a:r>
              <a:rPr lang="zh-CN" altLang="en-US" dirty="0"/>
              <a:t>外部接口文件（</a:t>
            </a:r>
            <a:r>
              <a:rPr lang="en-US" altLang="zh-CN" dirty="0"/>
              <a:t>External Interface File</a:t>
            </a:r>
            <a:r>
              <a:rPr lang="zh-CN" altLang="en-US" dirty="0"/>
              <a:t>）</a:t>
            </a:r>
            <a:endParaRPr lang="en-US" altLang="zh-CN" dirty="0"/>
          </a:p>
          <a:p>
            <a:r>
              <a:rPr lang="zh-CN" altLang="en-US" b="1" dirty="0"/>
              <a:t>人机交互类型（事务）的功能点</a:t>
            </a:r>
            <a:endParaRPr lang="en-US" altLang="zh-CN" b="1" dirty="0"/>
          </a:p>
          <a:p>
            <a:pPr lvl="1"/>
            <a:r>
              <a:rPr lang="en-US" altLang="zh-CN" dirty="0"/>
              <a:t>EI  </a:t>
            </a:r>
            <a:r>
              <a:rPr lang="zh-CN" altLang="en-US" dirty="0"/>
              <a:t>外部输入</a:t>
            </a:r>
            <a:r>
              <a:rPr lang="en-US" altLang="zh-CN" dirty="0"/>
              <a:t>( External Input)</a:t>
            </a:r>
            <a:endParaRPr lang="en-US" altLang="zh-CN" dirty="0"/>
          </a:p>
          <a:p>
            <a:pPr lvl="1"/>
            <a:r>
              <a:rPr lang="en-US" altLang="zh-CN" dirty="0"/>
              <a:t>EO </a:t>
            </a:r>
            <a:r>
              <a:rPr lang="zh-CN" altLang="en-US" dirty="0"/>
              <a:t>外部输出（</a:t>
            </a:r>
            <a:r>
              <a:rPr lang="en-US" altLang="zh-CN" dirty="0"/>
              <a:t>External Output</a:t>
            </a:r>
            <a:r>
              <a:rPr lang="zh-CN" altLang="en-US" dirty="0"/>
              <a:t>）</a:t>
            </a:r>
            <a:endParaRPr lang="en-US" altLang="zh-CN" dirty="0"/>
          </a:p>
          <a:p>
            <a:pPr lvl="1"/>
            <a:r>
              <a:rPr lang="en-US" altLang="zh-CN" dirty="0"/>
              <a:t>EQ </a:t>
            </a:r>
            <a:r>
              <a:rPr lang="zh-CN" altLang="en-US" dirty="0"/>
              <a:t>外部查询（</a:t>
            </a:r>
            <a:r>
              <a:rPr lang="en-US" altLang="zh-CN" dirty="0"/>
              <a:t>External Inquiry</a:t>
            </a:r>
            <a:r>
              <a:rPr lang="zh-CN" altLang="en-US" dirty="0"/>
              <a:t>）</a:t>
            </a:r>
            <a:r>
              <a:rPr lang="en-US" altLang="zh-CN" dirty="0"/>
              <a:t>     </a:t>
            </a:r>
            <a:endParaRPr lang="en-US" altLang="zh-CN" dirty="0"/>
          </a:p>
          <a:p>
            <a:pPr lvl="1">
              <a:buNone/>
            </a:pPr>
            <a:endParaRPr lang="zh-CN" altLang="en-US" dirty="0"/>
          </a:p>
          <a:p>
            <a:pPr lvl="1"/>
            <a:endParaRPr lang="en-US" altLang="zh-CN" dirty="0"/>
          </a:p>
          <a:p>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b="1" dirty="0"/>
              <a:t>识别数据功能和识别事务功能</a:t>
            </a:r>
            <a:endParaRPr lang="en-US" altLang="zh-CN" sz="4000" b="1" dirty="0"/>
          </a:p>
        </p:txBody>
      </p:sp>
      <p:grpSp>
        <p:nvGrpSpPr>
          <p:cNvPr id="6" name="Group 4"/>
          <p:cNvGrpSpPr/>
          <p:nvPr/>
        </p:nvGrpSpPr>
        <p:grpSpPr bwMode="auto">
          <a:xfrm>
            <a:off x="1331913" y="1844675"/>
            <a:ext cx="6553200" cy="4225925"/>
            <a:chOff x="1292" y="1344"/>
            <a:chExt cx="4128" cy="2662"/>
          </a:xfrm>
        </p:grpSpPr>
        <p:sp>
          <p:nvSpPr>
            <p:cNvPr id="7" name="Rectangle 5"/>
            <p:cNvSpPr>
              <a:spLocks noChangeArrowheads="1"/>
            </p:cNvSpPr>
            <p:nvPr/>
          </p:nvSpPr>
          <p:spPr bwMode="auto">
            <a:xfrm>
              <a:off x="1429" y="2205"/>
              <a:ext cx="2085" cy="1089"/>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AutoShape 6"/>
            <p:cNvSpPr>
              <a:spLocks noChangeArrowheads="1"/>
            </p:cNvSpPr>
            <p:nvPr/>
          </p:nvSpPr>
          <p:spPr bwMode="auto">
            <a:xfrm>
              <a:off x="2653" y="2523"/>
              <a:ext cx="528" cy="288"/>
            </a:xfrm>
            <a:prstGeom prst="flowChartMagneticDisk">
              <a:avLst/>
            </a:prstGeom>
            <a:solidFill>
              <a:srgbClr val="6699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a:t>file</a:t>
              </a:r>
              <a:endParaRPr lang="en-US" altLang="zh-CN" sz="1400"/>
            </a:p>
          </p:txBody>
        </p:sp>
        <p:sp>
          <p:nvSpPr>
            <p:cNvPr id="9" name="AutoShape 7"/>
            <p:cNvSpPr>
              <a:spLocks noChangeArrowheads="1"/>
            </p:cNvSpPr>
            <p:nvPr/>
          </p:nvSpPr>
          <p:spPr bwMode="auto">
            <a:xfrm>
              <a:off x="2245" y="2750"/>
              <a:ext cx="529" cy="288"/>
            </a:xfrm>
            <a:prstGeom prst="flowChartMagneticDisk">
              <a:avLst/>
            </a:prstGeom>
            <a:solidFill>
              <a:srgbClr val="6699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a:t>file</a:t>
              </a:r>
              <a:endParaRPr lang="en-US" altLang="zh-CN" sz="1400"/>
            </a:p>
          </p:txBody>
        </p:sp>
        <p:sp>
          <p:nvSpPr>
            <p:cNvPr id="10" name="AutoShape 8"/>
            <p:cNvSpPr>
              <a:spLocks noChangeArrowheads="1"/>
            </p:cNvSpPr>
            <p:nvPr/>
          </p:nvSpPr>
          <p:spPr bwMode="auto">
            <a:xfrm>
              <a:off x="1882" y="2416"/>
              <a:ext cx="528" cy="288"/>
            </a:xfrm>
            <a:prstGeom prst="flowChartMagneticDisk">
              <a:avLst/>
            </a:prstGeom>
            <a:solidFill>
              <a:srgbClr val="6699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a:t>file</a:t>
              </a:r>
              <a:endParaRPr lang="en-US" altLang="zh-CN" sz="1400"/>
            </a:p>
          </p:txBody>
        </p:sp>
        <p:sp>
          <p:nvSpPr>
            <p:cNvPr id="11" name="Line 9"/>
            <p:cNvSpPr>
              <a:spLocks noChangeShapeType="1"/>
            </p:cNvSpPr>
            <p:nvPr/>
          </p:nvSpPr>
          <p:spPr bwMode="auto">
            <a:xfrm>
              <a:off x="1701" y="1933"/>
              <a:ext cx="0" cy="384"/>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10"/>
            <p:cNvSpPr>
              <a:spLocks noChangeShapeType="1"/>
            </p:cNvSpPr>
            <p:nvPr/>
          </p:nvSpPr>
          <p:spPr bwMode="auto">
            <a:xfrm flipV="1">
              <a:off x="3243" y="1933"/>
              <a:ext cx="0" cy="432"/>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11"/>
            <p:cNvSpPr>
              <a:spLocks noChangeShapeType="1"/>
            </p:cNvSpPr>
            <p:nvPr/>
          </p:nvSpPr>
          <p:spPr bwMode="auto">
            <a:xfrm>
              <a:off x="2426" y="1933"/>
              <a:ext cx="0" cy="48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Text Box 12"/>
            <p:cNvSpPr txBox="1">
              <a:spLocks noChangeArrowheads="1"/>
            </p:cNvSpPr>
            <p:nvPr/>
          </p:nvSpPr>
          <p:spPr bwMode="auto">
            <a:xfrm>
              <a:off x="1429" y="2205"/>
              <a:ext cx="76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1" tIns="45715" rIns="91431" bIns="45715">
              <a:spAutoFit/>
            </a:bodyPr>
            <a:lstStyle/>
            <a:p>
              <a:pPr eaLnBrk="0" hangingPunct="0"/>
              <a:r>
                <a:rPr lang="en-US" altLang="zh-CN" sz="1400">
                  <a:solidFill>
                    <a:schemeClr val="tx2"/>
                  </a:solidFill>
                </a:rPr>
                <a:t>Application A</a:t>
              </a:r>
              <a:endParaRPr lang="en-US" altLang="zh-CN" sz="1400">
                <a:solidFill>
                  <a:schemeClr val="tx2"/>
                </a:solidFill>
              </a:endParaRPr>
            </a:p>
          </p:txBody>
        </p:sp>
        <p:sp>
          <p:nvSpPr>
            <p:cNvPr id="15" name="AutoShape 13"/>
            <p:cNvSpPr/>
            <p:nvPr/>
          </p:nvSpPr>
          <p:spPr bwMode="auto">
            <a:xfrm rot="5400000">
              <a:off x="2403" y="777"/>
              <a:ext cx="91" cy="1678"/>
            </a:xfrm>
            <a:prstGeom prst="leftBrace">
              <a:avLst>
                <a:gd name="adj1" fmla="val 153663"/>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6" name="Rectangle 14"/>
            <p:cNvSpPr>
              <a:spLocks noChangeArrowheads="1"/>
            </p:cNvSpPr>
            <p:nvPr/>
          </p:nvSpPr>
          <p:spPr bwMode="auto">
            <a:xfrm>
              <a:off x="3878" y="2568"/>
              <a:ext cx="1542" cy="771"/>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Text Box 15"/>
            <p:cNvSpPr txBox="1">
              <a:spLocks noChangeArrowheads="1"/>
            </p:cNvSpPr>
            <p:nvPr/>
          </p:nvSpPr>
          <p:spPr bwMode="auto">
            <a:xfrm>
              <a:off x="3878" y="2568"/>
              <a:ext cx="76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1" tIns="45715" rIns="91431" bIns="45715">
              <a:spAutoFit/>
            </a:bodyPr>
            <a:lstStyle/>
            <a:p>
              <a:pPr eaLnBrk="0" hangingPunct="0"/>
              <a:r>
                <a:rPr lang="en-US" altLang="zh-CN" sz="1400">
                  <a:solidFill>
                    <a:schemeClr val="tx2"/>
                  </a:solidFill>
                </a:rPr>
                <a:t>Application B</a:t>
              </a:r>
              <a:endParaRPr lang="en-US" altLang="zh-CN" sz="1400">
                <a:solidFill>
                  <a:schemeClr val="tx2"/>
                </a:solidFill>
              </a:endParaRPr>
            </a:p>
          </p:txBody>
        </p:sp>
        <p:sp>
          <p:nvSpPr>
            <p:cNvPr id="18" name="AutoShape 16"/>
            <p:cNvSpPr>
              <a:spLocks noChangeArrowheads="1"/>
            </p:cNvSpPr>
            <p:nvPr/>
          </p:nvSpPr>
          <p:spPr bwMode="auto">
            <a:xfrm>
              <a:off x="4376" y="2833"/>
              <a:ext cx="529" cy="288"/>
            </a:xfrm>
            <a:prstGeom prst="flowChartMagneticDisk">
              <a:avLst/>
            </a:prstGeom>
            <a:solidFill>
              <a:srgbClr val="6699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a:t>file</a:t>
              </a:r>
              <a:endParaRPr lang="en-US" altLang="zh-CN" sz="1400"/>
            </a:p>
          </p:txBody>
        </p:sp>
        <p:sp>
          <p:nvSpPr>
            <p:cNvPr id="19" name="Text Box 17"/>
            <p:cNvSpPr txBox="1">
              <a:spLocks noChangeArrowheads="1"/>
            </p:cNvSpPr>
            <p:nvPr/>
          </p:nvSpPr>
          <p:spPr bwMode="auto">
            <a:xfrm>
              <a:off x="1292" y="1752"/>
              <a:ext cx="77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600"/>
                <a:t>外部输入</a:t>
              </a:r>
              <a:r>
                <a:rPr lang="en-US" altLang="zh-CN" sz="1600"/>
                <a:t>EI</a:t>
              </a:r>
              <a:endParaRPr lang="en-US" altLang="zh-CN" sz="1600"/>
            </a:p>
          </p:txBody>
        </p:sp>
        <p:sp>
          <p:nvSpPr>
            <p:cNvPr id="20" name="Text Box 18"/>
            <p:cNvSpPr txBox="1">
              <a:spLocks noChangeArrowheads="1"/>
            </p:cNvSpPr>
            <p:nvPr/>
          </p:nvSpPr>
          <p:spPr bwMode="auto">
            <a:xfrm>
              <a:off x="2064" y="1767"/>
              <a:ext cx="8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600"/>
                <a:t>外部输出</a:t>
              </a:r>
              <a:r>
                <a:rPr lang="en-US" altLang="zh-CN" sz="1600"/>
                <a:t>EO</a:t>
              </a:r>
              <a:endParaRPr lang="en-US" altLang="zh-CN" sz="1600"/>
            </a:p>
          </p:txBody>
        </p:sp>
        <p:sp>
          <p:nvSpPr>
            <p:cNvPr id="21" name="Text Box 19"/>
            <p:cNvSpPr txBox="1">
              <a:spLocks noChangeArrowheads="1"/>
            </p:cNvSpPr>
            <p:nvPr/>
          </p:nvSpPr>
          <p:spPr bwMode="auto">
            <a:xfrm>
              <a:off x="2880" y="1767"/>
              <a:ext cx="86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600"/>
                <a:t>外部查询</a:t>
              </a:r>
              <a:r>
                <a:rPr lang="en-US" altLang="zh-CN" sz="1600"/>
                <a:t>EQ</a:t>
              </a:r>
              <a:endParaRPr lang="en-US" altLang="zh-CN" sz="1600"/>
            </a:p>
          </p:txBody>
        </p:sp>
        <p:sp>
          <p:nvSpPr>
            <p:cNvPr id="22" name="Text Box 20"/>
            <p:cNvSpPr txBox="1">
              <a:spLocks noChangeArrowheads="1"/>
            </p:cNvSpPr>
            <p:nvPr/>
          </p:nvSpPr>
          <p:spPr bwMode="auto">
            <a:xfrm>
              <a:off x="2154" y="1344"/>
              <a:ext cx="77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600"/>
                <a:t>事务功能</a:t>
              </a:r>
              <a:endParaRPr lang="zh-CN" altLang="en-US" sz="1600"/>
            </a:p>
          </p:txBody>
        </p:sp>
        <p:sp>
          <p:nvSpPr>
            <p:cNvPr id="23" name="Line 21"/>
            <p:cNvSpPr>
              <a:spLocks noChangeShapeType="1"/>
            </p:cNvSpPr>
            <p:nvPr/>
          </p:nvSpPr>
          <p:spPr bwMode="auto">
            <a:xfrm flipH="1" flipV="1">
              <a:off x="3288" y="2614"/>
              <a:ext cx="998" cy="363"/>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AutoShape 22"/>
            <p:cNvSpPr/>
            <p:nvPr/>
          </p:nvSpPr>
          <p:spPr bwMode="auto">
            <a:xfrm rot="16200000" flipV="1">
              <a:off x="3492" y="2909"/>
              <a:ext cx="91" cy="1678"/>
            </a:xfrm>
            <a:prstGeom prst="leftBrace">
              <a:avLst>
                <a:gd name="adj1" fmla="val 153663"/>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5" name="Text Box 23"/>
            <p:cNvSpPr txBox="1">
              <a:spLocks noChangeArrowheads="1"/>
            </p:cNvSpPr>
            <p:nvPr/>
          </p:nvSpPr>
          <p:spPr bwMode="auto">
            <a:xfrm>
              <a:off x="2198" y="3484"/>
              <a:ext cx="108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600"/>
                <a:t>内部逻辑文件</a:t>
              </a:r>
              <a:r>
                <a:rPr lang="en-US" altLang="zh-CN" sz="1600"/>
                <a:t>ILF</a:t>
              </a:r>
              <a:endParaRPr lang="en-US" altLang="zh-CN" sz="1600"/>
            </a:p>
          </p:txBody>
        </p:sp>
        <p:sp>
          <p:nvSpPr>
            <p:cNvPr id="26" name="Text Box 24"/>
            <p:cNvSpPr txBox="1">
              <a:spLocks noChangeArrowheads="1"/>
            </p:cNvSpPr>
            <p:nvPr/>
          </p:nvSpPr>
          <p:spPr bwMode="auto">
            <a:xfrm>
              <a:off x="3878" y="3490"/>
              <a:ext cx="113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600"/>
                <a:t>外部接口文件</a:t>
              </a:r>
              <a:r>
                <a:rPr lang="en-US" altLang="zh-CN" sz="1600"/>
                <a:t>EIF</a:t>
              </a:r>
              <a:endParaRPr lang="en-US" altLang="zh-CN" sz="1600"/>
            </a:p>
          </p:txBody>
        </p:sp>
        <p:sp>
          <p:nvSpPr>
            <p:cNvPr id="27" name="Line 25"/>
            <p:cNvSpPr>
              <a:spLocks noChangeShapeType="1"/>
            </p:cNvSpPr>
            <p:nvPr/>
          </p:nvSpPr>
          <p:spPr bwMode="auto">
            <a:xfrm flipV="1">
              <a:off x="2608" y="3052"/>
              <a:ext cx="0" cy="45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Line 26"/>
            <p:cNvSpPr>
              <a:spLocks noChangeShapeType="1"/>
            </p:cNvSpPr>
            <p:nvPr/>
          </p:nvSpPr>
          <p:spPr bwMode="auto">
            <a:xfrm flipV="1">
              <a:off x="4558" y="3121"/>
              <a:ext cx="0" cy="36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Text Box 27"/>
            <p:cNvSpPr txBox="1">
              <a:spLocks noChangeArrowheads="1"/>
            </p:cNvSpPr>
            <p:nvPr/>
          </p:nvSpPr>
          <p:spPr bwMode="auto">
            <a:xfrm>
              <a:off x="3243" y="3794"/>
              <a:ext cx="6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600"/>
                <a:t>数据功能</a:t>
              </a:r>
              <a:endParaRPr lang="zh-CN" altLang="en-US" sz="1600"/>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b="1" dirty="0" smtClean="0"/>
              <a:t>ILF</a:t>
            </a:r>
            <a:r>
              <a:rPr lang="zh-CN" altLang="en-US" sz="4000" b="1" dirty="0" smtClean="0"/>
              <a:t>概念</a:t>
            </a:r>
            <a:endParaRPr lang="zh-CN" altLang="en-US" sz="4000" b="1" dirty="0"/>
          </a:p>
        </p:txBody>
      </p:sp>
      <p:sp>
        <p:nvSpPr>
          <p:cNvPr id="3" name="内容占位符 2"/>
          <p:cNvSpPr>
            <a:spLocks noGrp="1"/>
          </p:cNvSpPr>
          <p:nvPr>
            <p:ph sz="quarter" idx="1"/>
          </p:nvPr>
        </p:nvSpPr>
        <p:spPr/>
        <p:txBody>
          <a:bodyPr/>
          <a:lstStyle/>
          <a:p>
            <a:r>
              <a:rPr lang="en-US" altLang="zh-CN" b="1" dirty="0"/>
              <a:t>ILF</a:t>
            </a:r>
            <a:r>
              <a:rPr lang="zh-CN" altLang="en-US" b="1" dirty="0"/>
              <a:t>（</a:t>
            </a:r>
            <a:r>
              <a:rPr lang="en-US" altLang="zh-CN" b="1" dirty="0"/>
              <a:t>Internal Logical Files</a:t>
            </a:r>
            <a:r>
              <a:rPr lang="zh-CN" altLang="en-US" b="1" dirty="0"/>
              <a:t>）内部逻辑文件</a:t>
            </a:r>
            <a:endParaRPr lang="zh-CN" altLang="en-US" b="1" dirty="0"/>
          </a:p>
          <a:p>
            <a:pPr lvl="1"/>
            <a:r>
              <a:rPr lang="zh-CN" altLang="en-US" dirty="0"/>
              <a:t>概念：用户可识别的系统边界</a:t>
            </a:r>
            <a:r>
              <a:rPr lang="zh-CN" altLang="en-US" b="1" dirty="0">
                <a:solidFill>
                  <a:srgbClr val="FF0000"/>
                </a:solidFill>
              </a:rPr>
              <a:t>以内的一</a:t>
            </a:r>
            <a:r>
              <a:rPr lang="zh-CN" altLang="en-US" dirty="0">
                <a:solidFill>
                  <a:srgbClr val="FF0000"/>
                </a:solidFill>
              </a:rPr>
              <a:t>组逻辑关联的数据或者控制信息</a:t>
            </a:r>
            <a:r>
              <a:rPr lang="zh-CN" altLang="en-US" dirty="0"/>
              <a:t>，</a:t>
            </a:r>
            <a:r>
              <a:rPr lang="en-US" altLang="zh-CN" dirty="0"/>
              <a:t>ILF</a:t>
            </a:r>
            <a:r>
              <a:rPr lang="zh-CN" altLang="en-US" dirty="0"/>
              <a:t>由系统的基本处理过程来</a:t>
            </a:r>
            <a:r>
              <a:rPr lang="zh-CN" altLang="en-US" dirty="0" smtClean="0"/>
              <a:t>维护</a:t>
            </a:r>
            <a:endParaRPr lang="en-US" altLang="zh-CN" dirty="0" smtClean="0"/>
          </a:p>
          <a:p>
            <a:pPr lvl="1">
              <a:buClr>
                <a:schemeClr val="folHlink"/>
              </a:buClr>
              <a:buSzPct val="60000"/>
            </a:pPr>
            <a:r>
              <a:rPr lang="en-US" altLang="zh-CN" sz="2000" b="1" dirty="0"/>
              <a:t>ILF</a:t>
            </a:r>
            <a:r>
              <a:rPr lang="zh-CN" altLang="en-US" dirty="0"/>
              <a:t>识别规则：须满足以下条件：</a:t>
            </a:r>
            <a:endParaRPr lang="zh-CN" altLang="en-US" dirty="0"/>
          </a:p>
          <a:p>
            <a:pPr lvl="1"/>
            <a:r>
              <a:rPr lang="zh-CN" altLang="en-US" dirty="0"/>
              <a:t>数据和控制信息集合是逻辑的并且是用户可识别的</a:t>
            </a:r>
            <a:endParaRPr lang="zh-CN" altLang="en-US" dirty="0"/>
          </a:p>
          <a:p>
            <a:pPr lvl="1"/>
            <a:r>
              <a:rPr lang="zh-CN" altLang="en-US" dirty="0"/>
              <a:t>数据集合在系统边界内部由</a:t>
            </a:r>
            <a:r>
              <a:rPr lang="zh-CN" altLang="en-US" dirty="0">
                <a:solidFill>
                  <a:srgbClr val="FF0000"/>
                </a:solidFill>
              </a:rPr>
              <a:t>基本处理（增、删除、改）过程维护</a:t>
            </a:r>
            <a:endParaRPr lang="zh-CN" altLang="en-US" dirty="0"/>
          </a:p>
          <a:p>
            <a:pPr lvl="1"/>
            <a:endParaRPr lang="en-US" altLang="zh-CN" dirty="0"/>
          </a:p>
          <a:p>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b="1" dirty="0" smtClean="0"/>
              <a:t>EIF</a:t>
            </a:r>
            <a:r>
              <a:rPr lang="zh-CN" altLang="en-US" sz="4000" b="1" dirty="0" smtClean="0"/>
              <a:t>概念</a:t>
            </a:r>
            <a:endParaRPr lang="zh-CN" altLang="en-US" sz="4000" b="1" dirty="0"/>
          </a:p>
        </p:txBody>
      </p:sp>
      <p:sp>
        <p:nvSpPr>
          <p:cNvPr id="3" name="内容占位符 2"/>
          <p:cNvSpPr>
            <a:spLocks noGrp="1"/>
          </p:cNvSpPr>
          <p:nvPr>
            <p:ph sz="quarter" idx="1"/>
          </p:nvPr>
        </p:nvSpPr>
        <p:spPr/>
        <p:txBody>
          <a:bodyPr/>
          <a:lstStyle/>
          <a:p>
            <a:pPr>
              <a:defRPr/>
            </a:pPr>
            <a:r>
              <a:rPr lang="en-US" altLang="zh-CN" b="1" dirty="0"/>
              <a:t>EIF</a:t>
            </a:r>
            <a:r>
              <a:rPr lang="zh-CN" altLang="zh-CN" b="1" dirty="0"/>
              <a:t>（</a:t>
            </a:r>
            <a:r>
              <a:rPr lang="en-US" altLang="zh-CN" b="1" dirty="0"/>
              <a:t>External Interface Files</a:t>
            </a:r>
            <a:r>
              <a:rPr lang="zh-CN" altLang="zh-CN" b="1" dirty="0"/>
              <a:t>）外部接口文件</a:t>
            </a:r>
            <a:endParaRPr lang="zh-CN" altLang="zh-CN" b="1" dirty="0"/>
          </a:p>
          <a:p>
            <a:pPr lvl="1">
              <a:defRPr/>
            </a:pPr>
            <a:r>
              <a:rPr lang="zh-CN" altLang="zh-CN" sz="2000" dirty="0"/>
              <a:t>用户可识别的，</a:t>
            </a:r>
            <a:r>
              <a:rPr lang="zh-CN" altLang="zh-CN" sz="2000" dirty="0">
                <a:solidFill>
                  <a:srgbClr val="FF0000"/>
                </a:solidFill>
              </a:rPr>
              <a:t>由其它系统维护</a:t>
            </a:r>
            <a:r>
              <a:rPr lang="zh-CN" altLang="zh-CN" sz="2000" dirty="0"/>
              <a:t>，在本系统</a:t>
            </a:r>
            <a:r>
              <a:rPr lang="zh-CN" altLang="zh-CN" sz="2000" b="1" dirty="0">
                <a:solidFill>
                  <a:srgbClr val="FF0000"/>
                </a:solidFill>
              </a:rPr>
              <a:t>引用的</a:t>
            </a:r>
            <a:r>
              <a:rPr lang="zh-CN" altLang="zh-CN" sz="2000" dirty="0"/>
              <a:t>一组逻辑相关数据或控制信息，由本系统的基本处理过程引用。是其它系统的内部逻辑文件</a:t>
            </a:r>
            <a:endParaRPr lang="en-US" altLang="zh-CN" sz="2000" dirty="0"/>
          </a:p>
          <a:p>
            <a:pPr>
              <a:defRPr/>
            </a:pPr>
            <a:r>
              <a:rPr lang="en-US" altLang="zh-CN" b="1" dirty="0"/>
              <a:t>EIF</a:t>
            </a:r>
            <a:r>
              <a:rPr lang="zh-CN" altLang="en-US" b="1" dirty="0"/>
              <a:t>识别规则</a:t>
            </a:r>
            <a:r>
              <a:rPr lang="en-US" altLang="zh-CN" b="1" dirty="0"/>
              <a:t>:</a:t>
            </a:r>
            <a:r>
              <a:rPr lang="zh-CN" altLang="zh-CN" dirty="0"/>
              <a:t>须满足以下条件</a:t>
            </a:r>
            <a:endParaRPr lang="en-US" altLang="zh-CN" b="1" dirty="0"/>
          </a:p>
          <a:p>
            <a:pPr lvl="1">
              <a:defRPr/>
            </a:pPr>
            <a:r>
              <a:rPr lang="zh-CN" altLang="zh-CN" sz="2000" dirty="0"/>
              <a:t>数据和控制信息集合是逻辑的并且是用户可识别的</a:t>
            </a:r>
            <a:endParaRPr lang="zh-CN" altLang="zh-CN" sz="2000" dirty="0"/>
          </a:p>
          <a:p>
            <a:pPr lvl="1">
              <a:defRPr/>
            </a:pPr>
            <a:r>
              <a:rPr lang="zh-CN" altLang="zh-CN" sz="2000" dirty="0"/>
              <a:t>数据组是从系统外部被引用的</a:t>
            </a:r>
            <a:endParaRPr lang="zh-CN" altLang="zh-CN" sz="2000" dirty="0"/>
          </a:p>
          <a:p>
            <a:pPr lvl="1">
              <a:defRPr/>
            </a:pPr>
            <a:r>
              <a:rPr lang="zh-CN" altLang="zh-CN" sz="2000" dirty="0"/>
              <a:t>数据组不被系统维护</a:t>
            </a:r>
            <a:endParaRPr lang="zh-CN" altLang="zh-CN" sz="2000" dirty="0"/>
          </a:p>
          <a:p>
            <a:pPr lvl="1">
              <a:defRPr/>
            </a:pPr>
            <a:r>
              <a:rPr lang="zh-CN" altLang="zh-CN" sz="2000" dirty="0">
                <a:solidFill>
                  <a:srgbClr val="FF0000"/>
                </a:solidFill>
              </a:rPr>
              <a:t>数据组被另外一个系统作为</a:t>
            </a:r>
            <a:r>
              <a:rPr lang="en-US" altLang="zh-CN" sz="2000" dirty="0">
                <a:solidFill>
                  <a:srgbClr val="FF0000"/>
                </a:solidFill>
              </a:rPr>
              <a:t>ILF</a:t>
            </a:r>
            <a:r>
              <a:rPr lang="zh-CN" altLang="zh-CN" sz="2000" dirty="0">
                <a:solidFill>
                  <a:srgbClr val="FF0000"/>
                </a:solidFill>
              </a:rPr>
              <a:t>维</a:t>
            </a:r>
            <a:r>
              <a:rPr lang="zh-CN" altLang="zh-CN" dirty="0">
                <a:solidFill>
                  <a:srgbClr val="FF0000"/>
                </a:solidFill>
              </a:rPr>
              <a:t>护</a:t>
            </a:r>
            <a:endParaRPr lang="zh-CN" altLang="zh-CN" dirty="0"/>
          </a:p>
          <a:p>
            <a:pPr lvl="1"/>
            <a:endParaRPr lang="en-US" altLang="zh-CN" dirty="0"/>
          </a:p>
          <a:p>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b="1" dirty="0"/>
              <a:t>EI</a:t>
            </a:r>
            <a:endParaRPr lang="zh-CN" altLang="en-US" sz="4000" b="1" dirty="0"/>
          </a:p>
        </p:txBody>
      </p:sp>
      <p:sp>
        <p:nvSpPr>
          <p:cNvPr id="3" name="内容占位符 2"/>
          <p:cNvSpPr>
            <a:spLocks noGrp="1"/>
          </p:cNvSpPr>
          <p:nvPr>
            <p:ph sz="quarter" idx="1"/>
          </p:nvPr>
        </p:nvSpPr>
        <p:spPr/>
        <p:txBody>
          <a:bodyPr/>
          <a:lstStyle/>
          <a:p>
            <a:r>
              <a:rPr lang="en-US" altLang="zh-CN" b="1" dirty="0"/>
              <a:t>EI</a:t>
            </a:r>
            <a:r>
              <a:rPr lang="zh-CN" altLang="en-US" b="1" dirty="0"/>
              <a:t>（</a:t>
            </a:r>
            <a:r>
              <a:rPr lang="en-US" altLang="zh-CN" b="1" dirty="0"/>
              <a:t>External Inputs</a:t>
            </a:r>
            <a:r>
              <a:rPr lang="zh-CN" altLang="en-US" b="1" dirty="0"/>
              <a:t>）外部输入</a:t>
            </a:r>
            <a:endParaRPr lang="zh-CN" altLang="en-US" b="1" dirty="0"/>
          </a:p>
          <a:p>
            <a:pPr lvl="1"/>
            <a:r>
              <a:rPr lang="en-US" altLang="zh-CN" dirty="0"/>
              <a:t>EI</a:t>
            </a:r>
            <a:r>
              <a:rPr lang="zh-CN" altLang="en-US" dirty="0"/>
              <a:t>是指一个处理来自本应用边界之外的一组数据或者控制信息的基本处理过程。</a:t>
            </a:r>
            <a:endParaRPr lang="zh-CN" altLang="en-US" dirty="0"/>
          </a:p>
          <a:p>
            <a:pPr lvl="1"/>
            <a:r>
              <a:rPr lang="zh-CN" altLang="en-US" dirty="0"/>
              <a:t>外部输入的</a:t>
            </a:r>
            <a:r>
              <a:rPr lang="zh-CN" altLang="en-US" dirty="0">
                <a:solidFill>
                  <a:srgbClr val="FF0000"/>
                </a:solidFill>
              </a:rPr>
              <a:t>基本目的是为了维护（包括增加、修改及删除数据等）一个内部逻辑文件（</a:t>
            </a:r>
            <a:r>
              <a:rPr lang="en-US" altLang="zh-CN" dirty="0">
                <a:solidFill>
                  <a:srgbClr val="FF0000"/>
                </a:solidFill>
              </a:rPr>
              <a:t>ILF</a:t>
            </a:r>
            <a:r>
              <a:rPr lang="zh-CN" altLang="en-US" dirty="0">
                <a:solidFill>
                  <a:srgbClr val="FF0000"/>
                </a:solidFill>
              </a:rPr>
              <a:t>）</a:t>
            </a:r>
            <a:r>
              <a:rPr lang="zh-CN" altLang="en-US" dirty="0"/>
              <a:t>或者改变系统的行为。</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b="1" dirty="0" smtClean="0"/>
              <a:t>E</a:t>
            </a:r>
            <a:r>
              <a:rPr lang="en-US" altLang="zh-CN" sz="4000" b="1" dirty="0"/>
              <a:t>O</a:t>
            </a:r>
            <a:endParaRPr lang="zh-CN" altLang="en-US" sz="4000" b="1" dirty="0"/>
          </a:p>
        </p:txBody>
      </p:sp>
      <p:sp>
        <p:nvSpPr>
          <p:cNvPr id="3" name="内容占位符 2"/>
          <p:cNvSpPr>
            <a:spLocks noGrp="1"/>
          </p:cNvSpPr>
          <p:nvPr>
            <p:ph sz="quarter" idx="1"/>
          </p:nvPr>
        </p:nvSpPr>
        <p:spPr/>
        <p:txBody>
          <a:bodyPr/>
          <a:lstStyle/>
          <a:p>
            <a:r>
              <a:rPr lang="en-US" altLang="zh-CN" b="1" dirty="0"/>
              <a:t>EO</a:t>
            </a:r>
            <a:r>
              <a:rPr lang="zh-CN" altLang="en-US" b="1" dirty="0"/>
              <a:t>（</a:t>
            </a:r>
            <a:r>
              <a:rPr lang="en-US" altLang="zh-CN" b="1" dirty="0"/>
              <a:t>External Outputs</a:t>
            </a:r>
            <a:r>
              <a:rPr lang="zh-CN" altLang="en-US" b="1" dirty="0"/>
              <a:t>）外部输出</a:t>
            </a:r>
            <a:endParaRPr lang="zh-CN" altLang="en-US" b="1" dirty="0"/>
          </a:p>
          <a:p>
            <a:pPr lvl="1"/>
            <a:r>
              <a:rPr lang="en-US" altLang="zh-CN" dirty="0"/>
              <a:t>EO</a:t>
            </a:r>
            <a:r>
              <a:rPr lang="zh-CN" altLang="en-US" dirty="0"/>
              <a:t>是指一个</a:t>
            </a:r>
            <a:r>
              <a:rPr lang="zh-CN" altLang="en-US" dirty="0">
                <a:solidFill>
                  <a:srgbClr val="FF0000"/>
                </a:solidFill>
              </a:rPr>
              <a:t>向应用边界之外或用户提供经过加工处理的数据或者控制信息的基本处理过程</a:t>
            </a:r>
            <a:r>
              <a:rPr lang="zh-CN" altLang="en-US" dirty="0"/>
              <a:t>。</a:t>
            </a:r>
            <a:endParaRPr lang="zh-CN" altLang="en-US" dirty="0"/>
          </a:p>
          <a:p>
            <a:pPr lvl="1"/>
            <a:r>
              <a:rPr lang="zh-CN" altLang="en-US" dirty="0"/>
              <a:t>外部输出的基本目的是为了</a:t>
            </a:r>
            <a:r>
              <a:rPr lang="zh-CN" altLang="en-US" dirty="0">
                <a:solidFill>
                  <a:schemeClr val="tx1"/>
                </a:solidFill>
              </a:rPr>
              <a:t>向用户展示一组经过了除了提取之外的其它</a:t>
            </a:r>
            <a:r>
              <a:rPr lang="zh-CN" altLang="en-US" dirty="0">
                <a:solidFill>
                  <a:srgbClr val="FF0000"/>
                </a:solidFill>
              </a:rPr>
              <a:t>逻辑处理</a:t>
            </a:r>
            <a:r>
              <a:rPr lang="zh-CN" altLang="en-US" dirty="0">
                <a:solidFill>
                  <a:schemeClr val="tx1"/>
                </a:solidFill>
              </a:rPr>
              <a:t>的数据或者控制信息</a:t>
            </a:r>
            <a:r>
              <a:rPr lang="zh-CN" altLang="en-US" dirty="0"/>
              <a:t>。这里的其它处理包括至</a:t>
            </a:r>
            <a:r>
              <a:rPr lang="zh-CN" altLang="en-US" b="1" dirty="0">
                <a:solidFill>
                  <a:srgbClr val="FF0000"/>
                </a:solidFill>
              </a:rPr>
              <a:t>少一个数学演算或者对衍生数据</a:t>
            </a:r>
            <a:r>
              <a:rPr lang="zh-CN" altLang="en-US" dirty="0"/>
              <a:t>的生成。</a:t>
            </a:r>
            <a:endParaRPr lang="zh-CN" altLang="en-US" dirty="0"/>
          </a:p>
          <a:p>
            <a:pPr lvl="1"/>
            <a:r>
              <a:rPr lang="en-US" altLang="zh-CN" dirty="0"/>
              <a:t>EO</a:t>
            </a:r>
            <a:r>
              <a:rPr lang="zh-CN" altLang="en-US" dirty="0"/>
              <a:t>输出可以有两种方式，提供给应用外的数据以及给用户展示的数据。比较典型的输出就是系统</a:t>
            </a:r>
            <a:r>
              <a:rPr lang="zh-CN" altLang="en-US" dirty="0">
                <a:solidFill>
                  <a:srgbClr val="FF0000"/>
                </a:solidFill>
              </a:rPr>
              <a:t>产生的各种报表</a:t>
            </a:r>
            <a:endParaRPr lang="zh-CN" altLang="en-US" dirty="0">
              <a:solidFill>
                <a:srgbClr val="FF0000"/>
              </a:solidFill>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TABLE_BEAUTIFY" val="smartTable{d6f39c50-9efa-4b3e-b434-647b46e4b607}"/>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凸显">
  <a:themeElements>
    <a:clrScheme name="凸显">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凸显">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空白设计模板">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0</TotalTime>
  <Words>1960</Words>
  <Application>WPS 演示</Application>
  <PresentationFormat>全屏显示(4:3)</PresentationFormat>
  <Paragraphs>186</Paragraphs>
  <Slides>12</Slides>
  <Notes>18</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12</vt:i4>
      </vt:variant>
    </vt:vector>
  </HeadingPairs>
  <TitlesOfParts>
    <vt:vector size="29" baseType="lpstr">
      <vt:lpstr>Arial</vt:lpstr>
      <vt:lpstr>宋体</vt:lpstr>
      <vt:lpstr>Wingdings</vt:lpstr>
      <vt:lpstr>Wingdings</vt:lpstr>
      <vt:lpstr>Wingdings 2</vt:lpstr>
      <vt:lpstr>微软雅黑</vt:lpstr>
      <vt:lpstr>Tahoma</vt:lpstr>
      <vt:lpstr>Times New Roman</vt:lpstr>
      <vt:lpstr>MS Gothic</vt:lpstr>
      <vt:lpstr>MingLiU</vt:lpstr>
      <vt:lpstr>Arial Unicode MS</vt:lpstr>
      <vt:lpstr>Century Schoolbook</vt:lpstr>
      <vt:lpstr>华文楷体</vt:lpstr>
      <vt:lpstr>Calibri</vt:lpstr>
      <vt:lpstr>MS PGothic</vt:lpstr>
      <vt:lpstr>凸显</vt:lpstr>
      <vt:lpstr>2_空白设计模板</vt:lpstr>
      <vt:lpstr>定制软件开发服务费用</vt:lpstr>
      <vt:lpstr>调整功能点计算法</vt:lpstr>
      <vt:lpstr>功能点计算步骤</vt:lpstr>
      <vt:lpstr>确定功能点类型</vt:lpstr>
      <vt:lpstr>识别数据功能和识别事务功能</vt:lpstr>
      <vt:lpstr>ILF概念</vt:lpstr>
      <vt:lpstr>EIF概念</vt:lpstr>
      <vt:lpstr>EI</vt:lpstr>
      <vt:lpstr>EO</vt:lpstr>
      <vt:lpstr>EQ</vt:lpstr>
      <vt:lpstr>快速功能点计算方法</vt:lpstr>
      <vt:lpstr>快速功能点识别方法</vt:lpstr>
    </vt:vector>
  </TitlesOfParts>
  <Company>JUJUMAO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功能点培训</dc:title>
  <dc:creator>曾氏文宣</dc:creator>
  <cp:lastModifiedBy>幸福就是知足</cp:lastModifiedBy>
  <cp:revision>255</cp:revision>
  <dcterms:created xsi:type="dcterms:W3CDTF">2011-08-19T07:44:00Z</dcterms:created>
  <dcterms:modified xsi:type="dcterms:W3CDTF">2020-03-30T05:21:18Z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