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miao liang" initials="ml" lastIdx="1" clrIdx="0">
    <p:extLst>
      <p:ext uri="{19B8F6BF-5375-455C-9EA6-DF929625EA0E}">
        <p15:presenceInfo xmlns:p15="http://schemas.microsoft.com/office/powerpoint/2012/main" userId="69f877a0661f77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-15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3C6B-2FA7-4C3A-8D5F-576BD39A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90D88-0AF4-481E-9D3A-6242DCA19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B2700-2107-4734-B349-41F53AF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49C50-2B10-49EF-AE68-99E2419F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896B1-56B2-4C77-80CE-4265FD8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6A80-EBB8-45B7-A238-3F40D709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19E53-954B-4ED9-8895-A8A9639E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0704-8D61-404E-AB11-835569A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B3FC-3183-45EE-B4D5-8CE9641B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980A6-3975-47FC-A958-13757BA9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11D39-7F4E-40A4-AE9B-16AA6247C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2E082-2FD3-4B03-993A-DD94E132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FDFF1-CD85-443B-B095-976FC09C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8DCB1-4E57-479C-A0D1-8CFC9811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484C5-8EFE-405A-B429-ECCD0CA5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E1EFF-2809-4279-9C17-F54AEB51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916EB-CFC1-4C1B-A59C-F5BE1887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B0921-1D87-4B97-9F5E-8BC6FAD9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C087D-77B2-4F82-B521-F09C7862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746E4-9041-482E-9E7D-95FEA993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94FD-E994-4F6A-BF54-8CA42C01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8E7F3-4AF3-48EA-AC37-F15CDE0E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F937-F2C5-4B17-B773-9BE50A37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51C45-B168-4BEA-B56C-69036EF5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C0759-0620-4486-87C3-CF96B371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5EE4-2011-4643-8DC9-51A69DF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023FB-6346-4204-B96F-34B6CEC5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8959D-0576-428B-8301-9DFA9598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0E518-128A-4153-871A-CC73A6B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DF0E5-CD6F-4BBA-97B7-F1F77A9D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2FAE1-8BF9-489C-A000-D131A798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CF7D-7218-42D0-A205-5ADFBED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2CB0F-D43F-4BFA-9791-534CC761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C692D-09EB-4AD4-979C-4E8A304D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2A738-9A8A-4A6E-AF13-D95E822A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B86D90-C77B-40F8-BC70-718137E83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C3D12F-3CB3-45C3-9CE1-1BBC43D0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8B64F-BE34-4D7A-B286-66462232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3D2D3-65D6-4B72-A100-87CBBD54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7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5025-DEDC-42BA-B2EB-05309FC3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8F676-AAF8-4A36-9999-0ACFFCB4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7A5F5-78DB-4A7A-BF2B-DCE170D7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300B9-B3A2-4106-B6B1-F9AF5C7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8D1E3-9B1D-4FB2-988B-E9645E30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FE618-2170-4177-982E-4812F6CE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C7FD4-7231-4EEC-A21D-2D3290B6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9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E87E4-2120-45A4-AFF9-12BCB06C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C946D-7114-4B55-82A9-432CF2D2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E94AB-A630-46B9-BD13-F6D382926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4D34B-1852-446B-97DD-BE4F5FF2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BCDE1-F02D-4B79-919A-E561D582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3676D-89F7-4228-A94C-1A22CD3D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4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A1F6E-2634-417C-9838-034E23C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A45F8-9000-4F40-866B-E953E9AA7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123C1-CA6E-46D8-94E3-657F73A8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BD5AE-D283-4A7B-97AF-02EFB75B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AE33D-559B-483E-9FFB-ADE28D06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E4329-E454-4840-AA99-C155F32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85434-AD58-46DA-AA84-123B5891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CF386-CE90-4AA1-ADD3-61DBB23E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5256-B76C-40BE-AF11-14556CB09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301D-9133-4105-8D38-05E8C62106E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F84B-10B6-4BE8-A917-47CEF56A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39D89-A47D-4D55-8A30-A8168C3B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2C10-D996-40FC-9FFE-678AC2FC6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6D1BF97D-78CC-4090-A486-684FA46C603B}"/>
              </a:ext>
            </a:extLst>
          </p:cNvPr>
          <p:cNvSpPr/>
          <p:nvPr/>
        </p:nvSpPr>
        <p:spPr>
          <a:xfrm>
            <a:off x="3239598" y="2900749"/>
            <a:ext cx="976543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51406B-3DDC-4A54-A2FD-186484993C61}"/>
              </a:ext>
            </a:extLst>
          </p:cNvPr>
          <p:cNvSpPr/>
          <p:nvPr/>
        </p:nvSpPr>
        <p:spPr>
          <a:xfrm>
            <a:off x="4011301" y="4301236"/>
            <a:ext cx="976543" cy="97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药物过量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CF4199-2580-4666-BB75-6D25C89952C1}"/>
              </a:ext>
            </a:extLst>
          </p:cNvPr>
          <p:cNvSpPr/>
          <p:nvPr/>
        </p:nvSpPr>
        <p:spPr>
          <a:xfrm>
            <a:off x="2204336" y="5442375"/>
            <a:ext cx="892251" cy="90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高血压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8E6B26-5300-4DC4-B6C3-FA2807FE870F}"/>
              </a:ext>
            </a:extLst>
          </p:cNvPr>
          <p:cNvSpPr/>
          <p:nvPr/>
        </p:nvSpPr>
        <p:spPr>
          <a:xfrm>
            <a:off x="4289742" y="1757805"/>
            <a:ext cx="976543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不良症状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7A82BF-0944-4B78-9678-AA23A80AA442}"/>
              </a:ext>
            </a:extLst>
          </p:cNvPr>
          <p:cNvSpPr/>
          <p:nvPr/>
        </p:nvSpPr>
        <p:spPr>
          <a:xfrm>
            <a:off x="2263055" y="4088145"/>
            <a:ext cx="976543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适用症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F796EC-E335-49E1-A626-DD883C745C5A}"/>
              </a:ext>
            </a:extLst>
          </p:cNvPr>
          <p:cNvSpPr/>
          <p:nvPr/>
        </p:nvSpPr>
        <p:spPr>
          <a:xfrm>
            <a:off x="2570801" y="1553588"/>
            <a:ext cx="976543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用法用量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665BF2-FAF9-46F5-AD2D-D2D3A5F6E42C}"/>
              </a:ext>
            </a:extLst>
          </p:cNvPr>
          <p:cNvSpPr/>
          <p:nvPr/>
        </p:nvSpPr>
        <p:spPr>
          <a:xfrm>
            <a:off x="1764771" y="2880745"/>
            <a:ext cx="976543" cy="100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禁忌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60F21DA-8946-4F80-AFE8-D6CB5029E8DF}"/>
              </a:ext>
            </a:extLst>
          </p:cNvPr>
          <p:cNvSpPr/>
          <p:nvPr/>
        </p:nvSpPr>
        <p:spPr>
          <a:xfrm>
            <a:off x="4866789" y="2898501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特殊人群用药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87461DA-49B0-40B5-A1B9-810A520979D0}"/>
              </a:ext>
            </a:extLst>
          </p:cNvPr>
          <p:cNvSpPr/>
          <p:nvPr/>
        </p:nvSpPr>
        <p:spPr>
          <a:xfrm>
            <a:off x="5288479" y="1189573"/>
            <a:ext cx="701338" cy="72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/>
              <a:t>胃肠系统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283598-E68A-44AE-BCC4-6C49E362FD62}"/>
              </a:ext>
            </a:extLst>
          </p:cNvPr>
          <p:cNvSpPr/>
          <p:nvPr/>
        </p:nvSpPr>
        <p:spPr>
          <a:xfrm>
            <a:off x="5771931" y="1910039"/>
            <a:ext cx="799395" cy="821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/>
              <a:t>神经系统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773D09-727A-4818-82B7-A6ED4F89E4AA}"/>
              </a:ext>
            </a:extLst>
          </p:cNvPr>
          <p:cNvSpPr/>
          <p:nvPr/>
        </p:nvSpPr>
        <p:spPr>
          <a:xfrm>
            <a:off x="3725709" y="983260"/>
            <a:ext cx="701337" cy="69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/>
              <a:t>呼吸系统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8ADC3CC-130E-4635-9E4F-8C36D1D97ED4}"/>
              </a:ext>
            </a:extLst>
          </p:cNvPr>
          <p:cNvSpPr/>
          <p:nvPr/>
        </p:nvSpPr>
        <p:spPr>
          <a:xfrm>
            <a:off x="5696302" y="4570549"/>
            <a:ext cx="799395" cy="72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儿童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81C392-25C6-4510-82C6-539CFF00904F}"/>
              </a:ext>
            </a:extLst>
          </p:cNvPr>
          <p:cNvSpPr/>
          <p:nvPr/>
        </p:nvSpPr>
        <p:spPr>
          <a:xfrm>
            <a:off x="6348670" y="2880745"/>
            <a:ext cx="733878" cy="775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老人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03EFA8-A360-4929-BC01-133681D703DD}"/>
              </a:ext>
            </a:extLst>
          </p:cNvPr>
          <p:cNvSpPr/>
          <p:nvPr/>
        </p:nvSpPr>
        <p:spPr>
          <a:xfrm>
            <a:off x="6198605" y="3799714"/>
            <a:ext cx="884798" cy="825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孕妇及哺乳期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3A76053-C3A0-4540-A3D4-C5EFD66C7206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4073130" y="2614070"/>
            <a:ext cx="359623" cy="4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4F88E2-2269-46F0-9BCA-FC4B4598A431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4216141" y="3391212"/>
            <a:ext cx="650648" cy="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9787C7-A3D6-440D-A91E-66662848C5D9}"/>
              </a:ext>
            </a:extLst>
          </p:cNvPr>
          <p:cNvCxnSpPr>
            <a:stCxn id="5" idx="5"/>
          </p:cNvCxnSpPr>
          <p:nvPr/>
        </p:nvCxnSpPr>
        <p:spPr>
          <a:xfrm>
            <a:off x="4073130" y="3757014"/>
            <a:ext cx="318367" cy="54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5F1DEE-3641-4266-8387-5CE92800E129}"/>
              </a:ext>
            </a:extLst>
          </p:cNvPr>
          <p:cNvCxnSpPr>
            <a:endCxn id="10" idx="7"/>
          </p:cNvCxnSpPr>
          <p:nvPr/>
        </p:nvCxnSpPr>
        <p:spPr>
          <a:xfrm flipH="1">
            <a:off x="3096587" y="3764159"/>
            <a:ext cx="417162" cy="47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9F33F0A-3039-401C-AB6D-DDBD6CE21F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2741314" y="3382334"/>
            <a:ext cx="650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01FAE73-E294-4961-867D-105B0FC1BB3A}"/>
              </a:ext>
            </a:extLst>
          </p:cNvPr>
          <p:cNvCxnSpPr/>
          <p:nvPr/>
        </p:nvCxnSpPr>
        <p:spPr>
          <a:xfrm flipH="1" flipV="1">
            <a:off x="3344995" y="2490173"/>
            <a:ext cx="202349" cy="40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ADC13B4-1C26-4EF2-A267-EDCC64DD82D5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5843332" y="3268270"/>
            <a:ext cx="505338" cy="12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F70C836-0B99-488B-8356-40D0714D117A}"/>
              </a:ext>
            </a:extLst>
          </p:cNvPr>
          <p:cNvCxnSpPr>
            <a:stCxn id="16" idx="5"/>
            <a:endCxn id="23" idx="1"/>
          </p:cNvCxnSpPr>
          <p:nvPr/>
        </p:nvCxnSpPr>
        <p:spPr>
          <a:xfrm>
            <a:off x="5700321" y="3739610"/>
            <a:ext cx="627860" cy="1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56D518-01A3-43AB-AAE4-9B0F77EFCA31}"/>
              </a:ext>
            </a:extLst>
          </p:cNvPr>
          <p:cNvCxnSpPr>
            <a:stCxn id="16" idx="4"/>
            <a:endCxn id="21" idx="1"/>
          </p:cNvCxnSpPr>
          <p:nvPr/>
        </p:nvCxnSpPr>
        <p:spPr>
          <a:xfrm>
            <a:off x="5355061" y="3883922"/>
            <a:ext cx="458310" cy="7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25BD3E6-4C8F-4D22-8CF4-E67B7D4B719D}"/>
              </a:ext>
            </a:extLst>
          </p:cNvPr>
          <p:cNvCxnSpPr>
            <a:cxnSpLocks/>
            <a:stCxn id="9" idx="1"/>
            <a:endCxn id="20" idx="5"/>
          </p:cNvCxnSpPr>
          <p:nvPr/>
        </p:nvCxnSpPr>
        <p:spPr>
          <a:xfrm flipH="1" flipV="1">
            <a:off x="4324338" y="1578091"/>
            <a:ext cx="108415" cy="32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393B826-B34E-482F-B95C-36C76D053BC3}"/>
              </a:ext>
            </a:extLst>
          </p:cNvPr>
          <p:cNvCxnSpPr>
            <a:endCxn id="18" idx="3"/>
          </p:cNvCxnSpPr>
          <p:nvPr/>
        </p:nvCxnSpPr>
        <p:spPr>
          <a:xfrm flipV="1">
            <a:off x="5175151" y="1804529"/>
            <a:ext cx="216037" cy="24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EF12B9-44EE-4ED6-8B93-BB517B517A64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5266285" y="2259394"/>
            <a:ext cx="505646" cy="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6D035F8-FC90-4587-8035-DBA4B2EBC7D9}"/>
              </a:ext>
            </a:extLst>
          </p:cNvPr>
          <p:cNvSpPr/>
          <p:nvPr/>
        </p:nvSpPr>
        <p:spPr>
          <a:xfrm>
            <a:off x="1309373" y="4855996"/>
            <a:ext cx="783062" cy="790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心绞痛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085DB40-AA60-4D90-A506-1D7B7CF40EF0}"/>
              </a:ext>
            </a:extLst>
          </p:cNvPr>
          <p:cNvCxnSpPr>
            <a:stCxn id="10" idx="3"/>
          </p:cNvCxnSpPr>
          <p:nvPr/>
        </p:nvCxnSpPr>
        <p:spPr>
          <a:xfrm flipH="1">
            <a:off x="2092435" y="4944410"/>
            <a:ext cx="313631" cy="1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23FED50-05AA-4053-AD1B-CCFEB9173962}"/>
              </a:ext>
            </a:extLst>
          </p:cNvPr>
          <p:cNvCxnSpPr>
            <a:stCxn id="10" idx="4"/>
            <a:endCxn id="8" idx="0"/>
          </p:cNvCxnSpPr>
          <p:nvPr/>
        </p:nvCxnSpPr>
        <p:spPr>
          <a:xfrm flipH="1">
            <a:off x="2650462" y="5091322"/>
            <a:ext cx="100865" cy="35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B82DDD1-1FB6-4FD1-83AB-FCBDE565393F}"/>
              </a:ext>
            </a:extLst>
          </p:cNvPr>
          <p:cNvCxnSpPr>
            <a:stCxn id="11" idx="6"/>
          </p:cNvCxnSpPr>
          <p:nvPr/>
        </p:nvCxnSpPr>
        <p:spPr>
          <a:xfrm>
            <a:off x="3547344" y="2055177"/>
            <a:ext cx="1319445" cy="11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7A81E0-7398-436D-BAA2-9D95CD1DBECA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V="1">
            <a:off x="4499573" y="2760982"/>
            <a:ext cx="278441" cy="15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A98A8AA7-B5BD-49E4-A972-9F3E53EA322D}"/>
              </a:ext>
            </a:extLst>
          </p:cNvPr>
          <p:cNvSpPr/>
          <p:nvPr/>
        </p:nvSpPr>
        <p:spPr>
          <a:xfrm>
            <a:off x="7438676" y="381740"/>
            <a:ext cx="4509857" cy="6070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各个实体属性：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、药品</a:t>
            </a:r>
            <a:endParaRPr lang="en-US" altLang="zh-CN" dirty="0"/>
          </a:p>
          <a:p>
            <a:r>
              <a:rPr lang="zh-CN" altLang="en-US" dirty="0"/>
              <a:t>批准文号、通用名、商品名、剂型、药品规格、包装规格、药品分类（如：中药，生物制剂、化学药品等）、生产厂家、批准日期、有效期截止日、药品类型（</a:t>
            </a:r>
            <a:r>
              <a:rPr lang="en-US" altLang="zh-CN" dirty="0"/>
              <a:t>0</a:t>
            </a:r>
            <a:r>
              <a:rPr lang="zh-CN" altLang="en-US" dirty="0"/>
              <a:t>：国产药品，</a:t>
            </a:r>
            <a:r>
              <a:rPr lang="en-US" altLang="zh-CN" dirty="0"/>
              <a:t>1</a:t>
            </a:r>
            <a:r>
              <a:rPr lang="zh-CN" altLang="en-US" dirty="0"/>
              <a:t>：进口药品）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、不良反应</a:t>
            </a:r>
            <a:endParaRPr lang="en-US" altLang="zh-CN" dirty="0"/>
          </a:p>
          <a:p>
            <a:r>
              <a:rPr lang="zh-CN" altLang="en-US" dirty="0"/>
              <a:t>不良反应的发生率、与剂量是否有关、不良反应的部位、不良反应的症状等</a:t>
            </a:r>
            <a:endParaRPr lang="en-US" altLang="zh-CN" dirty="0"/>
          </a:p>
          <a:p>
            <a:r>
              <a:rPr lang="zh-CN" altLang="en-US" dirty="0"/>
              <a:t>呼吸系统：气急、支气管哮喘或有气喘等症状</a:t>
            </a:r>
            <a:endParaRPr lang="en-US" altLang="zh-CN" dirty="0"/>
          </a:p>
          <a:p>
            <a:r>
              <a:rPr lang="zh-CN" altLang="en-US" dirty="0"/>
              <a:t>胃肠系统：腹痛、恶心、呕吐、腹泻等症状</a:t>
            </a:r>
            <a:endParaRPr lang="en-US" altLang="zh-CN" dirty="0"/>
          </a:p>
          <a:p>
            <a:r>
              <a:rPr lang="zh-CN" altLang="en-US" dirty="0"/>
              <a:t>神经系统：抑郁、记忆力损伤、精神错乱等症状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、用法用量</a:t>
            </a:r>
            <a:endParaRPr lang="en-US" altLang="zh-CN" dirty="0"/>
          </a:p>
          <a:p>
            <a:r>
              <a:rPr lang="zh-CN" altLang="en-US" dirty="0"/>
              <a:t>老人：</a:t>
            </a:r>
            <a:endParaRPr lang="en-US" altLang="zh-CN" dirty="0"/>
          </a:p>
          <a:p>
            <a:r>
              <a:rPr lang="zh-CN" altLang="en-US" dirty="0"/>
              <a:t>孕妇及哺乳期妇女：</a:t>
            </a:r>
            <a:endParaRPr lang="en-US" altLang="zh-CN" dirty="0"/>
          </a:p>
          <a:p>
            <a:r>
              <a:rPr lang="zh-CN" altLang="en-US" dirty="0"/>
              <a:t>儿童：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、适应症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15B8484-A12E-46A9-AC5A-988FFB952B2E}"/>
              </a:ext>
            </a:extLst>
          </p:cNvPr>
          <p:cNvCxnSpPr>
            <a:stCxn id="11" idx="6"/>
            <a:endCxn id="9" idx="2"/>
          </p:cNvCxnSpPr>
          <p:nvPr/>
        </p:nvCxnSpPr>
        <p:spPr>
          <a:xfrm>
            <a:off x="3547344" y="2055177"/>
            <a:ext cx="742398" cy="20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DC885C-A050-4038-BD58-9E12982584F0}"/>
              </a:ext>
            </a:extLst>
          </p:cNvPr>
          <p:cNvSpPr/>
          <p:nvPr/>
        </p:nvSpPr>
        <p:spPr>
          <a:xfrm>
            <a:off x="1781284" y="2301171"/>
            <a:ext cx="976543" cy="92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患者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D5C593-70F0-464E-BCA7-8CE8BC1A03F1}"/>
              </a:ext>
            </a:extLst>
          </p:cNvPr>
          <p:cNvSpPr/>
          <p:nvPr/>
        </p:nvSpPr>
        <p:spPr>
          <a:xfrm>
            <a:off x="5549300" y="489527"/>
            <a:ext cx="6284634" cy="5840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3806C-2B4F-42E5-B0C6-7006801C6AF6}"/>
              </a:ext>
            </a:extLst>
          </p:cNvPr>
          <p:cNvSpPr/>
          <p:nvPr/>
        </p:nvSpPr>
        <p:spPr>
          <a:xfrm>
            <a:off x="5651393" y="528221"/>
            <a:ext cx="60804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患者属性</a:t>
            </a:r>
            <a:endParaRPr lang="en-US" altLang="zh-CN" b="1" dirty="0"/>
          </a:p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性别</a:t>
            </a:r>
            <a:endParaRPr lang="en-US" altLang="zh-CN" dirty="0"/>
          </a:p>
          <a:p>
            <a:r>
              <a:rPr lang="zh-CN" altLang="en-US" dirty="0"/>
              <a:t>出生年月</a:t>
            </a:r>
            <a:endParaRPr lang="en-US" altLang="zh-CN" dirty="0"/>
          </a:p>
          <a:p>
            <a:r>
              <a:rPr lang="zh-CN" altLang="en-US" dirty="0"/>
              <a:t>住院号</a:t>
            </a:r>
            <a:r>
              <a:rPr lang="en-US" altLang="zh-CN" dirty="0"/>
              <a:t>/</a:t>
            </a:r>
            <a:r>
              <a:rPr lang="zh-CN" altLang="en-US" dirty="0"/>
              <a:t>门诊号</a:t>
            </a:r>
            <a:endParaRPr lang="en-US" altLang="zh-CN" dirty="0"/>
          </a:p>
          <a:p>
            <a:r>
              <a:rPr lang="zh-CN" altLang="en-US" dirty="0"/>
              <a:t>体重</a:t>
            </a:r>
            <a:r>
              <a:rPr lang="en-US" altLang="zh-CN" dirty="0"/>
              <a:t>(kg)</a:t>
            </a:r>
          </a:p>
          <a:p>
            <a:r>
              <a:rPr lang="zh-CN" altLang="en-US" dirty="0"/>
              <a:t>家族药品不良反应</a:t>
            </a:r>
            <a:endParaRPr lang="en-US" altLang="zh-CN" dirty="0"/>
          </a:p>
          <a:p>
            <a:r>
              <a:rPr lang="zh-CN" altLang="en-US" dirty="0"/>
              <a:t>家族</a:t>
            </a:r>
            <a:r>
              <a:rPr lang="en-US" altLang="zh-CN" dirty="0"/>
              <a:t>ADR.</a:t>
            </a:r>
            <a:r>
              <a:rPr lang="zh-CN" altLang="en-US" dirty="0"/>
              <a:t>详情</a:t>
            </a:r>
            <a:endParaRPr lang="en-US" altLang="zh-CN" dirty="0"/>
          </a:p>
          <a:p>
            <a:r>
              <a:rPr lang="zh-CN" altLang="en-US" dirty="0"/>
              <a:t>既往药品不良反应</a:t>
            </a:r>
            <a:endParaRPr lang="en-US" altLang="zh-CN" dirty="0"/>
          </a:p>
          <a:p>
            <a:r>
              <a:rPr lang="zh-CN" altLang="en-US" dirty="0"/>
              <a:t>既往</a:t>
            </a:r>
            <a:r>
              <a:rPr lang="en-US" altLang="zh-CN" dirty="0"/>
              <a:t>ADR.</a:t>
            </a:r>
            <a:r>
              <a:rPr lang="zh-CN" altLang="en-US" dirty="0"/>
              <a:t>详情</a:t>
            </a:r>
            <a:endParaRPr lang="en-US" altLang="zh-CN" dirty="0"/>
          </a:p>
          <a:p>
            <a:r>
              <a:rPr lang="zh-CN" altLang="en-US" dirty="0"/>
              <a:t>相关信息属性：吸烟史、饮酒史、妊娠期、肝病史、肾病史、过敏史、其他</a:t>
            </a:r>
            <a:endParaRPr lang="en-US" altLang="zh-CN" dirty="0"/>
          </a:p>
          <a:p>
            <a:r>
              <a:rPr lang="zh-CN" altLang="en-US" dirty="0"/>
              <a:t>电子病历：</a:t>
            </a:r>
            <a:endParaRPr lang="en-US" altLang="zh-CN" dirty="0"/>
          </a:p>
          <a:p>
            <a:r>
              <a:rPr lang="zh-CN" altLang="en-US" dirty="0"/>
              <a:t>创建时间、科室、医生、病因描述、服药信息、用法用量、症状等信息</a:t>
            </a:r>
            <a:endParaRPr lang="en-US" altLang="zh-CN" dirty="0"/>
          </a:p>
          <a:p>
            <a:r>
              <a:rPr lang="zh-CN" altLang="en-US" dirty="0"/>
              <a:t>检验检查：</a:t>
            </a:r>
            <a:endParaRPr lang="en-US" altLang="zh-CN" dirty="0"/>
          </a:p>
          <a:p>
            <a:r>
              <a:rPr lang="zh-CN" altLang="en-US" dirty="0"/>
              <a:t>各类指标项：如：血常规、尿常规、血压、血脂四项、心电图等检查信息</a:t>
            </a:r>
            <a:endParaRPr lang="en-US" altLang="zh-CN" dirty="0"/>
          </a:p>
          <a:p>
            <a:r>
              <a:rPr lang="zh-CN" altLang="en-US" dirty="0"/>
              <a:t>手术记录：</a:t>
            </a:r>
            <a:endParaRPr lang="en-US" altLang="zh-CN" dirty="0"/>
          </a:p>
          <a:p>
            <a:r>
              <a:rPr lang="zh-CN" altLang="en-US" dirty="0"/>
              <a:t>手术时间、手术部位、手术医生、术后恢复等信息</a:t>
            </a:r>
            <a:endParaRPr lang="en-US" altLang="zh-CN" dirty="0"/>
          </a:p>
          <a:p>
            <a:r>
              <a:rPr lang="zh-CN" altLang="en-US" dirty="0"/>
              <a:t>麻醉记录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95DBCE2-263A-426F-8AFD-44449FFD47A4}"/>
              </a:ext>
            </a:extLst>
          </p:cNvPr>
          <p:cNvSpPr/>
          <p:nvPr/>
        </p:nvSpPr>
        <p:spPr>
          <a:xfrm>
            <a:off x="2135100" y="3775688"/>
            <a:ext cx="976544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电子病历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06C6DF0-E57B-4B70-9493-E64B7B401756}"/>
              </a:ext>
            </a:extLst>
          </p:cNvPr>
          <p:cNvSpPr/>
          <p:nvPr/>
        </p:nvSpPr>
        <p:spPr>
          <a:xfrm>
            <a:off x="3678169" y="2227931"/>
            <a:ext cx="1037599" cy="1074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检验检查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6297EB4-2A28-4109-8D4C-146BF2DF1485}"/>
              </a:ext>
            </a:extLst>
          </p:cNvPr>
          <p:cNvSpPr/>
          <p:nvPr/>
        </p:nvSpPr>
        <p:spPr>
          <a:xfrm>
            <a:off x="561648" y="1629053"/>
            <a:ext cx="976543" cy="92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手术记录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6786EC1-8530-4B78-8959-F45B2063C8B7}"/>
              </a:ext>
            </a:extLst>
          </p:cNvPr>
          <p:cNvSpPr/>
          <p:nvPr/>
        </p:nvSpPr>
        <p:spPr>
          <a:xfrm>
            <a:off x="2341052" y="909594"/>
            <a:ext cx="976543" cy="927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麻醉记录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C71D60B-790B-4FC2-8A1A-F138DB77C043}"/>
              </a:ext>
            </a:extLst>
          </p:cNvPr>
          <p:cNvCxnSpPr>
            <a:endCxn id="60" idx="4"/>
          </p:cNvCxnSpPr>
          <p:nvPr/>
        </p:nvCxnSpPr>
        <p:spPr>
          <a:xfrm flipV="1">
            <a:off x="2530764" y="1837312"/>
            <a:ext cx="298560" cy="54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C18CDD-EE9A-4446-B425-EE41A39B66AC}"/>
              </a:ext>
            </a:extLst>
          </p:cNvPr>
          <p:cNvCxnSpPr>
            <a:stCxn id="4" idx="6"/>
            <a:endCxn id="28" idx="2"/>
          </p:cNvCxnSpPr>
          <p:nvPr/>
        </p:nvCxnSpPr>
        <p:spPr>
          <a:xfrm>
            <a:off x="2757827" y="2765030"/>
            <a:ext cx="92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DB7B39-5752-44A8-8EA6-11873A042105}"/>
              </a:ext>
            </a:extLst>
          </p:cNvPr>
          <p:cNvCxnSpPr>
            <a:stCxn id="4" idx="4"/>
            <a:endCxn id="27" idx="1"/>
          </p:cNvCxnSpPr>
          <p:nvPr/>
        </p:nvCxnSpPr>
        <p:spPr>
          <a:xfrm>
            <a:off x="2269556" y="3228889"/>
            <a:ext cx="8556" cy="68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0DC68A-CBFF-47A0-9BA6-33AD432C570F}"/>
              </a:ext>
            </a:extLst>
          </p:cNvPr>
          <p:cNvCxnSpPr>
            <a:stCxn id="4" idx="1"/>
            <a:endCxn id="59" idx="5"/>
          </p:cNvCxnSpPr>
          <p:nvPr/>
        </p:nvCxnSpPr>
        <p:spPr>
          <a:xfrm flipH="1" flipV="1">
            <a:off x="1395180" y="2420910"/>
            <a:ext cx="529115" cy="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86BD0AD-ACBC-4DAF-8277-57E135EFFF9B}"/>
              </a:ext>
            </a:extLst>
          </p:cNvPr>
          <p:cNvSpPr/>
          <p:nvPr/>
        </p:nvSpPr>
        <p:spPr>
          <a:xfrm>
            <a:off x="3329127" y="2936289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症状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CFF09D-DD78-4109-AA29-8B0CA409D73A}"/>
              </a:ext>
            </a:extLst>
          </p:cNvPr>
          <p:cNvSpPr/>
          <p:nvPr/>
        </p:nvSpPr>
        <p:spPr>
          <a:xfrm>
            <a:off x="3923929" y="1518081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头疼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E6BDE2-925E-4B18-A960-604CD1285D44}"/>
              </a:ext>
            </a:extLst>
          </p:cNvPr>
          <p:cNvSpPr/>
          <p:nvPr/>
        </p:nvSpPr>
        <p:spPr>
          <a:xfrm>
            <a:off x="4758430" y="2778711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B1AA53-E0A5-40FB-99C4-6BA0FB6ACD73}"/>
              </a:ext>
            </a:extLst>
          </p:cNvPr>
          <p:cNvSpPr/>
          <p:nvPr/>
        </p:nvSpPr>
        <p:spPr>
          <a:xfrm>
            <a:off x="4305670" y="4196919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恶心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266B6A-137B-410C-BEF2-56F06A99DDD7}"/>
              </a:ext>
            </a:extLst>
          </p:cNvPr>
          <p:cNvSpPr/>
          <p:nvPr/>
        </p:nvSpPr>
        <p:spPr>
          <a:xfrm>
            <a:off x="2636667" y="4230206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呕吐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C71586-41B5-432A-B780-046EE90B0071}"/>
              </a:ext>
            </a:extLst>
          </p:cNvPr>
          <p:cNvSpPr/>
          <p:nvPr/>
        </p:nvSpPr>
        <p:spPr>
          <a:xfrm>
            <a:off x="1899824" y="3013965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胸痛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C71EF7-E49E-4743-A240-C2E9452BF607}"/>
              </a:ext>
            </a:extLst>
          </p:cNvPr>
          <p:cNvSpPr/>
          <p:nvPr/>
        </p:nvSpPr>
        <p:spPr>
          <a:xfrm>
            <a:off x="2467995" y="1720048"/>
            <a:ext cx="976543" cy="985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视觉损害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32A084-4527-4D1B-965B-E6D45882446B}"/>
              </a:ext>
            </a:extLst>
          </p:cNvPr>
          <p:cNvCxnSpPr/>
          <p:nvPr/>
        </p:nvCxnSpPr>
        <p:spPr>
          <a:xfrm flipV="1">
            <a:off x="4039340" y="2503502"/>
            <a:ext cx="204186" cy="5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AE750B-4C44-46C0-AE8F-8FC70DA2D24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305670" y="3429000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CD1B6C-2180-487A-AFBA-8EBAD9F1B0F9}"/>
              </a:ext>
            </a:extLst>
          </p:cNvPr>
          <p:cNvCxnSpPr>
            <a:stCxn id="4" idx="5"/>
          </p:cNvCxnSpPr>
          <p:nvPr/>
        </p:nvCxnSpPr>
        <p:spPr>
          <a:xfrm>
            <a:off x="4162659" y="3777398"/>
            <a:ext cx="369391" cy="4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7D85EA-CF1A-4593-8485-7999C049E29B}"/>
              </a:ext>
            </a:extLst>
          </p:cNvPr>
          <p:cNvCxnSpPr>
            <a:endCxn id="8" idx="7"/>
          </p:cNvCxnSpPr>
          <p:nvPr/>
        </p:nvCxnSpPr>
        <p:spPr>
          <a:xfrm flipH="1">
            <a:off x="3470199" y="3921710"/>
            <a:ext cx="184695" cy="4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D6054-94A5-40CE-B607-E98FC095F0C5}"/>
              </a:ext>
            </a:extLst>
          </p:cNvPr>
          <p:cNvCxnSpPr>
            <a:endCxn id="9" idx="6"/>
          </p:cNvCxnSpPr>
          <p:nvPr/>
        </p:nvCxnSpPr>
        <p:spPr>
          <a:xfrm flipH="1">
            <a:off x="2876367" y="3364637"/>
            <a:ext cx="452760" cy="14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D602D5-F735-44A7-8138-BBADC37C1394}"/>
              </a:ext>
            </a:extLst>
          </p:cNvPr>
          <p:cNvCxnSpPr>
            <a:stCxn id="4" idx="1"/>
            <a:endCxn id="10" idx="5"/>
          </p:cNvCxnSpPr>
          <p:nvPr/>
        </p:nvCxnSpPr>
        <p:spPr>
          <a:xfrm flipH="1" flipV="1">
            <a:off x="3301527" y="2561157"/>
            <a:ext cx="170611" cy="51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DE6645B-4FDF-4F59-8521-F5D3514A0365}"/>
              </a:ext>
            </a:extLst>
          </p:cNvPr>
          <p:cNvSpPr/>
          <p:nvPr/>
        </p:nvSpPr>
        <p:spPr>
          <a:xfrm>
            <a:off x="6457029" y="751343"/>
            <a:ext cx="56136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症状属性：</a:t>
            </a:r>
            <a:endParaRPr lang="en-US" altLang="zh-CN" b="1" dirty="0"/>
          </a:p>
          <a:p>
            <a:r>
              <a:rPr lang="zh-CN" altLang="en-US" dirty="0"/>
              <a:t>症状名称：出现了什么症状</a:t>
            </a:r>
            <a:endParaRPr lang="en-US" altLang="zh-CN" dirty="0"/>
          </a:p>
          <a:p>
            <a:r>
              <a:rPr lang="zh-CN" altLang="en-US" dirty="0"/>
              <a:t>发生时间：症状发生的时间</a:t>
            </a:r>
            <a:endParaRPr lang="en-US" altLang="zh-CN" dirty="0"/>
          </a:p>
          <a:p>
            <a:r>
              <a:rPr lang="zh-CN" altLang="en-US" dirty="0"/>
              <a:t>持续时间：症状持续时间</a:t>
            </a:r>
            <a:endParaRPr lang="en-US" altLang="zh-CN" dirty="0"/>
          </a:p>
          <a:p>
            <a:r>
              <a:rPr lang="zh-CN" altLang="en-US" dirty="0"/>
              <a:t>结束时间：症状结束时间</a:t>
            </a:r>
            <a:endParaRPr lang="en-US" altLang="zh-CN" dirty="0"/>
          </a:p>
          <a:p>
            <a:r>
              <a:rPr lang="zh-CN" altLang="en-US" dirty="0"/>
              <a:t>严重性标准：是、否</a:t>
            </a:r>
            <a:endParaRPr lang="en-US" altLang="zh-CN" dirty="0"/>
          </a:p>
          <a:p>
            <a:r>
              <a:rPr lang="zh-CN" altLang="en-US" dirty="0"/>
              <a:t>结果：痊愈、好转、未好转、不详、有后遗症、死亡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04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D8D8F62-3C74-433A-863D-0358DB3BA326}"/>
              </a:ext>
            </a:extLst>
          </p:cNvPr>
          <p:cNvSpPr/>
          <p:nvPr/>
        </p:nvSpPr>
        <p:spPr>
          <a:xfrm>
            <a:off x="110837" y="20412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患者人群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D711264-DB2F-4488-9652-BA808F720105}"/>
              </a:ext>
            </a:extLst>
          </p:cNvPr>
          <p:cNvSpPr/>
          <p:nvPr/>
        </p:nvSpPr>
        <p:spPr>
          <a:xfrm>
            <a:off x="1524001" y="20412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不良反应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7F471B-8BB0-4409-9713-B8DE1B7CF3CC}"/>
              </a:ext>
            </a:extLst>
          </p:cNvPr>
          <p:cNvSpPr/>
          <p:nvPr/>
        </p:nvSpPr>
        <p:spPr>
          <a:xfrm>
            <a:off x="4632036" y="1126839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酒石酸美托洛尔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EFA876-FBBC-48D9-BBCE-3A76F55E3C69}"/>
              </a:ext>
            </a:extLst>
          </p:cNvPr>
          <p:cNvSpPr/>
          <p:nvPr/>
        </p:nvSpPr>
        <p:spPr>
          <a:xfrm>
            <a:off x="4749796" y="189348"/>
            <a:ext cx="727367" cy="7158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药物过量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A85600-B39A-40AB-B5FF-B511A2C6A1BF}"/>
              </a:ext>
            </a:extLst>
          </p:cNvPr>
          <p:cNvSpPr/>
          <p:nvPr/>
        </p:nvSpPr>
        <p:spPr>
          <a:xfrm>
            <a:off x="2438401" y="11268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头疼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A66F3B1-7F4A-4090-A711-6865468DE05D}"/>
              </a:ext>
            </a:extLst>
          </p:cNvPr>
          <p:cNvSpPr/>
          <p:nvPr/>
        </p:nvSpPr>
        <p:spPr>
          <a:xfrm>
            <a:off x="2576944" y="22629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高血压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0B575EB-B462-43D5-AA50-80BF8EED8972}"/>
              </a:ext>
            </a:extLst>
          </p:cNvPr>
          <p:cNvSpPr/>
          <p:nvPr/>
        </p:nvSpPr>
        <p:spPr>
          <a:xfrm>
            <a:off x="1902689" y="32881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呕吐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8A170C2-FC98-410B-988D-BA694E07EDEC}"/>
              </a:ext>
            </a:extLst>
          </p:cNvPr>
          <p:cNvSpPr/>
          <p:nvPr/>
        </p:nvSpPr>
        <p:spPr>
          <a:xfrm>
            <a:off x="5793510" y="1450111"/>
            <a:ext cx="826653" cy="8405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适应症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4F9CA6-8892-47C5-A693-91CECA5831C4}"/>
              </a:ext>
            </a:extLst>
          </p:cNvPr>
          <p:cNvSpPr/>
          <p:nvPr/>
        </p:nvSpPr>
        <p:spPr>
          <a:xfrm>
            <a:off x="5708070" y="609602"/>
            <a:ext cx="727366" cy="7158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不良症状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C9AE59A-F939-49DD-8F01-16326CB68D35}"/>
              </a:ext>
            </a:extLst>
          </p:cNvPr>
          <p:cNvSpPr/>
          <p:nvPr/>
        </p:nvSpPr>
        <p:spPr>
          <a:xfrm>
            <a:off x="3702629" y="1657930"/>
            <a:ext cx="826653" cy="8405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禁忌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541E0D-84E2-464F-A513-83FF07E15039}"/>
              </a:ext>
            </a:extLst>
          </p:cNvPr>
          <p:cNvSpPr/>
          <p:nvPr/>
        </p:nvSpPr>
        <p:spPr>
          <a:xfrm>
            <a:off x="3604492" y="609602"/>
            <a:ext cx="826653" cy="8405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用法用量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96B4682-BB09-4B4E-8388-6F744DBA01D1}"/>
              </a:ext>
            </a:extLst>
          </p:cNvPr>
          <p:cNvSpPr/>
          <p:nvPr/>
        </p:nvSpPr>
        <p:spPr>
          <a:xfrm>
            <a:off x="6867237" y="1487074"/>
            <a:ext cx="771237" cy="7527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高血压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06E81FB-CFCC-4EDC-8617-7F8BE78D0E8E}"/>
              </a:ext>
            </a:extLst>
          </p:cNvPr>
          <p:cNvSpPr/>
          <p:nvPr/>
        </p:nvSpPr>
        <p:spPr>
          <a:xfrm>
            <a:off x="6329218" y="2225965"/>
            <a:ext cx="771237" cy="7527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心绞痛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C18E205-E6EB-4F10-BF4F-8D98AF20B890}"/>
              </a:ext>
            </a:extLst>
          </p:cNvPr>
          <p:cNvSpPr/>
          <p:nvPr/>
        </p:nvSpPr>
        <p:spPr>
          <a:xfrm>
            <a:off x="4712855" y="2184399"/>
            <a:ext cx="808181" cy="7712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特殊使用人群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D593B2F-4A5D-4AD4-A602-17FBBAAA7316}"/>
              </a:ext>
            </a:extLst>
          </p:cNvPr>
          <p:cNvSpPr/>
          <p:nvPr/>
        </p:nvSpPr>
        <p:spPr>
          <a:xfrm>
            <a:off x="3840021" y="2757056"/>
            <a:ext cx="826653" cy="8405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孕妇及哺乳期妇女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2CC7E6-70B0-4EF3-AA93-61E6F4EE7857}"/>
              </a:ext>
            </a:extLst>
          </p:cNvPr>
          <p:cNvSpPr/>
          <p:nvPr/>
        </p:nvSpPr>
        <p:spPr>
          <a:xfrm>
            <a:off x="5103105" y="3207311"/>
            <a:ext cx="741219" cy="748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老人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4914837-D4D6-4445-8937-246AA4A4B453}"/>
              </a:ext>
            </a:extLst>
          </p:cNvPr>
          <p:cNvSpPr/>
          <p:nvPr/>
        </p:nvSpPr>
        <p:spPr>
          <a:xfrm>
            <a:off x="5708070" y="2722393"/>
            <a:ext cx="665017" cy="688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儿童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AEE1AE-1482-4DE9-9269-9C0861FBF4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25237" y="2498439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83F02B-6F49-4442-8CA0-5FC522E34DC4}"/>
              </a:ext>
            </a:extLst>
          </p:cNvPr>
          <p:cNvCxnSpPr>
            <a:cxnSpLocks/>
            <a:stCxn id="4" idx="5"/>
            <a:endCxn id="22" idx="2"/>
          </p:cNvCxnSpPr>
          <p:nvPr/>
        </p:nvCxnSpPr>
        <p:spPr>
          <a:xfrm flipV="1">
            <a:off x="891326" y="2570019"/>
            <a:ext cx="3821529" cy="2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44D0AB-B366-4535-A628-40A82541C9CD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304490" y="1907328"/>
            <a:ext cx="267822" cy="2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A2D11D-53CA-42CD-A958-81B91C1E4834}"/>
              </a:ext>
            </a:extLst>
          </p:cNvPr>
          <p:cNvCxnSpPr>
            <a:stCxn id="5" idx="6"/>
          </p:cNvCxnSpPr>
          <p:nvPr/>
        </p:nvCxnSpPr>
        <p:spPr>
          <a:xfrm>
            <a:off x="2438401" y="2498439"/>
            <a:ext cx="200891" cy="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C79153-C5C8-4562-9D0A-7EFEBF9CBC4A}"/>
              </a:ext>
            </a:extLst>
          </p:cNvPr>
          <p:cNvCxnSpPr/>
          <p:nvPr/>
        </p:nvCxnSpPr>
        <p:spPr>
          <a:xfrm>
            <a:off x="2179783" y="2932530"/>
            <a:ext cx="66965" cy="4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FCC1D48-2C75-4DED-A14C-6688A046771E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491344" y="1907328"/>
            <a:ext cx="3472875" cy="81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CFEAD-C211-4F08-9269-CEA2813AFEC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620163" y="1863447"/>
            <a:ext cx="247074" cy="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711F06-EB1A-498B-89E9-7C8A5B690C33}"/>
              </a:ext>
            </a:extLst>
          </p:cNvPr>
          <p:cNvCxnSpPr>
            <a:stCxn id="16" idx="5"/>
          </p:cNvCxnSpPr>
          <p:nvPr/>
        </p:nvCxnSpPr>
        <p:spPr>
          <a:xfrm>
            <a:off x="6499102" y="2167530"/>
            <a:ext cx="121061" cy="9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5E228B-A374-40B5-A1D3-026D22264BED}"/>
              </a:ext>
            </a:extLst>
          </p:cNvPr>
          <p:cNvCxnSpPr>
            <a:cxnSpLocks/>
            <a:stCxn id="6" idx="7"/>
            <a:endCxn id="17" idx="3"/>
          </p:cNvCxnSpPr>
          <p:nvPr/>
        </p:nvCxnSpPr>
        <p:spPr>
          <a:xfrm flipV="1">
            <a:off x="5412525" y="1220591"/>
            <a:ext cx="402065" cy="4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5D69376-5B60-461B-8B6E-15434312C5D1}"/>
              </a:ext>
            </a:extLst>
          </p:cNvPr>
          <p:cNvCxnSpPr>
            <a:stCxn id="6" idx="1"/>
            <a:endCxn id="19" idx="6"/>
          </p:cNvCxnSpPr>
          <p:nvPr/>
        </p:nvCxnSpPr>
        <p:spPr>
          <a:xfrm flipH="1" flipV="1">
            <a:off x="4431145" y="1029857"/>
            <a:ext cx="334802" cy="2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FAAA1B9-F9D7-4F8F-8FB9-08F3444586F2}"/>
              </a:ext>
            </a:extLst>
          </p:cNvPr>
          <p:cNvCxnSpPr>
            <a:stCxn id="6" idx="3"/>
            <a:endCxn id="18" idx="6"/>
          </p:cNvCxnSpPr>
          <p:nvPr/>
        </p:nvCxnSpPr>
        <p:spPr>
          <a:xfrm flipH="1">
            <a:off x="4529282" y="1907328"/>
            <a:ext cx="236665" cy="1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D395B3E-0BF0-4AE7-89AB-07105BBD6102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>
          <a:xfrm>
            <a:off x="5089236" y="2041239"/>
            <a:ext cx="27710" cy="14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0B155A-B322-4FF1-ADA1-B27BB74DC2F8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>
          <a:xfrm flipV="1">
            <a:off x="891326" y="547257"/>
            <a:ext cx="3858470" cy="162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64D6F4-3F69-4053-95FC-50DE0F6C431B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5477163" y="547257"/>
            <a:ext cx="337427" cy="1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B37A861-8CE0-4670-9CB0-9A2346D89E3D}"/>
              </a:ext>
            </a:extLst>
          </p:cNvPr>
          <p:cNvCxnSpPr>
            <a:cxnSpLocks/>
            <a:stCxn id="22" idx="3"/>
            <a:endCxn id="23" idx="6"/>
          </p:cNvCxnSpPr>
          <p:nvPr/>
        </p:nvCxnSpPr>
        <p:spPr>
          <a:xfrm flipH="1">
            <a:off x="4666674" y="2842694"/>
            <a:ext cx="164536" cy="33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7C5A321-29D5-4343-83C1-BF915F09D75C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116946" y="2955639"/>
            <a:ext cx="356769" cy="2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12063BB-2C60-42B8-A379-031F8305B0CA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 flipV="1">
            <a:off x="5402681" y="2823167"/>
            <a:ext cx="402778" cy="1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1F5DC15-AC74-49C2-9E8E-9CD83FC240BD}"/>
              </a:ext>
            </a:extLst>
          </p:cNvPr>
          <p:cNvCxnSpPr>
            <a:stCxn id="15" idx="6"/>
          </p:cNvCxnSpPr>
          <p:nvPr/>
        </p:nvCxnSpPr>
        <p:spPr>
          <a:xfrm flipV="1">
            <a:off x="2817089" y="1907328"/>
            <a:ext cx="4050148" cy="183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A9B18C-4DA3-4524-8F84-A3701E0A0D59}"/>
              </a:ext>
            </a:extLst>
          </p:cNvPr>
          <p:cNvCxnSpPr>
            <a:stCxn id="4" idx="6"/>
            <a:endCxn id="19" idx="2"/>
          </p:cNvCxnSpPr>
          <p:nvPr/>
        </p:nvCxnSpPr>
        <p:spPr>
          <a:xfrm flipV="1">
            <a:off x="1025237" y="1029857"/>
            <a:ext cx="2579255" cy="14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5B03C14-7539-407C-BA84-9388DCC68040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4310084" y="1327021"/>
            <a:ext cx="521126" cy="97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3C4C46CE-A1A0-426C-B223-FBF4F731B20E}"/>
              </a:ext>
            </a:extLst>
          </p:cNvPr>
          <p:cNvSpPr/>
          <p:nvPr/>
        </p:nvSpPr>
        <p:spPr>
          <a:xfrm>
            <a:off x="6285348" y="-17668"/>
            <a:ext cx="667345" cy="6726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呼吸系统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B318848-275B-44CB-A930-6AB15C21AC2C}"/>
              </a:ext>
            </a:extLst>
          </p:cNvPr>
          <p:cNvSpPr/>
          <p:nvPr/>
        </p:nvSpPr>
        <p:spPr>
          <a:xfrm>
            <a:off x="6538028" y="662018"/>
            <a:ext cx="667345" cy="6726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消化系统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49A5865-1011-4C6C-AFF6-3359E690B65A}"/>
              </a:ext>
            </a:extLst>
          </p:cNvPr>
          <p:cNvCxnSpPr>
            <a:cxnSpLocks/>
            <a:stCxn id="17" idx="7"/>
            <a:endCxn id="70" idx="3"/>
          </p:cNvCxnSpPr>
          <p:nvPr/>
        </p:nvCxnSpPr>
        <p:spPr>
          <a:xfrm flipV="1">
            <a:off x="6328916" y="556475"/>
            <a:ext cx="54162" cy="15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C1D9943-06EE-49CA-AB3E-9EE12F37A061}"/>
              </a:ext>
            </a:extLst>
          </p:cNvPr>
          <p:cNvCxnSpPr>
            <a:cxnSpLocks/>
            <a:stCxn id="17" idx="6"/>
            <a:endCxn id="71" idx="2"/>
          </p:cNvCxnSpPr>
          <p:nvPr/>
        </p:nvCxnSpPr>
        <p:spPr>
          <a:xfrm>
            <a:off x="6435436" y="967511"/>
            <a:ext cx="102592" cy="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52DDB-4859-478A-8871-3B321E49BBA5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 flipV="1">
            <a:off x="1025237" y="967511"/>
            <a:ext cx="4682833" cy="153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6E4BF70B-3779-4187-913D-233E2878F27D}"/>
              </a:ext>
            </a:extLst>
          </p:cNvPr>
          <p:cNvSpPr/>
          <p:nvPr/>
        </p:nvSpPr>
        <p:spPr>
          <a:xfrm>
            <a:off x="7067338" y="7047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气管炎症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2B31D1E-8FAA-4A81-B073-352B77C5D802}"/>
              </a:ext>
            </a:extLst>
          </p:cNvPr>
          <p:cNvSpPr/>
          <p:nvPr/>
        </p:nvSpPr>
        <p:spPr>
          <a:xfrm>
            <a:off x="7212216" y="479255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消化不良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72BCCDA-A865-466B-A6CE-3358239C5189}"/>
              </a:ext>
            </a:extLst>
          </p:cNvPr>
          <p:cNvSpPr/>
          <p:nvPr/>
        </p:nvSpPr>
        <p:spPr>
          <a:xfrm>
            <a:off x="7243618" y="914459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胃动力不足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6D81C6E-8FB5-4E12-83D7-CE6E348B4BDA}"/>
              </a:ext>
            </a:extLst>
          </p:cNvPr>
          <p:cNvCxnSpPr>
            <a:stCxn id="70" idx="6"/>
            <a:endCxn id="81" idx="3"/>
          </p:cNvCxnSpPr>
          <p:nvPr/>
        </p:nvCxnSpPr>
        <p:spPr>
          <a:xfrm>
            <a:off x="6952693" y="318657"/>
            <a:ext cx="201336" cy="4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7E3775B-AEB1-48AB-B53F-3F430C76BFFE}"/>
              </a:ext>
            </a:extLst>
          </p:cNvPr>
          <p:cNvCxnSpPr>
            <a:stCxn id="71" idx="7"/>
            <a:endCxn id="82" idx="2"/>
          </p:cNvCxnSpPr>
          <p:nvPr/>
        </p:nvCxnSpPr>
        <p:spPr>
          <a:xfrm flipV="1">
            <a:off x="7107643" y="686274"/>
            <a:ext cx="104573" cy="7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0EE4D66-BFA3-49B4-8DE1-D26C70F11BC3}"/>
              </a:ext>
            </a:extLst>
          </p:cNvPr>
          <p:cNvCxnSpPr>
            <a:stCxn id="71" idx="6"/>
            <a:endCxn id="83" idx="1"/>
          </p:cNvCxnSpPr>
          <p:nvPr/>
        </p:nvCxnSpPr>
        <p:spPr>
          <a:xfrm flipV="1">
            <a:off x="7205373" y="975093"/>
            <a:ext cx="124936" cy="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B6257CC-C58F-48CE-84C3-3DB349BE9127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5089236" y="905166"/>
            <a:ext cx="24244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854988-7898-42BF-B4CD-8757BC0740E9}"/>
              </a:ext>
            </a:extLst>
          </p:cNvPr>
          <p:cNvCxnSpPr>
            <a:stCxn id="6" idx="6"/>
          </p:cNvCxnSpPr>
          <p:nvPr/>
        </p:nvCxnSpPr>
        <p:spPr>
          <a:xfrm>
            <a:off x="5546436" y="1584039"/>
            <a:ext cx="297888" cy="14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8C1B4DF-F2AD-47A5-9907-963CC2E42B52}"/>
              </a:ext>
            </a:extLst>
          </p:cNvPr>
          <p:cNvSpPr/>
          <p:nvPr/>
        </p:nvSpPr>
        <p:spPr>
          <a:xfrm>
            <a:off x="7404474" y="3923053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吲达帕胺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C8AB2BF-2844-49DA-926F-525603C88048}"/>
              </a:ext>
            </a:extLst>
          </p:cNvPr>
          <p:cNvSpPr/>
          <p:nvPr/>
        </p:nvSpPr>
        <p:spPr>
          <a:xfrm>
            <a:off x="7522234" y="2985562"/>
            <a:ext cx="727367" cy="7158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药物过量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B3E53C4-F8D4-450C-8108-3037A7A5247F}"/>
              </a:ext>
            </a:extLst>
          </p:cNvPr>
          <p:cNvSpPr/>
          <p:nvPr/>
        </p:nvSpPr>
        <p:spPr>
          <a:xfrm>
            <a:off x="8565948" y="4246325"/>
            <a:ext cx="826653" cy="8405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适应症</a:t>
            </a: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1797B68-BEB5-4617-8D3A-59DB135B2E4B}"/>
              </a:ext>
            </a:extLst>
          </p:cNvPr>
          <p:cNvSpPr/>
          <p:nvPr/>
        </p:nvSpPr>
        <p:spPr>
          <a:xfrm>
            <a:off x="8480508" y="3405816"/>
            <a:ext cx="727366" cy="7158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不良症状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A370359-4DD3-4852-A573-A7F82174B572}"/>
              </a:ext>
            </a:extLst>
          </p:cNvPr>
          <p:cNvSpPr/>
          <p:nvPr/>
        </p:nvSpPr>
        <p:spPr>
          <a:xfrm>
            <a:off x="6475067" y="4454144"/>
            <a:ext cx="826653" cy="8405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禁忌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E858BC2-37DB-4158-B3A1-AADBDAF82FCA}"/>
              </a:ext>
            </a:extLst>
          </p:cNvPr>
          <p:cNvSpPr/>
          <p:nvPr/>
        </p:nvSpPr>
        <p:spPr>
          <a:xfrm>
            <a:off x="6376930" y="3405816"/>
            <a:ext cx="826653" cy="8405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用法用量</a:t>
            </a: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2C7B851-65CB-42F8-AE89-D492DF1B2A29}"/>
              </a:ext>
            </a:extLst>
          </p:cNvPr>
          <p:cNvSpPr/>
          <p:nvPr/>
        </p:nvSpPr>
        <p:spPr>
          <a:xfrm>
            <a:off x="9639675" y="4283288"/>
            <a:ext cx="771237" cy="7527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高血压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F41B5E8-1291-4452-9681-B604972C9EBB}"/>
              </a:ext>
            </a:extLst>
          </p:cNvPr>
          <p:cNvSpPr/>
          <p:nvPr/>
        </p:nvSpPr>
        <p:spPr>
          <a:xfrm>
            <a:off x="9101656" y="5022179"/>
            <a:ext cx="771237" cy="7527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心绞痛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20D9670A-D1CA-4DDB-87AB-ACDB71975457}"/>
              </a:ext>
            </a:extLst>
          </p:cNvPr>
          <p:cNvSpPr/>
          <p:nvPr/>
        </p:nvSpPr>
        <p:spPr>
          <a:xfrm>
            <a:off x="7485293" y="4980613"/>
            <a:ext cx="808181" cy="7712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特殊使用人群</a:t>
            </a: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68E7E005-11D6-459E-A94D-D396AE2124BB}"/>
              </a:ext>
            </a:extLst>
          </p:cNvPr>
          <p:cNvSpPr/>
          <p:nvPr/>
        </p:nvSpPr>
        <p:spPr>
          <a:xfrm>
            <a:off x="6612459" y="5553270"/>
            <a:ext cx="826653" cy="8405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孕妇及哺乳期妇女</a:t>
            </a: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EEFA2B2-A75D-4D01-A91C-693E5AA32B32}"/>
              </a:ext>
            </a:extLst>
          </p:cNvPr>
          <p:cNvSpPr/>
          <p:nvPr/>
        </p:nvSpPr>
        <p:spPr>
          <a:xfrm>
            <a:off x="7875543" y="6003525"/>
            <a:ext cx="741219" cy="748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老人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51210CE-87EC-4DB1-9543-923B474CE022}"/>
              </a:ext>
            </a:extLst>
          </p:cNvPr>
          <p:cNvSpPr/>
          <p:nvPr/>
        </p:nvSpPr>
        <p:spPr>
          <a:xfrm>
            <a:off x="8480508" y="5518607"/>
            <a:ext cx="665017" cy="688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儿童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2F48B8B-BBB9-4D36-94E5-9FE0350C2370}"/>
              </a:ext>
            </a:extLst>
          </p:cNvPr>
          <p:cNvCxnSpPr>
            <a:cxnSpLocks/>
            <a:stCxn id="133" idx="6"/>
            <a:endCxn id="137" idx="2"/>
          </p:cNvCxnSpPr>
          <p:nvPr/>
        </p:nvCxnSpPr>
        <p:spPr>
          <a:xfrm flipV="1">
            <a:off x="9392601" y="4659661"/>
            <a:ext cx="247074" cy="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B77520E-94B7-419E-AB04-A3FEBB69685D}"/>
              </a:ext>
            </a:extLst>
          </p:cNvPr>
          <p:cNvCxnSpPr>
            <a:stCxn id="133" idx="5"/>
          </p:cNvCxnSpPr>
          <p:nvPr/>
        </p:nvCxnSpPr>
        <p:spPr>
          <a:xfrm>
            <a:off x="9271540" y="4963744"/>
            <a:ext cx="121061" cy="9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207B007C-7E7A-4AC3-B1FE-271F4A56743A}"/>
              </a:ext>
            </a:extLst>
          </p:cNvPr>
          <p:cNvCxnSpPr>
            <a:cxnSpLocks/>
            <a:stCxn id="131" idx="7"/>
            <a:endCxn id="134" idx="3"/>
          </p:cNvCxnSpPr>
          <p:nvPr/>
        </p:nvCxnSpPr>
        <p:spPr>
          <a:xfrm flipV="1">
            <a:off x="8184963" y="4016805"/>
            <a:ext cx="402065" cy="4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41D58BE-9758-4A1F-AA8B-B0C77E03E789}"/>
              </a:ext>
            </a:extLst>
          </p:cNvPr>
          <p:cNvCxnSpPr>
            <a:stCxn id="131" idx="1"/>
            <a:endCxn id="136" idx="6"/>
          </p:cNvCxnSpPr>
          <p:nvPr/>
        </p:nvCxnSpPr>
        <p:spPr>
          <a:xfrm flipH="1" flipV="1">
            <a:off x="7203583" y="3826071"/>
            <a:ext cx="334802" cy="2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4BC313F0-B3E4-4F32-B15E-F875FEC92580}"/>
              </a:ext>
            </a:extLst>
          </p:cNvPr>
          <p:cNvCxnSpPr>
            <a:stCxn id="131" idx="3"/>
            <a:endCxn id="135" idx="6"/>
          </p:cNvCxnSpPr>
          <p:nvPr/>
        </p:nvCxnSpPr>
        <p:spPr>
          <a:xfrm flipH="1">
            <a:off x="7301720" y="4703542"/>
            <a:ext cx="236665" cy="1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A192EB-FA80-4C5D-B92D-39D2044D64B3}"/>
              </a:ext>
            </a:extLst>
          </p:cNvPr>
          <p:cNvCxnSpPr>
            <a:cxnSpLocks/>
            <a:stCxn id="131" idx="4"/>
            <a:endCxn id="139" idx="0"/>
          </p:cNvCxnSpPr>
          <p:nvPr/>
        </p:nvCxnSpPr>
        <p:spPr>
          <a:xfrm>
            <a:off x="7861674" y="4837453"/>
            <a:ext cx="27710" cy="14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FD1CAE1-C9AA-412B-8FB9-DC97A60BBE4A}"/>
              </a:ext>
            </a:extLst>
          </p:cNvPr>
          <p:cNvCxnSpPr>
            <a:cxnSpLocks/>
            <a:stCxn id="132" idx="6"/>
            <a:endCxn id="134" idx="1"/>
          </p:cNvCxnSpPr>
          <p:nvPr/>
        </p:nvCxnSpPr>
        <p:spPr>
          <a:xfrm>
            <a:off x="8249601" y="3343471"/>
            <a:ext cx="337427" cy="1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74EB40D-650F-4953-AF04-D5DB55D63A03}"/>
              </a:ext>
            </a:extLst>
          </p:cNvPr>
          <p:cNvCxnSpPr>
            <a:cxnSpLocks/>
            <a:stCxn id="139" idx="3"/>
            <a:endCxn id="140" idx="6"/>
          </p:cNvCxnSpPr>
          <p:nvPr/>
        </p:nvCxnSpPr>
        <p:spPr>
          <a:xfrm flipH="1">
            <a:off x="7439112" y="5638908"/>
            <a:ext cx="164536" cy="33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28D72B35-B502-4EBA-B366-C3E7134D9DBC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>
            <a:off x="7889384" y="5751853"/>
            <a:ext cx="356769" cy="2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B717125-4820-4F68-AE95-0B7F7B38C926}"/>
              </a:ext>
            </a:extLst>
          </p:cNvPr>
          <p:cNvCxnSpPr>
            <a:cxnSpLocks/>
            <a:stCxn id="139" idx="5"/>
            <a:endCxn id="142" idx="1"/>
          </p:cNvCxnSpPr>
          <p:nvPr/>
        </p:nvCxnSpPr>
        <p:spPr>
          <a:xfrm flipV="1">
            <a:off x="8175119" y="5619381"/>
            <a:ext cx="402778" cy="1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0830939-230E-4AE6-943D-37774F85EB49}"/>
              </a:ext>
            </a:extLst>
          </p:cNvPr>
          <p:cNvCxnSpPr>
            <a:cxnSpLocks/>
            <a:stCxn id="136" idx="5"/>
            <a:endCxn id="139" idx="1"/>
          </p:cNvCxnSpPr>
          <p:nvPr/>
        </p:nvCxnSpPr>
        <p:spPr>
          <a:xfrm>
            <a:off x="7082522" y="4123235"/>
            <a:ext cx="521126" cy="97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879DEAEE-7AD2-48E8-A758-C4348494B8AB}"/>
              </a:ext>
            </a:extLst>
          </p:cNvPr>
          <p:cNvSpPr/>
          <p:nvPr/>
        </p:nvSpPr>
        <p:spPr>
          <a:xfrm>
            <a:off x="9057786" y="2778546"/>
            <a:ext cx="667345" cy="6726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胃肠系统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2BAAEE59-2DF6-4299-A367-02BA0742C6BC}"/>
              </a:ext>
            </a:extLst>
          </p:cNvPr>
          <p:cNvSpPr/>
          <p:nvPr/>
        </p:nvSpPr>
        <p:spPr>
          <a:xfrm>
            <a:off x="9310466" y="3458232"/>
            <a:ext cx="667345" cy="6726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消化系统</a:t>
            </a:r>
            <a:endParaRPr lang="zh-CN" altLang="en-US" dirty="0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8E5818E-D4C5-475C-BFDB-53610F19119E}"/>
              </a:ext>
            </a:extLst>
          </p:cNvPr>
          <p:cNvCxnSpPr>
            <a:cxnSpLocks/>
            <a:stCxn id="134" idx="7"/>
            <a:endCxn id="154" idx="3"/>
          </p:cNvCxnSpPr>
          <p:nvPr/>
        </p:nvCxnSpPr>
        <p:spPr>
          <a:xfrm flipV="1">
            <a:off x="9101354" y="3352689"/>
            <a:ext cx="54162" cy="15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E7D0EC0-9104-45DD-A2A0-D62C978D9908}"/>
              </a:ext>
            </a:extLst>
          </p:cNvPr>
          <p:cNvCxnSpPr>
            <a:cxnSpLocks/>
            <a:stCxn id="134" idx="6"/>
            <a:endCxn id="155" idx="2"/>
          </p:cNvCxnSpPr>
          <p:nvPr/>
        </p:nvCxnSpPr>
        <p:spPr>
          <a:xfrm>
            <a:off x="9207874" y="3763725"/>
            <a:ext cx="102592" cy="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9CE48236-7BCF-4363-97CA-15056D714019}"/>
              </a:ext>
            </a:extLst>
          </p:cNvPr>
          <p:cNvSpPr/>
          <p:nvPr/>
        </p:nvSpPr>
        <p:spPr>
          <a:xfrm>
            <a:off x="9839776" y="2803261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呕吐</a:t>
            </a: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AD37F4D-1731-4ACC-84CF-38CAE2BB66DF}"/>
              </a:ext>
            </a:extLst>
          </p:cNvPr>
          <p:cNvSpPr/>
          <p:nvPr/>
        </p:nvSpPr>
        <p:spPr>
          <a:xfrm>
            <a:off x="9984654" y="3275469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消化不良</a:t>
            </a: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B19290-4321-419C-A7CF-069513C29B87}"/>
              </a:ext>
            </a:extLst>
          </p:cNvPr>
          <p:cNvSpPr/>
          <p:nvPr/>
        </p:nvSpPr>
        <p:spPr>
          <a:xfrm>
            <a:off x="10016056" y="3710673"/>
            <a:ext cx="591961" cy="414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胃动力不足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7216E922-C555-4F31-BFE4-1EB14CC8FC03}"/>
              </a:ext>
            </a:extLst>
          </p:cNvPr>
          <p:cNvCxnSpPr>
            <a:stCxn id="154" idx="6"/>
            <a:endCxn id="158" idx="3"/>
          </p:cNvCxnSpPr>
          <p:nvPr/>
        </p:nvCxnSpPr>
        <p:spPr>
          <a:xfrm>
            <a:off x="9725131" y="3114871"/>
            <a:ext cx="201336" cy="4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02C44C31-3269-4826-AE0E-5D482A198A14}"/>
              </a:ext>
            </a:extLst>
          </p:cNvPr>
          <p:cNvCxnSpPr>
            <a:stCxn id="155" idx="7"/>
            <a:endCxn id="159" idx="2"/>
          </p:cNvCxnSpPr>
          <p:nvPr/>
        </p:nvCxnSpPr>
        <p:spPr>
          <a:xfrm flipV="1">
            <a:off x="9880081" y="3482488"/>
            <a:ext cx="104573" cy="7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01DE0CFE-FF91-47E1-BA27-89A0BF913314}"/>
              </a:ext>
            </a:extLst>
          </p:cNvPr>
          <p:cNvCxnSpPr>
            <a:stCxn id="155" idx="6"/>
            <a:endCxn id="160" idx="1"/>
          </p:cNvCxnSpPr>
          <p:nvPr/>
        </p:nvCxnSpPr>
        <p:spPr>
          <a:xfrm flipV="1">
            <a:off x="9977811" y="3771307"/>
            <a:ext cx="124936" cy="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313635E9-3EC2-47C9-8F15-BAD27E0F7E93}"/>
              </a:ext>
            </a:extLst>
          </p:cNvPr>
          <p:cNvCxnSpPr>
            <a:cxnSpLocks/>
            <a:stCxn id="131" idx="0"/>
            <a:endCxn id="132" idx="4"/>
          </p:cNvCxnSpPr>
          <p:nvPr/>
        </p:nvCxnSpPr>
        <p:spPr>
          <a:xfrm flipV="1">
            <a:off x="7861674" y="3701380"/>
            <a:ext cx="24244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DDF9DD37-7019-4B1A-AB65-27F9155DF1EF}"/>
              </a:ext>
            </a:extLst>
          </p:cNvPr>
          <p:cNvCxnSpPr>
            <a:stCxn id="131" idx="6"/>
          </p:cNvCxnSpPr>
          <p:nvPr/>
        </p:nvCxnSpPr>
        <p:spPr>
          <a:xfrm>
            <a:off x="8318874" y="4380253"/>
            <a:ext cx="297888" cy="14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C68C08E-50C3-4A27-9C29-2DAEFC684D91}"/>
              </a:ext>
            </a:extLst>
          </p:cNvPr>
          <p:cNvCxnSpPr>
            <a:stCxn id="4" idx="5"/>
            <a:endCxn id="139" idx="2"/>
          </p:cNvCxnSpPr>
          <p:nvPr/>
        </p:nvCxnSpPr>
        <p:spPr>
          <a:xfrm>
            <a:off x="891326" y="2821728"/>
            <a:ext cx="6593967" cy="254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E137867-0A2E-47E5-ABBD-9F7E691D5017}"/>
              </a:ext>
            </a:extLst>
          </p:cNvPr>
          <p:cNvCxnSpPr>
            <a:stCxn id="15" idx="6"/>
            <a:endCxn id="134" idx="2"/>
          </p:cNvCxnSpPr>
          <p:nvPr/>
        </p:nvCxnSpPr>
        <p:spPr>
          <a:xfrm>
            <a:off x="2817089" y="3745347"/>
            <a:ext cx="5663419" cy="1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CDDE3C8-77EF-4D2D-9D78-8031D25A5476}"/>
              </a:ext>
            </a:extLst>
          </p:cNvPr>
          <p:cNvCxnSpPr>
            <a:endCxn id="138" idx="2"/>
          </p:cNvCxnSpPr>
          <p:nvPr/>
        </p:nvCxnSpPr>
        <p:spPr>
          <a:xfrm>
            <a:off x="2895601" y="3784546"/>
            <a:ext cx="6206055" cy="161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7F5D4C5-04D9-4D5B-A14C-DBC3F9C21413}"/>
              </a:ext>
            </a:extLst>
          </p:cNvPr>
          <p:cNvCxnSpPr>
            <a:stCxn id="14" idx="5"/>
            <a:endCxn id="137" idx="2"/>
          </p:cNvCxnSpPr>
          <p:nvPr/>
        </p:nvCxnSpPr>
        <p:spPr>
          <a:xfrm>
            <a:off x="3357433" y="3043400"/>
            <a:ext cx="6282242" cy="16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63292766-0B06-4E08-98C4-87FEDB1E9364}"/>
              </a:ext>
            </a:extLst>
          </p:cNvPr>
          <p:cNvCxnSpPr>
            <a:cxnSpLocks/>
            <a:stCxn id="14" idx="5"/>
            <a:endCxn id="132" idx="2"/>
          </p:cNvCxnSpPr>
          <p:nvPr/>
        </p:nvCxnSpPr>
        <p:spPr>
          <a:xfrm>
            <a:off x="3357433" y="3043400"/>
            <a:ext cx="4164801" cy="30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E206A5F-2682-46AA-80E3-529CBF6F1335}"/>
              </a:ext>
            </a:extLst>
          </p:cNvPr>
          <p:cNvCxnSpPr>
            <a:endCxn id="132" idx="2"/>
          </p:cNvCxnSpPr>
          <p:nvPr/>
        </p:nvCxnSpPr>
        <p:spPr>
          <a:xfrm flipV="1">
            <a:off x="2787092" y="3343471"/>
            <a:ext cx="4735142" cy="57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8A115708-AE28-4B78-859C-AE4E6F6C6C87}"/>
              </a:ext>
            </a:extLst>
          </p:cNvPr>
          <p:cNvCxnSpPr>
            <a:endCxn id="137" idx="2"/>
          </p:cNvCxnSpPr>
          <p:nvPr/>
        </p:nvCxnSpPr>
        <p:spPr>
          <a:xfrm>
            <a:off x="2810145" y="3999353"/>
            <a:ext cx="6829530" cy="66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03E38BC-A43B-458D-AE5A-4005A16056A5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>
            <a:off x="3352801" y="1584039"/>
            <a:ext cx="3514436" cy="2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FC9978B4-0C82-48C3-B29C-11CDA045D920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 flipV="1">
            <a:off x="3352801" y="967511"/>
            <a:ext cx="2355269" cy="61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1D4E9F5-A0D6-4493-A262-85D9492822D9}"/>
              </a:ext>
            </a:extLst>
          </p:cNvPr>
          <p:cNvCxnSpPr>
            <a:stCxn id="14" idx="6"/>
          </p:cNvCxnSpPr>
          <p:nvPr/>
        </p:nvCxnSpPr>
        <p:spPr>
          <a:xfrm>
            <a:off x="3491344" y="2720111"/>
            <a:ext cx="5566442" cy="264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0C51418-EBEB-4C80-9412-935ED0679333}"/>
              </a:ext>
            </a:extLst>
          </p:cNvPr>
          <p:cNvCxnSpPr>
            <a:stCxn id="13" idx="6"/>
            <a:endCxn id="134" idx="2"/>
          </p:cNvCxnSpPr>
          <p:nvPr/>
        </p:nvCxnSpPr>
        <p:spPr>
          <a:xfrm>
            <a:off x="3352801" y="1584039"/>
            <a:ext cx="5127707" cy="21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45B59802-D4CF-4686-8A1B-93510417EBED}"/>
              </a:ext>
            </a:extLst>
          </p:cNvPr>
          <p:cNvCxnSpPr>
            <a:stCxn id="131" idx="0"/>
            <a:endCxn id="17" idx="5"/>
          </p:cNvCxnSpPr>
          <p:nvPr/>
        </p:nvCxnSpPr>
        <p:spPr>
          <a:xfrm flipH="1" flipV="1">
            <a:off x="6328916" y="1220591"/>
            <a:ext cx="1532758" cy="270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4F56EA5-CA19-4D63-AD8C-3B745D4760F3}"/>
              </a:ext>
            </a:extLst>
          </p:cNvPr>
          <p:cNvCxnSpPr>
            <a:stCxn id="6" idx="5"/>
            <a:endCxn id="134" idx="1"/>
          </p:cNvCxnSpPr>
          <p:nvPr/>
        </p:nvCxnSpPr>
        <p:spPr>
          <a:xfrm>
            <a:off x="5412525" y="1907328"/>
            <a:ext cx="3174503" cy="160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D55EE7AF-1B61-499D-8AED-EF962E848201}"/>
              </a:ext>
            </a:extLst>
          </p:cNvPr>
          <p:cNvCxnSpPr>
            <a:stCxn id="6" idx="5"/>
            <a:endCxn id="135" idx="1"/>
          </p:cNvCxnSpPr>
          <p:nvPr/>
        </p:nvCxnSpPr>
        <p:spPr>
          <a:xfrm>
            <a:off x="5412525" y="1907328"/>
            <a:ext cx="1183603" cy="26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001FCFDA-2706-48F0-8C6F-B292D42968FF}"/>
              </a:ext>
            </a:extLst>
          </p:cNvPr>
          <p:cNvCxnSpPr>
            <a:stCxn id="131" idx="1"/>
            <a:endCxn id="18" idx="5"/>
          </p:cNvCxnSpPr>
          <p:nvPr/>
        </p:nvCxnSpPr>
        <p:spPr>
          <a:xfrm flipH="1" flipV="1">
            <a:off x="4408221" y="2375349"/>
            <a:ext cx="3130164" cy="168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5A47AF4-39D7-419F-B8DD-E08E7A893B38}"/>
              </a:ext>
            </a:extLst>
          </p:cNvPr>
          <p:cNvCxnSpPr>
            <a:stCxn id="132" idx="5"/>
            <a:endCxn id="134" idx="1"/>
          </p:cNvCxnSpPr>
          <p:nvPr/>
        </p:nvCxnSpPr>
        <p:spPr>
          <a:xfrm flipV="1">
            <a:off x="8143081" y="3510645"/>
            <a:ext cx="443947" cy="8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F4A77B5-E699-408A-868D-84FBCB7DFBC7}"/>
              </a:ext>
            </a:extLst>
          </p:cNvPr>
          <p:cNvCxnSpPr>
            <a:stCxn id="132" idx="5"/>
          </p:cNvCxnSpPr>
          <p:nvPr/>
        </p:nvCxnSpPr>
        <p:spPr>
          <a:xfrm flipH="1">
            <a:off x="8026400" y="3596551"/>
            <a:ext cx="116681" cy="13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05B0EE-A605-4C86-8480-C089083917C1}"/>
              </a:ext>
            </a:extLst>
          </p:cNvPr>
          <p:cNvSpPr/>
          <p:nvPr/>
        </p:nvSpPr>
        <p:spPr>
          <a:xfrm>
            <a:off x="114300" y="0"/>
            <a:ext cx="6096000" cy="286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MongoDB</a:t>
            </a:r>
            <a:r>
              <a:rPr lang="zh-CN" altLang="en-US" b="1" dirty="0"/>
              <a:t>存储方式</a:t>
            </a:r>
            <a:endParaRPr lang="en-US" altLang="zh-CN" b="1" dirty="0"/>
          </a:p>
          <a:p>
            <a:r>
              <a:rPr lang="en-US" altLang="zh-CN" dirty="0"/>
              <a:t>[_id:1,patient:{</a:t>
            </a:r>
            <a:r>
              <a:rPr lang="zh-CN" altLang="en-US" dirty="0"/>
              <a:t>patient_id:8993849,</a:t>
            </a:r>
          </a:p>
          <a:p>
            <a:r>
              <a:rPr lang="zh-CN" altLang="en-US" dirty="0"/>
              <a:t>patientno_in:863030,</a:t>
            </a:r>
          </a:p>
          <a:p>
            <a:r>
              <a:rPr lang="zh-CN" altLang="en-US" dirty="0"/>
              <a:t>name:滕**,</a:t>
            </a:r>
          </a:p>
          <a:p>
            <a:r>
              <a:rPr lang="zh-CN" altLang="en-US" dirty="0"/>
              <a:t>sex:女,</a:t>
            </a:r>
          </a:p>
          <a:p>
            <a:r>
              <a:rPr lang="zh-CN" altLang="en-US" dirty="0"/>
              <a:t>birth:1982-01-06,</a:t>
            </a:r>
          </a:p>
          <a:p>
            <a:r>
              <a:rPr lang="zh-CN" altLang="en-US" dirty="0"/>
              <a:t>nation:HZ-汉族,</a:t>
            </a:r>
          </a:p>
          <a:p>
            <a:r>
              <a:rPr lang="zh-CN" altLang="en-US" dirty="0"/>
              <a:t>phone:182****7661,</a:t>
            </a:r>
          </a:p>
          <a:p>
            <a:r>
              <a:rPr lang="zh-CN" altLang="en-US" dirty="0"/>
              <a:t>address：甘肃省靖远县乌兰镇,</a:t>
            </a:r>
          </a:p>
          <a:p>
            <a:r>
              <a:rPr lang="zh-CN" altLang="en-US" dirty="0"/>
              <a:t>date_in：2017-07-01,</a:t>
            </a:r>
          </a:p>
          <a:p>
            <a:r>
              <a:rPr lang="zh-CN" altLang="en-US" dirty="0"/>
              <a:t>date_out：2017-07-19,</a:t>
            </a:r>
          </a:p>
          <a:p>
            <a:r>
              <a:rPr lang="zh-CN" altLang="en-US" dirty="0"/>
              <a:t>status_in：2,</a:t>
            </a:r>
          </a:p>
          <a:p>
            <a:r>
              <a:rPr lang="zh-CN" altLang="en-US" dirty="0"/>
              <a:t>departid_in：75,</a:t>
            </a:r>
          </a:p>
          <a:p>
            <a:r>
              <a:rPr lang="zh-CN" altLang="en-US" dirty="0"/>
              <a:t>depart_in：LNCSK-颅脑创伤科,</a:t>
            </a:r>
          </a:p>
          <a:p>
            <a:r>
              <a:rPr lang="zh-CN" altLang="en-US" dirty="0"/>
              <a:t>diag_in:头部外伤,</a:t>
            </a:r>
          </a:p>
          <a:p>
            <a:r>
              <a:rPr lang="zh-CN" altLang="en-US" dirty="0"/>
              <a:t>diag_out:脑外伤后综合征,</a:t>
            </a:r>
          </a:p>
          <a:p>
            <a:r>
              <a:rPr lang="zh-CN" altLang="en-US" dirty="0"/>
              <a:t>diag_mz:头部外伤, </a:t>
            </a:r>
          </a:p>
          <a:p>
            <a:r>
              <a:rPr lang="zh-CN" altLang="en-US" dirty="0"/>
              <a:t>patient_areaId:142,</a:t>
            </a:r>
          </a:p>
          <a:p>
            <a:r>
              <a:rPr lang="zh-CN" altLang="en-US" dirty="0"/>
              <a:t>patient_area:SJNWKBQ-神经内5科病区,</a:t>
            </a:r>
          </a:p>
          <a:p>
            <a:r>
              <a:rPr lang="zh-CN" altLang="en-US" dirty="0"/>
              <a:t>doctorid_in_charge:1442,</a:t>
            </a:r>
          </a:p>
          <a:p>
            <a:r>
              <a:rPr lang="zh-CN" altLang="en-US" dirty="0"/>
              <a:t>doctor_in_charge:蔡宏斌,</a:t>
            </a:r>
          </a:p>
          <a:p>
            <a:r>
              <a:rPr lang="zh-CN" altLang="en-US" dirty="0"/>
              <a:t>sfzh:620421****0428</a:t>
            </a:r>
            <a:endParaRPr lang="en-US" altLang="zh-CN" dirty="0"/>
          </a:p>
          <a:p>
            <a:r>
              <a:rPr lang="en-US" altLang="zh-CN" dirty="0"/>
              <a:t>}, drugs: [{</a:t>
            </a:r>
            <a:r>
              <a:rPr lang="en-US" altLang="zh-CN" dirty="0" err="1"/>
              <a:t>additionInfo</a:t>
            </a:r>
            <a:r>
              <a:rPr lang="en-US" altLang="zh-CN" dirty="0"/>
              <a:t>: "", </a:t>
            </a:r>
            <a:r>
              <a:rPr lang="en-US" altLang="zh-CN" dirty="0" err="1"/>
              <a:t>authorisationNumber</a:t>
            </a:r>
            <a:r>
              <a:rPr lang="en-US" altLang="zh-CN" dirty="0"/>
              <a:t>: "</a:t>
            </a:r>
            <a:r>
              <a:rPr lang="zh-CN" altLang="en-US" dirty="0"/>
              <a:t>国药准字</a:t>
            </a:r>
            <a:r>
              <a:rPr lang="en-US" altLang="zh-CN" dirty="0"/>
              <a:t>H45021202", code: "", </a:t>
            </a:r>
            <a:r>
              <a:rPr lang="en-US" altLang="zh-CN" dirty="0" err="1"/>
              <a:t>commonName</a:t>
            </a:r>
            <a:r>
              <a:rPr lang="en-US" altLang="zh-CN" dirty="0"/>
              <a:t>: "</a:t>
            </a:r>
            <a:r>
              <a:rPr lang="zh-CN" altLang="en-US" dirty="0"/>
              <a:t>细辛脑注射液</a:t>
            </a:r>
            <a:r>
              <a:rPr lang="en-US" altLang="zh-CN" dirty="0"/>
              <a:t>",…},…]</a:t>
            </a:r>
          </a:p>
          <a:p>
            <a:r>
              <a:rPr lang="en-US" altLang="zh-CN" dirty="0"/>
              <a:t>0: {</a:t>
            </a:r>
            <a:r>
              <a:rPr lang="en-US" altLang="zh-CN" dirty="0" err="1"/>
              <a:t>additionInfo</a:t>
            </a:r>
            <a:r>
              <a:rPr lang="en-US" altLang="zh-CN" dirty="0"/>
              <a:t>: "", </a:t>
            </a:r>
            <a:r>
              <a:rPr lang="en-US" altLang="zh-CN" dirty="0" err="1"/>
              <a:t>authorisationNumber</a:t>
            </a:r>
            <a:r>
              <a:rPr lang="en-US" altLang="zh-CN" dirty="0"/>
              <a:t>: "</a:t>
            </a:r>
            <a:r>
              <a:rPr lang="zh-CN" altLang="en-US" dirty="0"/>
              <a:t>国药准字</a:t>
            </a:r>
            <a:r>
              <a:rPr lang="en-US" altLang="zh-CN" dirty="0"/>
              <a:t>H45021202", code: "", </a:t>
            </a:r>
            <a:r>
              <a:rPr lang="en-US" altLang="zh-CN" dirty="0" err="1"/>
              <a:t>commonName</a:t>
            </a:r>
            <a:r>
              <a:rPr lang="en-US" altLang="zh-CN" dirty="0"/>
              <a:t>: "</a:t>
            </a:r>
            <a:r>
              <a:rPr lang="zh-CN" altLang="en-US" dirty="0"/>
              <a:t>细辛脑注射液</a:t>
            </a:r>
            <a:r>
              <a:rPr lang="en-US" altLang="zh-CN" dirty="0"/>
              <a:t>",…}</a:t>
            </a:r>
          </a:p>
          <a:p>
            <a:r>
              <a:rPr lang="en-US" altLang="zh-CN" dirty="0" err="1"/>
              <a:t>additionInfo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authorisationNumber</a:t>
            </a:r>
            <a:r>
              <a:rPr lang="en-US" altLang="zh-CN" dirty="0"/>
              <a:t>: "</a:t>
            </a:r>
            <a:r>
              <a:rPr lang="zh-CN" altLang="en-US" dirty="0"/>
              <a:t>国药准字</a:t>
            </a:r>
            <a:r>
              <a:rPr lang="en-US" altLang="zh-CN" dirty="0"/>
              <a:t>H45021202"</a:t>
            </a:r>
          </a:p>
          <a:p>
            <a:r>
              <a:rPr lang="en-US" altLang="zh-CN" dirty="0"/>
              <a:t>code: ""</a:t>
            </a:r>
          </a:p>
          <a:p>
            <a:r>
              <a:rPr lang="en-US" altLang="zh-CN" dirty="0" err="1"/>
              <a:t>commonName</a:t>
            </a:r>
            <a:r>
              <a:rPr lang="en-US" altLang="zh-CN" dirty="0"/>
              <a:t>: "</a:t>
            </a:r>
            <a:r>
              <a:rPr lang="zh-CN" altLang="en-US" dirty="0"/>
              <a:t>细辛脑注射液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dosage: [{</a:t>
            </a:r>
            <a:r>
              <a:rPr lang="en-US" altLang="zh-CN" dirty="0" err="1"/>
              <a:t>batchNumber</a:t>
            </a:r>
            <a:r>
              <a:rPr lang="en-US" altLang="zh-CN" dirty="0"/>
              <a:t>: "AE6190201", </a:t>
            </a:r>
            <a:r>
              <a:rPr lang="en-US" altLang="zh-CN" dirty="0" err="1"/>
              <a:t>dosageCode</a:t>
            </a:r>
            <a:r>
              <a:rPr lang="en-US" altLang="zh-CN" dirty="0"/>
              <a:t>: "118", </a:t>
            </a:r>
            <a:r>
              <a:rPr lang="en-US" altLang="zh-CN" dirty="0" err="1"/>
              <a:t>doseDateNumber</a:t>
            </a:r>
            <a:r>
              <a:rPr lang="en-US" altLang="zh-CN" dirty="0"/>
              <a:t>: "1.0", </a:t>
            </a:r>
            <a:r>
              <a:rPr lang="en-US" altLang="zh-CN" dirty="0" err="1"/>
              <a:t>doseDateUnit</a:t>
            </a:r>
            <a:r>
              <a:rPr lang="en-US" altLang="zh-CN" dirty="0"/>
              <a:t>: "1",…}]</a:t>
            </a:r>
          </a:p>
          <a:p>
            <a:r>
              <a:rPr lang="en-US" altLang="zh-CN" dirty="0"/>
              <a:t>0: {</a:t>
            </a:r>
            <a:r>
              <a:rPr lang="en-US" altLang="zh-CN" dirty="0" err="1"/>
              <a:t>batchNumber</a:t>
            </a:r>
            <a:r>
              <a:rPr lang="en-US" altLang="zh-CN" dirty="0"/>
              <a:t>: "AE6190201", </a:t>
            </a:r>
            <a:r>
              <a:rPr lang="en-US" altLang="zh-CN" dirty="0" err="1"/>
              <a:t>dosageCode</a:t>
            </a:r>
            <a:r>
              <a:rPr lang="en-US" altLang="zh-CN" dirty="0"/>
              <a:t>: "118", </a:t>
            </a:r>
            <a:r>
              <a:rPr lang="en-US" altLang="zh-CN" dirty="0" err="1"/>
              <a:t>doseDateNumber</a:t>
            </a:r>
            <a:r>
              <a:rPr lang="en-US" altLang="zh-CN" dirty="0"/>
              <a:t>: "1.0", </a:t>
            </a:r>
            <a:r>
              <a:rPr lang="en-US" altLang="zh-CN" dirty="0" err="1"/>
              <a:t>doseDateUnit</a:t>
            </a:r>
            <a:r>
              <a:rPr lang="en-US" altLang="zh-CN" dirty="0"/>
              <a:t>: "1",…}</a:t>
            </a:r>
          </a:p>
          <a:p>
            <a:r>
              <a:rPr lang="en-US" altLang="zh-CN" dirty="0" err="1"/>
              <a:t>batchNumber</a:t>
            </a:r>
            <a:r>
              <a:rPr lang="en-US" altLang="zh-CN" dirty="0"/>
              <a:t>: "AE6190201"</a:t>
            </a:r>
          </a:p>
          <a:p>
            <a:r>
              <a:rPr lang="en-US" altLang="zh-CN" dirty="0" err="1"/>
              <a:t>dosageCode</a:t>
            </a:r>
            <a:r>
              <a:rPr lang="en-US" altLang="zh-CN" dirty="0"/>
              <a:t>: "118"</a:t>
            </a:r>
          </a:p>
          <a:p>
            <a:r>
              <a:rPr lang="en-US" altLang="zh-CN" dirty="0" err="1"/>
              <a:t>doseDateNumber</a:t>
            </a:r>
            <a:r>
              <a:rPr lang="en-US" altLang="zh-CN" dirty="0"/>
              <a:t>: "1.0"</a:t>
            </a:r>
          </a:p>
          <a:p>
            <a:r>
              <a:rPr lang="en-US" altLang="zh-CN" dirty="0" err="1"/>
              <a:t>doseDateUnit</a:t>
            </a:r>
            <a:r>
              <a:rPr lang="en-US" altLang="zh-CN" dirty="0"/>
              <a:t>: "1"</a:t>
            </a:r>
          </a:p>
          <a:p>
            <a:r>
              <a:rPr lang="en-US" altLang="zh-CN" dirty="0" err="1"/>
              <a:t>doseNumber</a:t>
            </a:r>
            <a:r>
              <a:rPr lang="en-US" altLang="zh-CN" dirty="0"/>
              <a:t>: "24"</a:t>
            </a:r>
          </a:p>
          <a:p>
            <a:r>
              <a:rPr lang="en-US" altLang="zh-CN" dirty="0" err="1"/>
              <a:t>doseUnit</a:t>
            </a:r>
            <a:r>
              <a:rPr lang="en-US" altLang="zh-CN" dirty="0"/>
              <a:t>: "14"</a:t>
            </a:r>
          </a:p>
          <a:p>
            <a:r>
              <a:rPr lang="en-US" altLang="zh-CN" dirty="0" err="1"/>
              <a:t>drugId</a:t>
            </a:r>
            <a:r>
              <a:rPr lang="en-US" altLang="zh-CN" dirty="0"/>
              <a:t>: 568357781392850940</a:t>
            </a:r>
          </a:p>
          <a:p>
            <a:r>
              <a:rPr lang="en-US" altLang="zh-CN" dirty="0" err="1"/>
              <a:t>drugRoute</a:t>
            </a:r>
            <a:r>
              <a:rPr lang="en-US" altLang="zh-CN" dirty="0"/>
              <a:t>: "23"</a:t>
            </a:r>
          </a:p>
          <a:p>
            <a:r>
              <a:rPr lang="en-US" altLang="zh-CN" dirty="0" err="1"/>
              <a:t>durationNumber</a:t>
            </a:r>
            <a:r>
              <a:rPr lang="en-US" altLang="zh-CN" dirty="0"/>
              <a:t>: "2"</a:t>
            </a:r>
          </a:p>
          <a:p>
            <a:r>
              <a:rPr lang="en-US" altLang="zh-CN" dirty="0" err="1"/>
              <a:t>durationUnit</a:t>
            </a:r>
            <a:r>
              <a:rPr lang="en-US" altLang="zh-CN" dirty="0"/>
              <a:t>: "6"</a:t>
            </a:r>
          </a:p>
          <a:p>
            <a:r>
              <a:rPr lang="en-US" altLang="zh-CN" dirty="0" err="1"/>
              <a:t>endDate</a:t>
            </a:r>
            <a:r>
              <a:rPr lang="en-US" altLang="zh-CN" dirty="0"/>
              <a:t>: "2019-04-08"</a:t>
            </a:r>
          </a:p>
          <a:p>
            <a:r>
              <a:rPr lang="en-US" altLang="zh-CN" dirty="0" err="1"/>
              <a:t>endDateUn</a:t>
            </a:r>
            <a:r>
              <a:rPr lang="en-US" altLang="zh-CN" dirty="0"/>
              <a:t>: "-1"</a:t>
            </a:r>
          </a:p>
          <a:p>
            <a:r>
              <a:rPr lang="en-US" altLang="zh-CN" dirty="0" err="1"/>
              <a:t>startDate</a:t>
            </a:r>
            <a:r>
              <a:rPr lang="en-US" altLang="zh-CN" dirty="0"/>
              <a:t>: "2019-04-08"</a:t>
            </a:r>
          </a:p>
          <a:p>
            <a:r>
              <a:rPr lang="en-US" altLang="zh-CN" dirty="0" err="1"/>
              <a:t>startDateUn</a:t>
            </a:r>
            <a:r>
              <a:rPr lang="en-US" altLang="zh-CN" dirty="0"/>
              <a:t>: "-1"</a:t>
            </a:r>
          </a:p>
          <a:p>
            <a:r>
              <a:rPr lang="en-US" altLang="zh-CN" dirty="0" err="1"/>
              <a:t>drugCharacter</a:t>
            </a:r>
            <a:r>
              <a:rPr lang="en-US" altLang="zh-CN" dirty="0"/>
              <a:t>: "1"</a:t>
            </a:r>
          </a:p>
          <a:p>
            <a:r>
              <a:rPr lang="en-US" altLang="zh-CN" dirty="0" err="1"/>
              <a:t>drugId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expiredDate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factoryName</a:t>
            </a:r>
            <a:r>
              <a:rPr lang="en-US" altLang="zh-CN" dirty="0"/>
              <a:t>: "</a:t>
            </a:r>
            <a:r>
              <a:rPr lang="zh-CN" altLang="en-US" dirty="0"/>
              <a:t>桂林南药股份有限公司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indications: [{continuing: "", </a:t>
            </a:r>
            <a:r>
              <a:rPr lang="en-US" altLang="zh-CN" dirty="0" err="1"/>
              <a:t>diseaseMeddraCd</a:t>
            </a:r>
            <a:r>
              <a:rPr lang="en-US" altLang="zh-CN" dirty="0"/>
              <a:t>: "", </a:t>
            </a:r>
            <a:r>
              <a:rPr lang="en-US" altLang="zh-CN" dirty="0" err="1"/>
              <a:t>endDate</a:t>
            </a:r>
            <a:r>
              <a:rPr lang="en-US" altLang="zh-CN" dirty="0"/>
              <a:t>: "", id: null, name: "</a:t>
            </a:r>
            <a:r>
              <a:rPr lang="zh-CN" altLang="en-US" dirty="0"/>
              <a:t>肺炎</a:t>
            </a:r>
            <a:r>
              <a:rPr lang="en-US" altLang="zh-CN" dirty="0"/>
              <a:t>", </a:t>
            </a:r>
            <a:r>
              <a:rPr lang="en-US" altLang="zh-CN" dirty="0" err="1"/>
              <a:t>startDate</a:t>
            </a:r>
            <a:r>
              <a:rPr lang="en-US" altLang="zh-CN" dirty="0"/>
              <a:t>: ""}]</a:t>
            </a:r>
          </a:p>
          <a:p>
            <a:r>
              <a:rPr lang="en-US" altLang="zh-CN" dirty="0" err="1"/>
              <a:t>orderNo</a:t>
            </a:r>
            <a:r>
              <a:rPr lang="en-US" altLang="zh-CN" dirty="0"/>
              <a:t>: "1"</a:t>
            </a:r>
          </a:p>
          <a:p>
            <a:r>
              <a:rPr lang="en-US" altLang="zh-CN" dirty="0" err="1"/>
              <a:t>productName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productNameJX</a:t>
            </a:r>
            <a:r>
              <a:rPr lang="en-US" altLang="zh-CN" dirty="0"/>
              <a:t>: ""</a:t>
            </a:r>
          </a:p>
          <a:p>
            <a:r>
              <a:rPr lang="en-US" altLang="zh-CN" dirty="0"/>
              <a:t>specification: ""</a:t>
            </a:r>
          </a:p>
          <a:p>
            <a:r>
              <a:rPr lang="en-US" altLang="zh-CN" dirty="0" err="1"/>
              <a:t>takenAction</a:t>
            </a:r>
            <a:r>
              <a:rPr lang="en-US" altLang="zh-CN" dirty="0"/>
              <a:t>: ""</a:t>
            </a:r>
          </a:p>
          <a:p>
            <a:r>
              <a:rPr lang="en-US" altLang="zh-CN" dirty="0"/>
              <a:t>1: {</a:t>
            </a:r>
            <a:r>
              <a:rPr lang="en-US" altLang="zh-CN" dirty="0" err="1"/>
              <a:t>additionInfo</a:t>
            </a:r>
            <a:r>
              <a:rPr lang="en-US" altLang="zh-CN" dirty="0"/>
              <a:t>: "", </a:t>
            </a:r>
            <a:r>
              <a:rPr lang="en-US" altLang="zh-CN" dirty="0" err="1"/>
              <a:t>authorisationNumber</a:t>
            </a:r>
            <a:r>
              <a:rPr lang="en-US" altLang="zh-CN" dirty="0"/>
              <a:t>: "</a:t>
            </a:r>
            <a:r>
              <a:rPr lang="zh-CN" altLang="en-US" dirty="0"/>
              <a:t>国药准字</a:t>
            </a:r>
            <a:r>
              <a:rPr lang="en-US" altLang="zh-CN" dirty="0"/>
              <a:t>H51021156", code: "", </a:t>
            </a:r>
            <a:r>
              <a:rPr lang="en-US" altLang="zh-CN" dirty="0" err="1"/>
              <a:t>commonName</a:t>
            </a:r>
            <a:r>
              <a:rPr lang="en-US" altLang="zh-CN" dirty="0"/>
              <a:t>: "</a:t>
            </a:r>
            <a:r>
              <a:rPr lang="zh-CN" altLang="en-US" dirty="0"/>
              <a:t>氯化钠注射液</a:t>
            </a:r>
            <a:r>
              <a:rPr lang="en-US" altLang="zh-CN" dirty="0"/>
              <a:t>",…}</a:t>
            </a:r>
          </a:p>
          <a:p>
            <a:r>
              <a:rPr lang="en-US" altLang="zh-CN" dirty="0" err="1"/>
              <a:t>additionInfo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authorisationNumber</a:t>
            </a:r>
            <a:r>
              <a:rPr lang="en-US" altLang="zh-CN" dirty="0"/>
              <a:t>: "</a:t>
            </a:r>
            <a:r>
              <a:rPr lang="zh-CN" altLang="en-US" dirty="0"/>
              <a:t>国药准字</a:t>
            </a:r>
            <a:r>
              <a:rPr lang="en-US" altLang="zh-CN" dirty="0"/>
              <a:t>H51021156"</a:t>
            </a:r>
          </a:p>
          <a:p>
            <a:r>
              <a:rPr lang="en-US" altLang="zh-CN" dirty="0"/>
              <a:t>code: ""</a:t>
            </a:r>
          </a:p>
          <a:p>
            <a:r>
              <a:rPr lang="en-US" altLang="zh-CN" dirty="0" err="1"/>
              <a:t>commonName</a:t>
            </a:r>
            <a:r>
              <a:rPr lang="en-US" altLang="zh-CN" dirty="0"/>
              <a:t>: "</a:t>
            </a:r>
            <a:r>
              <a:rPr lang="zh-CN" altLang="en-US" dirty="0"/>
              <a:t>氯化钠注射液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dosage: [{</a:t>
            </a:r>
            <a:r>
              <a:rPr lang="en-US" altLang="zh-CN" dirty="0" err="1"/>
              <a:t>batchNumber</a:t>
            </a:r>
            <a:r>
              <a:rPr lang="en-US" altLang="zh-CN" dirty="0"/>
              <a:t>: "H19012407", </a:t>
            </a:r>
            <a:r>
              <a:rPr lang="en-US" altLang="zh-CN" dirty="0" err="1"/>
              <a:t>dosageCode</a:t>
            </a:r>
            <a:r>
              <a:rPr lang="en-US" altLang="zh-CN" dirty="0"/>
              <a:t>: "118", </a:t>
            </a:r>
            <a:r>
              <a:rPr lang="en-US" altLang="zh-CN" dirty="0" err="1"/>
              <a:t>doseDateNumber</a:t>
            </a:r>
            <a:r>
              <a:rPr lang="en-US" altLang="zh-CN" dirty="0"/>
              <a:t>: "1.0", </a:t>
            </a:r>
            <a:r>
              <a:rPr lang="en-US" altLang="zh-CN" dirty="0" err="1"/>
              <a:t>doseDateUnit</a:t>
            </a:r>
            <a:r>
              <a:rPr lang="en-US" altLang="zh-CN" dirty="0"/>
              <a:t>: "1",…}]</a:t>
            </a:r>
          </a:p>
          <a:p>
            <a:r>
              <a:rPr lang="en-US" altLang="zh-CN" dirty="0"/>
              <a:t>0: {</a:t>
            </a:r>
            <a:r>
              <a:rPr lang="en-US" altLang="zh-CN" dirty="0" err="1"/>
              <a:t>batchNumber</a:t>
            </a:r>
            <a:r>
              <a:rPr lang="en-US" altLang="zh-CN" dirty="0"/>
              <a:t>: "H19012407", </a:t>
            </a:r>
            <a:r>
              <a:rPr lang="en-US" altLang="zh-CN" dirty="0" err="1"/>
              <a:t>dosageCode</a:t>
            </a:r>
            <a:r>
              <a:rPr lang="en-US" altLang="zh-CN" dirty="0"/>
              <a:t>: "118", </a:t>
            </a:r>
            <a:r>
              <a:rPr lang="en-US" altLang="zh-CN" dirty="0" err="1"/>
              <a:t>doseDateNumber</a:t>
            </a:r>
            <a:r>
              <a:rPr lang="en-US" altLang="zh-CN" dirty="0"/>
              <a:t>: "1.0", </a:t>
            </a:r>
            <a:r>
              <a:rPr lang="en-US" altLang="zh-CN" dirty="0" err="1"/>
              <a:t>doseDateUnit</a:t>
            </a:r>
            <a:r>
              <a:rPr lang="en-US" altLang="zh-CN" dirty="0"/>
              <a:t>: "1",…}</a:t>
            </a:r>
          </a:p>
          <a:p>
            <a:r>
              <a:rPr lang="en-US" altLang="zh-CN" dirty="0" err="1"/>
              <a:t>batchNumber</a:t>
            </a:r>
            <a:r>
              <a:rPr lang="en-US" altLang="zh-CN" dirty="0"/>
              <a:t>: "H19012407"</a:t>
            </a:r>
          </a:p>
          <a:p>
            <a:r>
              <a:rPr lang="en-US" altLang="zh-CN" dirty="0" err="1"/>
              <a:t>dosageCode</a:t>
            </a:r>
            <a:r>
              <a:rPr lang="en-US" altLang="zh-CN" dirty="0"/>
              <a:t>: "118"</a:t>
            </a:r>
          </a:p>
          <a:p>
            <a:r>
              <a:rPr lang="en-US" altLang="zh-CN" dirty="0" err="1"/>
              <a:t>doseDateNumber</a:t>
            </a:r>
            <a:r>
              <a:rPr lang="en-US" altLang="zh-CN" dirty="0"/>
              <a:t>: "1.0"</a:t>
            </a:r>
          </a:p>
          <a:p>
            <a:r>
              <a:rPr lang="en-US" altLang="zh-CN" dirty="0" err="1"/>
              <a:t>doseDateUnit</a:t>
            </a:r>
            <a:r>
              <a:rPr lang="en-US" altLang="zh-CN" dirty="0"/>
              <a:t>: "1"</a:t>
            </a:r>
          </a:p>
          <a:p>
            <a:r>
              <a:rPr lang="en-US" altLang="zh-CN" dirty="0" err="1"/>
              <a:t>doseNumber</a:t>
            </a:r>
            <a:r>
              <a:rPr lang="en-US" altLang="zh-CN" dirty="0"/>
              <a:t>: "100"</a:t>
            </a:r>
          </a:p>
          <a:p>
            <a:r>
              <a:rPr lang="en-US" altLang="zh-CN" dirty="0" err="1"/>
              <a:t>doseUnit</a:t>
            </a:r>
            <a:r>
              <a:rPr lang="en-US" altLang="zh-CN" dirty="0"/>
              <a:t>: "6"</a:t>
            </a:r>
          </a:p>
          <a:p>
            <a:r>
              <a:rPr lang="en-US" altLang="zh-CN" dirty="0" err="1"/>
              <a:t>drugId</a:t>
            </a:r>
            <a:r>
              <a:rPr lang="en-US" altLang="zh-CN" dirty="0"/>
              <a:t>: 568357781392850940</a:t>
            </a:r>
          </a:p>
          <a:p>
            <a:r>
              <a:rPr lang="en-US" altLang="zh-CN" dirty="0" err="1"/>
              <a:t>drugRoute</a:t>
            </a:r>
            <a:r>
              <a:rPr lang="en-US" altLang="zh-CN" dirty="0"/>
              <a:t>: "23"</a:t>
            </a:r>
          </a:p>
          <a:p>
            <a:r>
              <a:rPr lang="en-US" altLang="zh-CN" dirty="0" err="1"/>
              <a:t>durationNumber</a:t>
            </a:r>
            <a:r>
              <a:rPr lang="en-US" altLang="zh-CN" dirty="0"/>
              <a:t>: "2"</a:t>
            </a:r>
          </a:p>
          <a:p>
            <a:r>
              <a:rPr lang="en-US" altLang="zh-CN" dirty="0" err="1"/>
              <a:t>durationUnit</a:t>
            </a:r>
            <a:r>
              <a:rPr lang="en-US" altLang="zh-CN" dirty="0"/>
              <a:t>: "6"</a:t>
            </a:r>
          </a:p>
          <a:p>
            <a:r>
              <a:rPr lang="en-US" altLang="zh-CN" dirty="0" err="1"/>
              <a:t>endDate</a:t>
            </a:r>
            <a:r>
              <a:rPr lang="en-US" altLang="zh-CN" dirty="0"/>
              <a:t>: "2019-04-08"</a:t>
            </a:r>
          </a:p>
          <a:p>
            <a:r>
              <a:rPr lang="en-US" altLang="zh-CN" dirty="0" err="1"/>
              <a:t>endDateUn</a:t>
            </a:r>
            <a:r>
              <a:rPr lang="en-US" altLang="zh-CN" dirty="0"/>
              <a:t>: "-1"</a:t>
            </a:r>
          </a:p>
          <a:p>
            <a:r>
              <a:rPr lang="en-US" altLang="zh-CN" dirty="0" err="1"/>
              <a:t>startDate</a:t>
            </a:r>
            <a:r>
              <a:rPr lang="en-US" altLang="zh-CN" dirty="0"/>
              <a:t>: "2019-04-08"</a:t>
            </a:r>
          </a:p>
          <a:p>
            <a:r>
              <a:rPr lang="en-US" altLang="zh-CN" dirty="0" err="1"/>
              <a:t>startDateUn</a:t>
            </a:r>
            <a:r>
              <a:rPr lang="en-US" altLang="zh-CN" dirty="0"/>
              <a:t>: "-1"</a:t>
            </a:r>
          </a:p>
          <a:p>
            <a:r>
              <a:rPr lang="en-US" altLang="zh-CN" dirty="0" err="1"/>
              <a:t>drugCharacter</a:t>
            </a:r>
            <a:r>
              <a:rPr lang="en-US" altLang="zh-CN" dirty="0"/>
              <a:t>: "2"</a:t>
            </a:r>
          </a:p>
          <a:p>
            <a:r>
              <a:rPr lang="en-US" altLang="zh-CN" dirty="0" err="1"/>
              <a:t>drugId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expiredDate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factoryName</a:t>
            </a:r>
            <a:r>
              <a:rPr lang="en-US" altLang="zh-CN" dirty="0"/>
              <a:t>: "</a:t>
            </a:r>
            <a:r>
              <a:rPr lang="zh-CN" altLang="en-US" dirty="0"/>
              <a:t>四川科伦药业股份有限公司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indications: [{continuing: "", </a:t>
            </a:r>
            <a:r>
              <a:rPr lang="en-US" altLang="zh-CN" dirty="0" err="1"/>
              <a:t>diseaseMeddraCd</a:t>
            </a:r>
            <a:r>
              <a:rPr lang="en-US" altLang="zh-CN" dirty="0"/>
              <a:t>: "", </a:t>
            </a:r>
            <a:r>
              <a:rPr lang="en-US" altLang="zh-CN" dirty="0" err="1"/>
              <a:t>endDate</a:t>
            </a:r>
            <a:r>
              <a:rPr lang="en-US" altLang="zh-CN" dirty="0"/>
              <a:t>: "", id: null, name: "</a:t>
            </a:r>
            <a:r>
              <a:rPr lang="zh-CN" altLang="en-US" dirty="0"/>
              <a:t>用于配药</a:t>
            </a:r>
            <a:r>
              <a:rPr lang="en-US" altLang="zh-CN" dirty="0"/>
              <a:t>", </a:t>
            </a:r>
            <a:r>
              <a:rPr lang="en-US" altLang="zh-CN" dirty="0" err="1"/>
              <a:t>startDate</a:t>
            </a:r>
            <a:r>
              <a:rPr lang="en-US" altLang="zh-CN" dirty="0"/>
              <a:t>: ""}]</a:t>
            </a:r>
          </a:p>
          <a:p>
            <a:r>
              <a:rPr lang="en-US" altLang="zh-CN" dirty="0"/>
              <a:t>0: {continuing: "", </a:t>
            </a:r>
            <a:r>
              <a:rPr lang="en-US" altLang="zh-CN" dirty="0" err="1"/>
              <a:t>diseaseMeddraCd</a:t>
            </a:r>
            <a:r>
              <a:rPr lang="en-US" altLang="zh-CN" dirty="0"/>
              <a:t>: "", </a:t>
            </a:r>
            <a:r>
              <a:rPr lang="en-US" altLang="zh-CN" dirty="0" err="1"/>
              <a:t>endDate</a:t>
            </a:r>
            <a:r>
              <a:rPr lang="en-US" altLang="zh-CN" dirty="0"/>
              <a:t>: "", id: null, name: "</a:t>
            </a:r>
            <a:r>
              <a:rPr lang="zh-CN" altLang="en-US" dirty="0"/>
              <a:t>用于配药</a:t>
            </a:r>
            <a:r>
              <a:rPr lang="en-US" altLang="zh-CN" dirty="0"/>
              <a:t>", </a:t>
            </a:r>
            <a:r>
              <a:rPr lang="en-US" altLang="zh-CN" dirty="0" err="1"/>
              <a:t>startDate</a:t>
            </a:r>
            <a:r>
              <a:rPr lang="en-US" altLang="zh-CN" dirty="0"/>
              <a:t>: ""}</a:t>
            </a:r>
          </a:p>
          <a:p>
            <a:r>
              <a:rPr lang="en-US" altLang="zh-CN" dirty="0"/>
              <a:t>continuing: ""</a:t>
            </a:r>
          </a:p>
          <a:p>
            <a:r>
              <a:rPr lang="en-US" altLang="zh-CN" dirty="0" err="1"/>
              <a:t>diseaseMeddraCd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endDate</a:t>
            </a:r>
            <a:r>
              <a:rPr lang="en-US" altLang="zh-CN" dirty="0"/>
              <a:t>: ""</a:t>
            </a:r>
          </a:p>
          <a:p>
            <a:r>
              <a:rPr lang="en-US" altLang="zh-CN" dirty="0"/>
              <a:t>id: null</a:t>
            </a:r>
          </a:p>
          <a:p>
            <a:r>
              <a:rPr lang="en-US" altLang="zh-CN" dirty="0"/>
              <a:t>name: "</a:t>
            </a:r>
            <a:r>
              <a:rPr lang="zh-CN" altLang="en-US" dirty="0"/>
              <a:t>用于配药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startDate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orderNo</a:t>
            </a:r>
            <a:r>
              <a:rPr lang="en-US" altLang="zh-CN" dirty="0"/>
              <a:t>: "1"</a:t>
            </a:r>
          </a:p>
          <a:p>
            <a:r>
              <a:rPr lang="en-US" altLang="zh-CN" dirty="0" err="1"/>
              <a:t>productName</a:t>
            </a:r>
            <a:r>
              <a:rPr lang="en-US" altLang="zh-CN" dirty="0"/>
              <a:t>: ""</a:t>
            </a:r>
          </a:p>
          <a:p>
            <a:r>
              <a:rPr lang="en-US" altLang="zh-CN" dirty="0" err="1"/>
              <a:t>productNameJX</a:t>
            </a:r>
            <a:r>
              <a:rPr lang="en-US" altLang="zh-CN" dirty="0"/>
              <a:t>: ""</a:t>
            </a:r>
          </a:p>
          <a:p>
            <a:r>
              <a:rPr lang="en-US" altLang="zh-CN" dirty="0"/>
              <a:t>specification: ""</a:t>
            </a:r>
          </a:p>
          <a:p>
            <a:r>
              <a:rPr lang="en-US" altLang="zh-CN" dirty="0" err="1"/>
              <a:t>takenAction</a:t>
            </a:r>
            <a:r>
              <a:rPr lang="en-US" altLang="zh-CN" dirty="0"/>
              <a:t>: "“},</a:t>
            </a:r>
            <a:r>
              <a:rPr lang="en-US" altLang="zh-CN" dirty="0" err="1"/>
              <a:t>adr</a:t>
            </a:r>
            <a:r>
              <a:rPr lang="en-US" altLang="zh-CN" dirty="0"/>
              <a:t>{</a:t>
            </a:r>
          </a:p>
          <a:p>
            <a:endParaRPr lang="en-US" altLang="zh-CN"/>
          </a:p>
          <a:p>
            <a:r>
              <a:rPr lang="en-US" altLang="zh-CN" dirty="0"/>
              <a:t>}]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D86C9F-3DB1-4394-8293-3A5F1B7AAF48}"/>
              </a:ext>
            </a:extLst>
          </p:cNvPr>
          <p:cNvSpPr txBox="1"/>
          <p:nvPr/>
        </p:nvSpPr>
        <p:spPr>
          <a:xfrm>
            <a:off x="6686550" y="1428750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Patient:</a:t>
            </a:r>
            <a:r>
              <a:rPr lang="zh-CN" altLang="en-US" dirty="0"/>
              <a:t>患者信息</a:t>
            </a:r>
            <a:endParaRPr lang="en-US" altLang="zh-CN" dirty="0"/>
          </a:p>
          <a:p>
            <a:r>
              <a:rPr lang="en-US" altLang="zh-CN" dirty="0"/>
              <a:t>Drugs</a:t>
            </a:r>
            <a:r>
              <a:rPr lang="zh-CN" altLang="en-US" dirty="0"/>
              <a:t>：药物信息</a:t>
            </a:r>
            <a:endParaRPr lang="en-US" altLang="zh-CN" dirty="0"/>
          </a:p>
          <a:p>
            <a:r>
              <a:rPr lang="en-US" altLang="zh-CN" dirty="0" err="1"/>
              <a:t>adr</a:t>
            </a:r>
            <a:r>
              <a:rPr lang="zh-CN" altLang="en-US" dirty="0"/>
              <a:t>：不良反应信息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62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宽屏</PresentationFormat>
  <Paragraphs>202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miaomiao liang</dc:creator>
  <cp:lastModifiedBy>miaomiao liang</cp:lastModifiedBy>
  <cp:revision>37</cp:revision>
  <dcterms:created xsi:type="dcterms:W3CDTF">2019-05-12T11:23:31Z</dcterms:created>
  <dcterms:modified xsi:type="dcterms:W3CDTF">2019-05-13T02:22:44Z</dcterms:modified>
</cp:coreProperties>
</file>