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76" r:id="rId4"/>
    <p:sldId id="277" r:id="rId5"/>
    <p:sldId id="270" r:id="rId6"/>
    <p:sldId id="271" r:id="rId7"/>
    <p:sldId id="293" r:id="rId8"/>
    <p:sldId id="279" r:id="rId9"/>
    <p:sldId id="286" r:id="rId10"/>
    <p:sldId id="292" r:id="rId11"/>
    <p:sldId id="273" r:id="rId12"/>
    <p:sldId id="288" r:id="rId13"/>
    <p:sldId id="282" r:id="rId14"/>
    <p:sldId id="266" r:id="rId15"/>
    <p:sldId id="289" r:id="rId16"/>
    <p:sldId id="257" r:id="rId17"/>
    <p:sldId id="258" r:id="rId18"/>
    <p:sldId id="269" r:id="rId19"/>
    <p:sldId id="287" r:id="rId20"/>
    <p:sldId id="285" r:id="rId21"/>
    <p:sldId id="284" r:id="rId22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C9C9B3F-DFCA-4438-9DC1-3F20EE5ADA2B}">
          <p14:sldIdLst>
            <p14:sldId id="256"/>
            <p14:sldId id="281"/>
            <p14:sldId id="276"/>
            <p14:sldId id="277"/>
            <p14:sldId id="270"/>
            <p14:sldId id="271"/>
            <p14:sldId id="293"/>
            <p14:sldId id="279"/>
            <p14:sldId id="286"/>
            <p14:sldId id="292"/>
            <p14:sldId id="273"/>
          </p14:sldIdLst>
        </p14:section>
        <p14:section name="废弃" id="{F297C6C3-3478-4BB9-A62A-8D7631D96854}">
          <p14:sldIdLst>
            <p14:sldId id="288"/>
            <p14:sldId id="282"/>
            <p14:sldId id="266"/>
            <p14:sldId id="289"/>
            <p14:sldId id="257"/>
            <p14:sldId id="258"/>
            <p14:sldId id="269"/>
            <p14:sldId id="287"/>
            <p14:sldId id="285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11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95430B-EF95-46A3-90E4-4880B6C1D0CE}" type="doc">
      <dgm:prSet loTypeId="urn:microsoft.com/office/officeart/2005/8/layout/matrix2" loCatId="matrix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837F3A0-026D-4D7F-AE56-B12F8C23F142}">
      <dgm:prSet phldrT="[文本]"/>
      <dgm:spPr/>
      <dgm:t>
        <a:bodyPr/>
        <a:lstStyle/>
        <a:p>
          <a:r>
            <a:rPr lang="zh-CN" altLang="en-US" dirty="0"/>
            <a:t>社会舆情</a:t>
          </a:r>
        </a:p>
      </dgm:t>
    </dgm:pt>
    <dgm:pt modelId="{64F27551-648C-4147-B3EF-D677FA7DA671}" type="parTrans" cxnId="{FAA24F82-26EF-43E4-8529-EBEEBAAD8B9A}">
      <dgm:prSet/>
      <dgm:spPr/>
      <dgm:t>
        <a:bodyPr/>
        <a:lstStyle/>
        <a:p>
          <a:endParaRPr lang="zh-CN" altLang="en-US"/>
        </a:p>
      </dgm:t>
    </dgm:pt>
    <dgm:pt modelId="{A8C658BF-9614-43E0-99B2-1B8C97BA15EA}" type="sibTrans" cxnId="{FAA24F82-26EF-43E4-8529-EBEEBAAD8B9A}">
      <dgm:prSet/>
      <dgm:spPr/>
      <dgm:t>
        <a:bodyPr/>
        <a:lstStyle/>
        <a:p>
          <a:endParaRPr lang="zh-CN" altLang="en-US"/>
        </a:p>
      </dgm:t>
    </dgm:pt>
    <dgm:pt modelId="{6C0EAB06-D432-49A2-A3A6-01877F97D949}">
      <dgm:prSet phldrT="[文本]"/>
      <dgm:spPr/>
      <dgm:t>
        <a:bodyPr/>
        <a:lstStyle/>
        <a:p>
          <a:r>
            <a:rPr lang="zh-CN" altLang="en-US" dirty="0"/>
            <a:t>重大事件</a:t>
          </a:r>
        </a:p>
      </dgm:t>
    </dgm:pt>
    <dgm:pt modelId="{28C99302-6101-4674-8334-E6402EA4B251}" type="parTrans" cxnId="{395FE633-5DC0-4FBC-B1E8-6DA88A6A0EE3}">
      <dgm:prSet/>
      <dgm:spPr/>
      <dgm:t>
        <a:bodyPr/>
        <a:lstStyle/>
        <a:p>
          <a:endParaRPr lang="zh-CN" altLang="en-US"/>
        </a:p>
      </dgm:t>
    </dgm:pt>
    <dgm:pt modelId="{3492CC8A-B9E5-406D-8A2F-E0DA9A376E77}" type="sibTrans" cxnId="{395FE633-5DC0-4FBC-B1E8-6DA88A6A0EE3}">
      <dgm:prSet/>
      <dgm:spPr/>
      <dgm:t>
        <a:bodyPr/>
        <a:lstStyle/>
        <a:p>
          <a:endParaRPr lang="zh-CN" altLang="en-US"/>
        </a:p>
      </dgm:t>
    </dgm:pt>
    <dgm:pt modelId="{1068D854-3729-41B1-8CA5-947ADF9DEFEF}">
      <dgm:prSet phldrT="[文本]"/>
      <dgm:spPr/>
      <dgm:t>
        <a:bodyPr/>
        <a:lstStyle/>
        <a:p>
          <a:r>
            <a:rPr lang="zh-CN" altLang="en-US" dirty="0"/>
            <a:t>特定人群</a:t>
          </a:r>
        </a:p>
      </dgm:t>
    </dgm:pt>
    <dgm:pt modelId="{10CE9E84-24EA-491C-B52B-5F070431A805}" type="parTrans" cxnId="{3B06BAD7-609E-48A1-BE46-3C48B705A2D9}">
      <dgm:prSet/>
      <dgm:spPr/>
      <dgm:t>
        <a:bodyPr/>
        <a:lstStyle/>
        <a:p>
          <a:endParaRPr lang="zh-CN" altLang="en-US"/>
        </a:p>
      </dgm:t>
    </dgm:pt>
    <dgm:pt modelId="{7ADCFBA5-B5DD-495C-B0FA-8288E9C2D1D5}" type="sibTrans" cxnId="{3B06BAD7-609E-48A1-BE46-3C48B705A2D9}">
      <dgm:prSet/>
      <dgm:spPr/>
      <dgm:t>
        <a:bodyPr/>
        <a:lstStyle/>
        <a:p>
          <a:endParaRPr lang="zh-CN" altLang="en-US"/>
        </a:p>
      </dgm:t>
    </dgm:pt>
    <dgm:pt modelId="{81041B94-FCE3-481C-BE91-1A9E6057B14B}">
      <dgm:prSet phldrT="[文本]"/>
      <dgm:spPr/>
      <dgm:t>
        <a:bodyPr/>
        <a:lstStyle/>
        <a:p>
          <a:r>
            <a:rPr lang="zh-CN" altLang="en-US" dirty="0"/>
            <a:t>敏感信息</a:t>
          </a:r>
        </a:p>
      </dgm:t>
    </dgm:pt>
    <dgm:pt modelId="{F678D92A-0207-4CA2-A2D6-1CC35629D8F2}" type="parTrans" cxnId="{8B9B4079-1F77-491D-84D8-AF0984A106E5}">
      <dgm:prSet/>
      <dgm:spPr/>
      <dgm:t>
        <a:bodyPr/>
        <a:lstStyle/>
        <a:p>
          <a:endParaRPr lang="zh-CN" altLang="en-US"/>
        </a:p>
      </dgm:t>
    </dgm:pt>
    <dgm:pt modelId="{2F49B6BD-029D-4F0D-B76F-3D02018CE1D5}" type="sibTrans" cxnId="{8B9B4079-1F77-491D-84D8-AF0984A106E5}">
      <dgm:prSet/>
      <dgm:spPr/>
      <dgm:t>
        <a:bodyPr/>
        <a:lstStyle/>
        <a:p>
          <a:endParaRPr lang="zh-CN" altLang="en-US"/>
        </a:p>
      </dgm:t>
    </dgm:pt>
    <dgm:pt modelId="{C65DADDA-BEBB-434E-8D7F-90857BB96CC0}" type="pres">
      <dgm:prSet presAssocID="{4D95430B-EF95-46A3-90E4-4880B6C1D0CE}" presName="matrix" presStyleCnt="0">
        <dgm:presLayoutVars>
          <dgm:chMax val="1"/>
          <dgm:dir/>
          <dgm:resizeHandles val="exact"/>
        </dgm:presLayoutVars>
      </dgm:prSet>
      <dgm:spPr/>
    </dgm:pt>
    <dgm:pt modelId="{216EF7B9-6756-42BB-A377-DB2EC4365511}" type="pres">
      <dgm:prSet presAssocID="{4D95430B-EF95-46A3-90E4-4880B6C1D0CE}" presName="axisShape" presStyleLbl="bgShp" presStyleIdx="0" presStyleCnt="1"/>
      <dgm:spPr/>
    </dgm:pt>
    <dgm:pt modelId="{85BA3311-715D-4F15-A3A1-693188038D36}" type="pres">
      <dgm:prSet presAssocID="{4D95430B-EF95-46A3-90E4-4880B6C1D0CE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B5DC9E6-1C43-4A9E-891E-1CB1D6DEB17C}" type="pres">
      <dgm:prSet presAssocID="{4D95430B-EF95-46A3-90E4-4880B6C1D0CE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167B221-82C6-4B85-B49E-5AF72D882B9C}" type="pres">
      <dgm:prSet presAssocID="{4D95430B-EF95-46A3-90E4-4880B6C1D0CE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494BDAD-C724-455B-A90E-A52C11E48EEC}" type="pres">
      <dgm:prSet presAssocID="{4D95430B-EF95-46A3-90E4-4880B6C1D0CE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95FE633-5DC0-4FBC-B1E8-6DA88A6A0EE3}" srcId="{4D95430B-EF95-46A3-90E4-4880B6C1D0CE}" destId="{6C0EAB06-D432-49A2-A3A6-01877F97D949}" srcOrd="1" destOrd="0" parTransId="{28C99302-6101-4674-8334-E6402EA4B251}" sibTransId="{3492CC8A-B9E5-406D-8A2F-E0DA9A376E77}"/>
    <dgm:cxn modelId="{AC44035F-BF76-4DDB-884B-F8B2C6576E09}" type="presOf" srcId="{81041B94-FCE3-481C-BE91-1A9E6057B14B}" destId="{9494BDAD-C724-455B-A90E-A52C11E48EEC}" srcOrd="0" destOrd="0" presId="urn:microsoft.com/office/officeart/2005/8/layout/matrix2"/>
    <dgm:cxn modelId="{DDD01341-F788-4B6B-A058-A4D9F6447532}" type="presOf" srcId="{4D95430B-EF95-46A3-90E4-4880B6C1D0CE}" destId="{C65DADDA-BEBB-434E-8D7F-90857BB96CC0}" srcOrd="0" destOrd="0" presId="urn:microsoft.com/office/officeart/2005/8/layout/matrix2"/>
    <dgm:cxn modelId="{0C21F155-6C02-4874-A96A-A27CC47567CD}" type="presOf" srcId="{3837F3A0-026D-4D7F-AE56-B12F8C23F142}" destId="{85BA3311-715D-4F15-A3A1-693188038D36}" srcOrd="0" destOrd="0" presId="urn:microsoft.com/office/officeart/2005/8/layout/matrix2"/>
    <dgm:cxn modelId="{8B9B4079-1F77-491D-84D8-AF0984A106E5}" srcId="{4D95430B-EF95-46A3-90E4-4880B6C1D0CE}" destId="{81041B94-FCE3-481C-BE91-1A9E6057B14B}" srcOrd="3" destOrd="0" parTransId="{F678D92A-0207-4CA2-A2D6-1CC35629D8F2}" sibTransId="{2F49B6BD-029D-4F0D-B76F-3D02018CE1D5}"/>
    <dgm:cxn modelId="{5CCF817E-F9F5-4A51-8CDB-DEE91CE33D6E}" type="presOf" srcId="{6C0EAB06-D432-49A2-A3A6-01877F97D949}" destId="{6B5DC9E6-1C43-4A9E-891E-1CB1D6DEB17C}" srcOrd="0" destOrd="0" presId="urn:microsoft.com/office/officeart/2005/8/layout/matrix2"/>
    <dgm:cxn modelId="{FAA24F82-26EF-43E4-8529-EBEEBAAD8B9A}" srcId="{4D95430B-EF95-46A3-90E4-4880B6C1D0CE}" destId="{3837F3A0-026D-4D7F-AE56-B12F8C23F142}" srcOrd="0" destOrd="0" parTransId="{64F27551-648C-4147-B3EF-D677FA7DA671}" sibTransId="{A8C658BF-9614-43E0-99B2-1B8C97BA15EA}"/>
    <dgm:cxn modelId="{FBDE9890-E0B3-47CD-ADDD-2B9CD637E70C}" type="presOf" srcId="{1068D854-3729-41B1-8CA5-947ADF9DEFEF}" destId="{2167B221-82C6-4B85-B49E-5AF72D882B9C}" srcOrd="0" destOrd="0" presId="urn:microsoft.com/office/officeart/2005/8/layout/matrix2"/>
    <dgm:cxn modelId="{3B06BAD7-609E-48A1-BE46-3C48B705A2D9}" srcId="{4D95430B-EF95-46A3-90E4-4880B6C1D0CE}" destId="{1068D854-3729-41B1-8CA5-947ADF9DEFEF}" srcOrd="2" destOrd="0" parTransId="{10CE9E84-24EA-491C-B52B-5F070431A805}" sibTransId="{7ADCFBA5-B5DD-495C-B0FA-8288E9C2D1D5}"/>
    <dgm:cxn modelId="{908E0338-19F8-4F52-A88D-C14F2CA9066C}" type="presParOf" srcId="{C65DADDA-BEBB-434E-8D7F-90857BB96CC0}" destId="{216EF7B9-6756-42BB-A377-DB2EC4365511}" srcOrd="0" destOrd="0" presId="urn:microsoft.com/office/officeart/2005/8/layout/matrix2"/>
    <dgm:cxn modelId="{7DCE6E4C-390D-4824-8109-227C3F4766B1}" type="presParOf" srcId="{C65DADDA-BEBB-434E-8D7F-90857BB96CC0}" destId="{85BA3311-715D-4F15-A3A1-693188038D36}" srcOrd="1" destOrd="0" presId="urn:microsoft.com/office/officeart/2005/8/layout/matrix2"/>
    <dgm:cxn modelId="{F29BF96A-27F3-467C-8FD9-BF26FF7A5046}" type="presParOf" srcId="{C65DADDA-BEBB-434E-8D7F-90857BB96CC0}" destId="{6B5DC9E6-1C43-4A9E-891E-1CB1D6DEB17C}" srcOrd="2" destOrd="0" presId="urn:microsoft.com/office/officeart/2005/8/layout/matrix2"/>
    <dgm:cxn modelId="{EBA4F80E-C542-44D2-950E-4F6B0DE33561}" type="presParOf" srcId="{C65DADDA-BEBB-434E-8D7F-90857BB96CC0}" destId="{2167B221-82C6-4B85-B49E-5AF72D882B9C}" srcOrd="3" destOrd="0" presId="urn:microsoft.com/office/officeart/2005/8/layout/matrix2"/>
    <dgm:cxn modelId="{5968335D-971C-4F67-A098-BCE92BAE9453}" type="presParOf" srcId="{C65DADDA-BEBB-434E-8D7F-90857BB96CC0}" destId="{9494BDAD-C724-455B-A90E-A52C11E48EEC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78B8FD-3D00-49E7-98E4-DA3748461478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885159A3-CFFE-4F8C-95FD-05C6BD2AEDA1}">
      <dgm:prSet phldrT="[文本]" custT="1"/>
      <dgm:spPr/>
      <dgm:t>
        <a:bodyPr/>
        <a:lstStyle/>
        <a:p>
          <a:r>
            <a:rPr lang="zh-CN" altLang="en-US" sz="2000" b="1" dirty="0"/>
            <a:t>知库网站</a:t>
          </a:r>
        </a:p>
      </dgm:t>
    </dgm:pt>
    <dgm:pt modelId="{7D056D57-D3AA-4EBB-915E-A8DC6385A961}" type="parTrans" cxnId="{2B3DC3B9-9A7D-47AD-9F6C-65AD1C80A423}">
      <dgm:prSet/>
      <dgm:spPr/>
      <dgm:t>
        <a:bodyPr/>
        <a:lstStyle/>
        <a:p>
          <a:endParaRPr lang="zh-CN" altLang="en-US" sz="1400" b="1"/>
        </a:p>
      </dgm:t>
    </dgm:pt>
    <dgm:pt modelId="{29DC7704-538B-4E3D-9284-264ECB79EAF7}" type="sibTrans" cxnId="{2B3DC3B9-9A7D-47AD-9F6C-65AD1C80A423}">
      <dgm:prSet/>
      <dgm:spPr/>
      <dgm:t>
        <a:bodyPr/>
        <a:lstStyle/>
        <a:p>
          <a:endParaRPr lang="zh-CN" altLang="en-US" sz="1400" b="1"/>
        </a:p>
      </dgm:t>
    </dgm:pt>
    <dgm:pt modelId="{AF8A956E-95E6-4652-85CC-180C5067C980}">
      <dgm:prSet phldrT="[文本]" custT="1"/>
      <dgm:spPr/>
      <dgm:t>
        <a:bodyPr/>
        <a:lstStyle/>
        <a:p>
          <a:r>
            <a:rPr lang="zh-CN" altLang="en-US" sz="2000" b="1" dirty="0"/>
            <a:t>管理平台</a:t>
          </a:r>
        </a:p>
      </dgm:t>
    </dgm:pt>
    <dgm:pt modelId="{B6DAEE30-D5F1-46A4-8222-DD76F15B084C}" type="parTrans" cxnId="{0B3EBF21-EFD9-44BB-AF68-946F1C6595BF}">
      <dgm:prSet/>
      <dgm:spPr/>
      <dgm:t>
        <a:bodyPr/>
        <a:lstStyle/>
        <a:p>
          <a:endParaRPr lang="zh-CN" altLang="en-US" sz="1400" b="1"/>
        </a:p>
      </dgm:t>
    </dgm:pt>
    <dgm:pt modelId="{09C27F7C-DA1A-473A-96E5-49D81F8545B0}" type="sibTrans" cxnId="{0B3EBF21-EFD9-44BB-AF68-946F1C6595BF}">
      <dgm:prSet/>
      <dgm:spPr/>
      <dgm:t>
        <a:bodyPr/>
        <a:lstStyle/>
        <a:p>
          <a:endParaRPr lang="zh-CN" altLang="en-US" sz="1400" b="1"/>
        </a:p>
      </dgm:t>
    </dgm:pt>
    <dgm:pt modelId="{6431717A-D1A9-4BBC-94DA-1026EF7DAF1B}">
      <dgm:prSet phldrT="[文本]" custT="1"/>
      <dgm:spPr/>
      <dgm:t>
        <a:bodyPr/>
        <a:lstStyle/>
        <a:p>
          <a:r>
            <a:rPr lang="zh-CN" altLang="en-US" sz="2000" b="1" dirty="0"/>
            <a:t>数据支持</a:t>
          </a:r>
        </a:p>
      </dgm:t>
    </dgm:pt>
    <dgm:pt modelId="{1FA0D776-05C9-4136-BD46-BDD186B26CEC}" type="parTrans" cxnId="{1612C102-9243-4DC3-B79C-31FCC2F864C7}">
      <dgm:prSet/>
      <dgm:spPr/>
      <dgm:t>
        <a:bodyPr/>
        <a:lstStyle/>
        <a:p>
          <a:endParaRPr lang="zh-CN" altLang="en-US" sz="1400" b="1"/>
        </a:p>
      </dgm:t>
    </dgm:pt>
    <dgm:pt modelId="{55FA34ED-3FB6-448E-B05D-E805199EFEB5}" type="sibTrans" cxnId="{1612C102-9243-4DC3-B79C-31FCC2F864C7}">
      <dgm:prSet/>
      <dgm:spPr/>
      <dgm:t>
        <a:bodyPr/>
        <a:lstStyle/>
        <a:p>
          <a:endParaRPr lang="zh-CN" altLang="en-US" sz="1400" b="1"/>
        </a:p>
      </dgm:t>
    </dgm:pt>
    <dgm:pt modelId="{6867E3A0-A8A9-464C-BE37-2CB2FAD7D458}" type="pres">
      <dgm:prSet presAssocID="{B578B8FD-3D00-49E7-98E4-DA3748461478}" presName="Name0" presStyleCnt="0">
        <dgm:presLayoutVars>
          <dgm:dir/>
          <dgm:animLvl val="lvl"/>
          <dgm:resizeHandles val="exact"/>
        </dgm:presLayoutVars>
      </dgm:prSet>
      <dgm:spPr/>
    </dgm:pt>
    <dgm:pt modelId="{E046712C-A78A-4E8C-BB94-8CE5408B4FFD}" type="pres">
      <dgm:prSet presAssocID="{885159A3-CFFE-4F8C-95FD-05C6BD2AEDA1}" presName="Name8" presStyleCnt="0"/>
      <dgm:spPr/>
    </dgm:pt>
    <dgm:pt modelId="{D638CA17-2AD1-4D6C-B5C6-3913687FFAF0}" type="pres">
      <dgm:prSet presAssocID="{885159A3-CFFE-4F8C-95FD-05C6BD2AEDA1}" presName="level" presStyleLbl="node1" presStyleIdx="0" presStyleCnt="3">
        <dgm:presLayoutVars>
          <dgm:chMax val="1"/>
          <dgm:bulletEnabled val="1"/>
        </dgm:presLayoutVars>
      </dgm:prSet>
      <dgm:spPr/>
    </dgm:pt>
    <dgm:pt modelId="{3A7037F4-21D0-46CC-9512-CC483F9265D6}" type="pres">
      <dgm:prSet presAssocID="{885159A3-CFFE-4F8C-95FD-05C6BD2AEDA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E9B8013-F12A-46A1-B2BB-057241D02F2E}" type="pres">
      <dgm:prSet presAssocID="{AF8A956E-95E6-4652-85CC-180C5067C980}" presName="Name8" presStyleCnt="0"/>
      <dgm:spPr/>
    </dgm:pt>
    <dgm:pt modelId="{9782EF6F-45CA-4636-AADE-54E830C0DF16}" type="pres">
      <dgm:prSet presAssocID="{AF8A956E-95E6-4652-85CC-180C5067C980}" presName="level" presStyleLbl="node1" presStyleIdx="1" presStyleCnt="3">
        <dgm:presLayoutVars>
          <dgm:chMax val="1"/>
          <dgm:bulletEnabled val="1"/>
        </dgm:presLayoutVars>
      </dgm:prSet>
      <dgm:spPr/>
    </dgm:pt>
    <dgm:pt modelId="{199F06BB-15F0-44D1-B67E-DD5C240B8F7F}" type="pres">
      <dgm:prSet presAssocID="{AF8A956E-95E6-4652-85CC-180C5067C98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5418716-F0AA-4BE7-AB15-96CE79D4E018}" type="pres">
      <dgm:prSet presAssocID="{6431717A-D1A9-4BBC-94DA-1026EF7DAF1B}" presName="Name8" presStyleCnt="0"/>
      <dgm:spPr/>
    </dgm:pt>
    <dgm:pt modelId="{EABD1EF4-9F9F-4EEA-A712-35F0AC8CA1D9}" type="pres">
      <dgm:prSet presAssocID="{6431717A-D1A9-4BBC-94DA-1026EF7DAF1B}" presName="level" presStyleLbl="node1" presStyleIdx="2" presStyleCnt="3">
        <dgm:presLayoutVars>
          <dgm:chMax val="1"/>
          <dgm:bulletEnabled val="1"/>
        </dgm:presLayoutVars>
      </dgm:prSet>
      <dgm:spPr/>
    </dgm:pt>
    <dgm:pt modelId="{04C073D5-01DC-4891-A25E-328E9E2DD860}" type="pres">
      <dgm:prSet presAssocID="{6431717A-D1A9-4BBC-94DA-1026EF7DAF1B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612C102-9243-4DC3-B79C-31FCC2F864C7}" srcId="{B578B8FD-3D00-49E7-98E4-DA3748461478}" destId="{6431717A-D1A9-4BBC-94DA-1026EF7DAF1B}" srcOrd="2" destOrd="0" parTransId="{1FA0D776-05C9-4136-BD46-BDD186B26CEC}" sibTransId="{55FA34ED-3FB6-448E-B05D-E805199EFEB5}"/>
    <dgm:cxn modelId="{0B3EBF21-EFD9-44BB-AF68-946F1C6595BF}" srcId="{B578B8FD-3D00-49E7-98E4-DA3748461478}" destId="{AF8A956E-95E6-4652-85CC-180C5067C980}" srcOrd="1" destOrd="0" parTransId="{B6DAEE30-D5F1-46A4-8222-DD76F15B084C}" sibTransId="{09C27F7C-DA1A-473A-96E5-49D81F8545B0}"/>
    <dgm:cxn modelId="{C47AB734-C7B4-4E42-9448-300A02E6E09F}" type="presOf" srcId="{AF8A956E-95E6-4652-85CC-180C5067C980}" destId="{199F06BB-15F0-44D1-B67E-DD5C240B8F7F}" srcOrd="1" destOrd="0" presId="urn:microsoft.com/office/officeart/2005/8/layout/pyramid1"/>
    <dgm:cxn modelId="{72AE5543-A0C0-45BC-ADD8-180A209968B4}" type="presOf" srcId="{AF8A956E-95E6-4652-85CC-180C5067C980}" destId="{9782EF6F-45CA-4636-AADE-54E830C0DF16}" srcOrd="0" destOrd="0" presId="urn:microsoft.com/office/officeart/2005/8/layout/pyramid1"/>
    <dgm:cxn modelId="{A88E2356-5A08-4D27-95D9-AF8603584EC7}" type="presOf" srcId="{885159A3-CFFE-4F8C-95FD-05C6BD2AEDA1}" destId="{D638CA17-2AD1-4D6C-B5C6-3913687FFAF0}" srcOrd="0" destOrd="0" presId="urn:microsoft.com/office/officeart/2005/8/layout/pyramid1"/>
    <dgm:cxn modelId="{7F8486B8-1D15-48B7-A8D7-74D1434AF8CE}" type="presOf" srcId="{6431717A-D1A9-4BBC-94DA-1026EF7DAF1B}" destId="{EABD1EF4-9F9F-4EEA-A712-35F0AC8CA1D9}" srcOrd="0" destOrd="0" presId="urn:microsoft.com/office/officeart/2005/8/layout/pyramid1"/>
    <dgm:cxn modelId="{2B3DC3B9-9A7D-47AD-9F6C-65AD1C80A423}" srcId="{B578B8FD-3D00-49E7-98E4-DA3748461478}" destId="{885159A3-CFFE-4F8C-95FD-05C6BD2AEDA1}" srcOrd="0" destOrd="0" parTransId="{7D056D57-D3AA-4EBB-915E-A8DC6385A961}" sibTransId="{29DC7704-538B-4E3D-9284-264ECB79EAF7}"/>
    <dgm:cxn modelId="{BF6A63BD-589F-441C-96E4-76ACFD25CD95}" type="presOf" srcId="{B578B8FD-3D00-49E7-98E4-DA3748461478}" destId="{6867E3A0-A8A9-464C-BE37-2CB2FAD7D458}" srcOrd="0" destOrd="0" presId="urn:microsoft.com/office/officeart/2005/8/layout/pyramid1"/>
    <dgm:cxn modelId="{B143A0EC-7682-4C88-8075-83378946E44D}" type="presOf" srcId="{6431717A-D1A9-4BBC-94DA-1026EF7DAF1B}" destId="{04C073D5-01DC-4891-A25E-328E9E2DD860}" srcOrd="1" destOrd="0" presId="urn:microsoft.com/office/officeart/2005/8/layout/pyramid1"/>
    <dgm:cxn modelId="{3D0329FA-2780-4D47-95E0-9D3A721A6999}" type="presOf" srcId="{885159A3-CFFE-4F8C-95FD-05C6BD2AEDA1}" destId="{3A7037F4-21D0-46CC-9512-CC483F9265D6}" srcOrd="1" destOrd="0" presId="urn:microsoft.com/office/officeart/2005/8/layout/pyramid1"/>
    <dgm:cxn modelId="{68A5E274-B586-4317-9CC4-1B2B2BB18DDC}" type="presParOf" srcId="{6867E3A0-A8A9-464C-BE37-2CB2FAD7D458}" destId="{E046712C-A78A-4E8C-BB94-8CE5408B4FFD}" srcOrd="0" destOrd="0" presId="urn:microsoft.com/office/officeart/2005/8/layout/pyramid1"/>
    <dgm:cxn modelId="{60E124B6-A2D6-48B4-8837-B2EAE60C071E}" type="presParOf" srcId="{E046712C-A78A-4E8C-BB94-8CE5408B4FFD}" destId="{D638CA17-2AD1-4D6C-B5C6-3913687FFAF0}" srcOrd="0" destOrd="0" presId="urn:microsoft.com/office/officeart/2005/8/layout/pyramid1"/>
    <dgm:cxn modelId="{17976646-2987-44EE-AEC8-A85EFB8484FB}" type="presParOf" srcId="{E046712C-A78A-4E8C-BB94-8CE5408B4FFD}" destId="{3A7037F4-21D0-46CC-9512-CC483F9265D6}" srcOrd="1" destOrd="0" presId="urn:microsoft.com/office/officeart/2005/8/layout/pyramid1"/>
    <dgm:cxn modelId="{EC2B61AB-1183-4BE0-A308-388A890CBCC9}" type="presParOf" srcId="{6867E3A0-A8A9-464C-BE37-2CB2FAD7D458}" destId="{1E9B8013-F12A-46A1-B2BB-057241D02F2E}" srcOrd="1" destOrd="0" presId="urn:microsoft.com/office/officeart/2005/8/layout/pyramid1"/>
    <dgm:cxn modelId="{F7A9F33D-3D87-4E7D-8B8B-B6BEB69CE749}" type="presParOf" srcId="{1E9B8013-F12A-46A1-B2BB-057241D02F2E}" destId="{9782EF6F-45CA-4636-AADE-54E830C0DF16}" srcOrd="0" destOrd="0" presId="urn:microsoft.com/office/officeart/2005/8/layout/pyramid1"/>
    <dgm:cxn modelId="{D56D8C6D-1384-4AB1-AE85-2DD55DF61DD4}" type="presParOf" srcId="{1E9B8013-F12A-46A1-B2BB-057241D02F2E}" destId="{199F06BB-15F0-44D1-B67E-DD5C240B8F7F}" srcOrd="1" destOrd="0" presId="urn:microsoft.com/office/officeart/2005/8/layout/pyramid1"/>
    <dgm:cxn modelId="{8B36F077-8F0A-40AD-A6F4-E3563F964E8B}" type="presParOf" srcId="{6867E3A0-A8A9-464C-BE37-2CB2FAD7D458}" destId="{25418716-F0AA-4BE7-AB15-96CE79D4E018}" srcOrd="2" destOrd="0" presId="urn:microsoft.com/office/officeart/2005/8/layout/pyramid1"/>
    <dgm:cxn modelId="{A2828040-9AFC-4E11-83FB-76F1A07C3F58}" type="presParOf" srcId="{25418716-F0AA-4BE7-AB15-96CE79D4E018}" destId="{EABD1EF4-9F9F-4EEA-A712-35F0AC8CA1D9}" srcOrd="0" destOrd="0" presId="urn:microsoft.com/office/officeart/2005/8/layout/pyramid1"/>
    <dgm:cxn modelId="{55349F30-95C0-4A0F-9F46-172D111DE292}" type="presParOf" srcId="{25418716-F0AA-4BE7-AB15-96CE79D4E018}" destId="{04C073D5-01DC-4891-A25E-328E9E2DD860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EF7B9-6756-42BB-A377-DB2EC4365511}">
      <dsp:nvSpPr>
        <dsp:cNvPr id="0" name=""/>
        <dsp:cNvSpPr/>
      </dsp:nvSpPr>
      <dsp:spPr>
        <a:xfrm>
          <a:off x="1279935" y="0"/>
          <a:ext cx="3843002" cy="3843002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A3311-715D-4F15-A3A1-693188038D36}">
      <dsp:nvSpPr>
        <dsp:cNvPr id="0" name=""/>
        <dsp:cNvSpPr/>
      </dsp:nvSpPr>
      <dsp:spPr>
        <a:xfrm>
          <a:off x="1529730" y="249795"/>
          <a:ext cx="1537200" cy="1537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社会舆情</a:t>
          </a:r>
        </a:p>
      </dsp:txBody>
      <dsp:txXfrm>
        <a:off x="1604770" y="324835"/>
        <a:ext cx="1387120" cy="1387120"/>
      </dsp:txXfrm>
    </dsp:sp>
    <dsp:sp modelId="{6B5DC9E6-1C43-4A9E-891E-1CB1D6DEB17C}">
      <dsp:nvSpPr>
        <dsp:cNvPr id="0" name=""/>
        <dsp:cNvSpPr/>
      </dsp:nvSpPr>
      <dsp:spPr>
        <a:xfrm>
          <a:off x="3335941" y="249795"/>
          <a:ext cx="1537200" cy="1537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重大事件</a:t>
          </a:r>
        </a:p>
      </dsp:txBody>
      <dsp:txXfrm>
        <a:off x="3410981" y="324835"/>
        <a:ext cx="1387120" cy="1387120"/>
      </dsp:txXfrm>
    </dsp:sp>
    <dsp:sp modelId="{2167B221-82C6-4B85-B49E-5AF72D882B9C}">
      <dsp:nvSpPr>
        <dsp:cNvPr id="0" name=""/>
        <dsp:cNvSpPr/>
      </dsp:nvSpPr>
      <dsp:spPr>
        <a:xfrm>
          <a:off x="1529730" y="2056006"/>
          <a:ext cx="1537200" cy="1537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特定人群</a:t>
          </a:r>
        </a:p>
      </dsp:txBody>
      <dsp:txXfrm>
        <a:off x="1604770" y="2131046"/>
        <a:ext cx="1387120" cy="1387120"/>
      </dsp:txXfrm>
    </dsp:sp>
    <dsp:sp modelId="{9494BDAD-C724-455B-A90E-A52C11E48EEC}">
      <dsp:nvSpPr>
        <dsp:cNvPr id="0" name=""/>
        <dsp:cNvSpPr/>
      </dsp:nvSpPr>
      <dsp:spPr>
        <a:xfrm>
          <a:off x="3335941" y="2056006"/>
          <a:ext cx="1537200" cy="1537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敏感信息</a:t>
          </a:r>
        </a:p>
      </dsp:txBody>
      <dsp:txXfrm>
        <a:off x="3410981" y="2131046"/>
        <a:ext cx="1387120" cy="1387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38CA17-2AD1-4D6C-B5C6-3913687FFAF0}">
      <dsp:nvSpPr>
        <dsp:cNvPr id="0" name=""/>
        <dsp:cNvSpPr/>
      </dsp:nvSpPr>
      <dsp:spPr>
        <a:xfrm>
          <a:off x="1453309" y="0"/>
          <a:ext cx="1453308" cy="968872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知库网站</a:t>
          </a:r>
        </a:p>
      </dsp:txBody>
      <dsp:txXfrm>
        <a:off x="1453309" y="0"/>
        <a:ext cx="1453308" cy="968872"/>
      </dsp:txXfrm>
    </dsp:sp>
    <dsp:sp modelId="{9782EF6F-45CA-4636-AADE-54E830C0DF16}">
      <dsp:nvSpPr>
        <dsp:cNvPr id="0" name=""/>
        <dsp:cNvSpPr/>
      </dsp:nvSpPr>
      <dsp:spPr>
        <a:xfrm>
          <a:off x="726654" y="968872"/>
          <a:ext cx="2906617" cy="968872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管理平台</a:t>
          </a:r>
        </a:p>
      </dsp:txBody>
      <dsp:txXfrm>
        <a:off x="1235312" y="968872"/>
        <a:ext cx="1889301" cy="968872"/>
      </dsp:txXfrm>
    </dsp:sp>
    <dsp:sp modelId="{EABD1EF4-9F9F-4EEA-A712-35F0AC8CA1D9}">
      <dsp:nvSpPr>
        <dsp:cNvPr id="0" name=""/>
        <dsp:cNvSpPr/>
      </dsp:nvSpPr>
      <dsp:spPr>
        <a:xfrm>
          <a:off x="0" y="1937745"/>
          <a:ext cx="4359927" cy="968872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数据支持</a:t>
          </a:r>
        </a:p>
      </dsp:txBody>
      <dsp:txXfrm>
        <a:off x="762987" y="1937745"/>
        <a:ext cx="2833952" cy="968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AA0D4-A106-45C6-9C49-F601A41C8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56F2E7-115B-4670-87AB-0A13C2287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EB065D-F21C-4C06-9E93-31656788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6D1E-EE44-442A-A918-42D4AB101092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6A89A5-54C9-4821-96BB-72FFC12B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6F63E-403D-4DC8-AE94-497D4994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D639-4A86-4187-A6AD-98A34A5A6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69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FBFE8-83F3-4833-98DC-599574FF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03C7D1-2EFD-43DC-BBC6-62F1808FF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8FC83B-F6DB-46EA-B6A7-11F0D0D08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6D1E-EE44-442A-A918-42D4AB101092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92576-278A-4A5B-B647-5659D1F6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D3B428-3A98-40C7-93FC-02BA03C5E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D639-4A86-4187-A6AD-98A34A5A6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90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F8CB3F-CDB9-4D9E-80CC-CB004A8BB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1885F-DB01-4E13-B33C-14B8275A0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9B5DD1-D072-41EC-A609-120DB2AA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6D1E-EE44-442A-A918-42D4AB101092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FA2263-BA89-42F3-9B07-721A9E386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E7F54E-B814-4F1A-9B66-DF6B19F6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D639-4A86-4187-A6AD-98A34A5A6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21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A672B-E5F3-456F-B4EB-1A6E20F9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DF9FE2-611A-450F-8F68-7527C8067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7C19A7-E50B-4FDE-BF89-4B9A24CC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6D1E-EE44-442A-A918-42D4AB101092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51C5F8-1F4D-4828-AF0D-B19AAD12E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082C7-C14B-4DCB-8F8B-76C9DC3A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D639-4A86-4187-A6AD-98A34A5A6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725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FF36C-2CCE-450F-BF8B-CEA235523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C8FDE6-941D-445B-A638-6BCBA8D88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60C93A-88FC-4216-8736-7AB7D2DF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6D1E-EE44-442A-A918-42D4AB101092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352323-85E4-43B5-AC1D-8D46CF37D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67958-890C-4140-B1F9-FAE7F0872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D639-4A86-4187-A6AD-98A34A5A6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75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CA8B8-F879-4664-B797-B2D13556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1F60E-309A-47DA-8E2A-E74C9F112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6036E2-DC2B-4308-A651-E24421C79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8906C9-157B-467F-93E2-7E85F9F5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6D1E-EE44-442A-A918-42D4AB101092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E4BB8D-48B3-41C2-99F8-C9E4579E2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39EED5-95A4-4DB1-B6AE-94DD6C43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D639-4A86-4187-A6AD-98A34A5A6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59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B28EF-ED10-4FFD-BA44-05AA29EA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D5448A-A3A6-4FB5-9B37-2F33EC2D9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3FC4F2-E930-4B23-82DB-294DB13A1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9EFA0B-A573-48D1-BA2F-E5F5906A6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6279B8-DEE6-42B1-84B6-6E0DA6A3C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A210E5-9D51-4358-B818-6F3060792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6D1E-EE44-442A-A918-42D4AB101092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62A8D6-31CE-4DA0-9431-36E77A652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34C8B6-94E5-4BAC-ADA1-DEF533FB7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D639-4A86-4187-A6AD-98A34A5A6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2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FCABA-5163-49CF-B09F-423D1F19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4321DE-DC5C-482F-A0A9-19A1FC93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6D1E-EE44-442A-A918-42D4AB101092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07A9C4-F74C-46DE-91E7-01B6EEF97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B47BFD-0B26-41AD-8093-354C3129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D639-4A86-4187-A6AD-98A34A5A6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9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7AA5AA-9A37-400D-A8C0-28EAA2BB8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6D1E-EE44-442A-A918-42D4AB101092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03E390-149D-45DC-9DB8-8ED94343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3784CD-3952-41E0-9D06-3279A372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D639-4A86-4187-A6AD-98A34A5A6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81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87954-5258-4055-9906-81F9B90E5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5CE0F-2F6D-4B80-9A4F-392DDA9C9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512B11-ECF4-4408-AD43-CBC2A7C58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5B860-56AE-4FF7-B4EB-CC234C3C0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6D1E-EE44-442A-A918-42D4AB101092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62F300-4BA1-4748-BFBB-F5045463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66FD26-77FD-4814-AEAB-BDB017A9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D639-4A86-4187-A6AD-98A34A5A6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96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37037-E5F3-49B2-A212-608DD18E1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4960A9-8510-4577-829C-5F6FF5316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FDDD41-0C07-49CB-B5BE-A46642F20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2288C9-3343-4CF1-8D74-DE236DE5F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6D1E-EE44-442A-A918-42D4AB101092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69B575-3DBA-47D8-ACE5-254543FB5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8646AB-35AD-4878-8AB2-9436C952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D639-4A86-4187-A6AD-98A34A5A6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4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F55676-1D1F-41CC-882B-F80B19A1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FA5EE-57A8-43FA-8982-D155BD4F5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DCDBD4-133F-490F-A2DB-BFD206998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86D1E-EE44-442A-A918-42D4AB101092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4F1455-A11A-4C91-9CA4-E9EEAB6CE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C84DE6-CE79-4D50-AD39-6EE0436A9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6D639-4A86-4187-A6AD-98A34A5A6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68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48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472" userDrawn="1">
          <p15:clr>
            <a:srgbClr val="F26B43"/>
          </p15:clr>
        </p15:guide>
        <p15:guide id="7" orient="horz" pos="4104" userDrawn="1">
          <p15:clr>
            <a:srgbClr val="F26B43"/>
          </p15:clr>
        </p15:guide>
        <p15:guide id="8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neo4j.com/blog/open-core-licensing-model-neo4j-enterprise-edition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E7BC2-BE35-4DB6-A1E6-3B4227D64C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DIMP</a:t>
            </a:r>
            <a:br>
              <a:rPr lang="en-US" altLang="zh-CN" dirty="0"/>
            </a:br>
            <a:r>
              <a:rPr lang="zh-CN" altLang="en-US" dirty="0"/>
              <a:t>数据智能管理平台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zh-CN" altLang="en-US" dirty="0"/>
              <a:t>产品设计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60FD47-F707-4576-9523-E10D185CCA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Data Intelligence Management Platform</a:t>
            </a:r>
          </a:p>
          <a:p>
            <a:r>
              <a:rPr lang="en-US" altLang="zh-CN" dirty="0"/>
              <a:t>product design</a:t>
            </a:r>
          </a:p>
          <a:p>
            <a:r>
              <a:rPr lang="en-US" altLang="zh-CN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96440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BA1D8-EC93-4606-A8CC-FB2EBDD8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"/>
            <a:ext cx="11582400" cy="6858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知识应用</a:t>
            </a:r>
            <a:r>
              <a:rPr lang="en-US" altLang="zh-CN" sz="2800" dirty="0"/>
              <a:t>-</a:t>
            </a:r>
            <a:r>
              <a:rPr lang="zh-CN" altLang="en-US" sz="2800" dirty="0"/>
              <a:t>外交部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F8058FC-6E9E-4CF0-A900-934A4240C3FB}"/>
              </a:ext>
            </a:extLst>
          </p:cNvPr>
          <p:cNvSpPr txBox="1"/>
          <p:nvPr/>
        </p:nvSpPr>
        <p:spPr>
          <a:xfrm>
            <a:off x="304800" y="749300"/>
            <a:ext cx="6487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400" b="1" dirty="0"/>
              <a:t>辅助判别：</a:t>
            </a:r>
            <a:r>
              <a:rPr lang="zh-CN" altLang="en-US" sz="1400" dirty="0"/>
              <a:t>辅助外交部</a:t>
            </a:r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判断一条新闻是否为</a:t>
            </a:r>
            <a:r>
              <a:rPr lang="en-US" altLang="zh-CN" sz="1400" b="1" dirty="0"/>
              <a:t>【</a:t>
            </a:r>
            <a:r>
              <a:rPr lang="zh-CN" altLang="en-US" sz="1400" b="1" dirty="0">
                <a:solidFill>
                  <a:srgbClr val="FF0000"/>
                </a:solidFill>
                <a:ea typeface="Microsoft YaHei"/>
              </a:rPr>
              <a:t>国人</a:t>
            </a:r>
            <a:r>
              <a:rPr lang="en-US" altLang="zh-CN" sz="1400" b="1" dirty="0"/>
              <a:t>】【</a:t>
            </a:r>
            <a:r>
              <a:rPr lang="zh-CN" altLang="en-US" sz="1400" b="1" dirty="0">
                <a:solidFill>
                  <a:srgbClr val="FF0000"/>
                </a:solidFill>
                <a:ea typeface="Microsoft YaHei"/>
              </a:rPr>
              <a:t>境外</a:t>
            </a:r>
            <a:r>
              <a:rPr lang="en-US" altLang="zh-CN" sz="1400" b="1" dirty="0"/>
              <a:t>】【</a:t>
            </a:r>
            <a:r>
              <a:rPr lang="zh-CN" altLang="en-US" sz="1400" b="1" dirty="0">
                <a:solidFill>
                  <a:srgbClr val="FF0000"/>
                </a:solidFill>
                <a:ea typeface="Microsoft YaHei"/>
              </a:rPr>
              <a:t>安全</a:t>
            </a:r>
            <a:r>
              <a:rPr lang="en-US" altLang="zh-CN" sz="1400" b="1" dirty="0"/>
              <a:t>】</a:t>
            </a:r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相关。</a:t>
            </a:r>
            <a:endParaRPr lang="zh-CN" altLang="en-US" sz="1400" dirty="0"/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65985FFC-1A80-422A-90F5-FA42513CC0F5}"/>
              </a:ext>
            </a:extLst>
          </p:cNvPr>
          <p:cNvSpPr txBox="1"/>
          <p:nvPr/>
        </p:nvSpPr>
        <p:spPr>
          <a:xfrm>
            <a:off x="669924" y="166894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000000"/>
                </a:solidFill>
                <a:ea typeface="Microsoft YaHei"/>
              </a:rPr>
              <a:t>原始输入：</a:t>
            </a:r>
          </a:p>
        </p:txBody>
      </p:sp>
      <p:sp>
        <p:nvSpPr>
          <p:cNvPr id="258" name="文本框 257">
            <a:extLst>
              <a:ext uri="{FF2B5EF4-FFF2-40B4-BE49-F238E27FC236}">
                <a16:creationId xmlns:a16="http://schemas.microsoft.com/office/drawing/2014/main" id="{5035D662-C7AB-4022-A9E5-E5D68EAFFCA9}"/>
              </a:ext>
            </a:extLst>
          </p:cNvPr>
          <p:cNvSpPr txBox="1"/>
          <p:nvPr/>
        </p:nvSpPr>
        <p:spPr>
          <a:xfrm>
            <a:off x="1752272" y="1668943"/>
            <a:ext cx="4916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7</a:t>
            </a:r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月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5</a:t>
            </a:r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日普吉岛两艘游船发生倾覆，导致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42</a:t>
            </a:r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名中国游客遇难。</a:t>
            </a:r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00955422-FBF6-4798-8615-6F5B22F20FE7}"/>
              </a:ext>
            </a:extLst>
          </p:cNvPr>
          <p:cNvSpPr txBox="1"/>
          <p:nvPr/>
        </p:nvSpPr>
        <p:spPr>
          <a:xfrm>
            <a:off x="669924" y="229419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000000"/>
                </a:solidFill>
                <a:ea typeface="Microsoft YaHei"/>
              </a:rPr>
              <a:t>实体识别：</a:t>
            </a:r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43E3F2BF-42F0-4A25-9F3F-1897383B5BB9}"/>
              </a:ext>
            </a:extLst>
          </p:cNvPr>
          <p:cNvSpPr txBox="1"/>
          <p:nvPr/>
        </p:nvSpPr>
        <p:spPr>
          <a:xfrm>
            <a:off x="669924" y="291944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000000"/>
                </a:solidFill>
                <a:ea typeface="Microsoft YaHei"/>
              </a:rPr>
              <a:t>关系抽取：</a:t>
            </a:r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ABC4ED14-EBC4-41CD-81AA-49EE84B60B56}"/>
              </a:ext>
            </a:extLst>
          </p:cNvPr>
          <p:cNvSpPr txBox="1"/>
          <p:nvPr/>
        </p:nvSpPr>
        <p:spPr>
          <a:xfrm>
            <a:off x="2836437" y="291851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发生</a:t>
            </a:r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4BB486B8-22D0-406A-B40F-290E500672D2}"/>
              </a:ext>
            </a:extLst>
          </p:cNvPr>
          <p:cNvSpPr/>
          <p:nvPr/>
        </p:nvSpPr>
        <p:spPr>
          <a:xfrm>
            <a:off x="1752272" y="2288568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普吉岛</a:t>
            </a:r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5C2C182A-57E9-490B-A706-D2D8E54A4012}"/>
              </a:ext>
            </a:extLst>
          </p:cNvPr>
          <p:cNvSpPr/>
          <p:nvPr/>
        </p:nvSpPr>
        <p:spPr>
          <a:xfrm>
            <a:off x="2717390" y="228856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游船</a:t>
            </a:r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E7D4A177-349C-48BB-AEFA-4A46CC74F48D}"/>
              </a:ext>
            </a:extLst>
          </p:cNvPr>
          <p:cNvSpPr/>
          <p:nvPr/>
        </p:nvSpPr>
        <p:spPr>
          <a:xfrm>
            <a:off x="4288554" y="2288568"/>
            <a:ext cx="596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 中国</a:t>
            </a:r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A1F957D5-FB5E-4B03-BBFE-281C6FF3FA15}"/>
              </a:ext>
            </a:extLst>
          </p:cNvPr>
          <p:cNvSpPr/>
          <p:nvPr/>
        </p:nvSpPr>
        <p:spPr>
          <a:xfrm>
            <a:off x="5912618" y="228856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遇难</a:t>
            </a:r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id="{08335BFC-301F-4CED-BC2C-DECFE79A9970}"/>
              </a:ext>
            </a:extLst>
          </p:cNvPr>
          <p:cNvSpPr/>
          <p:nvPr/>
        </p:nvSpPr>
        <p:spPr>
          <a:xfrm>
            <a:off x="3502972" y="228856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倾覆</a:t>
            </a:r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2DDC831B-1735-45AF-A9ED-B78E33B48D5C}"/>
              </a:ext>
            </a:extLst>
          </p:cNvPr>
          <p:cNvSpPr txBox="1"/>
          <p:nvPr/>
        </p:nvSpPr>
        <p:spPr>
          <a:xfrm>
            <a:off x="669924" y="35446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000000"/>
                </a:solidFill>
                <a:ea typeface="Microsoft YaHei"/>
              </a:rPr>
              <a:t>知识形成：</a:t>
            </a:r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F44959C3-0946-4921-9766-21B1BD8ACFC6}"/>
              </a:ext>
            </a:extLst>
          </p:cNvPr>
          <p:cNvSpPr/>
          <p:nvPr/>
        </p:nvSpPr>
        <p:spPr>
          <a:xfrm>
            <a:off x="1752272" y="3548489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40A693"/>
                </a:solidFill>
                <a:ea typeface="Microsoft YaHei"/>
              </a:rPr>
              <a:t>游船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400" dirty="0">
                <a:solidFill>
                  <a:srgbClr val="5268A5"/>
                </a:solidFill>
                <a:ea typeface="Microsoft YaHei"/>
              </a:rPr>
              <a:t>位于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400" dirty="0">
                <a:solidFill>
                  <a:srgbClr val="4276AA"/>
                </a:solidFill>
                <a:ea typeface="Microsoft YaHei"/>
              </a:rPr>
              <a:t>普吉岛</a:t>
            </a:r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B9C0739F-7AED-47D8-85F0-A99D8586127C}"/>
              </a:ext>
            </a:extLst>
          </p:cNvPr>
          <p:cNvSpPr/>
          <p:nvPr/>
        </p:nvSpPr>
        <p:spPr>
          <a:xfrm>
            <a:off x="5127035" y="228856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游客</a:t>
            </a:r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F03B9BFF-D629-4DEE-80F0-CDD7FB34D593}"/>
              </a:ext>
            </a:extLst>
          </p:cNvPr>
          <p:cNvSpPr txBox="1"/>
          <p:nvPr/>
        </p:nvSpPr>
        <p:spPr>
          <a:xfrm>
            <a:off x="3801980" y="291851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导致</a:t>
            </a:r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05DE9FCC-CB20-4EC2-9B66-80F30799E042}"/>
              </a:ext>
            </a:extLst>
          </p:cNvPr>
          <p:cNvSpPr txBox="1"/>
          <p:nvPr/>
        </p:nvSpPr>
        <p:spPr>
          <a:xfrm>
            <a:off x="1752272" y="2918510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(</a:t>
            </a:r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位于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)</a:t>
            </a:r>
            <a:endParaRPr lang="zh-CN" altLang="en-US" sz="1400" dirty="0">
              <a:solidFill>
                <a:srgbClr val="000000"/>
              </a:solidFill>
              <a:ea typeface="Microsoft YaHei"/>
            </a:endParaRPr>
          </a:p>
        </p:txBody>
      </p:sp>
      <p:sp>
        <p:nvSpPr>
          <p:cNvPr id="272" name="矩形 271">
            <a:extLst>
              <a:ext uri="{FF2B5EF4-FFF2-40B4-BE49-F238E27FC236}">
                <a16:creationId xmlns:a16="http://schemas.microsoft.com/office/drawing/2014/main" id="{C89DC68C-CC98-4F62-84C9-00DF3A391373}"/>
              </a:ext>
            </a:extLst>
          </p:cNvPr>
          <p:cNvSpPr/>
          <p:nvPr/>
        </p:nvSpPr>
        <p:spPr>
          <a:xfrm>
            <a:off x="3347581" y="3548489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40A693"/>
                </a:solidFill>
                <a:ea typeface="Microsoft YaHei"/>
              </a:rPr>
              <a:t>游船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400" dirty="0">
                <a:solidFill>
                  <a:srgbClr val="00B050"/>
                </a:solidFill>
                <a:ea typeface="Microsoft YaHei"/>
              </a:rPr>
              <a:t>发生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400" dirty="0">
                <a:solidFill>
                  <a:srgbClr val="5E5CA2"/>
                </a:solidFill>
                <a:ea typeface="Microsoft YaHei"/>
              </a:rPr>
              <a:t>倾覆</a:t>
            </a:r>
          </a:p>
        </p:txBody>
      </p:sp>
      <p:sp>
        <p:nvSpPr>
          <p:cNvPr id="273" name="矩形 272">
            <a:extLst>
              <a:ext uri="{FF2B5EF4-FFF2-40B4-BE49-F238E27FC236}">
                <a16:creationId xmlns:a16="http://schemas.microsoft.com/office/drawing/2014/main" id="{A7DA10A9-D319-4B94-A70F-66AA8313CA75}"/>
              </a:ext>
            </a:extLst>
          </p:cNvPr>
          <p:cNvSpPr/>
          <p:nvPr/>
        </p:nvSpPr>
        <p:spPr>
          <a:xfrm>
            <a:off x="4763353" y="3548489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5E5CA2"/>
                </a:solidFill>
                <a:ea typeface="Microsoft YaHei"/>
              </a:rPr>
              <a:t>倾覆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400" dirty="0">
                <a:solidFill>
                  <a:srgbClr val="00B050"/>
                </a:solidFill>
                <a:ea typeface="Microsoft YaHei"/>
              </a:rPr>
              <a:t>导致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400" dirty="0">
                <a:solidFill>
                  <a:srgbClr val="5E5CA2"/>
                </a:solidFill>
                <a:ea typeface="Microsoft YaHei"/>
              </a:rPr>
              <a:t>遇难</a:t>
            </a:r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B3FC9BD6-3E88-40EE-B4BA-0D99FB2DD504}"/>
              </a:ext>
            </a:extLst>
          </p:cNvPr>
          <p:cNvSpPr/>
          <p:nvPr/>
        </p:nvSpPr>
        <p:spPr>
          <a:xfrm>
            <a:off x="6179125" y="3548489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778495"/>
                </a:solidFill>
                <a:ea typeface="Microsoft YaHei"/>
              </a:rPr>
              <a:t>游客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400" dirty="0">
                <a:solidFill>
                  <a:srgbClr val="5268A5"/>
                </a:solidFill>
                <a:ea typeface="Microsoft YaHei"/>
              </a:rPr>
              <a:t>属于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400" dirty="0">
                <a:solidFill>
                  <a:srgbClr val="4276AA"/>
                </a:solidFill>
                <a:ea typeface="Microsoft YaHei"/>
              </a:rPr>
              <a:t>中国</a:t>
            </a:r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CCA335CB-AD7D-489A-8403-A57002EF1471}"/>
              </a:ext>
            </a:extLst>
          </p:cNvPr>
          <p:cNvSpPr/>
          <p:nvPr/>
        </p:nvSpPr>
        <p:spPr>
          <a:xfrm>
            <a:off x="5851687" y="2918510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(</a:t>
            </a:r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发生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)</a:t>
            </a:r>
            <a:endParaRPr lang="zh-CN" altLang="en-US" sz="1400" dirty="0">
              <a:solidFill>
                <a:srgbClr val="000000"/>
              </a:solidFill>
              <a:ea typeface="Microsoft YaHei"/>
            </a:endParaRPr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50C5956C-10F8-4330-823B-5997FBD528FE}"/>
              </a:ext>
            </a:extLst>
          </p:cNvPr>
          <p:cNvSpPr/>
          <p:nvPr/>
        </p:nvSpPr>
        <p:spPr>
          <a:xfrm>
            <a:off x="7594897" y="3548489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778495"/>
                </a:solidFill>
                <a:ea typeface="Microsoft YaHei"/>
              </a:rPr>
              <a:t>游客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400" dirty="0">
                <a:solidFill>
                  <a:srgbClr val="00B050"/>
                </a:solidFill>
                <a:ea typeface="Microsoft YaHei"/>
              </a:rPr>
              <a:t>发生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400" dirty="0">
                <a:solidFill>
                  <a:srgbClr val="5E5CA2"/>
                </a:solidFill>
                <a:ea typeface="Microsoft YaHei"/>
              </a:rPr>
              <a:t>遇难</a:t>
            </a: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8758BDB1-2496-4FD4-ABA7-457DE13938C1}"/>
              </a:ext>
            </a:extLst>
          </p:cNvPr>
          <p:cNvSpPr txBox="1"/>
          <p:nvPr/>
        </p:nvSpPr>
        <p:spPr>
          <a:xfrm>
            <a:off x="4767523" y="2918510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(</a:t>
            </a:r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属于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)</a:t>
            </a:r>
            <a:endParaRPr lang="zh-CN" altLang="en-US" sz="1400" dirty="0">
              <a:solidFill>
                <a:srgbClr val="000000"/>
              </a:solidFill>
              <a:ea typeface="Microsoft YaHei"/>
            </a:endParaRPr>
          </a:p>
        </p:txBody>
      </p:sp>
      <p:sp>
        <p:nvSpPr>
          <p:cNvPr id="278" name="矩形 277">
            <a:extLst>
              <a:ext uri="{FF2B5EF4-FFF2-40B4-BE49-F238E27FC236}">
                <a16:creationId xmlns:a16="http://schemas.microsoft.com/office/drawing/2014/main" id="{1D2B5930-3ACE-4E44-9D18-416BE269CCB5}"/>
              </a:ext>
            </a:extLst>
          </p:cNvPr>
          <p:cNvSpPr/>
          <p:nvPr/>
        </p:nvSpPr>
        <p:spPr>
          <a:xfrm>
            <a:off x="2239585" y="2155962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rgbClr val="4276AA"/>
                </a:solidFill>
                <a:ea typeface="Microsoft YaHei"/>
              </a:rPr>
              <a:t>地标</a:t>
            </a:r>
            <a:endParaRPr lang="zh-CN" altLang="en-US" b="1" dirty="0">
              <a:solidFill>
                <a:srgbClr val="4276AA"/>
              </a:solidFill>
              <a:ea typeface="Microsoft YaHei"/>
            </a:endParaRPr>
          </a:p>
        </p:txBody>
      </p:sp>
      <p:sp>
        <p:nvSpPr>
          <p:cNvPr id="279" name="矩形 278">
            <a:extLst>
              <a:ext uri="{FF2B5EF4-FFF2-40B4-BE49-F238E27FC236}">
                <a16:creationId xmlns:a16="http://schemas.microsoft.com/office/drawing/2014/main" id="{72B4A423-5F79-4127-A032-25EC19725353}"/>
              </a:ext>
            </a:extLst>
          </p:cNvPr>
          <p:cNvSpPr/>
          <p:nvPr/>
        </p:nvSpPr>
        <p:spPr>
          <a:xfrm>
            <a:off x="3079917" y="2155962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rgbClr val="40A693"/>
                </a:solidFill>
                <a:ea typeface="Microsoft YaHei"/>
              </a:rPr>
              <a:t>物品</a:t>
            </a:r>
            <a:endParaRPr lang="zh-CN" altLang="en-US" b="1" dirty="0">
              <a:solidFill>
                <a:srgbClr val="40A693"/>
              </a:solidFill>
              <a:ea typeface="Microsoft YaHei"/>
            </a:endParaRPr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1526FF70-8B3D-4341-B991-44D377B57C05}"/>
              </a:ext>
            </a:extLst>
          </p:cNvPr>
          <p:cNvSpPr/>
          <p:nvPr/>
        </p:nvSpPr>
        <p:spPr>
          <a:xfrm>
            <a:off x="3882405" y="2155962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rgbClr val="5E5CA2"/>
                </a:solidFill>
                <a:ea typeface="Microsoft YaHei"/>
              </a:rPr>
              <a:t>事件</a:t>
            </a:r>
            <a:endParaRPr lang="zh-CN" altLang="en-US" b="1" dirty="0">
              <a:solidFill>
                <a:srgbClr val="5E5CA2"/>
              </a:solidFill>
              <a:ea typeface="Microsoft YaHei"/>
            </a:endParaRPr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F80F69E9-2E38-4384-B39E-165E897646E3}"/>
              </a:ext>
            </a:extLst>
          </p:cNvPr>
          <p:cNvSpPr/>
          <p:nvPr/>
        </p:nvSpPr>
        <p:spPr>
          <a:xfrm>
            <a:off x="6274646" y="2155962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rgbClr val="5E5CA2"/>
                </a:solidFill>
                <a:ea typeface="Microsoft YaHei"/>
              </a:rPr>
              <a:t>事件</a:t>
            </a:r>
            <a:endParaRPr lang="zh-CN" altLang="en-US" b="1" dirty="0">
              <a:solidFill>
                <a:srgbClr val="5E5CA2"/>
              </a:solidFill>
              <a:ea typeface="Microsoft YaHei"/>
            </a:endParaRPr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0CB62120-7013-4C7E-BAAD-943881DBCFC7}"/>
              </a:ext>
            </a:extLst>
          </p:cNvPr>
          <p:cNvSpPr/>
          <p:nvPr/>
        </p:nvSpPr>
        <p:spPr>
          <a:xfrm>
            <a:off x="4719947" y="2155962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rgbClr val="4276AA"/>
                </a:solidFill>
                <a:ea typeface="Microsoft YaHei"/>
              </a:rPr>
              <a:t>地标</a:t>
            </a:r>
            <a:endParaRPr lang="zh-CN" altLang="en-US" b="1" dirty="0">
              <a:solidFill>
                <a:srgbClr val="4276AA"/>
              </a:solidFill>
              <a:ea typeface="Microsoft YaHei"/>
            </a:endParaRPr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2951A3CE-65B4-4F56-A8E9-3ED6E74CDE5B}"/>
              </a:ext>
            </a:extLst>
          </p:cNvPr>
          <p:cNvSpPr/>
          <p:nvPr/>
        </p:nvSpPr>
        <p:spPr>
          <a:xfrm>
            <a:off x="5491614" y="2155962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rgbClr val="778495"/>
                </a:solidFill>
                <a:ea typeface="Microsoft YaHei"/>
              </a:rPr>
              <a:t>人</a:t>
            </a:r>
            <a:endParaRPr lang="zh-CN" altLang="en-US" b="1" dirty="0">
              <a:solidFill>
                <a:srgbClr val="778495"/>
              </a:solidFill>
              <a:ea typeface="Microsoft YaHei"/>
            </a:endParaRPr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0256647C-268A-4CAF-BF03-6E13C9DF8564}"/>
              </a:ext>
            </a:extLst>
          </p:cNvPr>
          <p:cNvSpPr/>
          <p:nvPr/>
        </p:nvSpPr>
        <p:spPr>
          <a:xfrm>
            <a:off x="2206884" y="2784212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rgbClr val="5268A5"/>
                </a:solidFill>
                <a:ea typeface="Microsoft YaHei"/>
              </a:rPr>
              <a:t>关系</a:t>
            </a:r>
            <a:endParaRPr lang="zh-CN" altLang="en-US" b="1" dirty="0">
              <a:solidFill>
                <a:srgbClr val="5268A5"/>
              </a:solidFill>
              <a:ea typeface="Microsoft YaHei"/>
            </a:endParaRP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3A2F4A15-6067-4601-A2E7-D4F6F40D3ABF}"/>
              </a:ext>
            </a:extLst>
          </p:cNvPr>
          <p:cNvSpPr/>
          <p:nvPr/>
        </p:nvSpPr>
        <p:spPr>
          <a:xfrm>
            <a:off x="3156601" y="2784212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rgbClr val="00B050"/>
                </a:solidFill>
                <a:ea typeface="Microsoft YaHei"/>
              </a:rPr>
              <a:t>动作</a:t>
            </a:r>
            <a:endParaRPr lang="zh-CN" altLang="en-US" b="1" dirty="0">
              <a:solidFill>
                <a:srgbClr val="00B050"/>
              </a:solidFill>
              <a:ea typeface="Microsoft YaHei"/>
            </a:endParaRPr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94487B57-899D-4108-A157-CABDA475B8DD}"/>
              </a:ext>
            </a:extLst>
          </p:cNvPr>
          <p:cNvSpPr/>
          <p:nvPr/>
        </p:nvSpPr>
        <p:spPr>
          <a:xfrm>
            <a:off x="4122144" y="2800858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rgbClr val="00B050"/>
                </a:solidFill>
                <a:ea typeface="Microsoft YaHei"/>
              </a:rPr>
              <a:t>动作</a:t>
            </a:r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578674E4-822D-4771-B31E-2A0DD6DB16F3}"/>
              </a:ext>
            </a:extLst>
          </p:cNvPr>
          <p:cNvSpPr/>
          <p:nvPr/>
        </p:nvSpPr>
        <p:spPr>
          <a:xfrm>
            <a:off x="5222135" y="2800858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rgbClr val="5268A5"/>
                </a:solidFill>
                <a:ea typeface="Microsoft YaHei"/>
              </a:rPr>
              <a:t>关系</a:t>
            </a:r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F93A296B-64BC-4DC6-9D64-424376455B06}"/>
              </a:ext>
            </a:extLst>
          </p:cNvPr>
          <p:cNvSpPr/>
          <p:nvPr/>
        </p:nvSpPr>
        <p:spPr>
          <a:xfrm>
            <a:off x="6274646" y="2780500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rgbClr val="00B050"/>
                </a:solidFill>
                <a:ea typeface="Microsoft YaHei"/>
              </a:rPr>
              <a:t>动作</a:t>
            </a:r>
          </a:p>
        </p:txBody>
      </p:sp>
      <p:sp>
        <p:nvSpPr>
          <p:cNvPr id="289" name="文本框 288">
            <a:extLst>
              <a:ext uri="{FF2B5EF4-FFF2-40B4-BE49-F238E27FC236}">
                <a16:creationId xmlns:a16="http://schemas.microsoft.com/office/drawing/2014/main" id="{28D3F77C-5D38-443E-B250-13B1F17F66C1}"/>
              </a:ext>
            </a:extLst>
          </p:cNvPr>
          <p:cNvSpPr txBox="1"/>
          <p:nvPr/>
        </p:nvSpPr>
        <p:spPr>
          <a:xfrm>
            <a:off x="669924" y="416995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000000"/>
                </a:solidFill>
                <a:ea typeface="Microsoft YaHei"/>
              </a:rPr>
              <a:t>知识推理：</a:t>
            </a:r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0D63826F-3D48-41A4-A3C6-7BB32C3F810F}"/>
              </a:ext>
            </a:extLst>
          </p:cNvPr>
          <p:cNvSpPr/>
          <p:nvPr/>
        </p:nvSpPr>
        <p:spPr>
          <a:xfrm>
            <a:off x="1752272" y="4172741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普吉岛→泰国→</a:t>
            </a:r>
            <a:r>
              <a:rPr lang="zh-CN" altLang="en-US" sz="1400" b="1" dirty="0">
                <a:solidFill>
                  <a:srgbClr val="FF0000"/>
                </a:solidFill>
                <a:ea typeface="Microsoft YaHei"/>
              </a:rPr>
              <a:t>境外</a:t>
            </a:r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8C2C8172-DFAB-46B6-8C35-F91F28446332}"/>
              </a:ext>
            </a:extLst>
          </p:cNvPr>
          <p:cNvSpPr/>
          <p:nvPr/>
        </p:nvSpPr>
        <p:spPr>
          <a:xfrm>
            <a:off x="3552765" y="4172741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倾覆→</a:t>
            </a:r>
            <a:r>
              <a:rPr lang="zh-CN" altLang="en-US" sz="1400" b="1" dirty="0">
                <a:solidFill>
                  <a:srgbClr val="FF0000"/>
                </a:solidFill>
                <a:ea typeface="Microsoft YaHei"/>
              </a:rPr>
              <a:t>安全事件</a:t>
            </a:r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D74DEE41-6935-4674-A549-AA7985021606}"/>
              </a:ext>
            </a:extLst>
          </p:cNvPr>
          <p:cNvSpPr/>
          <p:nvPr/>
        </p:nvSpPr>
        <p:spPr>
          <a:xfrm>
            <a:off x="4994185" y="4172741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遇难→</a:t>
            </a:r>
            <a:r>
              <a:rPr lang="zh-CN" altLang="en-US" sz="1400" b="1" dirty="0">
                <a:solidFill>
                  <a:srgbClr val="FF0000"/>
                </a:solidFill>
                <a:ea typeface="Microsoft YaHei"/>
              </a:rPr>
              <a:t>安全事件</a:t>
            </a:r>
          </a:p>
        </p:txBody>
      </p:sp>
      <p:sp>
        <p:nvSpPr>
          <p:cNvPr id="293" name="矩形 292">
            <a:extLst>
              <a:ext uri="{FF2B5EF4-FFF2-40B4-BE49-F238E27FC236}">
                <a16:creationId xmlns:a16="http://schemas.microsoft.com/office/drawing/2014/main" id="{992FC870-8486-4FEA-88CF-FAAA58998136}"/>
              </a:ext>
            </a:extLst>
          </p:cNvPr>
          <p:cNvSpPr/>
          <p:nvPr/>
        </p:nvSpPr>
        <p:spPr>
          <a:xfrm>
            <a:off x="6435605" y="417274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中国→</a:t>
            </a:r>
            <a:r>
              <a:rPr lang="zh-CN" altLang="en-US" sz="1400" b="1" dirty="0">
                <a:solidFill>
                  <a:srgbClr val="92D050"/>
                </a:solidFill>
                <a:ea typeface="Microsoft YaHei"/>
              </a:rPr>
              <a:t>境内</a:t>
            </a:r>
          </a:p>
        </p:txBody>
      </p:sp>
      <p:cxnSp>
        <p:nvCxnSpPr>
          <p:cNvPr id="294" name="直接连接符 293">
            <a:extLst>
              <a:ext uri="{FF2B5EF4-FFF2-40B4-BE49-F238E27FC236}">
                <a16:creationId xmlns:a16="http://schemas.microsoft.com/office/drawing/2014/main" id="{9CC8E132-F7ED-43AF-A25E-5A311B31FF68}"/>
              </a:ext>
            </a:extLst>
          </p:cNvPr>
          <p:cNvCxnSpPr>
            <a:cxnSpLocks/>
          </p:cNvCxnSpPr>
          <p:nvPr/>
        </p:nvCxnSpPr>
        <p:spPr>
          <a:xfrm>
            <a:off x="669925" y="5228199"/>
            <a:ext cx="10850562" cy="0"/>
          </a:xfrm>
          <a:prstGeom prst="line">
            <a:avLst/>
          </a:prstGeom>
          <a:noFill/>
          <a:ln w="15875" cap="flat" cmpd="sng" algn="ctr">
            <a:solidFill>
              <a:srgbClr val="778495"/>
            </a:solidFill>
            <a:prstDash val="solid"/>
            <a:miter lim="800000"/>
          </a:ln>
          <a:effectLst/>
        </p:spPr>
      </p:cxnSp>
      <p:cxnSp>
        <p:nvCxnSpPr>
          <p:cNvPr id="295" name="直接连接符 294">
            <a:extLst>
              <a:ext uri="{FF2B5EF4-FFF2-40B4-BE49-F238E27FC236}">
                <a16:creationId xmlns:a16="http://schemas.microsoft.com/office/drawing/2014/main" id="{79680FE8-0DDB-49BA-A55C-FA1647317D76}"/>
              </a:ext>
            </a:extLst>
          </p:cNvPr>
          <p:cNvCxnSpPr>
            <a:cxnSpLocks/>
          </p:cNvCxnSpPr>
          <p:nvPr/>
        </p:nvCxnSpPr>
        <p:spPr>
          <a:xfrm>
            <a:off x="1752272" y="1564913"/>
            <a:ext cx="0" cy="4765549"/>
          </a:xfrm>
          <a:prstGeom prst="line">
            <a:avLst/>
          </a:prstGeom>
          <a:noFill/>
          <a:ln w="28575" cap="flat" cmpd="sng" algn="ctr">
            <a:solidFill>
              <a:srgbClr val="77849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96" name="文本框 295">
            <a:extLst>
              <a:ext uri="{FF2B5EF4-FFF2-40B4-BE49-F238E27FC236}">
                <a16:creationId xmlns:a16="http://schemas.microsoft.com/office/drawing/2014/main" id="{E038E896-21AC-4DA8-815F-99C64AD38AB0}"/>
              </a:ext>
            </a:extLst>
          </p:cNvPr>
          <p:cNvSpPr txBox="1"/>
          <p:nvPr/>
        </p:nvSpPr>
        <p:spPr>
          <a:xfrm>
            <a:off x="669924" y="5617835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000000"/>
                </a:solidFill>
                <a:ea typeface="Microsoft YaHei"/>
              </a:rPr>
              <a:t>结       论：</a:t>
            </a:r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2FD5CD0E-E701-4587-9312-5DCC8ABCED3E}"/>
              </a:ext>
            </a:extLst>
          </p:cNvPr>
          <p:cNvSpPr/>
          <p:nvPr/>
        </p:nvSpPr>
        <p:spPr>
          <a:xfrm>
            <a:off x="3881314" y="553597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000000"/>
                </a:solidFill>
                <a:ea typeface="Microsoft YaHei"/>
              </a:rPr>
              <a:t>境外</a:t>
            </a:r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相关</a:t>
            </a:r>
            <a:endParaRPr lang="zh-CN" altLang="en-US" sz="1400" b="1" dirty="0">
              <a:solidFill>
                <a:srgbClr val="FF0000"/>
              </a:solidFill>
              <a:ea typeface="Microsoft YaHei"/>
            </a:endParaRPr>
          </a:p>
        </p:txBody>
      </p:sp>
      <p:sp>
        <p:nvSpPr>
          <p:cNvPr id="298" name="矩形 297">
            <a:extLst>
              <a:ext uri="{FF2B5EF4-FFF2-40B4-BE49-F238E27FC236}">
                <a16:creationId xmlns:a16="http://schemas.microsoft.com/office/drawing/2014/main" id="{5BDBD7C6-1046-40A5-A290-730385E9572D}"/>
              </a:ext>
            </a:extLst>
          </p:cNvPr>
          <p:cNvSpPr/>
          <p:nvPr/>
        </p:nvSpPr>
        <p:spPr>
          <a:xfrm>
            <a:off x="3881314" y="584375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000000"/>
                </a:solidFill>
                <a:ea typeface="Microsoft YaHei"/>
              </a:rPr>
              <a:t>安全</a:t>
            </a:r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相关</a:t>
            </a:r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90AD70A7-95CF-4B26-A04F-6C3F274CBD08}"/>
              </a:ext>
            </a:extLst>
          </p:cNvPr>
          <p:cNvSpPr/>
          <p:nvPr/>
        </p:nvSpPr>
        <p:spPr>
          <a:xfrm>
            <a:off x="4930832" y="553597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000000"/>
                </a:solidFill>
                <a:ea typeface="Microsoft YaHei"/>
              </a:rPr>
              <a:t>√</a:t>
            </a:r>
            <a:endParaRPr lang="zh-CN" altLang="en-US" sz="1400" b="1" dirty="0">
              <a:solidFill>
                <a:srgbClr val="FF0000"/>
              </a:solidFill>
              <a:ea typeface="Microsoft YaHei"/>
            </a:endParaRPr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21A7EECE-F7F8-42D1-822A-F3F84FB18AFB}"/>
              </a:ext>
            </a:extLst>
          </p:cNvPr>
          <p:cNvSpPr/>
          <p:nvPr/>
        </p:nvSpPr>
        <p:spPr>
          <a:xfrm>
            <a:off x="4930832" y="5843753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000000"/>
                </a:solidFill>
                <a:ea typeface="Microsoft YaHei"/>
              </a:rPr>
              <a:t>√</a:t>
            </a:r>
            <a:endParaRPr lang="zh-CN" altLang="en-US" sz="1400" b="1" dirty="0">
              <a:solidFill>
                <a:srgbClr val="FF0000"/>
              </a:solidFill>
              <a:ea typeface="Microsoft YaHei"/>
            </a:endParaRPr>
          </a:p>
        </p:txBody>
      </p:sp>
      <p:grpSp>
        <p:nvGrpSpPr>
          <p:cNvPr id="301" name="组合 300">
            <a:extLst>
              <a:ext uri="{FF2B5EF4-FFF2-40B4-BE49-F238E27FC236}">
                <a16:creationId xmlns:a16="http://schemas.microsoft.com/office/drawing/2014/main" id="{D3C59F15-2D07-40A4-8482-18CC09CE11D1}"/>
              </a:ext>
            </a:extLst>
          </p:cNvPr>
          <p:cNvGrpSpPr/>
          <p:nvPr/>
        </p:nvGrpSpPr>
        <p:grpSpPr>
          <a:xfrm>
            <a:off x="7834101" y="1898921"/>
            <a:ext cx="569387" cy="470569"/>
            <a:chOff x="8005265" y="1646989"/>
            <a:chExt cx="569387" cy="470569"/>
          </a:xfrm>
        </p:grpSpPr>
        <p:sp>
          <p:nvSpPr>
            <p:cNvPr id="302" name="椭圆 301">
              <a:extLst>
                <a:ext uri="{FF2B5EF4-FFF2-40B4-BE49-F238E27FC236}">
                  <a16:creationId xmlns:a16="http://schemas.microsoft.com/office/drawing/2014/main" id="{B5CDDBD5-8DD0-4705-ABEA-6FA84FB82EA8}"/>
                </a:ext>
              </a:extLst>
            </p:cNvPr>
            <p:cNvSpPr/>
            <p:nvPr/>
          </p:nvSpPr>
          <p:spPr>
            <a:xfrm>
              <a:off x="8054674" y="1646989"/>
              <a:ext cx="470569" cy="470569"/>
            </a:xfrm>
            <a:prstGeom prst="ellipse">
              <a:avLst/>
            </a:prstGeom>
            <a:solidFill>
              <a:srgbClr val="4276AA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/>
                <a:cs typeface="+mn-cs"/>
              </a:endParaRPr>
            </a:p>
          </p:txBody>
        </p:sp>
        <p:sp>
          <p:nvSpPr>
            <p:cNvPr id="303" name="文本框 302">
              <a:extLst>
                <a:ext uri="{FF2B5EF4-FFF2-40B4-BE49-F238E27FC236}">
                  <a16:creationId xmlns:a16="http://schemas.microsoft.com/office/drawing/2014/main" id="{2AA4B2E4-34A1-4E15-8637-FBC974BDDA51}"/>
                </a:ext>
              </a:extLst>
            </p:cNvPr>
            <p:cNvSpPr txBox="1"/>
            <p:nvPr/>
          </p:nvSpPr>
          <p:spPr>
            <a:xfrm>
              <a:off x="8005265" y="1759163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Microsoft YaHei"/>
                </a:rPr>
                <a:t>普吉岛</a:t>
              </a:r>
            </a:p>
          </p:txBody>
        </p:sp>
      </p:grpSp>
      <p:grpSp>
        <p:nvGrpSpPr>
          <p:cNvPr id="304" name="组合 303">
            <a:extLst>
              <a:ext uri="{FF2B5EF4-FFF2-40B4-BE49-F238E27FC236}">
                <a16:creationId xmlns:a16="http://schemas.microsoft.com/office/drawing/2014/main" id="{F285C437-17DC-4A06-875C-777C982363C5}"/>
              </a:ext>
            </a:extLst>
          </p:cNvPr>
          <p:cNvGrpSpPr/>
          <p:nvPr/>
        </p:nvGrpSpPr>
        <p:grpSpPr>
          <a:xfrm>
            <a:off x="9043304" y="1187276"/>
            <a:ext cx="470569" cy="470569"/>
            <a:chOff x="8054674" y="1646989"/>
            <a:chExt cx="470569" cy="470569"/>
          </a:xfrm>
        </p:grpSpPr>
        <p:sp>
          <p:nvSpPr>
            <p:cNvPr id="305" name="椭圆 304">
              <a:extLst>
                <a:ext uri="{FF2B5EF4-FFF2-40B4-BE49-F238E27FC236}">
                  <a16:creationId xmlns:a16="http://schemas.microsoft.com/office/drawing/2014/main" id="{11D4941F-5DF1-4188-A911-8C1A9ADD21D0}"/>
                </a:ext>
              </a:extLst>
            </p:cNvPr>
            <p:cNvSpPr/>
            <p:nvPr/>
          </p:nvSpPr>
          <p:spPr>
            <a:xfrm>
              <a:off x="8054674" y="1646989"/>
              <a:ext cx="470569" cy="470569"/>
            </a:xfrm>
            <a:prstGeom prst="ellipse">
              <a:avLst/>
            </a:prstGeom>
            <a:solidFill>
              <a:srgbClr val="4276AA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/>
                <a:cs typeface="+mn-cs"/>
              </a:endParaRPr>
            </a:p>
          </p:txBody>
        </p:sp>
        <p:sp>
          <p:nvSpPr>
            <p:cNvPr id="306" name="文本框 305">
              <a:extLst>
                <a:ext uri="{FF2B5EF4-FFF2-40B4-BE49-F238E27FC236}">
                  <a16:creationId xmlns:a16="http://schemas.microsoft.com/office/drawing/2014/main" id="{87B679E5-F76A-4A12-8EB8-AD507997046E}"/>
                </a:ext>
              </a:extLst>
            </p:cNvPr>
            <p:cNvSpPr txBox="1"/>
            <p:nvPr/>
          </p:nvSpPr>
          <p:spPr>
            <a:xfrm>
              <a:off x="8069386" y="175916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Microsoft YaHei"/>
                </a:rPr>
                <a:t>泰国</a:t>
              </a:r>
            </a:p>
          </p:txBody>
        </p:sp>
      </p:grpSp>
      <p:grpSp>
        <p:nvGrpSpPr>
          <p:cNvPr id="307" name="组合 306">
            <a:extLst>
              <a:ext uri="{FF2B5EF4-FFF2-40B4-BE49-F238E27FC236}">
                <a16:creationId xmlns:a16="http://schemas.microsoft.com/office/drawing/2014/main" id="{055D1D3F-2204-45C8-B9E7-CFC39B434C30}"/>
              </a:ext>
            </a:extLst>
          </p:cNvPr>
          <p:cNvGrpSpPr/>
          <p:nvPr/>
        </p:nvGrpSpPr>
        <p:grpSpPr>
          <a:xfrm>
            <a:off x="10599449" y="1146466"/>
            <a:ext cx="470569" cy="470569"/>
            <a:chOff x="8054674" y="1646989"/>
            <a:chExt cx="470569" cy="470569"/>
          </a:xfrm>
        </p:grpSpPr>
        <p:sp>
          <p:nvSpPr>
            <p:cNvPr id="308" name="椭圆 307">
              <a:extLst>
                <a:ext uri="{FF2B5EF4-FFF2-40B4-BE49-F238E27FC236}">
                  <a16:creationId xmlns:a16="http://schemas.microsoft.com/office/drawing/2014/main" id="{03ED3B2F-DD8E-4512-BC6C-D80E27CFDF1D}"/>
                </a:ext>
              </a:extLst>
            </p:cNvPr>
            <p:cNvSpPr/>
            <p:nvPr/>
          </p:nvSpPr>
          <p:spPr>
            <a:xfrm>
              <a:off x="8054674" y="1646989"/>
              <a:ext cx="470569" cy="470569"/>
            </a:xfrm>
            <a:prstGeom prst="ellipse">
              <a:avLst/>
            </a:prstGeom>
            <a:solidFill>
              <a:srgbClr val="4276AA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/>
                <a:cs typeface="+mn-cs"/>
              </a:endParaRPr>
            </a:p>
          </p:txBody>
        </p:sp>
        <p:sp>
          <p:nvSpPr>
            <p:cNvPr id="309" name="文本框 308">
              <a:extLst>
                <a:ext uri="{FF2B5EF4-FFF2-40B4-BE49-F238E27FC236}">
                  <a16:creationId xmlns:a16="http://schemas.microsoft.com/office/drawing/2014/main" id="{E1582EF3-5638-43E6-9239-809928160311}"/>
                </a:ext>
              </a:extLst>
            </p:cNvPr>
            <p:cNvSpPr txBox="1"/>
            <p:nvPr/>
          </p:nvSpPr>
          <p:spPr>
            <a:xfrm>
              <a:off x="8069386" y="175916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Microsoft YaHei"/>
                </a:rPr>
                <a:t>境外</a:t>
              </a:r>
            </a:p>
          </p:txBody>
        </p:sp>
      </p:grpSp>
      <p:grpSp>
        <p:nvGrpSpPr>
          <p:cNvPr id="310" name="组合 309">
            <a:extLst>
              <a:ext uri="{FF2B5EF4-FFF2-40B4-BE49-F238E27FC236}">
                <a16:creationId xmlns:a16="http://schemas.microsoft.com/office/drawing/2014/main" id="{7C3B1D8D-65C5-493D-B582-58C14F3B1E88}"/>
              </a:ext>
            </a:extLst>
          </p:cNvPr>
          <p:cNvGrpSpPr/>
          <p:nvPr/>
        </p:nvGrpSpPr>
        <p:grpSpPr>
          <a:xfrm>
            <a:off x="9210397" y="3905960"/>
            <a:ext cx="470569" cy="470569"/>
            <a:chOff x="8054674" y="1646989"/>
            <a:chExt cx="470569" cy="470569"/>
          </a:xfrm>
        </p:grpSpPr>
        <p:sp>
          <p:nvSpPr>
            <p:cNvPr id="311" name="椭圆 310">
              <a:extLst>
                <a:ext uri="{FF2B5EF4-FFF2-40B4-BE49-F238E27FC236}">
                  <a16:creationId xmlns:a16="http://schemas.microsoft.com/office/drawing/2014/main" id="{2B9CB741-A701-4C4C-92CE-82A1F6D1CB97}"/>
                </a:ext>
              </a:extLst>
            </p:cNvPr>
            <p:cNvSpPr/>
            <p:nvPr/>
          </p:nvSpPr>
          <p:spPr>
            <a:xfrm>
              <a:off x="8054674" y="1646989"/>
              <a:ext cx="470569" cy="470569"/>
            </a:xfrm>
            <a:prstGeom prst="ellipse">
              <a:avLst/>
            </a:prstGeom>
            <a:solidFill>
              <a:srgbClr val="4276AA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/>
                <a:cs typeface="+mn-cs"/>
              </a:endParaRPr>
            </a:p>
          </p:txBody>
        </p:sp>
        <p:sp>
          <p:nvSpPr>
            <p:cNvPr id="312" name="文本框 311">
              <a:extLst>
                <a:ext uri="{FF2B5EF4-FFF2-40B4-BE49-F238E27FC236}">
                  <a16:creationId xmlns:a16="http://schemas.microsoft.com/office/drawing/2014/main" id="{BB879B6F-655C-408E-AC97-C47C742DA670}"/>
                </a:ext>
              </a:extLst>
            </p:cNvPr>
            <p:cNvSpPr txBox="1"/>
            <p:nvPr/>
          </p:nvSpPr>
          <p:spPr>
            <a:xfrm>
              <a:off x="8069386" y="175916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Microsoft YaHei"/>
                </a:rPr>
                <a:t>中国</a:t>
              </a:r>
            </a:p>
          </p:txBody>
        </p:sp>
      </p:grpSp>
      <p:grpSp>
        <p:nvGrpSpPr>
          <p:cNvPr id="313" name="组合 312">
            <a:extLst>
              <a:ext uri="{FF2B5EF4-FFF2-40B4-BE49-F238E27FC236}">
                <a16:creationId xmlns:a16="http://schemas.microsoft.com/office/drawing/2014/main" id="{11F6DBE6-63B2-4C3D-ACC6-433AB81DE9F9}"/>
              </a:ext>
            </a:extLst>
          </p:cNvPr>
          <p:cNvGrpSpPr/>
          <p:nvPr/>
        </p:nvGrpSpPr>
        <p:grpSpPr>
          <a:xfrm>
            <a:off x="8568847" y="2539848"/>
            <a:ext cx="470569" cy="470569"/>
            <a:chOff x="8054674" y="1646989"/>
            <a:chExt cx="470569" cy="470569"/>
          </a:xfrm>
        </p:grpSpPr>
        <p:sp>
          <p:nvSpPr>
            <p:cNvPr id="314" name="椭圆 313">
              <a:extLst>
                <a:ext uri="{FF2B5EF4-FFF2-40B4-BE49-F238E27FC236}">
                  <a16:creationId xmlns:a16="http://schemas.microsoft.com/office/drawing/2014/main" id="{EBD9D428-7700-4285-8DD9-69F74ED7D7AA}"/>
                </a:ext>
              </a:extLst>
            </p:cNvPr>
            <p:cNvSpPr/>
            <p:nvPr/>
          </p:nvSpPr>
          <p:spPr>
            <a:xfrm>
              <a:off x="8054674" y="1646989"/>
              <a:ext cx="470569" cy="470569"/>
            </a:xfrm>
            <a:prstGeom prst="ellipse">
              <a:avLst/>
            </a:prstGeom>
            <a:solidFill>
              <a:srgbClr val="4276AA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/>
                <a:cs typeface="+mn-cs"/>
              </a:endParaRPr>
            </a:p>
          </p:txBody>
        </p:sp>
        <p:sp>
          <p:nvSpPr>
            <p:cNvPr id="315" name="文本框 314">
              <a:extLst>
                <a:ext uri="{FF2B5EF4-FFF2-40B4-BE49-F238E27FC236}">
                  <a16:creationId xmlns:a16="http://schemas.microsoft.com/office/drawing/2014/main" id="{7B70728B-FDB3-4352-A420-5684D078E348}"/>
                </a:ext>
              </a:extLst>
            </p:cNvPr>
            <p:cNvSpPr txBox="1"/>
            <p:nvPr/>
          </p:nvSpPr>
          <p:spPr>
            <a:xfrm>
              <a:off x="8069385" y="175916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Microsoft YaHei"/>
                </a:rPr>
                <a:t>境内</a:t>
              </a:r>
            </a:p>
          </p:txBody>
        </p:sp>
      </p:grpSp>
      <p:grpSp>
        <p:nvGrpSpPr>
          <p:cNvPr id="316" name="组合 315">
            <a:extLst>
              <a:ext uri="{FF2B5EF4-FFF2-40B4-BE49-F238E27FC236}">
                <a16:creationId xmlns:a16="http://schemas.microsoft.com/office/drawing/2014/main" id="{7FF6AF31-FB68-4A4A-9FC1-5C6EC1C70A99}"/>
              </a:ext>
            </a:extLst>
          </p:cNvPr>
          <p:cNvGrpSpPr/>
          <p:nvPr/>
        </p:nvGrpSpPr>
        <p:grpSpPr>
          <a:xfrm>
            <a:off x="9608892" y="1628748"/>
            <a:ext cx="470569" cy="470569"/>
            <a:chOff x="8054674" y="1646989"/>
            <a:chExt cx="470569" cy="470569"/>
          </a:xfrm>
        </p:grpSpPr>
        <p:sp>
          <p:nvSpPr>
            <p:cNvPr id="317" name="椭圆 316">
              <a:extLst>
                <a:ext uri="{FF2B5EF4-FFF2-40B4-BE49-F238E27FC236}">
                  <a16:creationId xmlns:a16="http://schemas.microsoft.com/office/drawing/2014/main" id="{CA9FE5DE-6E8E-4850-963D-B145DE67C60A}"/>
                </a:ext>
              </a:extLst>
            </p:cNvPr>
            <p:cNvSpPr/>
            <p:nvPr/>
          </p:nvSpPr>
          <p:spPr>
            <a:xfrm>
              <a:off x="8054674" y="1646989"/>
              <a:ext cx="470569" cy="470569"/>
            </a:xfrm>
            <a:prstGeom prst="ellipse">
              <a:avLst/>
            </a:prstGeom>
            <a:solidFill>
              <a:srgbClr val="40A693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/>
                <a:cs typeface="+mn-cs"/>
              </a:endParaRPr>
            </a:p>
          </p:txBody>
        </p:sp>
        <p:sp>
          <p:nvSpPr>
            <p:cNvPr id="318" name="文本框 317">
              <a:extLst>
                <a:ext uri="{FF2B5EF4-FFF2-40B4-BE49-F238E27FC236}">
                  <a16:creationId xmlns:a16="http://schemas.microsoft.com/office/drawing/2014/main" id="{B694DA3D-8C2D-4DCD-AE28-4CCDD750A996}"/>
                </a:ext>
              </a:extLst>
            </p:cNvPr>
            <p:cNvSpPr txBox="1"/>
            <p:nvPr/>
          </p:nvSpPr>
          <p:spPr>
            <a:xfrm>
              <a:off x="8069386" y="175916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Microsoft YaHei"/>
                </a:rPr>
                <a:t>游船</a:t>
              </a:r>
            </a:p>
          </p:txBody>
        </p:sp>
      </p:grpSp>
      <p:grpSp>
        <p:nvGrpSpPr>
          <p:cNvPr id="319" name="组合 318">
            <a:extLst>
              <a:ext uri="{FF2B5EF4-FFF2-40B4-BE49-F238E27FC236}">
                <a16:creationId xmlns:a16="http://schemas.microsoft.com/office/drawing/2014/main" id="{1E832388-D786-4C2D-902C-4A22F102C1F9}"/>
              </a:ext>
            </a:extLst>
          </p:cNvPr>
          <p:cNvGrpSpPr/>
          <p:nvPr/>
        </p:nvGrpSpPr>
        <p:grpSpPr>
          <a:xfrm>
            <a:off x="10933007" y="4332774"/>
            <a:ext cx="470569" cy="470569"/>
            <a:chOff x="8054674" y="1646989"/>
            <a:chExt cx="470569" cy="470569"/>
          </a:xfrm>
        </p:grpSpPr>
        <p:sp>
          <p:nvSpPr>
            <p:cNvPr id="320" name="椭圆 319">
              <a:extLst>
                <a:ext uri="{FF2B5EF4-FFF2-40B4-BE49-F238E27FC236}">
                  <a16:creationId xmlns:a16="http://schemas.microsoft.com/office/drawing/2014/main" id="{1E8C1301-F7DF-498C-996A-E0CE76FBA493}"/>
                </a:ext>
              </a:extLst>
            </p:cNvPr>
            <p:cNvSpPr/>
            <p:nvPr/>
          </p:nvSpPr>
          <p:spPr>
            <a:xfrm>
              <a:off x="8054674" y="1646989"/>
              <a:ext cx="470569" cy="470569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/>
                <a:cs typeface="+mn-cs"/>
              </a:endParaRPr>
            </a:p>
          </p:txBody>
        </p:sp>
        <p:sp>
          <p:nvSpPr>
            <p:cNvPr id="321" name="文本框 320">
              <a:extLst>
                <a:ext uri="{FF2B5EF4-FFF2-40B4-BE49-F238E27FC236}">
                  <a16:creationId xmlns:a16="http://schemas.microsoft.com/office/drawing/2014/main" id="{D301265A-455A-41D4-ADE3-88E3B84F35E7}"/>
                </a:ext>
              </a:extLst>
            </p:cNvPr>
            <p:cNvSpPr txBox="1"/>
            <p:nvPr/>
          </p:nvSpPr>
          <p:spPr>
            <a:xfrm>
              <a:off x="8069386" y="175916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Microsoft YaHei"/>
                </a:rPr>
                <a:t>游客</a:t>
              </a:r>
            </a:p>
          </p:txBody>
        </p:sp>
      </p:grpSp>
      <p:grpSp>
        <p:nvGrpSpPr>
          <p:cNvPr id="322" name="组合 321">
            <a:extLst>
              <a:ext uri="{FF2B5EF4-FFF2-40B4-BE49-F238E27FC236}">
                <a16:creationId xmlns:a16="http://schemas.microsoft.com/office/drawing/2014/main" id="{EF2073F5-568F-48F9-9E50-764760095CD5}"/>
              </a:ext>
            </a:extLst>
          </p:cNvPr>
          <p:cNvGrpSpPr/>
          <p:nvPr/>
        </p:nvGrpSpPr>
        <p:grpSpPr>
          <a:xfrm>
            <a:off x="9378343" y="2704670"/>
            <a:ext cx="470569" cy="470569"/>
            <a:chOff x="8054674" y="1646989"/>
            <a:chExt cx="470569" cy="470569"/>
          </a:xfrm>
        </p:grpSpPr>
        <p:sp>
          <p:nvSpPr>
            <p:cNvPr id="323" name="椭圆 322">
              <a:extLst>
                <a:ext uri="{FF2B5EF4-FFF2-40B4-BE49-F238E27FC236}">
                  <a16:creationId xmlns:a16="http://schemas.microsoft.com/office/drawing/2014/main" id="{07CA75E0-3BFB-4E1E-BC6B-8D7912CE5C23}"/>
                </a:ext>
              </a:extLst>
            </p:cNvPr>
            <p:cNvSpPr/>
            <p:nvPr/>
          </p:nvSpPr>
          <p:spPr>
            <a:xfrm>
              <a:off x="8054674" y="1646989"/>
              <a:ext cx="470569" cy="470569"/>
            </a:xfrm>
            <a:prstGeom prst="ellipse">
              <a:avLst/>
            </a:prstGeom>
            <a:solidFill>
              <a:srgbClr val="5E5CA2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/>
                <a:cs typeface="+mn-cs"/>
              </a:endParaRPr>
            </a:p>
          </p:txBody>
        </p:sp>
        <p:sp>
          <p:nvSpPr>
            <p:cNvPr id="324" name="文本框 323">
              <a:extLst>
                <a:ext uri="{FF2B5EF4-FFF2-40B4-BE49-F238E27FC236}">
                  <a16:creationId xmlns:a16="http://schemas.microsoft.com/office/drawing/2014/main" id="{1ACA8E14-1A57-43F9-8558-7DFA4F939D32}"/>
                </a:ext>
              </a:extLst>
            </p:cNvPr>
            <p:cNvSpPr txBox="1"/>
            <p:nvPr/>
          </p:nvSpPr>
          <p:spPr>
            <a:xfrm>
              <a:off x="8069385" y="175916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Microsoft YaHei"/>
                </a:rPr>
                <a:t>倾覆</a:t>
              </a:r>
            </a:p>
          </p:txBody>
        </p:sp>
      </p:grpSp>
      <p:grpSp>
        <p:nvGrpSpPr>
          <p:cNvPr id="325" name="组合 324">
            <a:extLst>
              <a:ext uri="{FF2B5EF4-FFF2-40B4-BE49-F238E27FC236}">
                <a16:creationId xmlns:a16="http://schemas.microsoft.com/office/drawing/2014/main" id="{3FA61FAE-8C21-4A2C-8130-41A54E719C05}"/>
              </a:ext>
            </a:extLst>
          </p:cNvPr>
          <p:cNvGrpSpPr/>
          <p:nvPr/>
        </p:nvGrpSpPr>
        <p:grpSpPr>
          <a:xfrm>
            <a:off x="10066277" y="3003486"/>
            <a:ext cx="470569" cy="470569"/>
            <a:chOff x="8054674" y="1646989"/>
            <a:chExt cx="470569" cy="470569"/>
          </a:xfrm>
        </p:grpSpPr>
        <p:sp>
          <p:nvSpPr>
            <p:cNvPr id="326" name="椭圆 325">
              <a:extLst>
                <a:ext uri="{FF2B5EF4-FFF2-40B4-BE49-F238E27FC236}">
                  <a16:creationId xmlns:a16="http://schemas.microsoft.com/office/drawing/2014/main" id="{82325894-5704-4E3E-88ED-49D97778DA8E}"/>
                </a:ext>
              </a:extLst>
            </p:cNvPr>
            <p:cNvSpPr/>
            <p:nvPr/>
          </p:nvSpPr>
          <p:spPr>
            <a:xfrm>
              <a:off x="8054674" y="1646989"/>
              <a:ext cx="470569" cy="470569"/>
            </a:xfrm>
            <a:prstGeom prst="ellipse">
              <a:avLst/>
            </a:prstGeom>
            <a:solidFill>
              <a:srgbClr val="5E5CA2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/>
                <a:cs typeface="+mn-cs"/>
              </a:endParaRPr>
            </a:p>
          </p:txBody>
        </p:sp>
        <p:sp>
          <p:nvSpPr>
            <p:cNvPr id="327" name="文本框 326">
              <a:extLst>
                <a:ext uri="{FF2B5EF4-FFF2-40B4-BE49-F238E27FC236}">
                  <a16:creationId xmlns:a16="http://schemas.microsoft.com/office/drawing/2014/main" id="{E0B271D5-63FC-40D2-AA4D-76F5ABB6CAB0}"/>
                </a:ext>
              </a:extLst>
            </p:cNvPr>
            <p:cNvSpPr txBox="1"/>
            <p:nvPr/>
          </p:nvSpPr>
          <p:spPr>
            <a:xfrm>
              <a:off x="8069386" y="175916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Microsoft YaHei"/>
                </a:rPr>
                <a:t>遇难</a:t>
              </a:r>
            </a:p>
          </p:txBody>
        </p:sp>
      </p:grpSp>
      <p:cxnSp>
        <p:nvCxnSpPr>
          <p:cNvPr id="328" name="直接箭头连接符 327">
            <a:extLst>
              <a:ext uri="{FF2B5EF4-FFF2-40B4-BE49-F238E27FC236}">
                <a16:creationId xmlns:a16="http://schemas.microsoft.com/office/drawing/2014/main" id="{61E3D863-07C7-4EB5-9FA9-1E00758A558B}"/>
              </a:ext>
            </a:extLst>
          </p:cNvPr>
          <p:cNvCxnSpPr>
            <a:cxnSpLocks/>
            <a:stCxn id="302" idx="7"/>
            <a:endCxn id="305" idx="3"/>
          </p:cNvCxnSpPr>
          <p:nvPr/>
        </p:nvCxnSpPr>
        <p:spPr>
          <a:xfrm flipV="1">
            <a:off x="8285166" y="1588932"/>
            <a:ext cx="827051" cy="378902"/>
          </a:xfrm>
          <a:prstGeom prst="straightConnector1">
            <a:avLst/>
          </a:prstGeom>
          <a:noFill/>
          <a:ln w="19050" cap="flat" cmpd="sng" algn="ctr">
            <a:solidFill>
              <a:srgbClr val="4276AA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29" name="矩形 328">
            <a:extLst>
              <a:ext uri="{FF2B5EF4-FFF2-40B4-BE49-F238E27FC236}">
                <a16:creationId xmlns:a16="http://schemas.microsoft.com/office/drawing/2014/main" id="{781AE970-C097-4E95-B1FE-E94FDDB55D63}"/>
              </a:ext>
            </a:extLst>
          </p:cNvPr>
          <p:cNvSpPr/>
          <p:nvPr/>
        </p:nvSpPr>
        <p:spPr>
          <a:xfrm>
            <a:off x="8815776" y="1978423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rgbClr val="5268A5"/>
                </a:solidFill>
                <a:ea typeface="Microsoft YaHei"/>
              </a:rPr>
              <a:t>位于</a:t>
            </a:r>
            <a:endParaRPr lang="zh-CN" altLang="en-US" b="1" dirty="0">
              <a:solidFill>
                <a:srgbClr val="5268A5"/>
              </a:solidFill>
              <a:ea typeface="Microsoft YaHei"/>
            </a:endParaRPr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B5837B46-E1EC-4FD7-A60B-CF863C3957E5}"/>
              </a:ext>
            </a:extLst>
          </p:cNvPr>
          <p:cNvSpPr/>
          <p:nvPr/>
        </p:nvSpPr>
        <p:spPr>
          <a:xfrm>
            <a:off x="10317461" y="3769022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rgbClr val="00B050"/>
                </a:solidFill>
                <a:ea typeface="Microsoft YaHei"/>
              </a:rPr>
              <a:t>发生</a:t>
            </a:r>
            <a:endParaRPr lang="zh-CN" altLang="en-US" b="1" dirty="0">
              <a:solidFill>
                <a:srgbClr val="00B050"/>
              </a:solidFill>
              <a:ea typeface="Microsoft YaHei"/>
            </a:endParaRPr>
          </a:p>
        </p:txBody>
      </p:sp>
      <p:cxnSp>
        <p:nvCxnSpPr>
          <p:cNvPr id="331" name="直接箭头连接符 330">
            <a:extLst>
              <a:ext uri="{FF2B5EF4-FFF2-40B4-BE49-F238E27FC236}">
                <a16:creationId xmlns:a16="http://schemas.microsoft.com/office/drawing/2014/main" id="{D3BF083E-F5EE-4A25-AAED-EA6C09E86DD4}"/>
              </a:ext>
            </a:extLst>
          </p:cNvPr>
          <p:cNvCxnSpPr>
            <a:cxnSpLocks/>
            <a:stCxn id="318" idx="1"/>
            <a:endCxn id="303" idx="3"/>
          </p:cNvCxnSpPr>
          <p:nvPr/>
        </p:nvCxnSpPr>
        <p:spPr>
          <a:xfrm flipH="1">
            <a:off x="8403488" y="1864033"/>
            <a:ext cx="1220116" cy="270173"/>
          </a:xfrm>
          <a:prstGeom prst="straightConnector1">
            <a:avLst/>
          </a:prstGeom>
          <a:noFill/>
          <a:ln w="19050" cap="flat" cmpd="sng" algn="ctr">
            <a:solidFill>
              <a:srgbClr val="4276AA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32" name="直接箭头连接符 331">
            <a:extLst>
              <a:ext uri="{FF2B5EF4-FFF2-40B4-BE49-F238E27FC236}">
                <a16:creationId xmlns:a16="http://schemas.microsoft.com/office/drawing/2014/main" id="{59241ABD-AE8E-4A0B-A16E-0C1B65F0FC14}"/>
              </a:ext>
            </a:extLst>
          </p:cNvPr>
          <p:cNvCxnSpPr>
            <a:cxnSpLocks/>
            <a:stCxn id="317" idx="4"/>
            <a:endCxn id="323" idx="0"/>
          </p:cNvCxnSpPr>
          <p:nvPr/>
        </p:nvCxnSpPr>
        <p:spPr>
          <a:xfrm flipH="1">
            <a:off x="9613628" y="2099317"/>
            <a:ext cx="230549" cy="605353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33" name="直接箭头连接符 332">
            <a:extLst>
              <a:ext uri="{FF2B5EF4-FFF2-40B4-BE49-F238E27FC236}">
                <a16:creationId xmlns:a16="http://schemas.microsoft.com/office/drawing/2014/main" id="{D56D38D8-FDE1-4FB5-AFB0-977ACD5E8D14}"/>
              </a:ext>
            </a:extLst>
          </p:cNvPr>
          <p:cNvCxnSpPr>
            <a:cxnSpLocks/>
            <a:stCxn id="320" idx="1"/>
            <a:endCxn id="311" idx="5"/>
          </p:cNvCxnSpPr>
          <p:nvPr/>
        </p:nvCxnSpPr>
        <p:spPr>
          <a:xfrm flipH="1" flipV="1">
            <a:off x="9612053" y="4307616"/>
            <a:ext cx="1389867" cy="94071"/>
          </a:xfrm>
          <a:prstGeom prst="straightConnector1">
            <a:avLst/>
          </a:prstGeom>
          <a:noFill/>
          <a:ln w="19050" cap="flat" cmpd="sng" algn="ctr">
            <a:solidFill>
              <a:srgbClr val="4276AA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34" name="直接箭头连接符 333">
            <a:extLst>
              <a:ext uri="{FF2B5EF4-FFF2-40B4-BE49-F238E27FC236}">
                <a16:creationId xmlns:a16="http://schemas.microsoft.com/office/drawing/2014/main" id="{12415281-716F-4D70-AD69-1DC9A97451A3}"/>
              </a:ext>
            </a:extLst>
          </p:cNvPr>
          <p:cNvCxnSpPr>
            <a:cxnSpLocks/>
            <a:stCxn id="320" idx="1"/>
            <a:endCxn id="326" idx="5"/>
          </p:cNvCxnSpPr>
          <p:nvPr/>
        </p:nvCxnSpPr>
        <p:spPr>
          <a:xfrm flipH="1" flipV="1">
            <a:off x="10467933" y="3405142"/>
            <a:ext cx="533987" cy="996545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35" name="直接箭头连接符 334">
            <a:extLst>
              <a:ext uri="{FF2B5EF4-FFF2-40B4-BE49-F238E27FC236}">
                <a16:creationId xmlns:a16="http://schemas.microsoft.com/office/drawing/2014/main" id="{E829D5B7-E6CE-42B4-8320-585856AD7581}"/>
              </a:ext>
            </a:extLst>
          </p:cNvPr>
          <p:cNvCxnSpPr>
            <a:cxnSpLocks/>
            <a:stCxn id="311" idx="1"/>
            <a:endCxn id="314" idx="4"/>
          </p:cNvCxnSpPr>
          <p:nvPr/>
        </p:nvCxnSpPr>
        <p:spPr>
          <a:xfrm flipH="1" flipV="1">
            <a:off x="8804132" y="3010417"/>
            <a:ext cx="475178" cy="964456"/>
          </a:xfrm>
          <a:prstGeom prst="straightConnector1">
            <a:avLst/>
          </a:prstGeom>
          <a:noFill/>
          <a:ln w="19050" cap="flat" cmpd="sng" algn="ctr">
            <a:solidFill>
              <a:srgbClr val="4276AA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36" name="直接箭头连接符 335">
            <a:extLst>
              <a:ext uri="{FF2B5EF4-FFF2-40B4-BE49-F238E27FC236}">
                <a16:creationId xmlns:a16="http://schemas.microsoft.com/office/drawing/2014/main" id="{81824DE7-68BC-42FC-BC5D-494492BC7D37}"/>
              </a:ext>
            </a:extLst>
          </p:cNvPr>
          <p:cNvCxnSpPr>
            <a:cxnSpLocks/>
            <a:stCxn id="323" idx="5"/>
            <a:endCxn id="326" idx="1"/>
          </p:cNvCxnSpPr>
          <p:nvPr/>
        </p:nvCxnSpPr>
        <p:spPr>
          <a:xfrm flipV="1">
            <a:off x="9779999" y="3072399"/>
            <a:ext cx="355191" cy="33927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37" name="直接箭头连接符 336">
            <a:extLst>
              <a:ext uri="{FF2B5EF4-FFF2-40B4-BE49-F238E27FC236}">
                <a16:creationId xmlns:a16="http://schemas.microsoft.com/office/drawing/2014/main" id="{B31876E4-95C0-438F-875E-173BAB7A4683}"/>
              </a:ext>
            </a:extLst>
          </p:cNvPr>
          <p:cNvCxnSpPr>
            <a:cxnSpLocks/>
            <a:stCxn id="306" idx="3"/>
            <a:endCxn id="309" idx="1"/>
          </p:cNvCxnSpPr>
          <p:nvPr/>
        </p:nvCxnSpPr>
        <p:spPr>
          <a:xfrm flipV="1">
            <a:off x="9499162" y="1381751"/>
            <a:ext cx="1114999" cy="40810"/>
          </a:xfrm>
          <a:prstGeom prst="straightConnector1">
            <a:avLst/>
          </a:prstGeom>
          <a:noFill/>
          <a:ln w="19050" cap="flat" cmpd="sng" algn="ctr">
            <a:solidFill>
              <a:srgbClr val="4276AA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38" name="矩形 337">
            <a:extLst>
              <a:ext uri="{FF2B5EF4-FFF2-40B4-BE49-F238E27FC236}">
                <a16:creationId xmlns:a16="http://schemas.microsoft.com/office/drawing/2014/main" id="{0C36D5E0-2AC3-44D0-9D5A-FB9E4DE1E1C1}"/>
              </a:ext>
            </a:extLst>
          </p:cNvPr>
          <p:cNvSpPr/>
          <p:nvPr/>
        </p:nvSpPr>
        <p:spPr>
          <a:xfrm>
            <a:off x="5104472" y="4473521"/>
            <a:ext cx="21595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rgbClr val="778495"/>
                </a:solidFill>
                <a:ea typeface="Microsoft YaHei"/>
              </a:rPr>
              <a:t>游客</a:t>
            </a:r>
            <a:r>
              <a:rPr lang="en-US" altLang="zh-CN" sz="11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100" dirty="0">
                <a:solidFill>
                  <a:srgbClr val="00B050"/>
                </a:solidFill>
                <a:ea typeface="Microsoft YaHei"/>
              </a:rPr>
              <a:t>发生</a:t>
            </a:r>
            <a:r>
              <a:rPr lang="en-US" altLang="zh-CN" sz="11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100" dirty="0">
                <a:solidFill>
                  <a:srgbClr val="5E5CA2"/>
                </a:solidFill>
                <a:ea typeface="Microsoft YaHei"/>
              </a:rPr>
              <a:t>遇难</a:t>
            </a:r>
            <a:r>
              <a:rPr lang="en-US" altLang="zh-CN" sz="11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100" dirty="0">
                <a:solidFill>
                  <a:srgbClr val="000000"/>
                </a:solidFill>
                <a:ea typeface="Microsoft YaHei"/>
              </a:rPr>
              <a:t>属于</a:t>
            </a:r>
            <a:r>
              <a:rPr lang="en-US" altLang="zh-CN" sz="11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100" b="1" dirty="0">
                <a:solidFill>
                  <a:srgbClr val="FF0000"/>
                </a:solidFill>
                <a:ea typeface="Microsoft YaHei"/>
              </a:rPr>
              <a:t>安全事件</a:t>
            </a:r>
            <a:endParaRPr lang="en-US" altLang="zh-CN" sz="1100" b="1" dirty="0">
              <a:solidFill>
                <a:srgbClr val="FF0000"/>
              </a:solidFill>
              <a:ea typeface="Microsoft YaHei"/>
            </a:endParaRPr>
          </a:p>
          <a:p>
            <a:endParaRPr lang="zh-CN" altLang="en-US" sz="1100" dirty="0">
              <a:solidFill>
                <a:srgbClr val="5E5CA2"/>
              </a:solidFill>
              <a:ea typeface="Microsoft YaHei"/>
            </a:endParaRPr>
          </a:p>
          <a:p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→</a:t>
            </a:r>
            <a:r>
              <a:rPr lang="zh-CN" altLang="en-US" sz="1400" dirty="0">
                <a:solidFill>
                  <a:srgbClr val="778495"/>
                </a:solidFill>
                <a:ea typeface="Microsoft YaHei"/>
              </a:rPr>
              <a:t>游客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400" dirty="0">
                <a:solidFill>
                  <a:srgbClr val="00B050"/>
                </a:solidFill>
                <a:ea typeface="Microsoft YaHei"/>
              </a:rPr>
              <a:t>发生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400" b="1" dirty="0">
                <a:solidFill>
                  <a:srgbClr val="FF0000"/>
                </a:solidFill>
                <a:ea typeface="Microsoft YaHei"/>
              </a:rPr>
              <a:t>安全事件</a:t>
            </a:r>
            <a:endParaRPr lang="zh-CN" altLang="en-US" sz="1400" dirty="0">
              <a:solidFill>
                <a:srgbClr val="5E5CA2"/>
              </a:solidFill>
              <a:ea typeface="Microsoft YaHei"/>
            </a:endParaRPr>
          </a:p>
        </p:txBody>
      </p:sp>
      <p:sp>
        <p:nvSpPr>
          <p:cNvPr id="339" name="矩形 338">
            <a:extLst>
              <a:ext uri="{FF2B5EF4-FFF2-40B4-BE49-F238E27FC236}">
                <a16:creationId xmlns:a16="http://schemas.microsoft.com/office/drawing/2014/main" id="{1D47A95C-961F-4650-AE2C-E49874FD87DB}"/>
              </a:ext>
            </a:extLst>
          </p:cNvPr>
          <p:cNvSpPr/>
          <p:nvPr/>
        </p:nvSpPr>
        <p:spPr>
          <a:xfrm>
            <a:off x="1752272" y="4473521"/>
            <a:ext cx="3429144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rgbClr val="4276AA"/>
                </a:solidFill>
                <a:ea typeface="Microsoft YaHei"/>
              </a:rPr>
              <a:t>普吉岛</a:t>
            </a:r>
            <a:r>
              <a:rPr lang="en-US" altLang="zh-CN" sz="11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100" dirty="0">
                <a:solidFill>
                  <a:srgbClr val="5268A5"/>
                </a:solidFill>
                <a:ea typeface="Microsoft YaHei"/>
              </a:rPr>
              <a:t>位于</a:t>
            </a:r>
            <a:r>
              <a:rPr lang="en-US" altLang="zh-CN" sz="11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100" dirty="0">
                <a:solidFill>
                  <a:srgbClr val="40A693"/>
                </a:solidFill>
                <a:ea typeface="Microsoft YaHei"/>
              </a:rPr>
              <a:t>游船</a:t>
            </a:r>
            <a:r>
              <a:rPr lang="en-US" altLang="zh-CN" sz="11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100" dirty="0">
                <a:solidFill>
                  <a:srgbClr val="00B050"/>
                </a:solidFill>
                <a:ea typeface="Microsoft YaHei"/>
              </a:rPr>
              <a:t>发生</a:t>
            </a:r>
            <a:r>
              <a:rPr lang="en-US" altLang="zh-CN" sz="11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100" dirty="0">
                <a:solidFill>
                  <a:srgbClr val="5E5CA2"/>
                </a:solidFill>
                <a:ea typeface="Microsoft YaHei"/>
              </a:rPr>
              <a:t>倾覆</a:t>
            </a:r>
            <a:r>
              <a:rPr lang="en-US" altLang="zh-CN" sz="11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100" dirty="0">
                <a:solidFill>
                  <a:srgbClr val="00B050"/>
                </a:solidFill>
                <a:ea typeface="Microsoft YaHei"/>
              </a:rPr>
              <a:t>导致</a:t>
            </a:r>
            <a:r>
              <a:rPr lang="en-US" altLang="zh-CN" sz="11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100" dirty="0">
                <a:solidFill>
                  <a:srgbClr val="5E5CA2"/>
                </a:solidFill>
                <a:ea typeface="Microsoft YaHei"/>
              </a:rPr>
              <a:t>遇难</a:t>
            </a:r>
            <a:r>
              <a:rPr lang="en-US" altLang="zh-CN" sz="11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100" dirty="0">
                <a:solidFill>
                  <a:srgbClr val="00B050"/>
                </a:solidFill>
                <a:ea typeface="Microsoft YaHei"/>
              </a:rPr>
              <a:t>发生</a:t>
            </a:r>
            <a:r>
              <a:rPr lang="en-US" altLang="zh-CN" sz="11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100" dirty="0">
                <a:solidFill>
                  <a:srgbClr val="778495"/>
                </a:solidFill>
                <a:ea typeface="Microsoft YaHei"/>
              </a:rPr>
              <a:t>游客</a:t>
            </a:r>
            <a:endParaRPr lang="en-US" altLang="zh-CN" sz="1100" dirty="0">
              <a:solidFill>
                <a:srgbClr val="778495"/>
              </a:solidFill>
              <a:ea typeface="Microsoft YaHei"/>
            </a:endParaRPr>
          </a:p>
          <a:p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→</a:t>
            </a:r>
            <a:r>
              <a:rPr lang="zh-CN" altLang="en-US" sz="1400" dirty="0">
                <a:solidFill>
                  <a:srgbClr val="778495"/>
                </a:solidFill>
                <a:ea typeface="Microsoft YaHei"/>
              </a:rPr>
              <a:t>游客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400" dirty="0">
                <a:solidFill>
                  <a:srgbClr val="5268A5"/>
                </a:solidFill>
                <a:ea typeface="Microsoft YaHei"/>
              </a:rPr>
              <a:t>位于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400" dirty="0">
                <a:solidFill>
                  <a:srgbClr val="4276AA"/>
                </a:solidFill>
                <a:ea typeface="Microsoft YaHei"/>
              </a:rPr>
              <a:t>普吉岛</a:t>
            </a:r>
            <a:endParaRPr lang="en-US" altLang="zh-CN" sz="1400" dirty="0">
              <a:solidFill>
                <a:srgbClr val="4276AA"/>
              </a:solidFill>
              <a:ea typeface="Microsoft YaHei"/>
            </a:endParaRPr>
          </a:p>
          <a:p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→</a:t>
            </a:r>
            <a:r>
              <a:rPr lang="zh-CN" altLang="en-US" sz="1400" dirty="0">
                <a:solidFill>
                  <a:srgbClr val="778495"/>
                </a:solidFill>
                <a:ea typeface="Microsoft YaHei"/>
              </a:rPr>
              <a:t>游客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400" dirty="0">
                <a:solidFill>
                  <a:srgbClr val="5268A5"/>
                </a:solidFill>
                <a:ea typeface="Microsoft YaHei"/>
              </a:rPr>
              <a:t>位于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400" b="1" dirty="0">
                <a:solidFill>
                  <a:srgbClr val="FF0000"/>
                </a:solidFill>
                <a:ea typeface="Microsoft YaHei"/>
              </a:rPr>
              <a:t>境外</a:t>
            </a:r>
            <a:endParaRPr lang="zh-CN" altLang="en-US" sz="1400" dirty="0">
              <a:solidFill>
                <a:srgbClr val="5E5CA2"/>
              </a:solidFill>
              <a:ea typeface="Microsoft YaHei"/>
            </a:endParaRPr>
          </a:p>
        </p:txBody>
      </p:sp>
      <p:sp>
        <p:nvSpPr>
          <p:cNvPr id="340" name="矩形 339">
            <a:extLst>
              <a:ext uri="{FF2B5EF4-FFF2-40B4-BE49-F238E27FC236}">
                <a16:creationId xmlns:a16="http://schemas.microsoft.com/office/drawing/2014/main" id="{895FB871-1687-47C8-9CA6-35AD28AD479B}"/>
              </a:ext>
            </a:extLst>
          </p:cNvPr>
          <p:cNvSpPr/>
          <p:nvPr/>
        </p:nvSpPr>
        <p:spPr>
          <a:xfrm>
            <a:off x="1760306" y="5535977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778495"/>
                </a:solidFill>
                <a:ea typeface="Microsoft YaHei"/>
              </a:rPr>
              <a:t>游客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400" dirty="0">
                <a:solidFill>
                  <a:srgbClr val="5268A5"/>
                </a:solidFill>
                <a:ea typeface="Microsoft YaHei"/>
              </a:rPr>
              <a:t>位于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400" b="1" dirty="0">
                <a:solidFill>
                  <a:srgbClr val="FF0000"/>
                </a:solidFill>
                <a:ea typeface="Microsoft YaHei"/>
              </a:rPr>
              <a:t>境外</a:t>
            </a:r>
            <a:endParaRPr lang="zh-CN" altLang="en-US" sz="1400" dirty="0">
              <a:solidFill>
                <a:srgbClr val="000000"/>
              </a:solidFill>
              <a:ea typeface="Microsoft YaHei"/>
            </a:endParaRPr>
          </a:p>
        </p:txBody>
      </p:sp>
      <p:sp>
        <p:nvSpPr>
          <p:cNvPr id="341" name="矩形 340">
            <a:extLst>
              <a:ext uri="{FF2B5EF4-FFF2-40B4-BE49-F238E27FC236}">
                <a16:creationId xmlns:a16="http://schemas.microsoft.com/office/drawing/2014/main" id="{96509D67-93BD-4AD0-A36C-84BFCAA3C773}"/>
              </a:ext>
            </a:extLst>
          </p:cNvPr>
          <p:cNvSpPr/>
          <p:nvPr/>
        </p:nvSpPr>
        <p:spPr>
          <a:xfrm>
            <a:off x="1760306" y="5843754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778495"/>
                </a:solidFill>
                <a:ea typeface="Microsoft YaHei"/>
              </a:rPr>
              <a:t>游客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400" dirty="0">
                <a:solidFill>
                  <a:srgbClr val="00B050"/>
                </a:solidFill>
                <a:ea typeface="Microsoft YaHei"/>
              </a:rPr>
              <a:t>发生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400" b="1" dirty="0">
                <a:solidFill>
                  <a:srgbClr val="FF0000"/>
                </a:solidFill>
                <a:ea typeface="Microsoft YaHei"/>
              </a:rPr>
              <a:t>安全事件</a:t>
            </a:r>
            <a:endParaRPr lang="zh-CN" altLang="en-US" sz="1400" dirty="0">
              <a:solidFill>
                <a:srgbClr val="000000"/>
              </a:solidFill>
              <a:ea typeface="Microsoft YaHei"/>
            </a:endParaRPr>
          </a:p>
        </p:txBody>
      </p:sp>
      <p:sp>
        <p:nvSpPr>
          <p:cNvPr id="342" name="矩形 341">
            <a:extLst>
              <a:ext uri="{FF2B5EF4-FFF2-40B4-BE49-F238E27FC236}">
                <a16:creationId xmlns:a16="http://schemas.microsoft.com/office/drawing/2014/main" id="{1818736C-1671-4021-90D7-E76FA59C8A92}"/>
              </a:ext>
            </a:extLst>
          </p:cNvPr>
          <p:cNvSpPr/>
          <p:nvPr/>
        </p:nvSpPr>
        <p:spPr>
          <a:xfrm>
            <a:off x="8324041" y="1553649"/>
            <a:ext cx="41549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b="1" dirty="0">
                <a:solidFill>
                  <a:srgbClr val="5268A5"/>
                </a:solidFill>
                <a:ea typeface="Microsoft YaHei"/>
              </a:rPr>
              <a:t>属于</a:t>
            </a:r>
            <a:endParaRPr lang="zh-CN" altLang="en-US" b="1" dirty="0">
              <a:solidFill>
                <a:srgbClr val="5268A5"/>
              </a:solidFill>
              <a:ea typeface="Microsoft YaHei"/>
            </a:endParaRPr>
          </a:p>
        </p:txBody>
      </p:sp>
      <p:sp>
        <p:nvSpPr>
          <p:cNvPr id="343" name="矩形 342">
            <a:extLst>
              <a:ext uri="{FF2B5EF4-FFF2-40B4-BE49-F238E27FC236}">
                <a16:creationId xmlns:a16="http://schemas.microsoft.com/office/drawing/2014/main" id="{DDB7D785-06A4-403B-8CA8-067CEA471027}"/>
              </a:ext>
            </a:extLst>
          </p:cNvPr>
          <p:cNvSpPr/>
          <p:nvPr/>
        </p:nvSpPr>
        <p:spPr>
          <a:xfrm>
            <a:off x="9789813" y="1171324"/>
            <a:ext cx="41549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b="1" dirty="0">
                <a:solidFill>
                  <a:srgbClr val="5268A5"/>
                </a:solidFill>
                <a:ea typeface="Microsoft YaHei"/>
              </a:rPr>
              <a:t>属于</a:t>
            </a:r>
            <a:endParaRPr lang="zh-CN" altLang="en-US" b="1" dirty="0">
              <a:solidFill>
                <a:srgbClr val="5268A5"/>
              </a:solidFill>
              <a:ea typeface="Microsoft YaHei"/>
            </a:endParaRPr>
          </a:p>
        </p:txBody>
      </p:sp>
      <p:sp>
        <p:nvSpPr>
          <p:cNvPr id="344" name="矩形 343">
            <a:extLst>
              <a:ext uri="{FF2B5EF4-FFF2-40B4-BE49-F238E27FC236}">
                <a16:creationId xmlns:a16="http://schemas.microsoft.com/office/drawing/2014/main" id="{044E9A5A-0457-4A8F-AD71-078B64BE20D7}"/>
              </a:ext>
            </a:extLst>
          </p:cNvPr>
          <p:cNvSpPr/>
          <p:nvPr/>
        </p:nvSpPr>
        <p:spPr>
          <a:xfrm>
            <a:off x="8596382" y="3247251"/>
            <a:ext cx="41549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b="1" dirty="0">
                <a:solidFill>
                  <a:srgbClr val="5268A5"/>
                </a:solidFill>
                <a:ea typeface="Microsoft YaHei"/>
              </a:rPr>
              <a:t>属于</a:t>
            </a:r>
            <a:endParaRPr lang="zh-CN" altLang="en-US" b="1" dirty="0">
              <a:solidFill>
                <a:srgbClr val="5268A5"/>
              </a:solidFill>
              <a:ea typeface="Microsoft YaHei"/>
            </a:endParaRPr>
          </a:p>
        </p:txBody>
      </p:sp>
      <p:sp>
        <p:nvSpPr>
          <p:cNvPr id="345" name="矩形 344">
            <a:extLst>
              <a:ext uri="{FF2B5EF4-FFF2-40B4-BE49-F238E27FC236}">
                <a16:creationId xmlns:a16="http://schemas.microsoft.com/office/drawing/2014/main" id="{FA811127-D548-496A-806C-155FBFC2BD15}"/>
              </a:ext>
            </a:extLst>
          </p:cNvPr>
          <p:cNvSpPr/>
          <p:nvPr/>
        </p:nvSpPr>
        <p:spPr>
          <a:xfrm>
            <a:off x="10028698" y="4405188"/>
            <a:ext cx="41549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b="1" dirty="0">
                <a:solidFill>
                  <a:srgbClr val="5268A5"/>
                </a:solidFill>
                <a:ea typeface="Microsoft YaHei"/>
              </a:rPr>
              <a:t>属于</a:t>
            </a:r>
            <a:endParaRPr lang="zh-CN" altLang="en-US" b="1" dirty="0">
              <a:solidFill>
                <a:srgbClr val="5268A5"/>
              </a:solidFill>
              <a:ea typeface="Microsoft YaHei"/>
            </a:endParaRPr>
          </a:p>
        </p:txBody>
      </p:sp>
      <p:sp>
        <p:nvSpPr>
          <p:cNvPr id="346" name="矩形 345">
            <a:extLst>
              <a:ext uri="{FF2B5EF4-FFF2-40B4-BE49-F238E27FC236}">
                <a16:creationId xmlns:a16="http://schemas.microsoft.com/office/drawing/2014/main" id="{4974AD95-275C-477C-9CFF-74C9581BE556}"/>
              </a:ext>
            </a:extLst>
          </p:cNvPr>
          <p:cNvSpPr/>
          <p:nvPr/>
        </p:nvSpPr>
        <p:spPr>
          <a:xfrm>
            <a:off x="9373792" y="2206539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rgbClr val="00B050"/>
                </a:solidFill>
                <a:ea typeface="Microsoft YaHei"/>
              </a:rPr>
              <a:t>发生</a:t>
            </a:r>
            <a:endParaRPr lang="zh-CN" altLang="en-US" b="1" dirty="0">
              <a:solidFill>
                <a:srgbClr val="00B050"/>
              </a:solidFill>
              <a:ea typeface="Microsoft YaHei"/>
            </a:endParaRPr>
          </a:p>
        </p:txBody>
      </p:sp>
      <p:sp>
        <p:nvSpPr>
          <p:cNvPr id="347" name="矩形 346">
            <a:extLst>
              <a:ext uri="{FF2B5EF4-FFF2-40B4-BE49-F238E27FC236}">
                <a16:creationId xmlns:a16="http://schemas.microsoft.com/office/drawing/2014/main" id="{9AB1723D-2CEF-4516-AACD-FC67D724CA05}"/>
              </a:ext>
            </a:extLst>
          </p:cNvPr>
          <p:cNvSpPr/>
          <p:nvPr/>
        </p:nvSpPr>
        <p:spPr>
          <a:xfrm>
            <a:off x="9665491" y="3152680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rgbClr val="00B050"/>
                </a:solidFill>
                <a:ea typeface="Microsoft YaHei"/>
              </a:rPr>
              <a:t>导致</a:t>
            </a:r>
            <a:endParaRPr lang="zh-CN" altLang="en-US" b="1" dirty="0">
              <a:solidFill>
                <a:srgbClr val="00B050"/>
              </a:solidFill>
              <a:ea typeface="Microsoft YaHei"/>
            </a:endParaRPr>
          </a:p>
        </p:txBody>
      </p:sp>
      <p:grpSp>
        <p:nvGrpSpPr>
          <p:cNvPr id="348" name="组合 347">
            <a:extLst>
              <a:ext uri="{FF2B5EF4-FFF2-40B4-BE49-F238E27FC236}">
                <a16:creationId xmlns:a16="http://schemas.microsoft.com/office/drawing/2014/main" id="{897B43FB-87E3-41CB-B5CE-A1381D4E715F}"/>
              </a:ext>
            </a:extLst>
          </p:cNvPr>
          <p:cNvGrpSpPr/>
          <p:nvPr/>
        </p:nvGrpSpPr>
        <p:grpSpPr>
          <a:xfrm>
            <a:off x="10310446" y="2221029"/>
            <a:ext cx="470569" cy="470569"/>
            <a:chOff x="8054674" y="1667847"/>
            <a:chExt cx="470569" cy="470569"/>
          </a:xfrm>
        </p:grpSpPr>
        <p:sp>
          <p:nvSpPr>
            <p:cNvPr id="349" name="椭圆 348">
              <a:extLst>
                <a:ext uri="{FF2B5EF4-FFF2-40B4-BE49-F238E27FC236}">
                  <a16:creationId xmlns:a16="http://schemas.microsoft.com/office/drawing/2014/main" id="{EFBA2235-DED9-4D71-A7E4-303B585EEF2B}"/>
                </a:ext>
              </a:extLst>
            </p:cNvPr>
            <p:cNvSpPr/>
            <p:nvPr/>
          </p:nvSpPr>
          <p:spPr>
            <a:xfrm>
              <a:off x="8054674" y="1667847"/>
              <a:ext cx="470569" cy="470569"/>
            </a:xfrm>
            <a:prstGeom prst="ellipse">
              <a:avLst/>
            </a:prstGeom>
            <a:solidFill>
              <a:srgbClr val="5E5CA2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/>
                <a:cs typeface="+mn-cs"/>
              </a:endParaRPr>
            </a:p>
          </p:txBody>
        </p:sp>
        <p:sp>
          <p:nvSpPr>
            <p:cNvPr id="350" name="文本框 349">
              <a:extLst>
                <a:ext uri="{FF2B5EF4-FFF2-40B4-BE49-F238E27FC236}">
                  <a16:creationId xmlns:a16="http://schemas.microsoft.com/office/drawing/2014/main" id="{2FC46C80-58BB-4FE2-B651-8E0E645EF04F}"/>
                </a:ext>
              </a:extLst>
            </p:cNvPr>
            <p:cNvSpPr txBox="1"/>
            <p:nvPr/>
          </p:nvSpPr>
          <p:spPr>
            <a:xfrm>
              <a:off x="8069385" y="1703076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Microsoft YaHei"/>
                </a:rPr>
                <a:t>安全</a:t>
              </a:r>
              <a:endPara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Microsoft YaHei"/>
                </a:rPr>
                <a:t>事件</a:t>
              </a:r>
            </a:p>
          </p:txBody>
        </p:sp>
      </p:grpSp>
      <p:cxnSp>
        <p:nvCxnSpPr>
          <p:cNvPr id="351" name="直接箭头连接符 350">
            <a:extLst>
              <a:ext uri="{FF2B5EF4-FFF2-40B4-BE49-F238E27FC236}">
                <a16:creationId xmlns:a16="http://schemas.microsoft.com/office/drawing/2014/main" id="{E66B94B8-C132-4BB0-8DAB-E767959266B8}"/>
              </a:ext>
            </a:extLst>
          </p:cNvPr>
          <p:cNvCxnSpPr>
            <a:cxnSpLocks/>
            <a:stCxn id="323" idx="7"/>
            <a:endCxn id="350" idx="1"/>
          </p:cNvCxnSpPr>
          <p:nvPr/>
        </p:nvCxnSpPr>
        <p:spPr>
          <a:xfrm flipV="1">
            <a:off x="9779999" y="2456313"/>
            <a:ext cx="545158" cy="317270"/>
          </a:xfrm>
          <a:prstGeom prst="straightConnector1">
            <a:avLst/>
          </a:prstGeom>
          <a:noFill/>
          <a:ln w="19050" cap="flat" cmpd="sng" algn="ctr">
            <a:solidFill>
              <a:srgbClr val="4276AA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52" name="直接箭头连接符 351">
            <a:extLst>
              <a:ext uri="{FF2B5EF4-FFF2-40B4-BE49-F238E27FC236}">
                <a16:creationId xmlns:a16="http://schemas.microsoft.com/office/drawing/2014/main" id="{B748FF43-3091-41E5-B3ED-2E91436BF76A}"/>
              </a:ext>
            </a:extLst>
          </p:cNvPr>
          <p:cNvCxnSpPr>
            <a:cxnSpLocks/>
            <a:stCxn id="326" idx="0"/>
            <a:endCxn id="350" idx="2"/>
          </p:cNvCxnSpPr>
          <p:nvPr/>
        </p:nvCxnSpPr>
        <p:spPr>
          <a:xfrm flipV="1">
            <a:off x="10301562" y="2656368"/>
            <a:ext cx="244168" cy="347118"/>
          </a:xfrm>
          <a:prstGeom prst="straightConnector1">
            <a:avLst/>
          </a:prstGeom>
          <a:noFill/>
          <a:ln w="19050" cap="flat" cmpd="sng" algn="ctr">
            <a:solidFill>
              <a:srgbClr val="4276AA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53" name="矩形 352">
            <a:extLst>
              <a:ext uri="{FF2B5EF4-FFF2-40B4-BE49-F238E27FC236}">
                <a16:creationId xmlns:a16="http://schemas.microsoft.com/office/drawing/2014/main" id="{5F209551-EF02-4EC7-B831-6E3BAB15441D}"/>
              </a:ext>
            </a:extLst>
          </p:cNvPr>
          <p:cNvSpPr/>
          <p:nvPr/>
        </p:nvSpPr>
        <p:spPr>
          <a:xfrm>
            <a:off x="9759678" y="2336088"/>
            <a:ext cx="41549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b="1" dirty="0">
                <a:solidFill>
                  <a:srgbClr val="5268A5"/>
                </a:solidFill>
                <a:ea typeface="Microsoft YaHei"/>
              </a:rPr>
              <a:t>属于</a:t>
            </a:r>
            <a:endParaRPr lang="zh-CN" altLang="en-US" b="1" dirty="0">
              <a:solidFill>
                <a:srgbClr val="5268A5"/>
              </a:solidFill>
              <a:ea typeface="Microsoft YaHei"/>
            </a:endParaRPr>
          </a:p>
        </p:txBody>
      </p:sp>
      <p:sp>
        <p:nvSpPr>
          <p:cNvPr id="354" name="矩形 353">
            <a:extLst>
              <a:ext uri="{FF2B5EF4-FFF2-40B4-BE49-F238E27FC236}">
                <a16:creationId xmlns:a16="http://schemas.microsoft.com/office/drawing/2014/main" id="{1144E6F9-BDDD-4FB7-B82B-759A571AE10D}"/>
              </a:ext>
            </a:extLst>
          </p:cNvPr>
          <p:cNvSpPr/>
          <p:nvPr/>
        </p:nvSpPr>
        <p:spPr>
          <a:xfrm>
            <a:off x="10009617" y="2735268"/>
            <a:ext cx="41549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b="1" dirty="0">
                <a:solidFill>
                  <a:srgbClr val="5268A5"/>
                </a:solidFill>
                <a:ea typeface="Microsoft YaHei"/>
              </a:rPr>
              <a:t>属于</a:t>
            </a:r>
            <a:endParaRPr lang="zh-CN" altLang="en-US" b="1" dirty="0">
              <a:solidFill>
                <a:srgbClr val="5268A5"/>
              </a:solidFill>
              <a:ea typeface="Microsoft YaHei"/>
            </a:endParaRPr>
          </a:p>
        </p:txBody>
      </p:sp>
      <p:cxnSp>
        <p:nvCxnSpPr>
          <p:cNvPr id="355" name="直接箭头连接符 354">
            <a:extLst>
              <a:ext uri="{FF2B5EF4-FFF2-40B4-BE49-F238E27FC236}">
                <a16:creationId xmlns:a16="http://schemas.microsoft.com/office/drawing/2014/main" id="{BF6EB67F-1705-4363-8C5F-77FD440E5BBD}"/>
              </a:ext>
            </a:extLst>
          </p:cNvPr>
          <p:cNvCxnSpPr>
            <a:cxnSpLocks/>
            <a:stCxn id="320" idx="0"/>
            <a:endCxn id="308" idx="5"/>
          </p:cNvCxnSpPr>
          <p:nvPr/>
        </p:nvCxnSpPr>
        <p:spPr>
          <a:xfrm flipH="1" flipV="1">
            <a:off x="11001105" y="1548122"/>
            <a:ext cx="167187" cy="2784652"/>
          </a:xfrm>
          <a:prstGeom prst="straightConnector1">
            <a:avLst/>
          </a:prstGeom>
          <a:noFill/>
          <a:ln w="19050" cap="flat" cmpd="sng" algn="ctr">
            <a:solidFill>
              <a:srgbClr val="4276AA"/>
            </a:solidFill>
            <a:prstDash val="dashDot"/>
            <a:round/>
            <a:headEnd type="none" w="med" len="med"/>
            <a:tailEnd type="arrow" w="med" len="med"/>
          </a:ln>
          <a:effectLst/>
        </p:spPr>
      </p:cxnSp>
      <p:sp>
        <p:nvSpPr>
          <p:cNvPr id="356" name="矩形 355">
            <a:extLst>
              <a:ext uri="{FF2B5EF4-FFF2-40B4-BE49-F238E27FC236}">
                <a16:creationId xmlns:a16="http://schemas.microsoft.com/office/drawing/2014/main" id="{392EB425-6742-4D8F-B921-79BE26057C0E}"/>
              </a:ext>
            </a:extLst>
          </p:cNvPr>
          <p:cNvSpPr/>
          <p:nvPr/>
        </p:nvSpPr>
        <p:spPr>
          <a:xfrm>
            <a:off x="11128395" y="2859397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>
                <a:solidFill>
                  <a:srgbClr val="5268A5"/>
                </a:solidFill>
                <a:ea typeface="Microsoft YaHei"/>
              </a:rPr>
              <a:t>位于</a:t>
            </a:r>
            <a:endParaRPr lang="zh-CN" altLang="en-US" b="1" dirty="0">
              <a:solidFill>
                <a:srgbClr val="5268A5"/>
              </a:solidFill>
              <a:ea typeface="Microsoft YaHei"/>
            </a:endParaRPr>
          </a:p>
        </p:txBody>
      </p:sp>
      <p:cxnSp>
        <p:nvCxnSpPr>
          <p:cNvPr id="357" name="直接箭头连接符 356">
            <a:extLst>
              <a:ext uri="{FF2B5EF4-FFF2-40B4-BE49-F238E27FC236}">
                <a16:creationId xmlns:a16="http://schemas.microsoft.com/office/drawing/2014/main" id="{72392BD3-1E46-42E4-9348-3CAE81397B0A}"/>
              </a:ext>
            </a:extLst>
          </p:cNvPr>
          <p:cNvCxnSpPr>
            <a:cxnSpLocks/>
            <a:stCxn id="320" idx="0"/>
          </p:cNvCxnSpPr>
          <p:nvPr/>
        </p:nvCxnSpPr>
        <p:spPr>
          <a:xfrm flipH="1" flipV="1">
            <a:off x="10666525" y="2671442"/>
            <a:ext cx="501767" cy="1661332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dashDot"/>
            <a:round/>
            <a:headEnd type="none" w="med" len="med"/>
            <a:tailEnd type="arrow" w="med" len="med"/>
          </a:ln>
          <a:effectLst/>
        </p:spPr>
      </p:cxnSp>
      <p:sp>
        <p:nvSpPr>
          <p:cNvPr id="358" name="矩形 357">
            <a:extLst>
              <a:ext uri="{FF2B5EF4-FFF2-40B4-BE49-F238E27FC236}">
                <a16:creationId xmlns:a16="http://schemas.microsoft.com/office/drawing/2014/main" id="{8827096F-1498-4236-ADD0-A7AE832F0C96}"/>
              </a:ext>
            </a:extLst>
          </p:cNvPr>
          <p:cNvSpPr/>
          <p:nvPr/>
        </p:nvSpPr>
        <p:spPr>
          <a:xfrm>
            <a:off x="10532221" y="3247289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rgbClr val="00B050"/>
                </a:solidFill>
                <a:ea typeface="Microsoft YaHei"/>
              </a:rPr>
              <a:t>发生</a:t>
            </a:r>
            <a:endParaRPr lang="zh-CN" altLang="en-US" b="1" dirty="0">
              <a:solidFill>
                <a:srgbClr val="00B050"/>
              </a:solidFill>
              <a:ea typeface="Microsoft YaHei"/>
            </a:endParaRPr>
          </a:p>
        </p:txBody>
      </p:sp>
      <p:sp>
        <p:nvSpPr>
          <p:cNvPr id="359" name="矩形 358">
            <a:extLst>
              <a:ext uri="{FF2B5EF4-FFF2-40B4-BE49-F238E27FC236}">
                <a16:creationId xmlns:a16="http://schemas.microsoft.com/office/drawing/2014/main" id="{630F6F73-5998-4F6A-9DA0-28DB73937F32}"/>
              </a:ext>
            </a:extLst>
          </p:cNvPr>
          <p:cNvSpPr/>
          <p:nvPr/>
        </p:nvSpPr>
        <p:spPr>
          <a:xfrm>
            <a:off x="1750442" y="5228200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778495"/>
                </a:solidFill>
                <a:ea typeface="Microsoft YaHei"/>
              </a:rPr>
              <a:t>游客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400" dirty="0">
                <a:solidFill>
                  <a:srgbClr val="5268A5"/>
                </a:solidFill>
                <a:ea typeface="Microsoft YaHei"/>
              </a:rPr>
              <a:t>属于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400" b="1" dirty="0">
                <a:solidFill>
                  <a:srgbClr val="92D050"/>
                </a:solidFill>
                <a:ea typeface="Microsoft YaHei"/>
              </a:rPr>
              <a:t>境内</a:t>
            </a:r>
            <a:endParaRPr lang="zh-CN" altLang="en-US" sz="1400" dirty="0">
              <a:solidFill>
                <a:srgbClr val="4276AA"/>
              </a:solidFill>
              <a:ea typeface="Microsoft YaHei"/>
            </a:endParaRPr>
          </a:p>
        </p:txBody>
      </p:sp>
      <p:sp>
        <p:nvSpPr>
          <p:cNvPr id="360" name="矩形 359">
            <a:extLst>
              <a:ext uri="{FF2B5EF4-FFF2-40B4-BE49-F238E27FC236}">
                <a16:creationId xmlns:a16="http://schemas.microsoft.com/office/drawing/2014/main" id="{F9CEE8ED-B6AE-4695-9721-75F7EA49398E}"/>
              </a:ext>
            </a:extLst>
          </p:cNvPr>
          <p:cNvSpPr/>
          <p:nvPr/>
        </p:nvSpPr>
        <p:spPr>
          <a:xfrm>
            <a:off x="7225565" y="4485216"/>
            <a:ext cx="18774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rgbClr val="778495"/>
                </a:solidFill>
                <a:ea typeface="Microsoft YaHei"/>
              </a:rPr>
              <a:t>游客</a:t>
            </a:r>
            <a:r>
              <a:rPr lang="en-US" altLang="zh-CN" sz="11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100" dirty="0">
                <a:solidFill>
                  <a:srgbClr val="5268A5"/>
                </a:solidFill>
                <a:ea typeface="Microsoft YaHei"/>
              </a:rPr>
              <a:t>属于</a:t>
            </a:r>
            <a:r>
              <a:rPr lang="en-US" altLang="zh-CN" sz="11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100" dirty="0">
                <a:solidFill>
                  <a:srgbClr val="4276AA"/>
                </a:solidFill>
                <a:ea typeface="Microsoft YaHei"/>
              </a:rPr>
              <a:t>中国</a:t>
            </a:r>
            <a:r>
              <a:rPr lang="en-US" altLang="zh-CN" sz="11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100" dirty="0">
                <a:solidFill>
                  <a:srgbClr val="000000"/>
                </a:solidFill>
                <a:ea typeface="Microsoft YaHei"/>
              </a:rPr>
              <a:t>属于</a:t>
            </a:r>
            <a:r>
              <a:rPr lang="en-US" altLang="zh-CN" sz="11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100" b="1" dirty="0">
                <a:solidFill>
                  <a:srgbClr val="92D050"/>
                </a:solidFill>
                <a:ea typeface="Microsoft YaHei"/>
              </a:rPr>
              <a:t>境内</a:t>
            </a:r>
            <a:endParaRPr lang="en-US" altLang="zh-CN" sz="1100" b="1" dirty="0">
              <a:solidFill>
                <a:srgbClr val="92D050"/>
              </a:solidFill>
              <a:ea typeface="Microsoft YaHei"/>
            </a:endParaRPr>
          </a:p>
          <a:p>
            <a:endParaRPr lang="zh-CN" altLang="en-US" sz="1100" dirty="0">
              <a:solidFill>
                <a:srgbClr val="5E5CA2"/>
              </a:solidFill>
              <a:ea typeface="Microsoft YaHei"/>
            </a:endParaRPr>
          </a:p>
          <a:p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→</a:t>
            </a:r>
            <a:r>
              <a:rPr lang="zh-CN" altLang="en-US" sz="1400" dirty="0">
                <a:solidFill>
                  <a:srgbClr val="778495"/>
                </a:solidFill>
                <a:ea typeface="Microsoft YaHei"/>
              </a:rPr>
              <a:t>游客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400" dirty="0">
                <a:solidFill>
                  <a:srgbClr val="5268A5"/>
                </a:solidFill>
                <a:ea typeface="Microsoft YaHei"/>
              </a:rPr>
              <a:t>属于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400" b="1" dirty="0">
                <a:solidFill>
                  <a:srgbClr val="92D050"/>
                </a:solidFill>
                <a:ea typeface="Microsoft YaHei"/>
              </a:rPr>
              <a:t>境内</a:t>
            </a:r>
            <a:endParaRPr lang="zh-CN" altLang="en-US" sz="1400" dirty="0">
              <a:solidFill>
                <a:srgbClr val="5E5CA2"/>
              </a:solidFill>
              <a:ea typeface="Microsoft YaHei"/>
            </a:endParaRPr>
          </a:p>
        </p:txBody>
      </p:sp>
      <p:sp>
        <p:nvSpPr>
          <p:cNvPr id="361" name="矩形 360">
            <a:extLst>
              <a:ext uri="{FF2B5EF4-FFF2-40B4-BE49-F238E27FC236}">
                <a16:creationId xmlns:a16="http://schemas.microsoft.com/office/drawing/2014/main" id="{EF84FEA1-B5E5-47C2-BF18-BE03FA867A73}"/>
              </a:ext>
            </a:extLst>
          </p:cNvPr>
          <p:cNvSpPr/>
          <p:nvPr/>
        </p:nvSpPr>
        <p:spPr>
          <a:xfrm>
            <a:off x="3881314" y="5228199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000000"/>
                </a:solidFill>
                <a:ea typeface="Microsoft YaHei"/>
              </a:rPr>
              <a:t>国人</a:t>
            </a:r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相关</a:t>
            </a:r>
            <a:endParaRPr lang="zh-CN" altLang="en-US" sz="1400" b="1" dirty="0">
              <a:solidFill>
                <a:srgbClr val="FF0000"/>
              </a:solidFill>
              <a:ea typeface="Microsoft YaHei"/>
            </a:endParaRPr>
          </a:p>
        </p:txBody>
      </p:sp>
      <p:sp>
        <p:nvSpPr>
          <p:cNvPr id="362" name="矩形 361">
            <a:extLst>
              <a:ext uri="{FF2B5EF4-FFF2-40B4-BE49-F238E27FC236}">
                <a16:creationId xmlns:a16="http://schemas.microsoft.com/office/drawing/2014/main" id="{B3B9105F-45CD-4828-83DB-1657009986CA}"/>
              </a:ext>
            </a:extLst>
          </p:cNvPr>
          <p:cNvSpPr/>
          <p:nvPr/>
        </p:nvSpPr>
        <p:spPr>
          <a:xfrm>
            <a:off x="4930832" y="522819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000000"/>
                </a:solidFill>
                <a:ea typeface="Microsoft YaHei"/>
              </a:rPr>
              <a:t>√</a:t>
            </a:r>
            <a:endParaRPr lang="zh-CN" altLang="en-US" sz="1400" b="1" dirty="0">
              <a:solidFill>
                <a:srgbClr val="FF0000"/>
              </a:solidFill>
              <a:ea typeface="Microsoft YaHei"/>
            </a:endParaRPr>
          </a:p>
        </p:txBody>
      </p:sp>
      <p:cxnSp>
        <p:nvCxnSpPr>
          <p:cNvPr id="363" name="直接箭头连接符 362">
            <a:extLst>
              <a:ext uri="{FF2B5EF4-FFF2-40B4-BE49-F238E27FC236}">
                <a16:creationId xmlns:a16="http://schemas.microsoft.com/office/drawing/2014/main" id="{0C45C74A-14E7-4432-A7A1-E686A1A61472}"/>
              </a:ext>
            </a:extLst>
          </p:cNvPr>
          <p:cNvCxnSpPr>
            <a:cxnSpLocks/>
            <a:stCxn id="320" idx="1"/>
            <a:endCxn id="314" idx="5"/>
          </p:cNvCxnSpPr>
          <p:nvPr/>
        </p:nvCxnSpPr>
        <p:spPr>
          <a:xfrm flipH="1" flipV="1">
            <a:off x="8970503" y="2941504"/>
            <a:ext cx="2031417" cy="1460183"/>
          </a:xfrm>
          <a:prstGeom prst="straightConnector1">
            <a:avLst/>
          </a:prstGeom>
          <a:noFill/>
          <a:ln w="19050" cap="flat" cmpd="sng" algn="ctr">
            <a:solidFill>
              <a:srgbClr val="4276AA"/>
            </a:solidFill>
            <a:prstDash val="dashDot"/>
            <a:round/>
            <a:headEnd type="none" w="med" len="med"/>
            <a:tailEnd type="arrow" w="med" len="med"/>
          </a:ln>
          <a:effectLst/>
        </p:spPr>
      </p:cxnSp>
      <p:sp>
        <p:nvSpPr>
          <p:cNvPr id="364" name="矩形 363">
            <a:extLst>
              <a:ext uri="{FF2B5EF4-FFF2-40B4-BE49-F238E27FC236}">
                <a16:creationId xmlns:a16="http://schemas.microsoft.com/office/drawing/2014/main" id="{B975D95F-76CC-4217-A42C-71A5F64B582B}"/>
              </a:ext>
            </a:extLst>
          </p:cNvPr>
          <p:cNvSpPr/>
          <p:nvPr/>
        </p:nvSpPr>
        <p:spPr>
          <a:xfrm>
            <a:off x="9499162" y="3572010"/>
            <a:ext cx="41549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b="1" dirty="0">
                <a:solidFill>
                  <a:srgbClr val="5268A5"/>
                </a:solidFill>
                <a:ea typeface="Microsoft YaHei"/>
              </a:rPr>
              <a:t>属于</a:t>
            </a:r>
            <a:endParaRPr lang="zh-CN" altLang="en-US" b="1" dirty="0">
              <a:solidFill>
                <a:srgbClr val="5268A5"/>
              </a:solidFill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765275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BA1D8-EC93-4606-A8CC-FB2EBDD8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11585920" cy="6858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发展规划</a:t>
            </a:r>
          </a:p>
        </p:txBody>
      </p:sp>
      <p:grpSp>
        <p:nvGrpSpPr>
          <p:cNvPr id="77" name="213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2766C0E-F9B8-4883-951E-66FF59BB31A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360730" y="1645928"/>
            <a:ext cx="9258236" cy="3896343"/>
            <a:chOff x="1466956" y="1880828"/>
            <a:chExt cx="9201044" cy="3872273"/>
          </a:xfrm>
        </p:grpSpPr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13DC0097-C593-4B87-B96A-5217A6AC420F}"/>
                </a:ext>
              </a:extLst>
            </p:cNvPr>
            <p:cNvCxnSpPr/>
            <p:nvPr/>
          </p:nvCxnSpPr>
          <p:spPr>
            <a:xfrm>
              <a:off x="2531604" y="4489830"/>
              <a:ext cx="811036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ï$líḋê">
              <a:extLst>
                <a:ext uri="{FF2B5EF4-FFF2-40B4-BE49-F238E27FC236}">
                  <a16:creationId xmlns:a16="http://schemas.microsoft.com/office/drawing/2014/main" id="{6AD4F75B-E8CE-4D24-B331-64FCF5884C37}"/>
                </a:ext>
              </a:extLst>
            </p:cNvPr>
            <p:cNvSpPr txBox="1"/>
            <p:nvPr/>
          </p:nvSpPr>
          <p:spPr bwMode="auto">
            <a:xfrm>
              <a:off x="9479152" y="4737444"/>
              <a:ext cx="266098" cy="307777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marL="0" indent="0" algn="ctr">
                <a:defRPr/>
              </a:pPr>
              <a:r>
                <a:rPr lang="en-US">
                  <a:solidFill>
                    <a:schemeClr val="accent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80" name="ïSľïḍe">
              <a:extLst>
                <a:ext uri="{FF2B5EF4-FFF2-40B4-BE49-F238E27FC236}">
                  <a16:creationId xmlns:a16="http://schemas.microsoft.com/office/drawing/2014/main" id="{5859DC31-D73C-4426-AAB8-C29DE05147A5}"/>
                </a:ext>
              </a:extLst>
            </p:cNvPr>
            <p:cNvSpPr/>
            <p:nvPr/>
          </p:nvSpPr>
          <p:spPr>
            <a:xfrm>
              <a:off x="9530120" y="4407750"/>
              <a:ext cx="164163" cy="16416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ṥ1idé">
              <a:extLst>
                <a:ext uri="{FF2B5EF4-FFF2-40B4-BE49-F238E27FC236}">
                  <a16:creationId xmlns:a16="http://schemas.microsoft.com/office/drawing/2014/main" id="{4F4AB55A-6F57-4274-A388-1F1626776850}"/>
                </a:ext>
              </a:extLst>
            </p:cNvPr>
            <p:cNvSpPr/>
            <p:nvPr/>
          </p:nvSpPr>
          <p:spPr bwMode="auto">
            <a:xfrm>
              <a:off x="9393005" y="2060848"/>
              <a:ext cx="456084" cy="456084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24 w 236"/>
                <a:gd name="T11" fmla="*/ 56 h 236"/>
                <a:gd name="T12" fmla="*/ 144 w 236"/>
                <a:gd name="T13" fmla="*/ 46 h 236"/>
                <a:gd name="T14" fmla="*/ 137 w 236"/>
                <a:gd name="T15" fmla="*/ 67 h 236"/>
                <a:gd name="T16" fmla="*/ 117 w 236"/>
                <a:gd name="T17" fmla="*/ 77 h 236"/>
                <a:gd name="T18" fmla="*/ 124 w 236"/>
                <a:gd name="T19" fmla="*/ 56 h 236"/>
                <a:gd name="T20" fmla="*/ 162 w 236"/>
                <a:gd name="T21" fmla="*/ 164 h 236"/>
                <a:gd name="T22" fmla="*/ 142 w 236"/>
                <a:gd name="T23" fmla="*/ 181 h 236"/>
                <a:gd name="T24" fmla="*/ 119 w 236"/>
                <a:gd name="T25" fmla="*/ 175 h 236"/>
                <a:gd name="T26" fmla="*/ 97 w 236"/>
                <a:gd name="T27" fmla="*/ 181 h 236"/>
                <a:gd name="T28" fmla="*/ 76 w 236"/>
                <a:gd name="T29" fmla="*/ 164 h 236"/>
                <a:gd name="T30" fmla="*/ 67 w 236"/>
                <a:gd name="T31" fmla="*/ 96 h 236"/>
                <a:gd name="T32" fmla="*/ 95 w 236"/>
                <a:gd name="T33" fmla="*/ 79 h 236"/>
                <a:gd name="T34" fmla="*/ 118 w 236"/>
                <a:gd name="T35" fmla="*/ 85 h 236"/>
                <a:gd name="T36" fmla="*/ 143 w 236"/>
                <a:gd name="T37" fmla="*/ 79 h 236"/>
                <a:gd name="T38" fmla="*/ 168 w 236"/>
                <a:gd name="T39" fmla="*/ 92 h 236"/>
                <a:gd name="T40" fmla="*/ 154 w 236"/>
                <a:gd name="T41" fmla="*/ 118 h 236"/>
                <a:gd name="T42" fmla="*/ 172 w 236"/>
                <a:gd name="T43" fmla="*/ 145 h 236"/>
                <a:gd name="T44" fmla="*/ 162 w 236"/>
                <a:gd name="T45" fmla="*/ 16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4" y="56"/>
                  </a:moveTo>
                  <a:cubicBezTo>
                    <a:pt x="129" y="50"/>
                    <a:pt x="137" y="46"/>
                    <a:pt x="144" y="46"/>
                  </a:cubicBezTo>
                  <a:cubicBezTo>
                    <a:pt x="144" y="54"/>
                    <a:pt x="141" y="62"/>
                    <a:pt x="137" y="67"/>
                  </a:cubicBezTo>
                  <a:cubicBezTo>
                    <a:pt x="132" y="73"/>
                    <a:pt x="124" y="78"/>
                    <a:pt x="117" y="77"/>
                  </a:cubicBezTo>
                  <a:cubicBezTo>
                    <a:pt x="115" y="69"/>
                    <a:pt x="119" y="61"/>
                    <a:pt x="124" y="56"/>
                  </a:cubicBezTo>
                  <a:close/>
                  <a:moveTo>
                    <a:pt x="162" y="164"/>
                  </a:moveTo>
                  <a:cubicBezTo>
                    <a:pt x="157" y="172"/>
                    <a:pt x="151" y="180"/>
                    <a:pt x="142" y="181"/>
                  </a:cubicBezTo>
                  <a:cubicBezTo>
                    <a:pt x="133" y="181"/>
                    <a:pt x="130" y="175"/>
                    <a:pt x="119" y="175"/>
                  </a:cubicBezTo>
                  <a:cubicBezTo>
                    <a:pt x="109" y="175"/>
                    <a:pt x="106" y="180"/>
                    <a:pt x="97" y="181"/>
                  </a:cubicBezTo>
                  <a:cubicBezTo>
                    <a:pt x="88" y="181"/>
                    <a:pt x="82" y="172"/>
                    <a:pt x="76" y="164"/>
                  </a:cubicBezTo>
                  <a:cubicBezTo>
                    <a:pt x="64" y="147"/>
                    <a:pt x="55" y="116"/>
                    <a:pt x="67" y="96"/>
                  </a:cubicBezTo>
                  <a:cubicBezTo>
                    <a:pt x="73" y="85"/>
                    <a:pt x="84" y="79"/>
                    <a:pt x="95" y="79"/>
                  </a:cubicBezTo>
                  <a:cubicBezTo>
                    <a:pt x="104" y="79"/>
                    <a:pt x="112" y="85"/>
                    <a:pt x="118" y="85"/>
                  </a:cubicBezTo>
                  <a:cubicBezTo>
                    <a:pt x="123" y="85"/>
                    <a:pt x="133" y="77"/>
                    <a:pt x="143" y="79"/>
                  </a:cubicBezTo>
                  <a:cubicBezTo>
                    <a:pt x="148" y="79"/>
                    <a:pt x="160" y="80"/>
                    <a:pt x="168" y="92"/>
                  </a:cubicBezTo>
                  <a:cubicBezTo>
                    <a:pt x="167" y="92"/>
                    <a:pt x="153" y="100"/>
                    <a:pt x="154" y="118"/>
                  </a:cubicBezTo>
                  <a:cubicBezTo>
                    <a:pt x="154" y="138"/>
                    <a:pt x="171" y="145"/>
                    <a:pt x="172" y="145"/>
                  </a:cubicBezTo>
                  <a:cubicBezTo>
                    <a:pt x="171" y="145"/>
                    <a:pt x="169" y="155"/>
                    <a:pt x="162" y="1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ṧ1îḋé">
              <a:extLst>
                <a:ext uri="{FF2B5EF4-FFF2-40B4-BE49-F238E27FC236}">
                  <a16:creationId xmlns:a16="http://schemas.microsoft.com/office/drawing/2014/main" id="{29905FDF-1B7C-405D-A236-D1E157BA2E00}"/>
                </a:ext>
              </a:extLst>
            </p:cNvPr>
            <p:cNvSpPr txBox="1"/>
            <p:nvPr/>
          </p:nvSpPr>
          <p:spPr bwMode="auto">
            <a:xfrm>
              <a:off x="8556402" y="5025375"/>
              <a:ext cx="2111598" cy="727726"/>
            </a:xfrm>
            <a:prstGeom prst="rect">
              <a:avLst/>
            </a:prstGeom>
          </p:spPr>
          <p:txBody>
            <a:bodyPr wrap="square" lIns="91440" tIns="45720" rIns="91440" bIns="45720" anchor="ctr" anchorCtr="1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00" dirty="0"/>
                <a:t>对外开始提供知识获取接口，直接通过积累知识获得盈利</a:t>
              </a:r>
              <a:endParaRPr lang="en-US" altLang="zh-CN" sz="1000" dirty="0"/>
            </a:p>
          </p:txBody>
        </p:sp>
        <p:sp>
          <p:nvSpPr>
            <p:cNvPr id="83" name="íṥľïḑè">
              <a:extLst>
                <a:ext uri="{FF2B5EF4-FFF2-40B4-BE49-F238E27FC236}">
                  <a16:creationId xmlns:a16="http://schemas.microsoft.com/office/drawing/2014/main" id="{2C235A88-1D9F-4458-8017-80DD9FBA5A59}"/>
                </a:ext>
              </a:extLst>
            </p:cNvPr>
            <p:cNvSpPr txBox="1"/>
            <p:nvPr/>
          </p:nvSpPr>
          <p:spPr bwMode="auto">
            <a:xfrm>
              <a:off x="7111996" y="4737444"/>
              <a:ext cx="274113" cy="307777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marL="0" indent="0" algn="ctr">
                <a:defRPr/>
              </a:pPr>
              <a:r>
                <a:rPr lang="en-US">
                  <a:solidFill>
                    <a:schemeClr val="accent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84" name="íṣlîḑé">
              <a:extLst>
                <a:ext uri="{FF2B5EF4-FFF2-40B4-BE49-F238E27FC236}">
                  <a16:creationId xmlns:a16="http://schemas.microsoft.com/office/drawing/2014/main" id="{6FA8965A-B360-43A1-B7AC-F9628EB18D01}"/>
                </a:ext>
              </a:extLst>
            </p:cNvPr>
            <p:cNvSpPr txBox="1"/>
            <p:nvPr/>
          </p:nvSpPr>
          <p:spPr>
            <a:xfrm>
              <a:off x="6635430" y="2581163"/>
              <a:ext cx="1261884" cy="307777"/>
            </a:xfrm>
            <a:prstGeom prst="rect">
              <a:avLst/>
            </a:prstGeom>
          </p:spPr>
          <p:txBody>
            <a:bodyPr wrap="none" anchor="ctr" anchorCtr="1">
              <a:normAutofit/>
            </a:bodyPr>
            <a:lstStyle/>
            <a:p>
              <a:pPr algn="ctr">
                <a:buClr>
                  <a:srgbClr val="F9BD45"/>
                </a:buClr>
                <a:buSzPct val="150000"/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Text here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85" name="íṩḷîdè">
              <a:extLst>
                <a:ext uri="{FF2B5EF4-FFF2-40B4-BE49-F238E27FC236}">
                  <a16:creationId xmlns:a16="http://schemas.microsoft.com/office/drawing/2014/main" id="{1F6ADE00-346A-4DA2-AA56-D586CDCF9ACE}"/>
                </a:ext>
              </a:extLst>
            </p:cNvPr>
            <p:cNvSpPr/>
            <p:nvPr/>
          </p:nvSpPr>
          <p:spPr>
            <a:xfrm>
              <a:off x="7166972" y="4407750"/>
              <a:ext cx="164163" cy="1641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íSļîḍè">
              <a:extLst>
                <a:ext uri="{FF2B5EF4-FFF2-40B4-BE49-F238E27FC236}">
                  <a16:creationId xmlns:a16="http://schemas.microsoft.com/office/drawing/2014/main" id="{106236F8-BFE4-478B-B439-186B04BD1049}"/>
                </a:ext>
              </a:extLst>
            </p:cNvPr>
            <p:cNvSpPr/>
            <p:nvPr/>
          </p:nvSpPr>
          <p:spPr bwMode="auto">
            <a:xfrm>
              <a:off x="7029858" y="2060848"/>
              <a:ext cx="456084" cy="456084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06 w 236"/>
                <a:gd name="T11" fmla="*/ 171 h 236"/>
                <a:gd name="T12" fmla="*/ 54 w 236"/>
                <a:gd name="T13" fmla="*/ 163 h 236"/>
                <a:gd name="T14" fmla="*/ 54 w 236"/>
                <a:gd name="T15" fmla="*/ 121 h 236"/>
                <a:gd name="T16" fmla="*/ 106 w 236"/>
                <a:gd name="T17" fmla="*/ 121 h 236"/>
                <a:gd name="T18" fmla="*/ 106 w 236"/>
                <a:gd name="T19" fmla="*/ 171 h 236"/>
                <a:gd name="T20" fmla="*/ 106 w 236"/>
                <a:gd name="T21" fmla="*/ 114 h 236"/>
                <a:gd name="T22" fmla="*/ 54 w 236"/>
                <a:gd name="T23" fmla="*/ 114 h 236"/>
                <a:gd name="T24" fmla="*/ 54 w 236"/>
                <a:gd name="T25" fmla="*/ 72 h 236"/>
                <a:gd name="T26" fmla="*/ 106 w 236"/>
                <a:gd name="T27" fmla="*/ 64 h 236"/>
                <a:gd name="T28" fmla="*/ 106 w 236"/>
                <a:gd name="T29" fmla="*/ 114 h 236"/>
                <a:gd name="T30" fmla="*/ 182 w 236"/>
                <a:gd name="T31" fmla="*/ 182 h 236"/>
                <a:gd name="T32" fmla="*/ 113 w 236"/>
                <a:gd name="T33" fmla="*/ 172 h 236"/>
                <a:gd name="T34" fmla="*/ 113 w 236"/>
                <a:gd name="T35" fmla="*/ 121 h 236"/>
                <a:gd name="T36" fmla="*/ 182 w 236"/>
                <a:gd name="T37" fmla="*/ 121 h 236"/>
                <a:gd name="T38" fmla="*/ 182 w 236"/>
                <a:gd name="T39" fmla="*/ 182 h 236"/>
                <a:gd name="T40" fmla="*/ 182 w 236"/>
                <a:gd name="T41" fmla="*/ 114 h 236"/>
                <a:gd name="T42" fmla="*/ 113 w 236"/>
                <a:gd name="T43" fmla="*/ 114 h 236"/>
                <a:gd name="T44" fmla="*/ 113 w 236"/>
                <a:gd name="T45" fmla="*/ 63 h 236"/>
                <a:gd name="T46" fmla="*/ 182 w 236"/>
                <a:gd name="T47" fmla="*/ 53 h 236"/>
                <a:gd name="T48" fmla="*/ 182 w 236"/>
                <a:gd name="T49" fmla="*/ 11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06" y="171"/>
                  </a:moveTo>
                  <a:cubicBezTo>
                    <a:pt x="54" y="163"/>
                    <a:pt x="54" y="163"/>
                    <a:pt x="54" y="163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106" y="121"/>
                    <a:pt x="106" y="121"/>
                    <a:pt x="106" y="121"/>
                  </a:cubicBezTo>
                  <a:lnTo>
                    <a:pt x="106" y="171"/>
                  </a:lnTo>
                  <a:close/>
                  <a:moveTo>
                    <a:pt x="106" y="114"/>
                  </a:moveTo>
                  <a:cubicBezTo>
                    <a:pt x="54" y="114"/>
                    <a:pt x="54" y="114"/>
                    <a:pt x="54" y="11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106" y="64"/>
                    <a:pt x="106" y="64"/>
                    <a:pt x="106" y="64"/>
                  </a:cubicBezTo>
                  <a:lnTo>
                    <a:pt x="106" y="114"/>
                  </a:lnTo>
                  <a:close/>
                  <a:moveTo>
                    <a:pt x="182" y="182"/>
                  </a:moveTo>
                  <a:cubicBezTo>
                    <a:pt x="113" y="172"/>
                    <a:pt x="113" y="172"/>
                    <a:pt x="113" y="172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82" y="121"/>
                    <a:pt x="182" y="121"/>
                    <a:pt x="182" y="121"/>
                  </a:cubicBezTo>
                  <a:lnTo>
                    <a:pt x="182" y="182"/>
                  </a:lnTo>
                  <a:close/>
                  <a:moveTo>
                    <a:pt x="182" y="114"/>
                  </a:moveTo>
                  <a:cubicBezTo>
                    <a:pt x="113" y="114"/>
                    <a:pt x="113" y="114"/>
                    <a:pt x="113" y="114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82" y="53"/>
                    <a:pt x="182" y="53"/>
                    <a:pt x="182" y="53"/>
                  </a:cubicBezTo>
                  <a:lnTo>
                    <a:pt x="182" y="1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í$ļidé">
              <a:extLst>
                <a:ext uri="{FF2B5EF4-FFF2-40B4-BE49-F238E27FC236}">
                  <a16:creationId xmlns:a16="http://schemas.microsoft.com/office/drawing/2014/main" id="{41D84968-C684-4333-988D-806064999089}"/>
                </a:ext>
              </a:extLst>
            </p:cNvPr>
            <p:cNvSpPr txBox="1"/>
            <p:nvPr/>
          </p:nvSpPr>
          <p:spPr bwMode="auto">
            <a:xfrm>
              <a:off x="6193254" y="5025375"/>
              <a:ext cx="2111598" cy="727726"/>
            </a:xfrm>
            <a:prstGeom prst="rect">
              <a:avLst/>
            </a:prstGeom>
          </p:spPr>
          <p:txBody>
            <a:bodyPr wrap="square" lIns="91440" tIns="45720" rIns="91440" bIns="45720" anchor="ctr" anchorCtr="1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00" dirty="0"/>
                <a:t>累计知识达到一定量级后，完整更新一遍知识，作为第一版数据财富</a:t>
              </a:r>
              <a:endParaRPr lang="en-US" altLang="zh-CN" sz="1000" dirty="0"/>
            </a:p>
          </p:txBody>
        </p:sp>
        <p:sp>
          <p:nvSpPr>
            <p:cNvPr id="88" name="ís1îḓé">
              <a:extLst>
                <a:ext uri="{FF2B5EF4-FFF2-40B4-BE49-F238E27FC236}">
                  <a16:creationId xmlns:a16="http://schemas.microsoft.com/office/drawing/2014/main" id="{9F62BF03-6082-40F0-8B52-35DDA6F6129C}"/>
                </a:ext>
              </a:extLst>
            </p:cNvPr>
            <p:cNvSpPr txBox="1"/>
            <p:nvPr/>
          </p:nvSpPr>
          <p:spPr bwMode="auto">
            <a:xfrm>
              <a:off x="4752855" y="4737444"/>
              <a:ext cx="266098" cy="307777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marL="0" indent="0" algn="ctr">
                <a:defRPr/>
              </a:pPr>
              <a:r>
                <a:rPr lang="en-US">
                  <a:solidFill>
                    <a:schemeClr val="accent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89" name="îṧľiḍé">
              <a:extLst>
                <a:ext uri="{FF2B5EF4-FFF2-40B4-BE49-F238E27FC236}">
                  <a16:creationId xmlns:a16="http://schemas.microsoft.com/office/drawing/2014/main" id="{CD5BA090-47B1-4413-AD49-F52F9A036024}"/>
                </a:ext>
              </a:extLst>
            </p:cNvPr>
            <p:cNvSpPr txBox="1"/>
            <p:nvPr/>
          </p:nvSpPr>
          <p:spPr>
            <a:xfrm>
              <a:off x="4322697" y="2581163"/>
              <a:ext cx="1261884" cy="307777"/>
            </a:xfrm>
            <a:prstGeom prst="rect">
              <a:avLst/>
            </a:prstGeom>
          </p:spPr>
          <p:txBody>
            <a:bodyPr wrap="none" anchor="ctr" anchorCtr="1">
              <a:normAutofit/>
            </a:bodyPr>
            <a:lstStyle/>
            <a:p>
              <a:pPr algn="ctr">
                <a:buClr>
                  <a:srgbClr val="F9BD45"/>
                </a:buClr>
                <a:buSzPct val="150000"/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Text here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90" name="ïṡḻíḑé">
              <a:extLst>
                <a:ext uri="{FF2B5EF4-FFF2-40B4-BE49-F238E27FC236}">
                  <a16:creationId xmlns:a16="http://schemas.microsoft.com/office/drawing/2014/main" id="{78DCB692-3EB3-42A1-B579-DE20094C3A1F}"/>
                </a:ext>
              </a:extLst>
            </p:cNvPr>
            <p:cNvSpPr/>
            <p:nvPr/>
          </p:nvSpPr>
          <p:spPr>
            <a:xfrm>
              <a:off x="4803825" y="4407750"/>
              <a:ext cx="164163" cy="16416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îSḷîḋe">
              <a:extLst>
                <a:ext uri="{FF2B5EF4-FFF2-40B4-BE49-F238E27FC236}">
                  <a16:creationId xmlns:a16="http://schemas.microsoft.com/office/drawing/2014/main" id="{636DE74B-074F-4B74-A2CB-705AC4EC190C}"/>
                </a:ext>
              </a:extLst>
            </p:cNvPr>
            <p:cNvSpPr/>
            <p:nvPr/>
          </p:nvSpPr>
          <p:spPr bwMode="auto">
            <a:xfrm>
              <a:off x="4717125" y="2060848"/>
              <a:ext cx="456084" cy="456084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iš1iḑè">
              <a:extLst>
                <a:ext uri="{FF2B5EF4-FFF2-40B4-BE49-F238E27FC236}">
                  <a16:creationId xmlns:a16="http://schemas.microsoft.com/office/drawing/2014/main" id="{5CD07BA5-DCFB-4B8A-B4FF-A6588316315C}"/>
                </a:ext>
              </a:extLst>
            </p:cNvPr>
            <p:cNvSpPr txBox="1"/>
            <p:nvPr/>
          </p:nvSpPr>
          <p:spPr bwMode="auto">
            <a:xfrm>
              <a:off x="3830105" y="5025375"/>
              <a:ext cx="2111598" cy="727726"/>
            </a:xfrm>
            <a:prstGeom prst="rect">
              <a:avLst/>
            </a:prstGeom>
          </p:spPr>
          <p:txBody>
            <a:bodyPr wrap="square" lIns="91440" tIns="45720" rIns="91440" bIns="45720" anchor="ctr" anchorCtr="1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00" dirty="0"/>
                <a:t>借助知库门户，发布标注任务以及校验任务，积累有效知识</a:t>
              </a:r>
              <a:endParaRPr lang="en-US" altLang="zh-CN" sz="1000" dirty="0"/>
            </a:p>
          </p:txBody>
        </p:sp>
        <p:sp>
          <p:nvSpPr>
            <p:cNvPr id="93" name="ïṡļîḍè">
              <a:extLst>
                <a:ext uri="{FF2B5EF4-FFF2-40B4-BE49-F238E27FC236}">
                  <a16:creationId xmlns:a16="http://schemas.microsoft.com/office/drawing/2014/main" id="{3F2BC5E8-4B35-4332-84FB-F9F649982AF8}"/>
                </a:ext>
              </a:extLst>
            </p:cNvPr>
            <p:cNvSpPr txBox="1"/>
            <p:nvPr/>
          </p:nvSpPr>
          <p:spPr bwMode="auto">
            <a:xfrm>
              <a:off x="2404934" y="4737444"/>
              <a:ext cx="235641" cy="307777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marL="0" indent="0" algn="ctr">
                <a:defRPr/>
              </a:pPr>
              <a:r>
                <a:rPr lang="en-US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94" name="îšļidè">
              <a:extLst>
                <a:ext uri="{FF2B5EF4-FFF2-40B4-BE49-F238E27FC236}">
                  <a16:creationId xmlns:a16="http://schemas.microsoft.com/office/drawing/2014/main" id="{AEB5316F-069C-40BC-A924-E7D4B0A1B3D7}"/>
                </a:ext>
              </a:extLst>
            </p:cNvPr>
            <p:cNvSpPr/>
            <p:nvPr/>
          </p:nvSpPr>
          <p:spPr>
            <a:xfrm>
              <a:off x="2440678" y="4407750"/>
              <a:ext cx="164163" cy="1641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5" name="ïṥļiḓê">
              <a:extLst>
                <a:ext uri="{FF2B5EF4-FFF2-40B4-BE49-F238E27FC236}">
                  <a16:creationId xmlns:a16="http://schemas.microsoft.com/office/drawing/2014/main" id="{60F49045-EAAD-4A07-94B4-EFBA68583C03}"/>
                </a:ext>
              </a:extLst>
            </p:cNvPr>
            <p:cNvGrpSpPr/>
            <p:nvPr/>
          </p:nvGrpSpPr>
          <p:grpSpPr>
            <a:xfrm>
              <a:off x="1676975" y="1880828"/>
              <a:ext cx="1691569" cy="2409192"/>
              <a:chOff x="1676975" y="1880828"/>
              <a:chExt cx="1691569" cy="2409192"/>
            </a:xfrm>
          </p:grpSpPr>
          <p:grpSp>
            <p:nvGrpSpPr>
              <p:cNvPr id="113" name="íṡľiḍe">
                <a:extLst>
                  <a:ext uri="{FF2B5EF4-FFF2-40B4-BE49-F238E27FC236}">
                    <a16:creationId xmlns:a16="http://schemas.microsoft.com/office/drawing/2014/main" id="{C22A8BEF-7C3F-46D0-84D9-D09F04AC43CD}"/>
                  </a:ext>
                </a:extLst>
              </p:cNvPr>
              <p:cNvGrpSpPr/>
              <p:nvPr/>
            </p:nvGrpSpPr>
            <p:grpSpPr>
              <a:xfrm>
                <a:off x="1676975" y="1880828"/>
                <a:ext cx="1691569" cy="2409192"/>
                <a:chOff x="1676975" y="1880828"/>
                <a:chExt cx="1691569" cy="2409192"/>
              </a:xfrm>
            </p:grpSpPr>
            <p:sp>
              <p:nvSpPr>
                <p:cNvPr id="115" name="ïśļïḑe">
                  <a:extLst>
                    <a:ext uri="{FF2B5EF4-FFF2-40B4-BE49-F238E27FC236}">
                      <a16:creationId xmlns:a16="http://schemas.microsoft.com/office/drawing/2014/main" id="{5919C828-FB9B-4FAC-A83D-C917D7D2ED26}"/>
                    </a:ext>
                  </a:extLst>
                </p:cNvPr>
                <p:cNvSpPr/>
                <p:nvPr/>
              </p:nvSpPr>
              <p:spPr>
                <a:xfrm>
                  <a:off x="1676975" y="1880828"/>
                  <a:ext cx="1691569" cy="2281733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1080000" anchor="b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  <a:defRPr/>
                  </a:pPr>
                  <a:r>
                    <a:rPr lang="zh-CN" altLang="en-US" b="1" dirty="0">
                      <a:solidFill>
                        <a:schemeClr val="bg1"/>
                      </a:solidFill>
                    </a:rPr>
                    <a:t>知识图谱</a:t>
                  </a:r>
                  <a:endParaRPr lang="en-US" altLang="zh-CN" b="1" dirty="0">
                    <a:solidFill>
                      <a:schemeClr val="bg1"/>
                    </a:solidFill>
                  </a:endParaRPr>
                </a:p>
                <a:p>
                  <a:pPr algn="ctr">
                    <a:lnSpc>
                      <a:spcPct val="120000"/>
                    </a:lnSpc>
                    <a:defRPr/>
                  </a:pPr>
                  <a:r>
                    <a:rPr lang="zh-CN" altLang="en-US" b="1" dirty="0">
                      <a:solidFill>
                        <a:schemeClr val="bg1"/>
                      </a:solidFill>
                    </a:rPr>
                    <a:t>建立</a:t>
                  </a:r>
                </a:p>
              </p:txBody>
            </p:sp>
            <p:sp>
              <p:nvSpPr>
                <p:cNvPr id="116" name="íSḷïḋe">
                  <a:extLst>
                    <a:ext uri="{FF2B5EF4-FFF2-40B4-BE49-F238E27FC236}">
                      <a16:creationId xmlns:a16="http://schemas.microsoft.com/office/drawing/2014/main" id="{4A8F2958-FBB6-44F1-AD21-1F9C24D46B0A}"/>
                    </a:ext>
                  </a:extLst>
                </p:cNvPr>
                <p:cNvSpPr/>
                <p:nvPr/>
              </p:nvSpPr>
              <p:spPr>
                <a:xfrm rot="10800000">
                  <a:off x="2397677" y="4113262"/>
                  <a:ext cx="250164" cy="176758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14" name="ïṥḻïḍê">
                <a:extLst>
                  <a:ext uri="{FF2B5EF4-FFF2-40B4-BE49-F238E27FC236}">
                    <a16:creationId xmlns:a16="http://schemas.microsoft.com/office/drawing/2014/main" id="{B5C0CF61-265B-43EB-9938-863B5D924D6B}"/>
                  </a:ext>
                </a:extLst>
              </p:cNvPr>
              <p:cNvSpPr/>
              <p:nvPr/>
            </p:nvSpPr>
            <p:spPr bwMode="auto">
              <a:xfrm>
                <a:off x="2303562" y="2353121"/>
                <a:ext cx="456084" cy="456084"/>
              </a:xfrm>
              <a:custGeom>
                <a:avLst/>
                <a:gdLst>
                  <a:gd name="T0" fmla="*/ 223 w 228"/>
                  <a:gd name="T1" fmla="*/ 95 h 228"/>
                  <a:gd name="T2" fmla="*/ 196 w 228"/>
                  <a:gd name="T3" fmla="*/ 90 h 228"/>
                  <a:gd name="T4" fmla="*/ 189 w 228"/>
                  <a:gd name="T5" fmla="*/ 74 h 228"/>
                  <a:gd name="T6" fmla="*/ 205 w 228"/>
                  <a:gd name="T7" fmla="*/ 50 h 228"/>
                  <a:gd name="T8" fmla="*/ 205 w 228"/>
                  <a:gd name="T9" fmla="*/ 43 h 228"/>
                  <a:gd name="T10" fmla="*/ 185 w 228"/>
                  <a:gd name="T11" fmla="*/ 24 h 228"/>
                  <a:gd name="T12" fmla="*/ 178 w 228"/>
                  <a:gd name="T13" fmla="*/ 23 h 228"/>
                  <a:gd name="T14" fmla="*/ 155 w 228"/>
                  <a:gd name="T15" fmla="*/ 39 h 228"/>
                  <a:gd name="T16" fmla="*/ 138 w 228"/>
                  <a:gd name="T17" fmla="*/ 32 h 228"/>
                  <a:gd name="T18" fmla="*/ 133 w 228"/>
                  <a:gd name="T19" fmla="*/ 5 h 228"/>
                  <a:gd name="T20" fmla="*/ 127 w 228"/>
                  <a:gd name="T21" fmla="*/ 0 h 228"/>
                  <a:gd name="T22" fmla="*/ 100 w 228"/>
                  <a:gd name="T23" fmla="*/ 0 h 228"/>
                  <a:gd name="T24" fmla="*/ 94 w 228"/>
                  <a:gd name="T25" fmla="*/ 5 h 228"/>
                  <a:gd name="T26" fmla="*/ 89 w 228"/>
                  <a:gd name="T27" fmla="*/ 32 h 228"/>
                  <a:gd name="T28" fmla="*/ 73 w 228"/>
                  <a:gd name="T29" fmla="*/ 39 h 228"/>
                  <a:gd name="T30" fmla="*/ 50 w 228"/>
                  <a:gd name="T31" fmla="*/ 23 h 228"/>
                  <a:gd name="T32" fmla="*/ 43 w 228"/>
                  <a:gd name="T33" fmla="*/ 24 h 228"/>
                  <a:gd name="T34" fmla="*/ 23 w 228"/>
                  <a:gd name="T35" fmla="*/ 43 h 228"/>
                  <a:gd name="T36" fmla="*/ 23 w 228"/>
                  <a:gd name="T37" fmla="*/ 51 h 228"/>
                  <a:gd name="T38" fmla="*/ 39 w 228"/>
                  <a:gd name="T39" fmla="*/ 74 h 228"/>
                  <a:gd name="T40" fmla="*/ 32 w 228"/>
                  <a:gd name="T41" fmla="*/ 90 h 228"/>
                  <a:gd name="T42" fmla="*/ 5 w 228"/>
                  <a:gd name="T43" fmla="*/ 95 h 228"/>
                  <a:gd name="T44" fmla="*/ 0 w 228"/>
                  <a:gd name="T45" fmla="*/ 100 h 228"/>
                  <a:gd name="T46" fmla="*/ 0 w 228"/>
                  <a:gd name="T47" fmla="*/ 128 h 228"/>
                  <a:gd name="T48" fmla="*/ 5 w 228"/>
                  <a:gd name="T49" fmla="*/ 134 h 228"/>
                  <a:gd name="T50" fmla="*/ 32 w 228"/>
                  <a:gd name="T51" fmla="*/ 139 h 228"/>
                  <a:gd name="T52" fmla="*/ 39 w 228"/>
                  <a:gd name="T53" fmla="*/ 155 h 228"/>
                  <a:gd name="T54" fmla="*/ 23 w 228"/>
                  <a:gd name="T55" fmla="*/ 178 h 228"/>
                  <a:gd name="T56" fmla="*/ 24 w 228"/>
                  <a:gd name="T57" fmla="*/ 185 h 228"/>
                  <a:gd name="T58" fmla="*/ 43 w 228"/>
                  <a:gd name="T59" fmla="*/ 204 h 228"/>
                  <a:gd name="T60" fmla="*/ 51 w 228"/>
                  <a:gd name="T61" fmla="*/ 205 h 228"/>
                  <a:gd name="T62" fmla="*/ 73 w 228"/>
                  <a:gd name="T63" fmla="*/ 189 h 228"/>
                  <a:gd name="T64" fmla="*/ 89 w 228"/>
                  <a:gd name="T65" fmla="*/ 196 h 228"/>
                  <a:gd name="T66" fmla="*/ 94 w 228"/>
                  <a:gd name="T67" fmla="*/ 223 h 228"/>
                  <a:gd name="T68" fmla="*/ 100 w 228"/>
                  <a:gd name="T69" fmla="*/ 228 h 228"/>
                  <a:gd name="T70" fmla="*/ 127 w 228"/>
                  <a:gd name="T71" fmla="*/ 228 h 228"/>
                  <a:gd name="T72" fmla="*/ 133 w 228"/>
                  <a:gd name="T73" fmla="*/ 223 h 228"/>
                  <a:gd name="T74" fmla="*/ 138 w 228"/>
                  <a:gd name="T75" fmla="*/ 196 h 228"/>
                  <a:gd name="T76" fmla="*/ 154 w 228"/>
                  <a:gd name="T77" fmla="*/ 190 h 228"/>
                  <a:gd name="T78" fmla="*/ 177 w 228"/>
                  <a:gd name="T79" fmla="*/ 205 h 228"/>
                  <a:gd name="T80" fmla="*/ 185 w 228"/>
                  <a:gd name="T81" fmla="*/ 205 h 228"/>
                  <a:gd name="T82" fmla="*/ 204 w 228"/>
                  <a:gd name="T83" fmla="*/ 185 h 228"/>
                  <a:gd name="T84" fmla="*/ 205 w 228"/>
                  <a:gd name="T85" fmla="*/ 178 h 228"/>
                  <a:gd name="T86" fmla="*/ 189 w 228"/>
                  <a:gd name="T87" fmla="*/ 155 h 228"/>
                  <a:gd name="T88" fmla="*/ 196 w 228"/>
                  <a:gd name="T89" fmla="*/ 139 h 228"/>
                  <a:gd name="T90" fmla="*/ 223 w 228"/>
                  <a:gd name="T91" fmla="*/ 134 h 228"/>
                  <a:gd name="T92" fmla="*/ 228 w 228"/>
                  <a:gd name="T93" fmla="*/ 128 h 228"/>
                  <a:gd name="T94" fmla="*/ 228 w 228"/>
                  <a:gd name="T95" fmla="*/ 100 h 228"/>
                  <a:gd name="T96" fmla="*/ 223 w 228"/>
                  <a:gd name="T97" fmla="*/ 95 h 228"/>
                  <a:gd name="T98" fmla="*/ 114 w 228"/>
                  <a:gd name="T99" fmla="*/ 149 h 228"/>
                  <a:gd name="T100" fmla="*/ 79 w 228"/>
                  <a:gd name="T101" fmla="*/ 114 h 228"/>
                  <a:gd name="T102" fmla="*/ 114 w 228"/>
                  <a:gd name="T103" fmla="*/ 79 h 228"/>
                  <a:gd name="T104" fmla="*/ 149 w 228"/>
                  <a:gd name="T105" fmla="*/ 114 h 228"/>
                  <a:gd name="T106" fmla="*/ 114 w 228"/>
                  <a:gd name="T107" fmla="*/ 14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8" h="228">
                    <a:moveTo>
                      <a:pt x="223" y="95"/>
                    </a:moveTo>
                    <a:cubicBezTo>
                      <a:pt x="196" y="90"/>
                      <a:pt x="196" y="90"/>
                      <a:pt x="196" y="90"/>
                    </a:cubicBezTo>
                    <a:cubicBezTo>
                      <a:pt x="194" y="84"/>
                      <a:pt x="192" y="79"/>
                      <a:pt x="189" y="74"/>
                    </a:cubicBezTo>
                    <a:cubicBezTo>
                      <a:pt x="205" y="50"/>
                      <a:pt x="205" y="50"/>
                      <a:pt x="205" y="50"/>
                    </a:cubicBezTo>
                    <a:cubicBezTo>
                      <a:pt x="207" y="48"/>
                      <a:pt x="206" y="45"/>
                      <a:pt x="205" y="43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3" y="22"/>
                      <a:pt x="180" y="21"/>
                      <a:pt x="178" y="23"/>
                    </a:cubicBezTo>
                    <a:cubicBezTo>
                      <a:pt x="155" y="39"/>
                      <a:pt x="155" y="39"/>
                      <a:pt x="155" y="39"/>
                    </a:cubicBezTo>
                    <a:cubicBezTo>
                      <a:pt x="149" y="36"/>
                      <a:pt x="144" y="34"/>
                      <a:pt x="138" y="32"/>
                    </a:cubicBezTo>
                    <a:cubicBezTo>
                      <a:pt x="133" y="5"/>
                      <a:pt x="133" y="5"/>
                      <a:pt x="133" y="5"/>
                    </a:cubicBezTo>
                    <a:cubicBezTo>
                      <a:pt x="133" y="2"/>
                      <a:pt x="130" y="0"/>
                      <a:pt x="127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7" y="0"/>
                      <a:pt x="95" y="2"/>
                      <a:pt x="94" y="5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3" y="34"/>
                      <a:pt x="78" y="36"/>
                      <a:pt x="73" y="39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48" y="22"/>
                      <a:pt x="45" y="22"/>
                      <a:pt x="43" y="2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2" y="45"/>
                      <a:pt x="21" y="49"/>
                      <a:pt x="23" y="51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36" y="79"/>
                      <a:pt x="34" y="84"/>
                      <a:pt x="32" y="90"/>
                    </a:cubicBezTo>
                    <a:cubicBezTo>
                      <a:pt x="5" y="95"/>
                      <a:pt x="5" y="95"/>
                      <a:pt x="5" y="95"/>
                    </a:cubicBezTo>
                    <a:cubicBezTo>
                      <a:pt x="2" y="95"/>
                      <a:pt x="0" y="98"/>
                      <a:pt x="0" y="100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1"/>
                      <a:pt x="2" y="133"/>
                      <a:pt x="5" y="134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34" y="144"/>
                      <a:pt x="36" y="150"/>
                      <a:pt x="39" y="155"/>
                    </a:cubicBezTo>
                    <a:cubicBezTo>
                      <a:pt x="23" y="178"/>
                      <a:pt x="23" y="178"/>
                      <a:pt x="23" y="178"/>
                    </a:cubicBezTo>
                    <a:cubicBezTo>
                      <a:pt x="22" y="180"/>
                      <a:pt x="22" y="183"/>
                      <a:pt x="24" y="185"/>
                    </a:cubicBezTo>
                    <a:cubicBezTo>
                      <a:pt x="43" y="204"/>
                      <a:pt x="43" y="204"/>
                      <a:pt x="43" y="204"/>
                    </a:cubicBezTo>
                    <a:cubicBezTo>
                      <a:pt x="45" y="206"/>
                      <a:pt x="48" y="207"/>
                      <a:pt x="51" y="205"/>
                    </a:cubicBezTo>
                    <a:cubicBezTo>
                      <a:pt x="73" y="189"/>
                      <a:pt x="73" y="189"/>
                      <a:pt x="73" y="189"/>
                    </a:cubicBezTo>
                    <a:cubicBezTo>
                      <a:pt x="78" y="192"/>
                      <a:pt x="84" y="194"/>
                      <a:pt x="89" y="196"/>
                    </a:cubicBezTo>
                    <a:cubicBezTo>
                      <a:pt x="94" y="223"/>
                      <a:pt x="94" y="223"/>
                      <a:pt x="94" y="223"/>
                    </a:cubicBezTo>
                    <a:cubicBezTo>
                      <a:pt x="95" y="226"/>
                      <a:pt x="97" y="228"/>
                      <a:pt x="100" y="228"/>
                    </a:cubicBezTo>
                    <a:cubicBezTo>
                      <a:pt x="127" y="228"/>
                      <a:pt x="127" y="228"/>
                      <a:pt x="127" y="228"/>
                    </a:cubicBezTo>
                    <a:cubicBezTo>
                      <a:pt x="130" y="228"/>
                      <a:pt x="133" y="226"/>
                      <a:pt x="133" y="223"/>
                    </a:cubicBezTo>
                    <a:cubicBezTo>
                      <a:pt x="138" y="196"/>
                      <a:pt x="138" y="196"/>
                      <a:pt x="138" y="196"/>
                    </a:cubicBezTo>
                    <a:cubicBezTo>
                      <a:pt x="144" y="194"/>
                      <a:pt x="149" y="192"/>
                      <a:pt x="154" y="190"/>
                    </a:cubicBezTo>
                    <a:cubicBezTo>
                      <a:pt x="177" y="205"/>
                      <a:pt x="177" y="205"/>
                      <a:pt x="177" y="205"/>
                    </a:cubicBezTo>
                    <a:cubicBezTo>
                      <a:pt x="180" y="207"/>
                      <a:pt x="183" y="207"/>
                      <a:pt x="185" y="205"/>
                    </a:cubicBezTo>
                    <a:cubicBezTo>
                      <a:pt x="204" y="185"/>
                      <a:pt x="204" y="185"/>
                      <a:pt x="204" y="185"/>
                    </a:cubicBezTo>
                    <a:cubicBezTo>
                      <a:pt x="206" y="183"/>
                      <a:pt x="206" y="180"/>
                      <a:pt x="205" y="178"/>
                    </a:cubicBezTo>
                    <a:cubicBezTo>
                      <a:pt x="189" y="155"/>
                      <a:pt x="189" y="155"/>
                      <a:pt x="189" y="155"/>
                    </a:cubicBezTo>
                    <a:cubicBezTo>
                      <a:pt x="192" y="150"/>
                      <a:pt x="194" y="144"/>
                      <a:pt x="196" y="139"/>
                    </a:cubicBezTo>
                    <a:cubicBezTo>
                      <a:pt x="223" y="134"/>
                      <a:pt x="223" y="134"/>
                      <a:pt x="223" y="134"/>
                    </a:cubicBezTo>
                    <a:cubicBezTo>
                      <a:pt x="226" y="133"/>
                      <a:pt x="228" y="131"/>
                      <a:pt x="228" y="128"/>
                    </a:cubicBezTo>
                    <a:cubicBezTo>
                      <a:pt x="228" y="100"/>
                      <a:pt x="228" y="100"/>
                      <a:pt x="228" y="100"/>
                    </a:cubicBezTo>
                    <a:cubicBezTo>
                      <a:pt x="228" y="98"/>
                      <a:pt x="226" y="95"/>
                      <a:pt x="223" y="95"/>
                    </a:cubicBezTo>
                    <a:close/>
                    <a:moveTo>
                      <a:pt x="114" y="149"/>
                    </a:moveTo>
                    <a:cubicBezTo>
                      <a:pt x="95" y="149"/>
                      <a:pt x="79" y="133"/>
                      <a:pt x="79" y="114"/>
                    </a:cubicBezTo>
                    <a:cubicBezTo>
                      <a:pt x="79" y="95"/>
                      <a:pt x="95" y="79"/>
                      <a:pt x="114" y="79"/>
                    </a:cubicBezTo>
                    <a:cubicBezTo>
                      <a:pt x="133" y="79"/>
                      <a:pt x="149" y="95"/>
                      <a:pt x="149" y="114"/>
                    </a:cubicBezTo>
                    <a:cubicBezTo>
                      <a:pt x="149" y="133"/>
                      <a:pt x="133" y="149"/>
                      <a:pt x="114" y="1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96" name="îṩliḍe">
              <a:extLst>
                <a:ext uri="{FF2B5EF4-FFF2-40B4-BE49-F238E27FC236}">
                  <a16:creationId xmlns:a16="http://schemas.microsoft.com/office/drawing/2014/main" id="{ED8E07B3-198F-411B-9CE6-283AB5141B4F}"/>
                </a:ext>
              </a:extLst>
            </p:cNvPr>
            <p:cNvSpPr txBox="1"/>
            <p:nvPr/>
          </p:nvSpPr>
          <p:spPr bwMode="auto">
            <a:xfrm>
              <a:off x="1466956" y="5025375"/>
              <a:ext cx="2111598" cy="727726"/>
            </a:xfrm>
            <a:prstGeom prst="rect">
              <a:avLst/>
            </a:prstGeom>
          </p:spPr>
          <p:txBody>
            <a:bodyPr wrap="square" lIns="91440" tIns="45720" rIns="91440" bIns="45720" anchor="ctr" anchorCtr="1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00" dirty="0"/>
                <a:t>完成整个知识管理平台从数据存储到知识存储的建设</a:t>
              </a:r>
              <a:endParaRPr lang="en-US" altLang="zh-CN" sz="1000" dirty="0"/>
            </a:p>
          </p:txBody>
        </p:sp>
        <p:grpSp>
          <p:nvGrpSpPr>
            <p:cNvPr id="97" name="isļïḑê">
              <a:extLst>
                <a:ext uri="{FF2B5EF4-FFF2-40B4-BE49-F238E27FC236}">
                  <a16:creationId xmlns:a16="http://schemas.microsoft.com/office/drawing/2014/main" id="{94D50F12-2494-4F46-9B83-3A9FB3FEE263}"/>
                </a:ext>
              </a:extLst>
            </p:cNvPr>
            <p:cNvGrpSpPr/>
            <p:nvPr/>
          </p:nvGrpSpPr>
          <p:grpSpPr>
            <a:xfrm>
              <a:off x="4040119" y="1880828"/>
              <a:ext cx="1691569" cy="2409192"/>
              <a:chOff x="1676975" y="1880828"/>
              <a:chExt cx="1691569" cy="2409192"/>
            </a:xfrm>
          </p:grpSpPr>
          <p:grpSp>
            <p:nvGrpSpPr>
              <p:cNvPr id="109" name="iṣlîḍè">
                <a:extLst>
                  <a:ext uri="{FF2B5EF4-FFF2-40B4-BE49-F238E27FC236}">
                    <a16:creationId xmlns:a16="http://schemas.microsoft.com/office/drawing/2014/main" id="{4E766D46-F62B-441C-BE14-988D6D4690F6}"/>
                  </a:ext>
                </a:extLst>
              </p:cNvPr>
              <p:cNvGrpSpPr/>
              <p:nvPr/>
            </p:nvGrpSpPr>
            <p:grpSpPr>
              <a:xfrm>
                <a:off x="1676975" y="1880828"/>
                <a:ext cx="1691569" cy="2409192"/>
                <a:chOff x="1676975" y="1880828"/>
                <a:chExt cx="1691569" cy="2409192"/>
              </a:xfrm>
            </p:grpSpPr>
            <p:sp>
              <p:nvSpPr>
                <p:cNvPr id="111" name="iśḻíḑé">
                  <a:extLst>
                    <a:ext uri="{FF2B5EF4-FFF2-40B4-BE49-F238E27FC236}">
                      <a16:creationId xmlns:a16="http://schemas.microsoft.com/office/drawing/2014/main" id="{022F2038-6076-41A5-8FF6-938EC2FF1C7F}"/>
                    </a:ext>
                  </a:extLst>
                </p:cNvPr>
                <p:cNvSpPr/>
                <p:nvPr/>
              </p:nvSpPr>
              <p:spPr>
                <a:xfrm>
                  <a:off x="1676975" y="1880828"/>
                  <a:ext cx="1691569" cy="2281733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1080000" anchor="b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  <a:defRPr/>
                  </a:pPr>
                  <a:r>
                    <a:rPr lang="zh-CN" altLang="en-US" b="1" dirty="0">
                      <a:solidFill>
                        <a:schemeClr val="bg1"/>
                      </a:solidFill>
                    </a:rPr>
                    <a:t>网站上线</a:t>
                  </a:r>
                  <a:endParaRPr lang="en-US" altLang="zh-CN" b="1" dirty="0">
                    <a:solidFill>
                      <a:schemeClr val="bg1"/>
                    </a:solidFill>
                  </a:endParaRPr>
                </a:p>
                <a:p>
                  <a:pPr algn="ctr">
                    <a:lnSpc>
                      <a:spcPct val="120000"/>
                    </a:lnSpc>
                    <a:defRPr/>
                  </a:pPr>
                  <a:r>
                    <a:rPr lang="zh-CN" altLang="en-US" b="1" dirty="0">
                      <a:solidFill>
                        <a:schemeClr val="bg1"/>
                      </a:solidFill>
                    </a:rPr>
                    <a:t>任务积累</a:t>
                  </a:r>
                </a:p>
              </p:txBody>
            </p:sp>
            <p:sp>
              <p:nvSpPr>
                <p:cNvPr id="112" name="iŝḻíďe">
                  <a:extLst>
                    <a:ext uri="{FF2B5EF4-FFF2-40B4-BE49-F238E27FC236}">
                      <a16:creationId xmlns:a16="http://schemas.microsoft.com/office/drawing/2014/main" id="{6533BC2C-DAC3-4124-BD8E-5E7A88D19323}"/>
                    </a:ext>
                  </a:extLst>
                </p:cNvPr>
                <p:cNvSpPr/>
                <p:nvPr/>
              </p:nvSpPr>
              <p:spPr>
                <a:xfrm rot="10800000">
                  <a:off x="2397677" y="4113262"/>
                  <a:ext cx="250164" cy="176758"/>
                </a:xfrm>
                <a:prstGeom prst="triangl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1080000" anchor="b" anchorCtr="1">
                  <a:normAutofit fontScale="25000" lnSpcReduction="20000"/>
                </a:bodyPr>
                <a:lstStyle/>
                <a:p>
                  <a:pPr algn="ctr">
                    <a:lnSpc>
                      <a:spcPct val="120000"/>
                    </a:lnSpc>
                  </a:pPr>
                  <a:endParaRPr b="1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0" name="îṡlïḓé">
                <a:extLst>
                  <a:ext uri="{FF2B5EF4-FFF2-40B4-BE49-F238E27FC236}">
                    <a16:creationId xmlns:a16="http://schemas.microsoft.com/office/drawing/2014/main" id="{222854FC-02F3-4446-8745-68D2F3E2FD4B}"/>
                  </a:ext>
                </a:extLst>
              </p:cNvPr>
              <p:cNvSpPr/>
              <p:nvPr/>
            </p:nvSpPr>
            <p:spPr bwMode="auto">
              <a:xfrm>
                <a:off x="2303562" y="2353121"/>
                <a:ext cx="456084" cy="456084"/>
              </a:xfrm>
              <a:custGeom>
                <a:avLst/>
                <a:gdLst>
                  <a:gd name="T0" fmla="*/ 223 w 228"/>
                  <a:gd name="T1" fmla="*/ 95 h 228"/>
                  <a:gd name="T2" fmla="*/ 196 w 228"/>
                  <a:gd name="T3" fmla="*/ 90 h 228"/>
                  <a:gd name="T4" fmla="*/ 189 w 228"/>
                  <a:gd name="T5" fmla="*/ 74 h 228"/>
                  <a:gd name="T6" fmla="*/ 205 w 228"/>
                  <a:gd name="T7" fmla="*/ 50 h 228"/>
                  <a:gd name="T8" fmla="*/ 205 w 228"/>
                  <a:gd name="T9" fmla="*/ 43 h 228"/>
                  <a:gd name="T10" fmla="*/ 185 w 228"/>
                  <a:gd name="T11" fmla="*/ 24 h 228"/>
                  <a:gd name="T12" fmla="*/ 178 w 228"/>
                  <a:gd name="T13" fmla="*/ 23 h 228"/>
                  <a:gd name="T14" fmla="*/ 155 w 228"/>
                  <a:gd name="T15" fmla="*/ 39 h 228"/>
                  <a:gd name="T16" fmla="*/ 138 w 228"/>
                  <a:gd name="T17" fmla="*/ 32 h 228"/>
                  <a:gd name="T18" fmla="*/ 133 w 228"/>
                  <a:gd name="T19" fmla="*/ 5 h 228"/>
                  <a:gd name="T20" fmla="*/ 127 w 228"/>
                  <a:gd name="T21" fmla="*/ 0 h 228"/>
                  <a:gd name="T22" fmla="*/ 100 w 228"/>
                  <a:gd name="T23" fmla="*/ 0 h 228"/>
                  <a:gd name="T24" fmla="*/ 94 w 228"/>
                  <a:gd name="T25" fmla="*/ 5 h 228"/>
                  <a:gd name="T26" fmla="*/ 89 w 228"/>
                  <a:gd name="T27" fmla="*/ 32 h 228"/>
                  <a:gd name="T28" fmla="*/ 73 w 228"/>
                  <a:gd name="T29" fmla="*/ 39 h 228"/>
                  <a:gd name="T30" fmla="*/ 50 w 228"/>
                  <a:gd name="T31" fmla="*/ 23 h 228"/>
                  <a:gd name="T32" fmla="*/ 43 w 228"/>
                  <a:gd name="T33" fmla="*/ 24 h 228"/>
                  <a:gd name="T34" fmla="*/ 23 w 228"/>
                  <a:gd name="T35" fmla="*/ 43 h 228"/>
                  <a:gd name="T36" fmla="*/ 23 w 228"/>
                  <a:gd name="T37" fmla="*/ 51 h 228"/>
                  <a:gd name="T38" fmla="*/ 39 w 228"/>
                  <a:gd name="T39" fmla="*/ 74 h 228"/>
                  <a:gd name="T40" fmla="*/ 32 w 228"/>
                  <a:gd name="T41" fmla="*/ 90 h 228"/>
                  <a:gd name="T42" fmla="*/ 5 w 228"/>
                  <a:gd name="T43" fmla="*/ 95 h 228"/>
                  <a:gd name="T44" fmla="*/ 0 w 228"/>
                  <a:gd name="T45" fmla="*/ 100 h 228"/>
                  <a:gd name="T46" fmla="*/ 0 w 228"/>
                  <a:gd name="T47" fmla="*/ 128 h 228"/>
                  <a:gd name="T48" fmla="*/ 5 w 228"/>
                  <a:gd name="T49" fmla="*/ 134 h 228"/>
                  <a:gd name="T50" fmla="*/ 32 w 228"/>
                  <a:gd name="T51" fmla="*/ 139 h 228"/>
                  <a:gd name="T52" fmla="*/ 39 w 228"/>
                  <a:gd name="T53" fmla="*/ 155 h 228"/>
                  <a:gd name="T54" fmla="*/ 23 w 228"/>
                  <a:gd name="T55" fmla="*/ 178 h 228"/>
                  <a:gd name="T56" fmla="*/ 24 w 228"/>
                  <a:gd name="T57" fmla="*/ 185 h 228"/>
                  <a:gd name="T58" fmla="*/ 43 w 228"/>
                  <a:gd name="T59" fmla="*/ 204 h 228"/>
                  <a:gd name="T60" fmla="*/ 51 w 228"/>
                  <a:gd name="T61" fmla="*/ 205 h 228"/>
                  <a:gd name="T62" fmla="*/ 73 w 228"/>
                  <a:gd name="T63" fmla="*/ 189 h 228"/>
                  <a:gd name="T64" fmla="*/ 89 w 228"/>
                  <a:gd name="T65" fmla="*/ 196 h 228"/>
                  <a:gd name="T66" fmla="*/ 94 w 228"/>
                  <a:gd name="T67" fmla="*/ 223 h 228"/>
                  <a:gd name="T68" fmla="*/ 100 w 228"/>
                  <a:gd name="T69" fmla="*/ 228 h 228"/>
                  <a:gd name="T70" fmla="*/ 127 w 228"/>
                  <a:gd name="T71" fmla="*/ 228 h 228"/>
                  <a:gd name="T72" fmla="*/ 133 w 228"/>
                  <a:gd name="T73" fmla="*/ 223 h 228"/>
                  <a:gd name="T74" fmla="*/ 138 w 228"/>
                  <a:gd name="T75" fmla="*/ 196 h 228"/>
                  <a:gd name="T76" fmla="*/ 154 w 228"/>
                  <a:gd name="T77" fmla="*/ 190 h 228"/>
                  <a:gd name="T78" fmla="*/ 177 w 228"/>
                  <a:gd name="T79" fmla="*/ 205 h 228"/>
                  <a:gd name="T80" fmla="*/ 185 w 228"/>
                  <a:gd name="T81" fmla="*/ 205 h 228"/>
                  <a:gd name="T82" fmla="*/ 204 w 228"/>
                  <a:gd name="T83" fmla="*/ 185 h 228"/>
                  <a:gd name="T84" fmla="*/ 205 w 228"/>
                  <a:gd name="T85" fmla="*/ 178 h 228"/>
                  <a:gd name="T86" fmla="*/ 189 w 228"/>
                  <a:gd name="T87" fmla="*/ 155 h 228"/>
                  <a:gd name="T88" fmla="*/ 196 w 228"/>
                  <a:gd name="T89" fmla="*/ 139 h 228"/>
                  <a:gd name="T90" fmla="*/ 223 w 228"/>
                  <a:gd name="T91" fmla="*/ 134 h 228"/>
                  <a:gd name="T92" fmla="*/ 228 w 228"/>
                  <a:gd name="T93" fmla="*/ 128 h 228"/>
                  <a:gd name="T94" fmla="*/ 228 w 228"/>
                  <a:gd name="T95" fmla="*/ 100 h 228"/>
                  <a:gd name="T96" fmla="*/ 223 w 228"/>
                  <a:gd name="T97" fmla="*/ 95 h 228"/>
                  <a:gd name="T98" fmla="*/ 114 w 228"/>
                  <a:gd name="T99" fmla="*/ 149 h 228"/>
                  <a:gd name="T100" fmla="*/ 79 w 228"/>
                  <a:gd name="T101" fmla="*/ 114 h 228"/>
                  <a:gd name="T102" fmla="*/ 114 w 228"/>
                  <a:gd name="T103" fmla="*/ 79 h 228"/>
                  <a:gd name="T104" fmla="*/ 149 w 228"/>
                  <a:gd name="T105" fmla="*/ 114 h 228"/>
                  <a:gd name="T106" fmla="*/ 114 w 228"/>
                  <a:gd name="T107" fmla="*/ 14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8" h="228">
                    <a:moveTo>
                      <a:pt x="223" y="95"/>
                    </a:moveTo>
                    <a:cubicBezTo>
                      <a:pt x="196" y="90"/>
                      <a:pt x="196" y="90"/>
                      <a:pt x="196" y="90"/>
                    </a:cubicBezTo>
                    <a:cubicBezTo>
                      <a:pt x="194" y="84"/>
                      <a:pt x="192" y="79"/>
                      <a:pt x="189" y="74"/>
                    </a:cubicBezTo>
                    <a:cubicBezTo>
                      <a:pt x="205" y="50"/>
                      <a:pt x="205" y="50"/>
                      <a:pt x="205" y="50"/>
                    </a:cubicBezTo>
                    <a:cubicBezTo>
                      <a:pt x="207" y="48"/>
                      <a:pt x="206" y="45"/>
                      <a:pt x="205" y="43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3" y="22"/>
                      <a:pt x="180" y="21"/>
                      <a:pt x="178" y="23"/>
                    </a:cubicBezTo>
                    <a:cubicBezTo>
                      <a:pt x="155" y="39"/>
                      <a:pt x="155" y="39"/>
                      <a:pt x="155" y="39"/>
                    </a:cubicBezTo>
                    <a:cubicBezTo>
                      <a:pt x="149" y="36"/>
                      <a:pt x="144" y="34"/>
                      <a:pt x="138" y="32"/>
                    </a:cubicBezTo>
                    <a:cubicBezTo>
                      <a:pt x="133" y="5"/>
                      <a:pt x="133" y="5"/>
                      <a:pt x="133" y="5"/>
                    </a:cubicBezTo>
                    <a:cubicBezTo>
                      <a:pt x="133" y="2"/>
                      <a:pt x="130" y="0"/>
                      <a:pt x="127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7" y="0"/>
                      <a:pt x="95" y="2"/>
                      <a:pt x="94" y="5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3" y="34"/>
                      <a:pt x="78" y="36"/>
                      <a:pt x="73" y="39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48" y="22"/>
                      <a:pt x="45" y="22"/>
                      <a:pt x="43" y="2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2" y="45"/>
                      <a:pt x="21" y="49"/>
                      <a:pt x="23" y="51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36" y="79"/>
                      <a:pt x="34" y="84"/>
                      <a:pt x="32" y="90"/>
                    </a:cubicBezTo>
                    <a:cubicBezTo>
                      <a:pt x="5" y="95"/>
                      <a:pt x="5" y="95"/>
                      <a:pt x="5" y="95"/>
                    </a:cubicBezTo>
                    <a:cubicBezTo>
                      <a:pt x="2" y="95"/>
                      <a:pt x="0" y="98"/>
                      <a:pt x="0" y="100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1"/>
                      <a:pt x="2" y="133"/>
                      <a:pt x="5" y="134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34" y="144"/>
                      <a:pt x="36" y="150"/>
                      <a:pt x="39" y="155"/>
                    </a:cubicBezTo>
                    <a:cubicBezTo>
                      <a:pt x="23" y="178"/>
                      <a:pt x="23" y="178"/>
                      <a:pt x="23" y="178"/>
                    </a:cubicBezTo>
                    <a:cubicBezTo>
                      <a:pt x="22" y="180"/>
                      <a:pt x="22" y="183"/>
                      <a:pt x="24" y="185"/>
                    </a:cubicBezTo>
                    <a:cubicBezTo>
                      <a:pt x="43" y="204"/>
                      <a:pt x="43" y="204"/>
                      <a:pt x="43" y="204"/>
                    </a:cubicBezTo>
                    <a:cubicBezTo>
                      <a:pt x="45" y="206"/>
                      <a:pt x="48" y="207"/>
                      <a:pt x="51" y="205"/>
                    </a:cubicBezTo>
                    <a:cubicBezTo>
                      <a:pt x="73" y="189"/>
                      <a:pt x="73" y="189"/>
                      <a:pt x="73" y="189"/>
                    </a:cubicBezTo>
                    <a:cubicBezTo>
                      <a:pt x="78" y="192"/>
                      <a:pt x="84" y="194"/>
                      <a:pt x="89" y="196"/>
                    </a:cubicBezTo>
                    <a:cubicBezTo>
                      <a:pt x="94" y="223"/>
                      <a:pt x="94" y="223"/>
                      <a:pt x="94" y="223"/>
                    </a:cubicBezTo>
                    <a:cubicBezTo>
                      <a:pt x="95" y="226"/>
                      <a:pt x="97" y="228"/>
                      <a:pt x="100" y="228"/>
                    </a:cubicBezTo>
                    <a:cubicBezTo>
                      <a:pt x="127" y="228"/>
                      <a:pt x="127" y="228"/>
                      <a:pt x="127" y="228"/>
                    </a:cubicBezTo>
                    <a:cubicBezTo>
                      <a:pt x="130" y="228"/>
                      <a:pt x="133" y="226"/>
                      <a:pt x="133" y="223"/>
                    </a:cubicBezTo>
                    <a:cubicBezTo>
                      <a:pt x="138" y="196"/>
                      <a:pt x="138" y="196"/>
                      <a:pt x="138" y="196"/>
                    </a:cubicBezTo>
                    <a:cubicBezTo>
                      <a:pt x="144" y="194"/>
                      <a:pt x="149" y="192"/>
                      <a:pt x="154" y="190"/>
                    </a:cubicBezTo>
                    <a:cubicBezTo>
                      <a:pt x="177" y="205"/>
                      <a:pt x="177" y="205"/>
                      <a:pt x="177" y="205"/>
                    </a:cubicBezTo>
                    <a:cubicBezTo>
                      <a:pt x="180" y="207"/>
                      <a:pt x="183" y="207"/>
                      <a:pt x="185" y="205"/>
                    </a:cubicBezTo>
                    <a:cubicBezTo>
                      <a:pt x="204" y="185"/>
                      <a:pt x="204" y="185"/>
                      <a:pt x="204" y="185"/>
                    </a:cubicBezTo>
                    <a:cubicBezTo>
                      <a:pt x="206" y="183"/>
                      <a:pt x="206" y="180"/>
                      <a:pt x="205" y="178"/>
                    </a:cubicBezTo>
                    <a:cubicBezTo>
                      <a:pt x="189" y="155"/>
                      <a:pt x="189" y="155"/>
                      <a:pt x="189" y="155"/>
                    </a:cubicBezTo>
                    <a:cubicBezTo>
                      <a:pt x="192" y="150"/>
                      <a:pt x="194" y="144"/>
                      <a:pt x="196" y="139"/>
                    </a:cubicBezTo>
                    <a:cubicBezTo>
                      <a:pt x="223" y="134"/>
                      <a:pt x="223" y="134"/>
                      <a:pt x="223" y="134"/>
                    </a:cubicBezTo>
                    <a:cubicBezTo>
                      <a:pt x="226" y="133"/>
                      <a:pt x="228" y="131"/>
                      <a:pt x="228" y="128"/>
                    </a:cubicBezTo>
                    <a:cubicBezTo>
                      <a:pt x="228" y="100"/>
                      <a:pt x="228" y="100"/>
                      <a:pt x="228" y="100"/>
                    </a:cubicBezTo>
                    <a:cubicBezTo>
                      <a:pt x="228" y="98"/>
                      <a:pt x="226" y="95"/>
                      <a:pt x="223" y="95"/>
                    </a:cubicBezTo>
                    <a:close/>
                    <a:moveTo>
                      <a:pt x="114" y="149"/>
                    </a:moveTo>
                    <a:cubicBezTo>
                      <a:pt x="95" y="149"/>
                      <a:pt x="79" y="133"/>
                      <a:pt x="79" y="114"/>
                    </a:cubicBezTo>
                    <a:cubicBezTo>
                      <a:pt x="79" y="95"/>
                      <a:pt x="95" y="79"/>
                      <a:pt x="114" y="79"/>
                    </a:cubicBezTo>
                    <a:cubicBezTo>
                      <a:pt x="133" y="79"/>
                      <a:pt x="149" y="95"/>
                      <a:pt x="149" y="114"/>
                    </a:cubicBezTo>
                    <a:cubicBezTo>
                      <a:pt x="149" y="133"/>
                      <a:pt x="133" y="149"/>
                      <a:pt x="114" y="1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8" name="iṧļidé">
              <a:extLst>
                <a:ext uri="{FF2B5EF4-FFF2-40B4-BE49-F238E27FC236}">
                  <a16:creationId xmlns:a16="http://schemas.microsoft.com/office/drawing/2014/main" id="{B7F123E9-97F2-4B98-B7BF-913BF506BE8C}"/>
                </a:ext>
              </a:extLst>
            </p:cNvPr>
            <p:cNvGrpSpPr/>
            <p:nvPr/>
          </p:nvGrpSpPr>
          <p:grpSpPr>
            <a:xfrm>
              <a:off x="6403263" y="1880828"/>
              <a:ext cx="1691569" cy="2409192"/>
              <a:chOff x="1676975" y="1880828"/>
              <a:chExt cx="1691569" cy="2409192"/>
            </a:xfrm>
          </p:grpSpPr>
          <p:grpSp>
            <p:nvGrpSpPr>
              <p:cNvPr id="105" name="ïśľíḑe">
                <a:extLst>
                  <a:ext uri="{FF2B5EF4-FFF2-40B4-BE49-F238E27FC236}">
                    <a16:creationId xmlns:a16="http://schemas.microsoft.com/office/drawing/2014/main" id="{10C2C080-94FB-40CF-9C96-68F0EB320358}"/>
                  </a:ext>
                </a:extLst>
              </p:cNvPr>
              <p:cNvGrpSpPr/>
              <p:nvPr/>
            </p:nvGrpSpPr>
            <p:grpSpPr>
              <a:xfrm>
                <a:off x="1676975" y="1880828"/>
                <a:ext cx="1691569" cy="2409192"/>
                <a:chOff x="1676975" y="1880828"/>
                <a:chExt cx="1691569" cy="2409192"/>
              </a:xfrm>
            </p:grpSpPr>
            <p:sp>
              <p:nvSpPr>
                <p:cNvPr id="107" name="îş1îḓê">
                  <a:extLst>
                    <a:ext uri="{FF2B5EF4-FFF2-40B4-BE49-F238E27FC236}">
                      <a16:creationId xmlns:a16="http://schemas.microsoft.com/office/drawing/2014/main" id="{B9DCC317-58E6-430B-9ACC-C203D49DF1A7}"/>
                    </a:ext>
                  </a:extLst>
                </p:cNvPr>
                <p:cNvSpPr/>
                <p:nvPr/>
              </p:nvSpPr>
              <p:spPr>
                <a:xfrm>
                  <a:off x="1676975" y="1880828"/>
                  <a:ext cx="1691569" cy="2281733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1080000" anchor="b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  <a:defRPr/>
                  </a:pPr>
                  <a:r>
                    <a:rPr lang="zh-CN" altLang="en-US" b="1" dirty="0">
                      <a:solidFill>
                        <a:schemeClr val="bg1"/>
                      </a:solidFill>
                    </a:rPr>
                    <a:t>知识迭代</a:t>
                  </a:r>
                </a:p>
              </p:txBody>
            </p:sp>
            <p:sp>
              <p:nvSpPr>
                <p:cNvPr id="108" name="îšľîḍé">
                  <a:extLst>
                    <a:ext uri="{FF2B5EF4-FFF2-40B4-BE49-F238E27FC236}">
                      <a16:creationId xmlns:a16="http://schemas.microsoft.com/office/drawing/2014/main" id="{E0F5C85B-B230-4A8D-9BE6-8745D5B55AA1}"/>
                    </a:ext>
                  </a:extLst>
                </p:cNvPr>
                <p:cNvSpPr/>
                <p:nvPr/>
              </p:nvSpPr>
              <p:spPr>
                <a:xfrm rot="10800000">
                  <a:off x="2397677" y="4113262"/>
                  <a:ext cx="250164" cy="176758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06" name="iṧḷíḓè">
                <a:extLst>
                  <a:ext uri="{FF2B5EF4-FFF2-40B4-BE49-F238E27FC236}">
                    <a16:creationId xmlns:a16="http://schemas.microsoft.com/office/drawing/2014/main" id="{06D5E114-6732-4FA6-9F28-0F8ED3B427EE}"/>
                  </a:ext>
                </a:extLst>
              </p:cNvPr>
              <p:cNvSpPr/>
              <p:nvPr/>
            </p:nvSpPr>
            <p:spPr bwMode="auto">
              <a:xfrm>
                <a:off x="2303562" y="2353121"/>
                <a:ext cx="456084" cy="456084"/>
              </a:xfrm>
              <a:custGeom>
                <a:avLst/>
                <a:gdLst>
                  <a:gd name="T0" fmla="*/ 223 w 228"/>
                  <a:gd name="T1" fmla="*/ 95 h 228"/>
                  <a:gd name="T2" fmla="*/ 196 w 228"/>
                  <a:gd name="T3" fmla="*/ 90 h 228"/>
                  <a:gd name="T4" fmla="*/ 189 w 228"/>
                  <a:gd name="T5" fmla="*/ 74 h 228"/>
                  <a:gd name="T6" fmla="*/ 205 w 228"/>
                  <a:gd name="T7" fmla="*/ 50 h 228"/>
                  <a:gd name="T8" fmla="*/ 205 w 228"/>
                  <a:gd name="T9" fmla="*/ 43 h 228"/>
                  <a:gd name="T10" fmla="*/ 185 w 228"/>
                  <a:gd name="T11" fmla="*/ 24 h 228"/>
                  <a:gd name="T12" fmla="*/ 178 w 228"/>
                  <a:gd name="T13" fmla="*/ 23 h 228"/>
                  <a:gd name="T14" fmla="*/ 155 w 228"/>
                  <a:gd name="T15" fmla="*/ 39 h 228"/>
                  <a:gd name="T16" fmla="*/ 138 w 228"/>
                  <a:gd name="T17" fmla="*/ 32 h 228"/>
                  <a:gd name="T18" fmla="*/ 133 w 228"/>
                  <a:gd name="T19" fmla="*/ 5 h 228"/>
                  <a:gd name="T20" fmla="*/ 127 w 228"/>
                  <a:gd name="T21" fmla="*/ 0 h 228"/>
                  <a:gd name="T22" fmla="*/ 100 w 228"/>
                  <a:gd name="T23" fmla="*/ 0 h 228"/>
                  <a:gd name="T24" fmla="*/ 94 w 228"/>
                  <a:gd name="T25" fmla="*/ 5 h 228"/>
                  <a:gd name="T26" fmla="*/ 89 w 228"/>
                  <a:gd name="T27" fmla="*/ 32 h 228"/>
                  <a:gd name="T28" fmla="*/ 73 w 228"/>
                  <a:gd name="T29" fmla="*/ 39 h 228"/>
                  <a:gd name="T30" fmla="*/ 50 w 228"/>
                  <a:gd name="T31" fmla="*/ 23 h 228"/>
                  <a:gd name="T32" fmla="*/ 43 w 228"/>
                  <a:gd name="T33" fmla="*/ 24 h 228"/>
                  <a:gd name="T34" fmla="*/ 23 w 228"/>
                  <a:gd name="T35" fmla="*/ 43 h 228"/>
                  <a:gd name="T36" fmla="*/ 23 w 228"/>
                  <a:gd name="T37" fmla="*/ 51 h 228"/>
                  <a:gd name="T38" fmla="*/ 39 w 228"/>
                  <a:gd name="T39" fmla="*/ 74 h 228"/>
                  <a:gd name="T40" fmla="*/ 32 w 228"/>
                  <a:gd name="T41" fmla="*/ 90 h 228"/>
                  <a:gd name="T42" fmla="*/ 5 w 228"/>
                  <a:gd name="T43" fmla="*/ 95 h 228"/>
                  <a:gd name="T44" fmla="*/ 0 w 228"/>
                  <a:gd name="T45" fmla="*/ 100 h 228"/>
                  <a:gd name="T46" fmla="*/ 0 w 228"/>
                  <a:gd name="T47" fmla="*/ 128 h 228"/>
                  <a:gd name="T48" fmla="*/ 5 w 228"/>
                  <a:gd name="T49" fmla="*/ 134 h 228"/>
                  <a:gd name="T50" fmla="*/ 32 w 228"/>
                  <a:gd name="T51" fmla="*/ 139 h 228"/>
                  <a:gd name="T52" fmla="*/ 39 w 228"/>
                  <a:gd name="T53" fmla="*/ 155 h 228"/>
                  <a:gd name="T54" fmla="*/ 23 w 228"/>
                  <a:gd name="T55" fmla="*/ 178 h 228"/>
                  <a:gd name="T56" fmla="*/ 24 w 228"/>
                  <a:gd name="T57" fmla="*/ 185 h 228"/>
                  <a:gd name="T58" fmla="*/ 43 w 228"/>
                  <a:gd name="T59" fmla="*/ 204 h 228"/>
                  <a:gd name="T60" fmla="*/ 51 w 228"/>
                  <a:gd name="T61" fmla="*/ 205 h 228"/>
                  <a:gd name="T62" fmla="*/ 73 w 228"/>
                  <a:gd name="T63" fmla="*/ 189 h 228"/>
                  <a:gd name="T64" fmla="*/ 89 w 228"/>
                  <a:gd name="T65" fmla="*/ 196 h 228"/>
                  <a:gd name="T66" fmla="*/ 94 w 228"/>
                  <a:gd name="T67" fmla="*/ 223 h 228"/>
                  <a:gd name="T68" fmla="*/ 100 w 228"/>
                  <a:gd name="T69" fmla="*/ 228 h 228"/>
                  <a:gd name="T70" fmla="*/ 127 w 228"/>
                  <a:gd name="T71" fmla="*/ 228 h 228"/>
                  <a:gd name="T72" fmla="*/ 133 w 228"/>
                  <a:gd name="T73" fmla="*/ 223 h 228"/>
                  <a:gd name="T74" fmla="*/ 138 w 228"/>
                  <a:gd name="T75" fmla="*/ 196 h 228"/>
                  <a:gd name="T76" fmla="*/ 154 w 228"/>
                  <a:gd name="T77" fmla="*/ 190 h 228"/>
                  <a:gd name="T78" fmla="*/ 177 w 228"/>
                  <a:gd name="T79" fmla="*/ 205 h 228"/>
                  <a:gd name="T80" fmla="*/ 185 w 228"/>
                  <a:gd name="T81" fmla="*/ 205 h 228"/>
                  <a:gd name="T82" fmla="*/ 204 w 228"/>
                  <a:gd name="T83" fmla="*/ 185 h 228"/>
                  <a:gd name="T84" fmla="*/ 205 w 228"/>
                  <a:gd name="T85" fmla="*/ 178 h 228"/>
                  <a:gd name="T86" fmla="*/ 189 w 228"/>
                  <a:gd name="T87" fmla="*/ 155 h 228"/>
                  <a:gd name="T88" fmla="*/ 196 w 228"/>
                  <a:gd name="T89" fmla="*/ 139 h 228"/>
                  <a:gd name="T90" fmla="*/ 223 w 228"/>
                  <a:gd name="T91" fmla="*/ 134 h 228"/>
                  <a:gd name="T92" fmla="*/ 228 w 228"/>
                  <a:gd name="T93" fmla="*/ 128 h 228"/>
                  <a:gd name="T94" fmla="*/ 228 w 228"/>
                  <a:gd name="T95" fmla="*/ 100 h 228"/>
                  <a:gd name="T96" fmla="*/ 223 w 228"/>
                  <a:gd name="T97" fmla="*/ 95 h 228"/>
                  <a:gd name="T98" fmla="*/ 114 w 228"/>
                  <a:gd name="T99" fmla="*/ 149 h 228"/>
                  <a:gd name="T100" fmla="*/ 79 w 228"/>
                  <a:gd name="T101" fmla="*/ 114 h 228"/>
                  <a:gd name="T102" fmla="*/ 114 w 228"/>
                  <a:gd name="T103" fmla="*/ 79 h 228"/>
                  <a:gd name="T104" fmla="*/ 149 w 228"/>
                  <a:gd name="T105" fmla="*/ 114 h 228"/>
                  <a:gd name="T106" fmla="*/ 114 w 228"/>
                  <a:gd name="T107" fmla="*/ 14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8" h="228">
                    <a:moveTo>
                      <a:pt x="223" y="95"/>
                    </a:moveTo>
                    <a:cubicBezTo>
                      <a:pt x="196" y="90"/>
                      <a:pt x="196" y="90"/>
                      <a:pt x="196" y="90"/>
                    </a:cubicBezTo>
                    <a:cubicBezTo>
                      <a:pt x="194" y="84"/>
                      <a:pt x="192" y="79"/>
                      <a:pt x="189" y="74"/>
                    </a:cubicBezTo>
                    <a:cubicBezTo>
                      <a:pt x="205" y="50"/>
                      <a:pt x="205" y="50"/>
                      <a:pt x="205" y="50"/>
                    </a:cubicBezTo>
                    <a:cubicBezTo>
                      <a:pt x="207" y="48"/>
                      <a:pt x="206" y="45"/>
                      <a:pt x="205" y="43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3" y="22"/>
                      <a:pt x="180" y="21"/>
                      <a:pt x="178" y="23"/>
                    </a:cubicBezTo>
                    <a:cubicBezTo>
                      <a:pt x="155" y="39"/>
                      <a:pt x="155" y="39"/>
                      <a:pt x="155" y="39"/>
                    </a:cubicBezTo>
                    <a:cubicBezTo>
                      <a:pt x="149" y="36"/>
                      <a:pt x="144" y="34"/>
                      <a:pt x="138" y="32"/>
                    </a:cubicBezTo>
                    <a:cubicBezTo>
                      <a:pt x="133" y="5"/>
                      <a:pt x="133" y="5"/>
                      <a:pt x="133" y="5"/>
                    </a:cubicBezTo>
                    <a:cubicBezTo>
                      <a:pt x="133" y="2"/>
                      <a:pt x="130" y="0"/>
                      <a:pt x="127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7" y="0"/>
                      <a:pt x="95" y="2"/>
                      <a:pt x="94" y="5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3" y="34"/>
                      <a:pt x="78" y="36"/>
                      <a:pt x="73" y="39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48" y="22"/>
                      <a:pt x="45" y="22"/>
                      <a:pt x="43" y="2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2" y="45"/>
                      <a:pt x="21" y="49"/>
                      <a:pt x="23" y="51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36" y="79"/>
                      <a:pt x="34" y="84"/>
                      <a:pt x="32" y="90"/>
                    </a:cubicBezTo>
                    <a:cubicBezTo>
                      <a:pt x="5" y="95"/>
                      <a:pt x="5" y="95"/>
                      <a:pt x="5" y="95"/>
                    </a:cubicBezTo>
                    <a:cubicBezTo>
                      <a:pt x="2" y="95"/>
                      <a:pt x="0" y="98"/>
                      <a:pt x="0" y="100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1"/>
                      <a:pt x="2" y="133"/>
                      <a:pt x="5" y="134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34" y="144"/>
                      <a:pt x="36" y="150"/>
                      <a:pt x="39" y="155"/>
                    </a:cubicBezTo>
                    <a:cubicBezTo>
                      <a:pt x="23" y="178"/>
                      <a:pt x="23" y="178"/>
                      <a:pt x="23" y="178"/>
                    </a:cubicBezTo>
                    <a:cubicBezTo>
                      <a:pt x="22" y="180"/>
                      <a:pt x="22" y="183"/>
                      <a:pt x="24" y="185"/>
                    </a:cubicBezTo>
                    <a:cubicBezTo>
                      <a:pt x="43" y="204"/>
                      <a:pt x="43" y="204"/>
                      <a:pt x="43" y="204"/>
                    </a:cubicBezTo>
                    <a:cubicBezTo>
                      <a:pt x="45" y="206"/>
                      <a:pt x="48" y="207"/>
                      <a:pt x="51" y="205"/>
                    </a:cubicBezTo>
                    <a:cubicBezTo>
                      <a:pt x="73" y="189"/>
                      <a:pt x="73" y="189"/>
                      <a:pt x="73" y="189"/>
                    </a:cubicBezTo>
                    <a:cubicBezTo>
                      <a:pt x="78" y="192"/>
                      <a:pt x="84" y="194"/>
                      <a:pt x="89" y="196"/>
                    </a:cubicBezTo>
                    <a:cubicBezTo>
                      <a:pt x="94" y="223"/>
                      <a:pt x="94" y="223"/>
                      <a:pt x="94" y="223"/>
                    </a:cubicBezTo>
                    <a:cubicBezTo>
                      <a:pt x="95" y="226"/>
                      <a:pt x="97" y="228"/>
                      <a:pt x="100" y="228"/>
                    </a:cubicBezTo>
                    <a:cubicBezTo>
                      <a:pt x="127" y="228"/>
                      <a:pt x="127" y="228"/>
                      <a:pt x="127" y="228"/>
                    </a:cubicBezTo>
                    <a:cubicBezTo>
                      <a:pt x="130" y="228"/>
                      <a:pt x="133" y="226"/>
                      <a:pt x="133" y="223"/>
                    </a:cubicBezTo>
                    <a:cubicBezTo>
                      <a:pt x="138" y="196"/>
                      <a:pt x="138" y="196"/>
                      <a:pt x="138" y="196"/>
                    </a:cubicBezTo>
                    <a:cubicBezTo>
                      <a:pt x="144" y="194"/>
                      <a:pt x="149" y="192"/>
                      <a:pt x="154" y="190"/>
                    </a:cubicBezTo>
                    <a:cubicBezTo>
                      <a:pt x="177" y="205"/>
                      <a:pt x="177" y="205"/>
                      <a:pt x="177" y="205"/>
                    </a:cubicBezTo>
                    <a:cubicBezTo>
                      <a:pt x="180" y="207"/>
                      <a:pt x="183" y="207"/>
                      <a:pt x="185" y="205"/>
                    </a:cubicBezTo>
                    <a:cubicBezTo>
                      <a:pt x="204" y="185"/>
                      <a:pt x="204" y="185"/>
                      <a:pt x="204" y="185"/>
                    </a:cubicBezTo>
                    <a:cubicBezTo>
                      <a:pt x="206" y="183"/>
                      <a:pt x="206" y="180"/>
                      <a:pt x="205" y="178"/>
                    </a:cubicBezTo>
                    <a:cubicBezTo>
                      <a:pt x="189" y="155"/>
                      <a:pt x="189" y="155"/>
                      <a:pt x="189" y="155"/>
                    </a:cubicBezTo>
                    <a:cubicBezTo>
                      <a:pt x="192" y="150"/>
                      <a:pt x="194" y="144"/>
                      <a:pt x="196" y="139"/>
                    </a:cubicBezTo>
                    <a:cubicBezTo>
                      <a:pt x="223" y="134"/>
                      <a:pt x="223" y="134"/>
                      <a:pt x="223" y="134"/>
                    </a:cubicBezTo>
                    <a:cubicBezTo>
                      <a:pt x="226" y="133"/>
                      <a:pt x="228" y="131"/>
                      <a:pt x="228" y="128"/>
                    </a:cubicBezTo>
                    <a:cubicBezTo>
                      <a:pt x="228" y="100"/>
                      <a:pt x="228" y="100"/>
                      <a:pt x="228" y="100"/>
                    </a:cubicBezTo>
                    <a:cubicBezTo>
                      <a:pt x="228" y="98"/>
                      <a:pt x="226" y="95"/>
                      <a:pt x="223" y="95"/>
                    </a:cubicBezTo>
                    <a:close/>
                    <a:moveTo>
                      <a:pt x="114" y="149"/>
                    </a:moveTo>
                    <a:cubicBezTo>
                      <a:pt x="95" y="149"/>
                      <a:pt x="79" y="133"/>
                      <a:pt x="79" y="114"/>
                    </a:cubicBezTo>
                    <a:cubicBezTo>
                      <a:pt x="79" y="95"/>
                      <a:pt x="95" y="79"/>
                      <a:pt x="114" y="79"/>
                    </a:cubicBezTo>
                    <a:cubicBezTo>
                      <a:pt x="133" y="79"/>
                      <a:pt x="149" y="95"/>
                      <a:pt x="149" y="114"/>
                    </a:cubicBezTo>
                    <a:cubicBezTo>
                      <a:pt x="149" y="133"/>
                      <a:pt x="133" y="149"/>
                      <a:pt x="114" y="1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9" name="ï$1îḓè">
              <a:extLst>
                <a:ext uri="{FF2B5EF4-FFF2-40B4-BE49-F238E27FC236}">
                  <a16:creationId xmlns:a16="http://schemas.microsoft.com/office/drawing/2014/main" id="{BB3CE6EA-80D5-428A-94AD-3B41FE6FF8F3}"/>
                </a:ext>
              </a:extLst>
            </p:cNvPr>
            <p:cNvGrpSpPr/>
            <p:nvPr/>
          </p:nvGrpSpPr>
          <p:grpSpPr>
            <a:xfrm>
              <a:off x="8766407" y="1880828"/>
              <a:ext cx="1691569" cy="2409192"/>
              <a:chOff x="1676975" y="1880828"/>
              <a:chExt cx="1691569" cy="2409192"/>
            </a:xfrm>
          </p:grpSpPr>
          <p:grpSp>
            <p:nvGrpSpPr>
              <p:cNvPr id="100" name="išḻîḓe">
                <a:extLst>
                  <a:ext uri="{FF2B5EF4-FFF2-40B4-BE49-F238E27FC236}">
                    <a16:creationId xmlns:a16="http://schemas.microsoft.com/office/drawing/2014/main" id="{79294499-9C64-4D2B-8AA3-BD77C63A2240}"/>
                  </a:ext>
                </a:extLst>
              </p:cNvPr>
              <p:cNvGrpSpPr/>
              <p:nvPr/>
            </p:nvGrpSpPr>
            <p:grpSpPr>
              <a:xfrm>
                <a:off x="1676975" y="1880828"/>
                <a:ext cx="1691569" cy="2409192"/>
                <a:chOff x="1676975" y="1880828"/>
                <a:chExt cx="1691569" cy="2409192"/>
              </a:xfrm>
            </p:grpSpPr>
            <p:sp>
              <p:nvSpPr>
                <p:cNvPr id="103" name="işľiḓé">
                  <a:extLst>
                    <a:ext uri="{FF2B5EF4-FFF2-40B4-BE49-F238E27FC236}">
                      <a16:creationId xmlns:a16="http://schemas.microsoft.com/office/drawing/2014/main" id="{44EE07AE-D2DE-4901-8F47-BA9CF63B5B6F}"/>
                    </a:ext>
                  </a:extLst>
                </p:cNvPr>
                <p:cNvSpPr/>
                <p:nvPr/>
              </p:nvSpPr>
              <p:spPr>
                <a:xfrm>
                  <a:off x="1676975" y="1880828"/>
                  <a:ext cx="1691569" cy="2281733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1080000" anchor="b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zh-CN" altLang="en-US" b="1" dirty="0">
                      <a:solidFill>
                        <a:schemeClr val="bg1"/>
                      </a:solidFill>
                    </a:rPr>
                    <a:t>开放接口</a:t>
                  </a:r>
                </a:p>
              </p:txBody>
            </p:sp>
            <p:sp>
              <p:nvSpPr>
                <p:cNvPr id="104" name="iṩḷïḋe">
                  <a:extLst>
                    <a:ext uri="{FF2B5EF4-FFF2-40B4-BE49-F238E27FC236}">
                      <a16:creationId xmlns:a16="http://schemas.microsoft.com/office/drawing/2014/main" id="{B742C31B-B96E-4AAE-8365-948831A19518}"/>
                    </a:ext>
                  </a:extLst>
                </p:cNvPr>
                <p:cNvSpPr/>
                <p:nvPr/>
              </p:nvSpPr>
              <p:spPr>
                <a:xfrm rot="10800000">
                  <a:off x="2397677" y="4113262"/>
                  <a:ext cx="250164" cy="176758"/>
                </a:xfrm>
                <a:prstGeom prst="triangl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1080000" anchor="b" anchorCtr="1">
                  <a:normAutofit fontScale="25000" lnSpcReduction="20000"/>
                </a:bodyPr>
                <a:lstStyle/>
                <a:p>
                  <a:pPr algn="ctr">
                    <a:lnSpc>
                      <a:spcPct val="120000"/>
                    </a:lnSpc>
                  </a:pPr>
                  <a:endParaRPr b="1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01" name="îšḷîḍè">
                <a:extLst>
                  <a:ext uri="{FF2B5EF4-FFF2-40B4-BE49-F238E27FC236}">
                    <a16:creationId xmlns:a16="http://schemas.microsoft.com/office/drawing/2014/main" id="{4E1468FE-0BCA-4DFF-BEAE-158E30E9A38D}"/>
                  </a:ext>
                </a:extLst>
              </p:cNvPr>
              <p:cNvSpPr/>
              <p:nvPr/>
            </p:nvSpPr>
            <p:spPr bwMode="auto">
              <a:xfrm>
                <a:off x="2303562" y="2353121"/>
                <a:ext cx="456084" cy="456084"/>
              </a:xfrm>
              <a:custGeom>
                <a:avLst/>
                <a:gdLst>
                  <a:gd name="T0" fmla="*/ 223 w 228"/>
                  <a:gd name="T1" fmla="*/ 95 h 228"/>
                  <a:gd name="T2" fmla="*/ 196 w 228"/>
                  <a:gd name="T3" fmla="*/ 90 h 228"/>
                  <a:gd name="T4" fmla="*/ 189 w 228"/>
                  <a:gd name="T5" fmla="*/ 74 h 228"/>
                  <a:gd name="T6" fmla="*/ 205 w 228"/>
                  <a:gd name="T7" fmla="*/ 50 h 228"/>
                  <a:gd name="T8" fmla="*/ 205 w 228"/>
                  <a:gd name="T9" fmla="*/ 43 h 228"/>
                  <a:gd name="T10" fmla="*/ 185 w 228"/>
                  <a:gd name="T11" fmla="*/ 24 h 228"/>
                  <a:gd name="T12" fmla="*/ 178 w 228"/>
                  <a:gd name="T13" fmla="*/ 23 h 228"/>
                  <a:gd name="T14" fmla="*/ 155 w 228"/>
                  <a:gd name="T15" fmla="*/ 39 h 228"/>
                  <a:gd name="T16" fmla="*/ 138 w 228"/>
                  <a:gd name="T17" fmla="*/ 32 h 228"/>
                  <a:gd name="T18" fmla="*/ 133 w 228"/>
                  <a:gd name="T19" fmla="*/ 5 h 228"/>
                  <a:gd name="T20" fmla="*/ 127 w 228"/>
                  <a:gd name="T21" fmla="*/ 0 h 228"/>
                  <a:gd name="T22" fmla="*/ 100 w 228"/>
                  <a:gd name="T23" fmla="*/ 0 h 228"/>
                  <a:gd name="T24" fmla="*/ 94 w 228"/>
                  <a:gd name="T25" fmla="*/ 5 h 228"/>
                  <a:gd name="T26" fmla="*/ 89 w 228"/>
                  <a:gd name="T27" fmla="*/ 32 h 228"/>
                  <a:gd name="T28" fmla="*/ 73 w 228"/>
                  <a:gd name="T29" fmla="*/ 39 h 228"/>
                  <a:gd name="T30" fmla="*/ 50 w 228"/>
                  <a:gd name="T31" fmla="*/ 23 h 228"/>
                  <a:gd name="T32" fmla="*/ 43 w 228"/>
                  <a:gd name="T33" fmla="*/ 24 h 228"/>
                  <a:gd name="T34" fmla="*/ 23 w 228"/>
                  <a:gd name="T35" fmla="*/ 43 h 228"/>
                  <a:gd name="T36" fmla="*/ 23 w 228"/>
                  <a:gd name="T37" fmla="*/ 51 h 228"/>
                  <a:gd name="T38" fmla="*/ 39 w 228"/>
                  <a:gd name="T39" fmla="*/ 74 h 228"/>
                  <a:gd name="T40" fmla="*/ 32 w 228"/>
                  <a:gd name="T41" fmla="*/ 90 h 228"/>
                  <a:gd name="T42" fmla="*/ 5 w 228"/>
                  <a:gd name="T43" fmla="*/ 95 h 228"/>
                  <a:gd name="T44" fmla="*/ 0 w 228"/>
                  <a:gd name="T45" fmla="*/ 100 h 228"/>
                  <a:gd name="T46" fmla="*/ 0 w 228"/>
                  <a:gd name="T47" fmla="*/ 128 h 228"/>
                  <a:gd name="T48" fmla="*/ 5 w 228"/>
                  <a:gd name="T49" fmla="*/ 134 h 228"/>
                  <a:gd name="T50" fmla="*/ 32 w 228"/>
                  <a:gd name="T51" fmla="*/ 139 h 228"/>
                  <a:gd name="T52" fmla="*/ 39 w 228"/>
                  <a:gd name="T53" fmla="*/ 155 h 228"/>
                  <a:gd name="T54" fmla="*/ 23 w 228"/>
                  <a:gd name="T55" fmla="*/ 178 h 228"/>
                  <a:gd name="T56" fmla="*/ 24 w 228"/>
                  <a:gd name="T57" fmla="*/ 185 h 228"/>
                  <a:gd name="T58" fmla="*/ 43 w 228"/>
                  <a:gd name="T59" fmla="*/ 204 h 228"/>
                  <a:gd name="T60" fmla="*/ 51 w 228"/>
                  <a:gd name="T61" fmla="*/ 205 h 228"/>
                  <a:gd name="T62" fmla="*/ 73 w 228"/>
                  <a:gd name="T63" fmla="*/ 189 h 228"/>
                  <a:gd name="T64" fmla="*/ 89 w 228"/>
                  <a:gd name="T65" fmla="*/ 196 h 228"/>
                  <a:gd name="T66" fmla="*/ 94 w 228"/>
                  <a:gd name="T67" fmla="*/ 223 h 228"/>
                  <a:gd name="T68" fmla="*/ 100 w 228"/>
                  <a:gd name="T69" fmla="*/ 228 h 228"/>
                  <a:gd name="T70" fmla="*/ 127 w 228"/>
                  <a:gd name="T71" fmla="*/ 228 h 228"/>
                  <a:gd name="T72" fmla="*/ 133 w 228"/>
                  <a:gd name="T73" fmla="*/ 223 h 228"/>
                  <a:gd name="T74" fmla="*/ 138 w 228"/>
                  <a:gd name="T75" fmla="*/ 196 h 228"/>
                  <a:gd name="T76" fmla="*/ 154 w 228"/>
                  <a:gd name="T77" fmla="*/ 190 h 228"/>
                  <a:gd name="T78" fmla="*/ 177 w 228"/>
                  <a:gd name="T79" fmla="*/ 205 h 228"/>
                  <a:gd name="T80" fmla="*/ 185 w 228"/>
                  <a:gd name="T81" fmla="*/ 205 h 228"/>
                  <a:gd name="T82" fmla="*/ 204 w 228"/>
                  <a:gd name="T83" fmla="*/ 185 h 228"/>
                  <a:gd name="T84" fmla="*/ 205 w 228"/>
                  <a:gd name="T85" fmla="*/ 178 h 228"/>
                  <a:gd name="T86" fmla="*/ 189 w 228"/>
                  <a:gd name="T87" fmla="*/ 155 h 228"/>
                  <a:gd name="T88" fmla="*/ 196 w 228"/>
                  <a:gd name="T89" fmla="*/ 139 h 228"/>
                  <a:gd name="T90" fmla="*/ 223 w 228"/>
                  <a:gd name="T91" fmla="*/ 134 h 228"/>
                  <a:gd name="T92" fmla="*/ 228 w 228"/>
                  <a:gd name="T93" fmla="*/ 128 h 228"/>
                  <a:gd name="T94" fmla="*/ 228 w 228"/>
                  <a:gd name="T95" fmla="*/ 100 h 228"/>
                  <a:gd name="T96" fmla="*/ 223 w 228"/>
                  <a:gd name="T97" fmla="*/ 95 h 228"/>
                  <a:gd name="T98" fmla="*/ 114 w 228"/>
                  <a:gd name="T99" fmla="*/ 149 h 228"/>
                  <a:gd name="T100" fmla="*/ 79 w 228"/>
                  <a:gd name="T101" fmla="*/ 114 h 228"/>
                  <a:gd name="T102" fmla="*/ 114 w 228"/>
                  <a:gd name="T103" fmla="*/ 79 h 228"/>
                  <a:gd name="T104" fmla="*/ 149 w 228"/>
                  <a:gd name="T105" fmla="*/ 114 h 228"/>
                  <a:gd name="T106" fmla="*/ 114 w 228"/>
                  <a:gd name="T107" fmla="*/ 14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8" h="228">
                    <a:moveTo>
                      <a:pt x="223" y="95"/>
                    </a:moveTo>
                    <a:cubicBezTo>
                      <a:pt x="196" y="90"/>
                      <a:pt x="196" y="90"/>
                      <a:pt x="196" y="90"/>
                    </a:cubicBezTo>
                    <a:cubicBezTo>
                      <a:pt x="194" y="84"/>
                      <a:pt x="192" y="79"/>
                      <a:pt x="189" y="74"/>
                    </a:cubicBezTo>
                    <a:cubicBezTo>
                      <a:pt x="205" y="50"/>
                      <a:pt x="205" y="50"/>
                      <a:pt x="205" y="50"/>
                    </a:cubicBezTo>
                    <a:cubicBezTo>
                      <a:pt x="207" y="48"/>
                      <a:pt x="206" y="45"/>
                      <a:pt x="205" y="43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3" y="22"/>
                      <a:pt x="180" y="21"/>
                      <a:pt x="178" y="23"/>
                    </a:cubicBezTo>
                    <a:cubicBezTo>
                      <a:pt x="155" y="39"/>
                      <a:pt x="155" y="39"/>
                      <a:pt x="155" y="39"/>
                    </a:cubicBezTo>
                    <a:cubicBezTo>
                      <a:pt x="149" y="36"/>
                      <a:pt x="144" y="34"/>
                      <a:pt x="138" y="32"/>
                    </a:cubicBezTo>
                    <a:cubicBezTo>
                      <a:pt x="133" y="5"/>
                      <a:pt x="133" y="5"/>
                      <a:pt x="133" y="5"/>
                    </a:cubicBezTo>
                    <a:cubicBezTo>
                      <a:pt x="133" y="2"/>
                      <a:pt x="130" y="0"/>
                      <a:pt x="127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7" y="0"/>
                      <a:pt x="95" y="2"/>
                      <a:pt x="94" y="5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3" y="34"/>
                      <a:pt x="78" y="36"/>
                      <a:pt x="73" y="39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48" y="22"/>
                      <a:pt x="45" y="22"/>
                      <a:pt x="43" y="2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2" y="45"/>
                      <a:pt x="21" y="49"/>
                      <a:pt x="23" y="51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36" y="79"/>
                      <a:pt x="34" y="84"/>
                      <a:pt x="32" y="90"/>
                    </a:cubicBezTo>
                    <a:cubicBezTo>
                      <a:pt x="5" y="95"/>
                      <a:pt x="5" y="95"/>
                      <a:pt x="5" y="95"/>
                    </a:cubicBezTo>
                    <a:cubicBezTo>
                      <a:pt x="2" y="95"/>
                      <a:pt x="0" y="98"/>
                      <a:pt x="0" y="100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1"/>
                      <a:pt x="2" y="133"/>
                      <a:pt x="5" y="134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34" y="144"/>
                      <a:pt x="36" y="150"/>
                      <a:pt x="39" y="155"/>
                    </a:cubicBezTo>
                    <a:cubicBezTo>
                      <a:pt x="23" y="178"/>
                      <a:pt x="23" y="178"/>
                      <a:pt x="23" y="178"/>
                    </a:cubicBezTo>
                    <a:cubicBezTo>
                      <a:pt x="22" y="180"/>
                      <a:pt x="22" y="183"/>
                      <a:pt x="24" y="185"/>
                    </a:cubicBezTo>
                    <a:cubicBezTo>
                      <a:pt x="43" y="204"/>
                      <a:pt x="43" y="204"/>
                      <a:pt x="43" y="204"/>
                    </a:cubicBezTo>
                    <a:cubicBezTo>
                      <a:pt x="45" y="206"/>
                      <a:pt x="48" y="207"/>
                      <a:pt x="51" y="205"/>
                    </a:cubicBezTo>
                    <a:cubicBezTo>
                      <a:pt x="73" y="189"/>
                      <a:pt x="73" y="189"/>
                      <a:pt x="73" y="189"/>
                    </a:cubicBezTo>
                    <a:cubicBezTo>
                      <a:pt x="78" y="192"/>
                      <a:pt x="84" y="194"/>
                      <a:pt x="89" y="196"/>
                    </a:cubicBezTo>
                    <a:cubicBezTo>
                      <a:pt x="94" y="223"/>
                      <a:pt x="94" y="223"/>
                      <a:pt x="94" y="223"/>
                    </a:cubicBezTo>
                    <a:cubicBezTo>
                      <a:pt x="95" y="226"/>
                      <a:pt x="97" y="228"/>
                      <a:pt x="100" y="228"/>
                    </a:cubicBezTo>
                    <a:cubicBezTo>
                      <a:pt x="127" y="228"/>
                      <a:pt x="127" y="228"/>
                      <a:pt x="127" y="228"/>
                    </a:cubicBezTo>
                    <a:cubicBezTo>
                      <a:pt x="130" y="228"/>
                      <a:pt x="133" y="226"/>
                      <a:pt x="133" y="223"/>
                    </a:cubicBezTo>
                    <a:cubicBezTo>
                      <a:pt x="138" y="196"/>
                      <a:pt x="138" y="196"/>
                      <a:pt x="138" y="196"/>
                    </a:cubicBezTo>
                    <a:cubicBezTo>
                      <a:pt x="144" y="194"/>
                      <a:pt x="149" y="192"/>
                      <a:pt x="154" y="190"/>
                    </a:cubicBezTo>
                    <a:cubicBezTo>
                      <a:pt x="177" y="205"/>
                      <a:pt x="177" y="205"/>
                      <a:pt x="177" y="205"/>
                    </a:cubicBezTo>
                    <a:cubicBezTo>
                      <a:pt x="180" y="207"/>
                      <a:pt x="183" y="207"/>
                      <a:pt x="185" y="205"/>
                    </a:cubicBezTo>
                    <a:cubicBezTo>
                      <a:pt x="204" y="185"/>
                      <a:pt x="204" y="185"/>
                      <a:pt x="204" y="185"/>
                    </a:cubicBezTo>
                    <a:cubicBezTo>
                      <a:pt x="206" y="183"/>
                      <a:pt x="206" y="180"/>
                      <a:pt x="205" y="178"/>
                    </a:cubicBezTo>
                    <a:cubicBezTo>
                      <a:pt x="189" y="155"/>
                      <a:pt x="189" y="155"/>
                      <a:pt x="189" y="155"/>
                    </a:cubicBezTo>
                    <a:cubicBezTo>
                      <a:pt x="192" y="150"/>
                      <a:pt x="194" y="144"/>
                      <a:pt x="196" y="139"/>
                    </a:cubicBezTo>
                    <a:cubicBezTo>
                      <a:pt x="223" y="134"/>
                      <a:pt x="223" y="134"/>
                      <a:pt x="223" y="134"/>
                    </a:cubicBezTo>
                    <a:cubicBezTo>
                      <a:pt x="226" y="133"/>
                      <a:pt x="228" y="131"/>
                      <a:pt x="228" y="128"/>
                    </a:cubicBezTo>
                    <a:cubicBezTo>
                      <a:pt x="228" y="100"/>
                      <a:pt x="228" y="100"/>
                      <a:pt x="228" y="100"/>
                    </a:cubicBezTo>
                    <a:cubicBezTo>
                      <a:pt x="228" y="98"/>
                      <a:pt x="226" y="95"/>
                      <a:pt x="223" y="95"/>
                    </a:cubicBezTo>
                    <a:close/>
                    <a:moveTo>
                      <a:pt x="114" y="149"/>
                    </a:moveTo>
                    <a:cubicBezTo>
                      <a:pt x="95" y="149"/>
                      <a:pt x="79" y="133"/>
                      <a:pt x="79" y="114"/>
                    </a:cubicBezTo>
                    <a:cubicBezTo>
                      <a:pt x="79" y="95"/>
                      <a:pt x="95" y="79"/>
                      <a:pt x="114" y="79"/>
                    </a:cubicBezTo>
                    <a:cubicBezTo>
                      <a:pt x="133" y="79"/>
                      <a:pt x="149" y="95"/>
                      <a:pt x="149" y="114"/>
                    </a:cubicBezTo>
                    <a:cubicBezTo>
                      <a:pt x="149" y="133"/>
                      <a:pt x="133" y="149"/>
                      <a:pt x="114" y="1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4961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B60943-D053-4028-875F-BF11ECD26214}"/>
              </a:ext>
            </a:extLst>
          </p:cNvPr>
          <p:cNvSpPr/>
          <p:nvPr/>
        </p:nvSpPr>
        <p:spPr>
          <a:xfrm>
            <a:off x="2133599" y="824086"/>
            <a:ext cx="4137378" cy="8523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上层应用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82004B-3294-4490-98F8-0653CF2962A8}"/>
              </a:ext>
            </a:extLst>
          </p:cNvPr>
          <p:cNvSpPr/>
          <p:nvPr/>
        </p:nvSpPr>
        <p:spPr>
          <a:xfrm>
            <a:off x="3110088" y="1834441"/>
            <a:ext cx="841022" cy="8523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语料存储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BADC09-5545-4C01-8ACC-F941FD7EEA91}"/>
              </a:ext>
            </a:extLst>
          </p:cNvPr>
          <p:cNvSpPr/>
          <p:nvPr/>
        </p:nvSpPr>
        <p:spPr>
          <a:xfrm>
            <a:off x="4086579" y="1834443"/>
            <a:ext cx="2184398" cy="8523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知识结果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4810C1-E591-4F46-ACB3-FEF4887A7050}"/>
              </a:ext>
            </a:extLst>
          </p:cNvPr>
          <p:cNvSpPr/>
          <p:nvPr/>
        </p:nvSpPr>
        <p:spPr>
          <a:xfrm>
            <a:off x="2133599" y="1834444"/>
            <a:ext cx="841023" cy="1862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数据获取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0458DB-4B06-4478-9C7B-A4E174B1701B}"/>
              </a:ext>
            </a:extLst>
          </p:cNvPr>
          <p:cNvSpPr/>
          <p:nvPr/>
        </p:nvSpPr>
        <p:spPr>
          <a:xfrm>
            <a:off x="2133600" y="3855156"/>
            <a:ext cx="4137378" cy="8523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支撑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F6CBF9D-D6CD-41CD-9F3D-70BF51D4EF92}"/>
              </a:ext>
            </a:extLst>
          </p:cNvPr>
          <p:cNvSpPr/>
          <p:nvPr/>
        </p:nvSpPr>
        <p:spPr>
          <a:xfrm>
            <a:off x="3110089" y="2844795"/>
            <a:ext cx="3160888" cy="8523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知识过程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6960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BA1D8-EC93-4606-A8CC-FB2EBDD8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11585920" cy="6858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数据流程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EDD2D2D-32ED-4C31-AFE6-BCCAC562E3DA}"/>
              </a:ext>
            </a:extLst>
          </p:cNvPr>
          <p:cNvGrpSpPr/>
          <p:nvPr/>
        </p:nvGrpSpPr>
        <p:grpSpPr>
          <a:xfrm>
            <a:off x="2886851" y="902796"/>
            <a:ext cx="2464745" cy="2121316"/>
            <a:chOff x="2080148" y="2877802"/>
            <a:chExt cx="1528216" cy="1315280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8A0FE9B-2E01-4941-8B2A-5A167B05C266}"/>
                </a:ext>
              </a:extLst>
            </p:cNvPr>
            <p:cNvSpPr/>
            <p:nvPr/>
          </p:nvSpPr>
          <p:spPr>
            <a:xfrm>
              <a:off x="2512285" y="2982176"/>
              <a:ext cx="936000" cy="28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实体抽取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8F909C1-561B-4B99-9D62-3E1226C2CA2E}"/>
                </a:ext>
              </a:extLst>
            </p:cNvPr>
            <p:cNvSpPr/>
            <p:nvPr/>
          </p:nvSpPr>
          <p:spPr>
            <a:xfrm>
              <a:off x="2512285" y="3389191"/>
              <a:ext cx="936000" cy="28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关系抽取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28292BC-8E2E-4183-B1CF-946295E1BF72}"/>
                </a:ext>
              </a:extLst>
            </p:cNvPr>
            <p:cNvSpPr/>
            <p:nvPr/>
          </p:nvSpPr>
          <p:spPr>
            <a:xfrm>
              <a:off x="2512285" y="3804145"/>
              <a:ext cx="936000" cy="28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属性抽取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8A61687-82F2-4A6B-B7AE-B02F85A75725}"/>
                </a:ext>
              </a:extLst>
            </p:cNvPr>
            <p:cNvSpPr/>
            <p:nvPr/>
          </p:nvSpPr>
          <p:spPr>
            <a:xfrm>
              <a:off x="2080148" y="2877802"/>
              <a:ext cx="1528216" cy="131528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b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知识抽取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A4608636-A0A1-451A-AB48-CA2435278D89}"/>
              </a:ext>
            </a:extLst>
          </p:cNvPr>
          <p:cNvGrpSpPr/>
          <p:nvPr/>
        </p:nvGrpSpPr>
        <p:grpSpPr>
          <a:xfrm>
            <a:off x="6107416" y="902796"/>
            <a:ext cx="2464743" cy="2128488"/>
            <a:chOff x="4287604" y="3155454"/>
            <a:chExt cx="1528215" cy="1319727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6F3DCD5-572A-496A-9A83-703B747C63F0}"/>
                </a:ext>
              </a:extLst>
            </p:cNvPr>
            <p:cNvSpPr/>
            <p:nvPr/>
          </p:nvSpPr>
          <p:spPr>
            <a:xfrm>
              <a:off x="4723290" y="3255451"/>
              <a:ext cx="936000" cy="28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知识融合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F042198-B6A7-4D4B-A4C8-6F192EDCC5C7}"/>
                </a:ext>
              </a:extLst>
            </p:cNvPr>
            <p:cNvSpPr/>
            <p:nvPr/>
          </p:nvSpPr>
          <p:spPr>
            <a:xfrm>
              <a:off x="4723290" y="4077420"/>
              <a:ext cx="936000" cy="28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规范表达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5D0E5C8B-E6EF-48D8-9B67-FF4BDC520E25}"/>
                </a:ext>
              </a:extLst>
            </p:cNvPr>
            <p:cNvSpPr/>
            <p:nvPr/>
          </p:nvSpPr>
          <p:spPr>
            <a:xfrm>
              <a:off x="4723290" y="3666435"/>
              <a:ext cx="936000" cy="28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实体消歧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50672E9-B668-4664-B0F4-2237125EBCB5}"/>
                </a:ext>
              </a:extLst>
            </p:cNvPr>
            <p:cNvSpPr/>
            <p:nvPr/>
          </p:nvSpPr>
          <p:spPr>
            <a:xfrm>
              <a:off x="4287604" y="3155454"/>
              <a:ext cx="1528215" cy="131972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b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知识融合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2DE75C6C-C0F0-4DA8-A1D8-3A95D1D10B3E}"/>
              </a:ext>
            </a:extLst>
          </p:cNvPr>
          <p:cNvGrpSpPr/>
          <p:nvPr/>
        </p:nvGrpSpPr>
        <p:grpSpPr>
          <a:xfrm>
            <a:off x="9762636" y="4712751"/>
            <a:ext cx="1595427" cy="766277"/>
            <a:chOff x="9956800" y="2014400"/>
            <a:chExt cx="1226234" cy="853252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3D1C8568-0901-4AED-B8F1-9C04AB1154B4}"/>
                </a:ext>
              </a:extLst>
            </p:cNvPr>
            <p:cNvSpPr/>
            <p:nvPr/>
          </p:nvSpPr>
          <p:spPr>
            <a:xfrm>
              <a:off x="9956800" y="2014400"/>
              <a:ext cx="1226234" cy="2907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29DD2D5E-7E59-473B-8CF5-D2FFBE6BAC3D}"/>
                </a:ext>
              </a:extLst>
            </p:cNvPr>
            <p:cNvSpPr/>
            <p:nvPr/>
          </p:nvSpPr>
          <p:spPr>
            <a:xfrm>
              <a:off x="9956800" y="2576920"/>
              <a:ext cx="1226234" cy="2907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2559B281-4B77-430B-A307-6E211B7CEC3D}"/>
                </a:ext>
              </a:extLst>
            </p:cNvPr>
            <p:cNvSpPr/>
            <p:nvPr/>
          </p:nvSpPr>
          <p:spPr>
            <a:xfrm>
              <a:off x="9956800" y="2159672"/>
              <a:ext cx="1226234" cy="5627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知识图谱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38A71AFE-7917-4B1E-AB9B-02A7BFF7F7C6}"/>
              </a:ext>
            </a:extLst>
          </p:cNvPr>
          <p:cNvGrpSpPr/>
          <p:nvPr/>
        </p:nvGrpSpPr>
        <p:grpSpPr>
          <a:xfrm>
            <a:off x="9327979" y="902796"/>
            <a:ext cx="2464743" cy="2121316"/>
            <a:chOff x="6884656" y="2877801"/>
            <a:chExt cx="1528215" cy="131528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C9C685EC-9B10-4160-BE55-F9D44A1BAD65}"/>
                </a:ext>
              </a:extLst>
            </p:cNvPr>
            <p:cNvSpPr/>
            <p:nvPr/>
          </p:nvSpPr>
          <p:spPr>
            <a:xfrm>
              <a:off x="7328352" y="2982176"/>
              <a:ext cx="936000" cy="28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知识推理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038BD4B-C247-4A0F-B8B0-7FD2C2258900}"/>
                </a:ext>
              </a:extLst>
            </p:cNvPr>
            <p:cNvSpPr/>
            <p:nvPr/>
          </p:nvSpPr>
          <p:spPr>
            <a:xfrm>
              <a:off x="7328352" y="3393161"/>
              <a:ext cx="936000" cy="28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质量检测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B1B7F26-E456-48C7-8A7A-A2F343686AB3}"/>
                </a:ext>
              </a:extLst>
            </p:cNvPr>
            <p:cNvSpPr/>
            <p:nvPr/>
          </p:nvSpPr>
          <p:spPr>
            <a:xfrm>
              <a:off x="7328352" y="3804145"/>
              <a:ext cx="936000" cy="28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本体构建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2706A19-26C3-4D19-883C-8072BB49AA79}"/>
                </a:ext>
              </a:extLst>
            </p:cNvPr>
            <p:cNvSpPr/>
            <p:nvPr/>
          </p:nvSpPr>
          <p:spPr>
            <a:xfrm>
              <a:off x="6884656" y="2877801"/>
              <a:ext cx="1528215" cy="131528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b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知识加工</a:t>
              </a:r>
            </a:p>
          </p:txBody>
        </p:sp>
      </p:grp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3CF5DBE-AD51-4FF4-89F4-9F44C52A8B82}"/>
              </a:ext>
            </a:extLst>
          </p:cNvPr>
          <p:cNvCxnSpPr>
            <a:stCxn id="39" idx="3"/>
            <a:endCxn id="44" idx="1"/>
          </p:cNvCxnSpPr>
          <p:nvPr/>
        </p:nvCxnSpPr>
        <p:spPr>
          <a:xfrm>
            <a:off x="5351596" y="1963454"/>
            <a:ext cx="755820" cy="35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6EB14318-DB6E-4E75-A81A-E3D93CF85E55}"/>
              </a:ext>
            </a:extLst>
          </p:cNvPr>
          <p:cNvCxnSpPr>
            <a:cxnSpLocks/>
            <a:stCxn id="44" idx="3"/>
            <a:endCxn id="56" idx="1"/>
          </p:cNvCxnSpPr>
          <p:nvPr/>
        </p:nvCxnSpPr>
        <p:spPr>
          <a:xfrm flipV="1">
            <a:off x="8572159" y="1963454"/>
            <a:ext cx="755820" cy="35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6F15B54-BD6E-413A-9BB7-243C3D248C2B}"/>
              </a:ext>
            </a:extLst>
          </p:cNvPr>
          <p:cNvCxnSpPr>
            <a:cxnSpLocks/>
            <a:stCxn id="56" idx="2"/>
            <a:endCxn id="47" idx="0"/>
          </p:cNvCxnSpPr>
          <p:nvPr/>
        </p:nvCxnSpPr>
        <p:spPr>
          <a:xfrm flipH="1">
            <a:off x="10560350" y="3024112"/>
            <a:ext cx="1" cy="16886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159">
            <a:extLst>
              <a:ext uri="{FF2B5EF4-FFF2-40B4-BE49-F238E27FC236}">
                <a16:creationId xmlns:a16="http://schemas.microsoft.com/office/drawing/2014/main" id="{B32D4907-09AB-41B9-9722-3D621806685E}"/>
              </a:ext>
            </a:extLst>
          </p:cNvPr>
          <p:cNvCxnSpPr>
            <a:cxnSpLocks/>
            <a:stCxn id="50" idx="1"/>
            <a:endCxn id="170" idx="3"/>
          </p:cNvCxnSpPr>
          <p:nvPr/>
        </p:nvCxnSpPr>
        <p:spPr>
          <a:xfrm rot="10800000" flipV="1">
            <a:off x="7622952" y="5095890"/>
            <a:ext cx="2139684" cy="43518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160">
            <a:extLst>
              <a:ext uri="{FF2B5EF4-FFF2-40B4-BE49-F238E27FC236}">
                <a16:creationId xmlns:a16="http://schemas.microsoft.com/office/drawing/2014/main" id="{8CC1D40B-0894-42BA-AE48-6A27D5E9F933}"/>
              </a:ext>
            </a:extLst>
          </p:cNvPr>
          <p:cNvCxnSpPr>
            <a:cxnSpLocks/>
            <a:stCxn id="50" idx="1"/>
            <a:endCxn id="168" idx="3"/>
          </p:cNvCxnSpPr>
          <p:nvPr/>
        </p:nvCxnSpPr>
        <p:spPr>
          <a:xfrm rot="10800000">
            <a:off x="7622952" y="4118130"/>
            <a:ext cx="2139684" cy="97776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161">
            <a:extLst>
              <a:ext uri="{FF2B5EF4-FFF2-40B4-BE49-F238E27FC236}">
                <a16:creationId xmlns:a16="http://schemas.microsoft.com/office/drawing/2014/main" id="{C6B956CB-B50C-44C8-965C-961ED45716EB}"/>
              </a:ext>
            </a:extLst>
          </p:cNvPr>
          <p:cNvCxnSpPr>
            <a:cxnSpLocks/>
            <a:stCxn id="50" idx="1"/>
            <a:endCxn id="169" idx="3"/>
          </p:cNvCxnSpPr>
          <p:nvPr/>
        </p:nvCxnSpPr>
        <p:spPr>
          <a:xfrm rot="10800000">
            <a:off x="7622952" y="4824602"/>
            <a:ext cx="2139684" cy="27128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159">
            <a:extLst>
              <a:ext uri="{FF2B5EF4-FFF2-40B4-BE49-F238E27FC236}">
                <a16:creationId xmlns:a16="http://schemas.microsoft.com/office/drawing/2014/main" id="{0408D6CA-7B13-45F1-91E0-B0379DD426C4}"/>
              </a:ext>
            </a:extLst>
          </p:cNvPr>
          <p:cNvCxnSpPr>
            <a:cxnSpLocks/>
            <a:stCxn id="50" idx="1"/>
            <a:endCxn id="171" idx="3"/>
          </p:cNvCxnSpPr>
          <p:nvPr/>
        </p:nvCxnSpPr>
        <p:spPr>
          <a:xfrm rot="10800000" flipV="1">
            <a:off x="7622952" y="5095889"/>
            <a:ext cx="2139684" cy="114165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146179B6-A5A3-4EF9-8910-07140DA0220F}"/>
              </a:ext>
            </a:extLst>
          </p:cNvPr>
          <p:cNvGrpSpPr/>
          <p:nvPr/>
        </p:nvGrpSpPr>
        <p:grpSpPr>
          <a:xfrm>
            <a:off x="1081440" y="1067549"/>
            <a:ext cx="773660" cy="751278"/>
            <a:chOff x="143984" y="781530"/>
            <a:chExt cx="1082348" cy="1051035"/>
          </a:xfrm>
        </p:grpSpPr>
        <p:sp>
          <p:nvSpPr>
            <p:cNvPr id="94" name="sql-file-format-symbol_29553">
              <a:extLst>
                <a:ext uri="{FF2B5EF4-FFF2-40B4-BE49-F238E27FC236}">
                  <a16:creationId xmlns:a16="http://schemas.microsoft.com/office/drawing/2014/main" id="{988A3E62-AEF8-4B27-B4E2-FC74AB968F1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15158" y="781530"/>
              <a:ext cx="540000" cy="743258"/>
            </a:xfrm>
            <a:custGeom>
              <a:avLst/>
              <a:gdLst>
                <a:gd name="connsiteX0" fmla="*/ 222612 w 440751"/>
                <a:gd name="connsiteY0" fmla="*/ 442939 h 606651"/>
                <a:gd name="connsiteX1" fmla="*/ 257352 w 440751"/>
                <a:gd name="connsiteY1" fmla="*/ 491111 h 606651"/>
                <a:gd name="connsiteX2" fmla="*/ 222364 w 440751"/>
                <a:gd name="connsiteY2" fmla="*/ 540108 h 606651"/>
                <a:gd name="connsiteX3" fmla="*/ 187458 w 440751"/>
                <a:gd name="connsiteY3" fmla="*/ 491689 h 606651"/>
                <a:gd name="connsiteX4" fmla="*/ 222612 w 440751"/>
                <a:gd name="connsiteY4" fmla="*/ 442939 h 606651"/>
                <a:gd name="connsiteX5" fmla="*/ 313274 w 440751"/>
                <a:gd name="connsiteY5" fmla="*/ 419303 h 606651"/>
                <a:gd name="connsiteX6" fmla="*/ 313274 w 440751"/>
                <a:gd name="connsiteY6" fmla="*/ 563614 h 606651"/>
                <a:gd name="connsiteX7" fmla="*/ 403608 w 440751"/>
                <a:gd name="connsiteY7" fmla="*/ 563614 h 606651"/>
                <a:gd name="connsiteX8" fmla="*/ 403608 w 440751"/>
                <a:gd name="connsiteY8" fmla="*/ 536189 h 606651"/>
                <a:gd name="connsiteX9" fmla="*/ 346115 w 440751"/>
                <a:gd name="connsiteY9" fmla="*/ 536189 h 606651"/>
                <a:gd name="connsiteX10" fmla="*/ 346115 w 440751"/>
                <a:gd name="connsiteY10" fmla="*/ 419303 h 606651"/>
                <a:gd name="connsiteX11" fmla="*/ 223436 w 440751"/>
                <a:gd name="connsiteY11" fmla="*/ 416990 h 606651"/>
                <a:gd name="connsiteX12" fmla="*/ 152956 w 440751"/>
                <a:gd name="connsiteY12" fmla="*/ 492739 h 606651"/>
                <a:gd name="connsiteX13" fmla="*/ 215991 w 440751"/>
                <a:gd name="connsiteY13" fmla="*/ 566010 h 606651"/>
                <a:gd name="connsiteX14" fmla="*/ 226001 w 440751"/>
                <a:gd name="connsiteY14" fmla="*/ 568157 h 606651"/>
                <a:gd name="connsiteX15" fmla="*/ 283080 w 440751"/>
                <a:gd name="connsiteY15" fmla="*/ 588478 h 606651"/>
                <a:gd name="connsiteX16" fmla="*/ 292510 w 440751"/>
                <a:gd name="connsiteY16" fmla="*/ 563201 h 606651"/>
                <a:gd name="connsiteX17" fmla="*/ 257518 w 440751"/>
                <a:gd name="connsiteY17" fmla="*/ 555106 h 606651"/>
                <a:gd name="connsiteX18" fmla="*/ 257518 w 440751"/>
                <a:gd name="connsiteY18" fmla="*/ 554197 h 606651"/>
                <a:gd name="connsiteX19" fmla="*/ 291849 w 440751"/>
                <a:gd name="connsiteY19" fmla="*/ 489765 h 606651"/>
                <a:gd name="connsiteX20" fmla="*/ 223436 w 440751"/>
                <a:gd name="connsiteY20" fmla="*/ 416990 h 606651"/>
                <a:gd name="connsiteX21" fmla="*/ 94801 w 440751"/>
                <a:gd name="connsiteY21" fmla="*/ 416990 h 606651"/>
                <a:gd name="connsiteX22" fmla="*/ 40121 w 440751"/>
                <a:gd name="connsiteY22" fmla="*/ 460440 h 606651"/>
                <a:gd name="connsiteX23" fmla="*/ 79828 w 440751"/>
                <a:gd name="connsiteY23" fmla="*/ 503065 h 606651"/>
                <a:gd name="connsiteX24" fmla="*/ 104066 w 440751"/>
                <a:gd name="connsiteY24" fmla="*/ 523385 h 606651"/>
                <a:gd name="connsiteX25" fmla="*/ 81069 w 440751"/>
                <a:gd name="connsiteY25" fmla="*/ 538998 h 606651"/>
                <a:gd name="connsiteX26" fmla="*/ 44836 w 440751"/>
                <a:gd name="connsiteY26" fmla="*/ 529994 h 606651"/>
                <a:gd name="connsiteX27" fmla="*/ 38218 w 440751"/>
                <a:gd name="connsiteY27" fmla="*/ 557006 h 606651"/>
                <a:gd name="connsiteX28" fmla="*/ 79166 w 440751"/>
                <a:gd name="connsiteY28" fmla="*/ 565762 h 606651"/>
                <a:gd name="connsiteX29" fmla="*/ 137487 w 440751"/>
                <a:gd name="connsiteY29" fmla="*/ 521072 h 606651"/>
                <a:gd name="connsiteX30" fmla="*/ 99930 w 440751"/>
                <a:gd name="connsiteY30" fmla="*/ 478035 h 606651"/>
                <a:gd name="connsiteX31" fmla="*/ 73210 w 440751"/>
                <a:gd name="connsiteY31" fmla="*/ 457632 h 606651"/>
                <a:gd name="connsiteX32" fmla="*/ 94222 w 440751"/>
                <a:gd name="connsiteY32" fmla="*/ 443754 h 606651"/>
                <a:gd name="connsiteX33" fmla="*/ 124416 w 440751"/>
                <a:gd name="connsiteY33" fmla="*/ 450610 h 606651"/>
                <a:gd name="connsiteX34" fmla="*/ 131696 w 440751"/>
                <a:gd name="connsiteY34" fmla="*/ 424259 h 606651"/>
                <a:gd name="connsiteX35" fmla="*/ 94801 w 440751"/>
                <a:gd name="connsiteY35" fmla="*/ 416990 h 606651"/>
                <a:gd name="connsiteX36" fmla="*/ 132046 w 440751"/>
                <a:gd name="connsiteY36" fmla="*/ 288856 h 606651"/>
                <a:gd name="connsiteX37" fmla="*/ 132046 w 440751"/>
                <a:gd name="connsiteY37" fmla="*/ 311160 h 606651"/>
                <a:gd name="connsiteX38" fmla="*/ 205580 w 440751"/>
                <a:gd name="connsiteY38" fmla="*/ 339907 h 606651"/>
                <a:gd name="connsiteX39" fmla="*/ 279197 w 440751"/>
                <a:gd name="connsiteY39" fmla="*/ 311160 h 606651"/>
                <a:gd name="connsiteX40" fmla="*/ 279197 w 440751"/>
                <a:gd name="connsiteY40" fmla="*/ 288856 h 606651"/>
                <a:gd name="connsiteX41" fmla="*/ 205580 w 440751"/>
                <a:gd name="connsiteY41" fmla="*/ 309095 h 606651"/>
                <a:gd name="connsiteX42" fmla="*/ 132046 w 440751"/>
                <a:gd name="connsiteY42" fmla="*/ 288856 h 606651"/>
                <a:gd name="connsiteX43" fmla="*/ 132046 w 440751"/>
                <a:gd name="connsiteY43" fmla="*/ 244744 h 606651"/>
                <a:gd name="connsiteX44" fmla="*/ 132046 w 440751"/>
                <a:gd name="connsiteY44" fmla="*/ 267048 h 606651"/>
                <a:gd name="connsiteX45" fmla="*/ 205580 w 440751"/>
                <a:gd name="connsiteY45" fmla="*/ 295795 h 606651"/>
                <a:gd name="connsiteX46" fmla="*/ 279197 w 440751"/>
                <a:gd name="connsiteY46" fmla="*/ 267048 h 606651"/>
                <a:gd name="connsiteX47" fmla="*/ 279197 w 440751"/>
                <a:gd name="connsiteY47" fmla="*/ 244744 h 606651"/>
                <a:gd name="connsiteX48" fmla="*/ 205580 w 440751"/>
                <a:gd name="connsiteY48" fmla="*/ 264983 h 606651"/>
                <a:gd name="connsiteX49" fmla="*/ 132046 w 440751"/>
                <a:gd name="connsiteY49" fmla="*/ 244744 h 606651"/>
                <a:gd name="connsiteX50" fmla="*/ 132046 w 440751"/>
                <a:gd name="connsiteY50" fmla="*/ 202533 h 606651"/>
                <a:gd name="connsiteX51" fmla="*/ 132046 w 440751"/>
                <a:gd name="connsiteY51" fmla="*/ 222275 h 606651"/>
                <a:gd name="connsiteX52" fmla="*/ 205580 w 440751"/>
                <a:gd name="connsiteY52" fmla="*/ 251023 h 606651"/>
                <a:gd name="connsiteX53" fmla="*/ 279197 w 440751"/>
                <a:gd name="connsiteY53" fmla="*/ 222275 h 606651"/>
                <a:gd name="connsiteX54" fmla="*/ 279197 w 440751"/>
                <a:gd name="connsiteY54" fmla="*/ 202533 h 606651"/>
                <a:gd name="connsiteX55" fmla="*/ 205580 w 440751"/>
                <a:gd name="connsiteY55" fmla="*/ 219549 h 606651"/>
                <a:gd name="connsiteX56" fmla="*/ 132046 w 440751"/>
                <a:gd name="connsiteY56" fmla="*/ 202533 h 606651"/>
                <a:gd name="connsiteX57" fmla="*/ 205580 w 440751"/>
                <a:gd name="connsiteY57" fmla="*/ 154538 h 606651"/>
                <a:gd name="connsiteX58" fmla="*/ 286063 w 440751"/>
                <a:gd name="connsiteY58" fmla="*/ 184029 h 606651"/>
                <a:gd name="connsiteX59" fmla="*/ 285153 w 440751"/>
                <a:gd name="connsiteY59" fmla="*/ 188489 h 606651"/>
                <a:gd name="connsiteX60" fmla="*/ 285318 w 440751"/>
                <a:gd name="connsiteY60" fmla="*/ 188903 h 606651"/>
                <a:gd name="connsiteX61" fmla="*/ 288048 w 440751"/>
                <a:gd name="connsiteY61" fmla="*/ 198567 h 606651"/>
                <a:gd name="connsiteX62" fmla="*/ 288048 w 440751"/>
                <a:gd name="connsiteY62" fmla="*/ 222275 h 606651"/>
                <a:gd name="connsiteX63" fmla="*/ 284822 w 440751"/>
                <a:gd name="connsiteY63" fmla="*/ 232766 h 606651"/>
                <a:gd name="connsiteX64" fmla="*/ 285070 w 440751"/>
                <a:gd name="connsiteY64" fmla="*/ 233180 h 606651"/>
                <a:gd name="connsiteX65" fmla="*/ 288048 w 440751"/>
                <a:gd name="connsiteY65" fmla="*/ 243340 h 606651"/>
                <a:gd name="connsiteX66" fmla="*/ 288048 w 440751"/>
                <a:gd name="connsiteY66" fmla="*/ 267048 h 606651"/>
                <a:gd name="connsiteX67" fmla="*/ 284988 w 440751"/>
                <a:gd name="connsiteY67" fmla="*/ 277209 h 606651"/>
                <a:gd name="connsiteX68" fmla="*/ 285070 w 440751"/>
                <a:gd name="connsiteY68" fmla="*/ 277291 h 606651"/>
                <a:gd name="connsiteX69" fmla="*/ 288048 w 440751"/>
                <a:gd name="connsiteY69" fmla="*/ 287452 h 606651"/>
                <a:gd name="connsiteX70" fmla="*/ 288048 w 440751"/>
                <a:gd name="connsiteY70" fmla="*/ 311160 h 606651"/>
                <a:gd name="connsiteX71" fmla="*/ 205580 w 440751"/>
                <a:gd name="connsiteY71" fmla="*/ 348663 h 606651"/>
                <a:gd name="connsiteX72" fmla="*/ 123278 w 440751"/>
                <a:gd name="connsiteY72" fmla="*/ 311160 h 606651"/>
                <a:gd name="connsiteX73" fmla="*/ 123278 w 440751"/>
                <a:gd name="connsiteY73" fmla="*/ 287452 h 606651"/>
                <a:gd name="connsiteX74" fmla="*/ 126173 w 440751"/>
                <a:gd name="connsiteY74" fmla="*/ 277291 h 606651"/>
                <a:gd name="connsiteX75" fmla="*/ 126256 w 440751"/>
                <a:gd name="connsiteY75" fmla="*/ 277209 h 606651"/>
                <a:gd name="connsiteX76" fmla="*/ 123278 w 440751"/>
                <a:gd name="connsiteY76" fmla="*/ 267048 h 606651"/>
                <a:gd name="connsiteX77" fmla="*/ 123278 w 440751"/>
                <a:gd name="connsiteY77" fmla="*/ 243340 h 606651"/>
                <a:gd name="connsiteX78" fmla="*/ 126173 w 440751"/>
                <a:gd name="connsiteY78" fmla="*/ 233180 h 606651"/>
                <a:gd name="connsiteX79" fmla="*/ 126421 w 440751"/>
                <a:gd name="connsiteY79" fmla="*/ 232766 h 606651"/>
                <a:gd name="connsiteX80" fmla="*/ 123278 w 440751"/>
                <a:gd name="connsiteY80" fmla="*/ 222275 h 606651"/>
                <a:gd name="connsiteX81" fmla="*/ 123278 w 440751"/>
                <a:gd name="connsiteY81" fmla="*/ 198567 h 606651"/>
                <a:gd name="connsiteX82" fmla="*/ 125925 w 440751"/>
                <a:gd name="connsiteY82" fmla="*/ 188903 h 606651"/>
                <a:gd name="connsiteX83" fmla="*/ 126090 w 440751"/>
                <a:gd name="connsiteY83" fmla="*/ 188489 h 606651"/>
                <a:gd name="connsiteX84" fmla="*/ 125263 w 440751"/>
                <a:gd name="connsiteY84" fmla="*/ 184029 h 606651"/>
                <a:gd name="connsiteX85" fmla="*/ 205580 w 440751"/>
                <a:gd name="connsiteY85" fmla="*/ 154538 h 606651"/>
                <a:gd name="connsiteX86" fmla="*/ 23824 w 440751"/>
                <a:gd name="connsiteY86" fmla="*/ 23790 h 606651"/>
                <a:gd name="connsiteX87" fmla="*/ 23824 w 440751"/>
                <a:gd name="connsiteY87" fmla="*/ 403939 h 606651"/>
                <a:gd name="connsiteX88" fmla="*/ 416927 w 440751"/>
                <a:gd name="connsiteY88" fmla="*/ 403939 h 606651"/>
                <a:gd name="connsiteX89" fmla="*/ 416927 w 440751"/>
                <a:gd name="connsiteY89" fmla="*/ 157445 h 606651"/>
                <a:gd name="connsiteX90" fmla="*/ 311702 w 440751"/>
                <a:gd name="connsiteY90" fmla="*/ 157445 h 606651"/>
                <a:gd name="connsiteX91" fmla="*/ 299790 w 440751"/>
                <a:gd name="connsiteY91" fmla="*/ 145550 h 606651"/>
                <a:gd name="connsiteX92" fmla="*/ 299790 w 440751"/>
                <a:gd name="connsiteY92" fmla="*/ 23790 h 606651"/>
                <a:gd name="connsiteX93" fmla="*/ 23824 w 440751"/>
                <a:gd name="connsiteY93" fmla="*/ 0 h 606651"/>
                <a:gd name="connsiteX94" fmla="*/ 311702 w 440751"/>
                <a:gd name="connsiteY94" fmla="*/ 0 h 606651"/>
                <a:gd name="connsiteX95" fmla="*/ 314432 w 440751"/>
                <a:gd name="connsiteY95" fmla="*/ 330 h 606651"/>
                <a:gd name="connsiteX96" fmla="*/ 315094 w 440751"/>
                <a:gd name="connsiteY96" fmla="*/ 578 h 606651"/>
                <a:gd name="connsiteX97" fmla="*/ 317410 w 440751"/>
                <a:gd name="connsiteY97" fmla="*/ 1569 h 606651"/>
                <a:gd name="connsiteX98" fmla="*/ 318237 w 440751"/>
                <a:gd name="connsiteY98" fmla="*/ 1982 h 606651"/>
                <a:gd name="connsiteX99" fmla="*/ 320554 w 440751"/>
                <a:gd name="connsiteY99" fmla="*/ 3965 h 606651"/>
                <a:gd name="connsiteX100" fmla="*/ 320636 w 440751"/>
                <a:gd name="connsiteY100" fmla="*/ 4047 h 606651"/>
                <a:gd name="connsiteX101" fmla="*/ 437773 w 440751"/>
                <a:gd name="connsiteY101" fmla="*/ 137702 h 606651"/>
                <a:gd name="connsiteX102" fmla="*/ 440668 w 440751"/>
                <a:gd name="connsiteY102" fmla="*/ 145385 h 606651"/>
                <a:gd name="connsiteX103" fmla="*/ 440751 w 440751"/>
                <a:gd name="connsiteY103" fmla="*/ 146706 h 606651"/>
                <a:gd name="connsiteX104" fmla="*/ 440751 w 440751"/>
                <a:gd name="connsiteY104" fmla="*/ 582861 h 606651"/>
                <a:gd name="connsiteX105" fmla="*/ 416927 w 440751"/>
                <a:gd name="connsiteY105" fmla="*/ 606651 h 606651"/>
                <a:gd name="connsiteX106" fmla="*/ 23824 w 440751"/>
                <a:gd name="connsiteY106" fmla="*/ 606651 h 606651"/>
                <a:gd name="connsiteX107" fmla="*/ 0 w 440751"/>
                <a:gd name="connsiteY107" fmla="*/ 582861 h 606651"/>
                <a:gd name="connsiteX108" fmla="*/ 0 w 440751"/>
                <a:gd name="connsiteY108" fmla="*/ 23790 h 606651"/>
                <a:gd name="connsiteX109" fmla="*/ 23824 w 440751"/>
                <a:gd name="connsiteY109" fmla="*/ 0 h 606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440751" h="606651">
                  <a:moveTo>
                    <a:pt x="222612" y="442939"/>
                  </a:moveTo>
                  <a:cubicBezTo>
                    <a:pt x="244945" y="442939"/>
                    <a:pt x="257352" y="464753"/>
                    <a:pt x="257352" y="491111"/>
                  </a:cubicBezTo>
                  <a:cubicBezTo>
                    <a:pt x="257352" y="519369"/>
                    <a:pt x="244449" y="540108"/>
                    <a:pt x="222364" y="540108"/>
                  </a:cubicBezTo>
                  <a:cubicBezTo>
                    <a:pt x="200527" y="540108"/>
                    <a:pt x="187210" y="519121"/>
                    <a:pt x="187458" y="491689"/>
                  </a:cubicBezTo>
                  <a:cubicBezTo>
                    <a:pt x="187458" y="464753"/>
                    <a:pt x="200362" y="442939"/>
                    <a:pt x="222612" y="442939"/>
                  </a:cubicBezTo>
                  <a:close/>
                  <a:moveTo>
                    <a:pt x="313274" y="419303"/>
                  </a:moveTo>
                  <a:lnTo>
                    <a:pt x="313274" y="563614"/>
                  </a:lnTo>
                  <a:lnTo>
                    <a:pt x="403608" y="563614"/>
                  </a:lnTo>
                  <a:lnTo>
                    <a:pt x="403608" y="536189"/>
                  </a:lnTo>
                  <a:lnTo>
                    <a:pt x="346115" y="536189"/>
                  </a:lnTo>
                  <a:lnTo>
                    <a:pt x="346115" y="419303"/>
                  </a:lnTo>
                  <a:close/>
                  <a:moveTo>
                    <a:pt x="223436" y="416990"/>
                  </a:moveTo>
                  <a:cubicBezTo>
                    <a:pt x="180420" y="416990"/>
                    <a:pt x="152956" y="449537"/>
                    <a:pt x="152956" y="492739"/>
                  </a:cubicBezTo>
                  <a:cubicBezTo>
                    <a:pt x="152956" y="539906"/>
                    <a:pt x="183398" y="563862"/>
                    <a:pt x="215991" y="566010"/>
                  </a:cubicBezTo>
                  <a:cubicBezTo>
                    <a:pt x="219383" y="566175"/>
                    <a:pt x="222857" y="566836"/>
                    <a:pt x="226001" y="568157"/>
                  </a:cubicBezTo>
                  <a:cubicBezTo>
                    <a:pt x="245358" y="576253"/>
                    <a:pt x="262482" y="582448"/>
                    <a:pt x="283080" y="588478"/>
                  </a:cubicBezTo>
                  <a:lnTo>
                    <a:pt x="292510" y="563201"/>
                  </a:lnTo>
                  <a:cubicBezTo>
                    <a:pt x="281177" y="560888"/>
                    <a:pt x="268686" y="558327"/>
                    <a:pt x="257518" y="555106"/>
                  </a:cubicBezTo>
                  <a:lnTo>
                    <a:pt x="257518" y="554197"/>
                  </a:lnTo>
                  <a:cubicBezTo>
                    <a:pt x="276627" y="545606"/>
                    <a:pt x="291849" y="522559"/>
                    <a:pt x="291849" y="489765"/>
                  </a:cubicBezTo>
                  <a:cubicBezTo>
                    <a:pt x="291849" y="450363"/>
                    <a:pt x="267611" y="416990"/>
                    <a:pt x="223436" y="416990"/>
                  </a:cubicBezTo>
                  <a:close/>
                  <a:moveTo>
                    <a:pt x="94801" y="416990"/>
                  </a:moveTo>
                  <a:cubicBezTo>
                    <a:pt x="60719" y="416990"/>
                    <a:pt x="40121" y="435824"/>
                    <a:pt x="40121" y="460440"/>
                  </a:cubicBezTo>
                  <a:cubicBezTo>
                    <a:pt x="40121" y="481422"/>
                    <a:pt x="55838" y="494721"/>
                    <a:pt x="79828" y="503065"/>
                  </a:cubicBezTo>
                  <a:cubicBezTo>
                    <a:pt x="97200" y="509260"/>
                    <a:pt x="104066" y="514381"/>
                    <a:pt x="104066" y="523385"/>
                  </a:cubicBezTo>
                  <a:cubicBezTo>
                    <a:pt x="104066" y="532802"/>
                    <a:pt x="96125" y="538998"/>
                    <a:pt x="81069" y="538998"/>
                  </a:cubicBezTo>
                  <a:cubicBezTo>
                    <a:pt x="67172" y="538998"/>
                    <a:pt x="53688" y="534537"/>
                    <a:pt x="44836" y="529994"/>
                  </a:cubicBezTo>
                  <a:lnTo>
                    <a:pt x="38218" y="557006"/>
                  </a:lnTo>
                  <a:cubicBezTo>
                    <a:pt x="46408" y="561466"/>
                    <a:pt x="62622" y="565762"/>
                    <a:pt x="79166" y="565762"/>
                  </a:cubicBezTo>
                  <a:cubicBezTo>
                    <a:pt x="118791" y="565762"/>
                    <a:pt x="137487" y="545193"/>
                    <a:pt x="137487" y="521072"/>
                  </a:cubicBezTo>
                  <a:cubicBezTo>
                    <a:pt x="137487" y="500669"/>
                    <a:pt x="125492" y="487452"/>
                    <a:pt x="99930" y="478035"/>
                  </a:cubicBezTo>
                  <a:cubicBezTo>
                    <a:pt x="81317" y="470931"/>
                    <a:pt x="73210" y="466884"/>
                    <a:pt x="73210" y="457632"/>
                  </a:cubicBezTo>
                  <a:cubicBezTo>
                    <a:pt x="73210" y="450197"/>
                    <a:pt x="79994" y="443754"/>
                    <a:pt x="94222" y="443754"/>
                  </a:cubicBezTo>
                  <a:cubicBezTo>
                    <a:pt x="108368" y="443754"/>
                    <a:pt x="118626" y="447802"/>
                    <a:pt x="124416" y="450610"/>
                  </a:cubicBezTo>
                  <a:lnTo>
                    <a:pt x="131696" y="424259"/>
                  </a:lnTo>
                  <a:cubicBezTo>
                    <a:pt x="123093" y="420377"/>
                    <a:pt x="111098" y="416990"/>
                    <a:pt x="94801" y="416990"/>
                  </a:cubicBezTo>
                  <a:close/>
                  <a:moveTo>
                    <a:pt x="132046" y="288856"/>
                  </a:moveTo>
                  <a:lnTo>
                    <a:pt x="132046" y="311160"/>
                  </a:lnTo>
                  <a:cubicBezTo>
                    <a:pt x="132046" y="324707"/>
                    <a:pt x="162237" y="339907"/>
                    <a:pt x="205580" y="339907"/>
                  </a:cubicBezTo>
                  <a:cubicBezTo>
                    <a:pt x="249006" y="339907"/>
                    <a:pt x="279197" y="324707"/>
                    <a:pt x="279197" y="311160"/>
                  </a:cubicBezTo>
                  <a:lnTo>
                    <a:pt x="279197" y="288856"/>
                  </a:lnTo>
                  <a:cubicBezTo>
                    <a:pt x="265632" y="301247"/>
                    <a:pt x="237839" y="309095"/>
                    <a:pt x="205580" y="309095"/>
                  </a:cubicBezTo>
                  <a:cubicBezTo>
                    <a:pt x="173404" y="309095"/>
                    <a:pt x="145611" y="301247"/>
                    <a:pt x="132046" y="288856"/>
                  </a:cubicBezTo>
                  <a:close/>
                  <a:moveTo>
                    <a:pt x="132046" y="244744"/>
                  </a:moveTo>
                  <a:lnTo>
                    <a:pt x="132046" y="267048"/>
                  </a:lnTo>
                  <a:cubicBezTo>
                    <a:pt x="132046" y="280596"/>
                    <a:pt x="162237" y="295795"/>
                    <a:pt x="205580" y="295795"/>
                  </a:cubicBezTo>
                  <a:cubicBezTo>
                    <a:pt x="249006" y="295795"/>
                    <a:pt x="279197" y="280596"/>
                    <a:pt x="279197" y="267048"/>
                  </a:cubicBezTo>
                  <a:lnTo>
                    <a:pt x="279197" y="244744"/>
                  </a:lnTo>
                  <a:cubicBezTo>
                    <a:pt x="265632" y="257135"/>
                    <a:pt x="237839" y="264983"/>
                    <a:pt x="205580" y="264983"/>
                  </a:cubicBezTo>
                  <a:cubicBezTo>
                    <a:pt x="173404" y="264983"/>
                    <a:pt x="145611" y="257135"/>
                    <a:pt x="132046" y="244744"/>
                  </a:cubicBezTo>
                  <a:close/>
                  <a:moveTo>
                    <a:pt x="132046" y="202533"/>
                  </a:moveTo>
                  <a:lnTo>
                    <a:pt x="132046" y="222275"/>
                  </a:lnTo>
                  <a:cubicBezTo>
                    <a:pt x="132046" y="235906"/>
                    <a:pt x="162237" y="251023"/>
                    <a:pt x="205580" y="251023"/>
                  </a:cubicBezTo>
                  <a:cubicBezTo>
                    <a:pt x="249006" y="251023"/>
                    <a:pt x="279197" y="235906"/>
                    <a:pt x="279197" y="222275"/>
                  </a:cubicBezTo>
                  <a:lnTo>
                    <a:pt x="279197" y="202533"/>
                  </a:lnTo>
                  <a:cubicBezTo>
                    <a:pt x="265963" y="213767"/>
                    <a:pt x="235358" y="219549"/>
                    <a:pt x="205580" y="219549"/>
                  </a:cubicBezTo>
                  <a:cubicBezTo>
                    <a:pt x="175968" y="219549"/>
                    <a:pt x="145280" y="213767"/>
                    <a:pt x="132046" y="202533"/>
                  </a:cubicBezTo>
                  <a:close/>
                  <a:moveTo>
                    <a:pt x="205580" y="154538"/>
                  </a:moveTo>
                  <a:cubicBezTo>
                    <a:pt x="244622" y="154538"/>
                    <a:pt x="286063" y="164864"/>
                    <a:pt x="286063" y="184029"/>
                  </a:cubicBezTo>
                  <a:cubicBezTo>
                    <a:pt x="286063" y="185598"/>
                    <a:pt x="285649" y="187085"/>
                    <a:pt x="285153" y="188489"/>
                  </a:cubicBezTo>
                  <a:lnTo>
                    <a:pt x="285318" y="188903"/>
                  </a:lnTo>
                  <a:cubicBezTo>
                    <a:pt x="287138" y="192124"/>
                    <a:pt x="288048" y="195346"/>
                    <a:pt x="288048" y="198567"/>
                  </a:cubicBezTo>
                  <a:lnTo>
                    <a:pt x="288048" y="222275"/>
                  </a:lnTo>
                  <a:cubicBezTo>
                    <a:pt x="288048" y="225910"/>
                    <a:pt x="286890" y="229462"/>
                    <a:pt x="284822" y="232766"/>
                  </a:cubicBezTo>
                  <a:lnTo>
                    <a:pt x="285070" y="233180"/>
                  </a:lnTo>
                  <a:cubicBezTo>
                    <a:pt x="287055" y="236566"/>
                    <a:pt x="288048" y="239953"/>
                    <a:pt x="288048" y="243340"/>
                  </a:cubicBezTo>
                  <a:lnTo>
                    <a:pt x="288048" y="267048"/>
                  </a:lnTo>
                  <a:cubicBezTo>
                    <a:pt x="288048" y="270600"/>
                    <a:pt x="286890" y="273987"/>
                    <a:pt x="284988" y="277209"/>
                  </a:cubicBezTo>
                  <a:lnTo>
                    <a:pt x="285070" y="277291"/>
                  </a:lnTo>
                  <a:cubicBezTo>
                    <a:pt x="287055" y="280678"/>
                    <a:pt x="288048" y="284065"/>
                    <a:pt x="288048" y="287452"/>
                  </a:cubicBezTo>
                  <a:lnTo>
                    <a:pt x="288048" y="311160"/>
                  </a:lnTo>
                  <a:cubicBezTo>
                    <a:pt x="288048" y="332225"/>
                    <a:pt x="251818" y="348663"/>
                    <a:pt x="205580" y="348663"/>
                  </a:cubicBezTo>
                  <a:cubicBezTo>
                    <a:pt x="159425" y="348663"/>
                    <a:pt x="123278" y="332225"/>
                    <a:pt x="123278" y="311160"/>
                  </a:cubicBezTo>
                  <a:lnTo>
                    <a:pt x="123278" y="287452"/>
                  </a:lnTo>
                  <a:cubicBezTo>
                    <a:pt x="123278" y="284065"/>
                    <a:pt x="124271" y="280678"/>
                    <a:pt x="126173" y="277291"/>
                  </a:cubicBezTo>
                  <a:lnTo>
                    <a:pt x="126256" y="277209"/>
                  </a:lnTo>
                  <a:cubicBezTo>
                    <a:pt x="124353" y="273987"/>
                    <a:pt x="123278" y="270600"/>
                    <a:pt x="123278" y="267048"/>
                  </a:cubicBezTo>
                  <a:lnTo>
                    <a:pt x="123278" y="243340"/>
                  </a:lnTo>
                  <a:cubicBezTo>
                    <a:pt x="123278" y="239953"/>
                    <a:pt x="124271" y="236566"/>
                    <a:pt x="126173" y="233180"/>
                  </a:cubicBezTo>
                  <a:lnTo>
                    <a:pt x="126421" y="232766"/>
                  </a:lnTo>
                  <a:cubicBezTo>
                    <a:pt x="124436" y="229462"/>
                    <a:pt x="123278" y="225910"/>
                    <a:pt x="123278" y="222275"/>
                  </a:cubicBezTo>
                  <a:lnTo>
                    <a:pt x="123278" y="198567"/>
                  </a:lnTo>
                  <a:cubicBezTo>
                    <a:pt x="123278" y="195346"/>
                    <a:pt x="124105" y="192124"/>
                    <a:pt x="125925" y="188903"/>
                  </a:cubicBezTo>
                  <a:lnTo>
                    <a:pt x="126090" y="188489"/>
                  </a:lnTo>
                  <a:cubicBezTo>
                    <a:pt x="125594" y="187085"/>
                    <a:pt x="125263" y="185598"/>
                    <a:pt x="125263" y="184029"/>
                  </a:cubicBezTo>
                  <a:cubicBezTo>
                    <a:pt x="125263" y="164864"/>
                    <a:pt x="166621" y="154538"/>
                    <a:pt x="205580" y="154538"/>
                  </a:cubicBezTo>
                  <a:close/>
                  <a:moveTo>
                    <a:pt x="23824" y="23790"/>
                  </a:moveTo>
                  <a:lnTo>
                    <a:pt x="23824" y="403939"/>
                  </a:lnTo>
                  <a:lnTo>
                    <a:pt x="416927" y="403939"/>
                  </a:lnTo>
                  <a:lnTo>
                    <a:pt x="416927" y="157445"/>
                  </a:lnTo>
                  <a:lnTo>
                    <a:pt x="311702" y="157445"/>
                  </a:lnTo>
                  <a:cubicBezTo>
                    <a:pt x="305084" y="157445"/>
                    <a:pt x="299790" y="152076"/>
                    <a:pt x="299790" y="145550"/>
                  </a:cubicBezTo>
                  <a:lnTo>
                    <a:pt x="299790" y="23790"/>
                  </a:lnTo>
                  <a:close/>
                  <a:moveTo>
                    <a:pt x="23824" y="0"/>
                  </a:moveTo>
                  <a:lnTo>
                    <a:pt x="311702" y="0"/>
                  </a:lnTo>
                  <a:cubicBezTo>
                    <a:pt x="312612" y="0"/>
                    <a:pt x="313522" y="165"/>
                    <a:pt x="314432" y="330"/>
                  </a:cubicBezTo>
                  <a:cubicBezTo>
                    <a:pt x="314680" y="413"/>
                    <a:pt x="314846" y="495"/>
                    <a:pt x="315094" y="578"/>
                  </a:cubicBezTo>
                  <a:cubicBezTo>
                    <a:pt x="315921" y="826"/>
                    <a:pt x="316666" y="1156"/>
                    <a:pt x="317410" y="1569"/>
                  </a:cubicBezTo>
                  <a:cubicBezTo>
                    <a:pt x="317658" y="1652"/>
                    <a:pt x="317989" y="1817"/>
                    <a:pt x="318237" y="1982"/>
                  </a:cubicBezTo>
                  <a:cubicBezTo>
                    <a:pt x="319065" y="2561"/>
                    <a:pt x="319892" y="3221"/>
                    <a:pt x="320554" y="3965"/>
                  </a:cubicBezTo>
                  <a:cubicBezTo>
                    <a:pt x="320554" y="4047"/>
                    <a:pt x="320636" y="4047"/>
                    <a:pt x="320636" y="4047"/>
                  </a:cubicBezTo>
                  <a:lnTo>
                    <a:pt x="437773" y="137702"/>
                  </a:lnTo>
                  <a:cubicBezTo>
                    <a:pt x="439676" y="139850"/>
                    <a:pt x="440586" y="142576"/>
                    <a:pt x="440668" y="145385"/>
                  </a:cubicBezTo>
                  <a:cubicBezTo>
                    <a:pt x="440668" y="145798"/>
                    <a:pt x="440751" y="146293"/>
                    <a:pt x="440751" y="146706"/>
                  </a:cubicBezTo>
                  <a:lnTo>
                    <a:pt x="440751" y="582861"/>
                  </a:lnTo>
                  <a:cubicBezTo>
                    <a:pt x="440751" y="595995"/>
                    <a:pt x="430080" y="606651"/>
                    <a:pt x="416927" y="606651"/>
                  </a:cubicBezTo>
                  <a:lnTo>
                    <a:pt x="23824" y="606651"/>
                  </a:lnTo>
                  <a:cubicBezTo>
                    <a:pt x="10671" y="606651"/>
                    <a:pt x="0" y="595995"/>
                    <a:pt x="0" y="582861"/>
                  </a:cubicBezTo>
                  <a:lnTo>
                    <a:pt x="0" y="23790"/>
                  </a:lnTo>
                  <a:cubicBezTo>
                    <a:pt x="0" y="10656"/>
                    <a:pt x="10671" y="0"/>
                    <a:pt x="238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DAF1ADA3-197A-4C1F-9F7C-7C3E91AC02F2}"/>
                </a:ext>
              </a:extLst>
            </p:cNvPr>
            <p:cNvSpPr txBox="1"/>
            <p:nvPr/>
          </p:nvSpPr>
          <p:spPr>
            <a:xfrm>
              <a:off x="143984" y="1524788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/>
                <a:t>结构化数据</a:t>
              </a:r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77EF5B16-E53E-486D-8937-907020136209}"/>
              </a:ext>
            </a:extLst>
          </p:cNvPr>
          <p:cNvGrpSpPr/>
          <p:nvPr/>
        </p:nvGrpSpPr>
        <p:grpSpPr>
          <a:xfrm>
            <a:off x="991672" y="2111262"/>
            <a:ext cx="901991" cy="716493"/>
            <a:chOff x="87433" y="1698290"/>
            <a:chExt cx="1261884" cy="1002372"/>
          </a:xfrm>
        </p:grpSpPr>
        <p:sp>
          <p:nvSpPr>
            <p:cNvPr id="93" name="json-file_136443">
              <a:extLst>
                <a:ext uri="{FF2B5EF4-FFF2-40B4-BE49-F238E27FC236}">
                  <a16:creationId xmlns:a16="http://schemas.microsoft.com/office/drawing/2014/main" id="{3147BE32-4CD8-4F59-8932-5FA385F1C0C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48375" y="1698290"/>
              <a:ext cx="540000" cy="694595"/>
            </a:xfrm>
            <a:custGeom>
              <a:avLst/>
              <a:gdLst>
                <a:gd name="connsiteX0" fmla="*/ 257538 w 455802"/>
                <a:gd name="connsiteY0" fmla="*/ 456583 h 586292"/>
                <a:gd name="connsiteX1" fmla="*/ 247652 w 455802"/>
                <a:gd name="connsiteY1" fmla="*/ 458101 h 586292"/>
                <a:gd name="connsiteX2" fmla="*/ 239288 w 455802"/>
                <a:gd name="connsiteY2" fmla="*/ 464935 h 586292"/>
                <a:gd name="connsiteX3" fmla="*/ 233205 w 455802"/>
                <a:gd name="connsiteY3" fmla="*/ 476324 h 586292"/>
                <a:gd name="connsiteX4" fmla="*/ 230923 w 455802"/>
                <a:gd name="connsiteY4" fmla="*/ 494547 h 586292"/>
                <a:gd name="connsiteX5" fmla="*/ 233205 w 455802"/>
                <a:gd name="connsiteY5" fmla="*/ 512770 h 586292"/>
                <a:gd name="connsiteX6" fmla="*/ 239288 w 455802"/>
                <a:gd name="connsiteY6" fmla="*/ 524160 h 586292"/>
                <a:gd name="connsiteX7" fmla="*/ 246892 w 455802"/>
                <a:gd name="connsiteY7" fmla="*/ 530993 h 586292"/>
                <a:gd name="connsiteX8" fmla="*/ 256777 w 455802"/>
                <a:gd name="connsiteY8" fmla="*/ 533271 h 586292"/>
                <a:gd name="connsiteX9" fmla="*/ 265902 w 455802"/>
                <a:gd name="connsiteY9" fmla="*/ 530993 h 586292"/>
                <a:gd name="connsiteX10" fmla="*/ 274267 w 455802"/>
                <a:gd name="connsiteY10" fmla="*/ 524919 h 586292"/>
                <a:gd name="connsiteX11" fmla="*/ 280350 w 455802"/>
                <a:gd name="connsiteY11" fmla="*/ 512770 h 586292"/>
                <a:gd name="connsiteX12" fmla="*/ 282631 w 455802"/>
                <a:gd name="connsiteY12" fmla="*/ 494547 h 586292"/>
                <a:gd name="connsiteX13" fmla="*/ 280350 w 455802"/>
                <a:gd name="connsiteY13" fmla="*/ 477084 h 586292"/>
                <a:gd name="connsiteX14" fmla="*/ 275027 w 455802"/>
                <a:gd name="connsiteY14" fmla="*/ 464935 h 586292"/>
                <a:gd name="connsiteX15" fmla="*/ 266663 w 455802"/>
                <a:gd name="connsiteY15" fmla="*/ 458101 h 586292"/>
                <a:gd name="connsiteX16" fmla="*/ 257538 w 455802"/>
                <a:gd name="connsiteY16" fmla="*/ 456583 h 586292"/>
                <a:gd name="connsiteX17" fmla="*/ 322875 w 455802"/>
                <a:gd name="connsiteY17" fmla="*/ 444471 h 586292"/>
                <a:gd name="connsiteX18" fmla="*/ 339566 w 455802"/>
                <a:gd name="connsiteY18" fmla="*/ 444471 h 586292"/>
                <a:gd name="connsiteX19" fmla="*/ 379776 w 455802"/>
                <a:gd name="connsiteY19" fmla="*/ 514236 h 586292"/>
                <a:gd name="connsiteX20" fmla="*/ 379776 w 455802"/>
                <a:gd name="connsiteY20" fmla="*/ 444471 h 586292"/>
                <a:gd name="connsiteX21" fmla="*/ 396466 w 455802"/>
                <a:gd name="connsiteY21" fmla="*/ 444471 h 586292"/>
                <a:gd name="connsiteX22" fmla="*/ 396466 w 455802"/>
                <a:gd name="connsiteY22" fmla="*/ 546085 h 586292"/>
                <a:gd name="connsiteX23" fmla="*/ 379776 w 455802"/>
                <a:gd name="connsiteY23" fmla="*/ 546085 h 586292"/>
                <a:gd name="connsiteX24" fmla="*/ 339566 w 455802"/>
                <a:gd name="connsiteY24" fmla="*/ 475562 h 586292"/>
                <a:gd name="connsiteX25" fmla="*/ 339566 w 455802"/>
                <a:gd name="connsiteY25" fmla="*/ 546085 h 586292"/>
                <a:gd name="connsiteX26" fmla="*/ 322875 w 455802"/>
                <a:gd name="connsiteY26" fmla="*/ 546085 h 586292"/>
                <a:gd name="connsiteX27" fmla="*/ 256777 w 455802"/>
                <a:gd name="connsiteY27" fmla="*/ 442156 h 586292"/>
                <a:gd name="connsiteX28" fmla="*/ 273506 w 455802"/>
                <a:gd name="connsiteY28" fmla="*/ 445953 h 586292"/>
                <a:gd name="connsiteX29" fmla="*/ 287194 w 455802"/>
                <a:gd name="connsiteY29" fmla="*/ 455823 h 586292"/>
                <a:gd name="connsiteX30" fmla="*/ 296319 w 455802"/>
                <a:gd name="connsiteY30" fmla="*/ 471769 h 586292"/>
                <a:gd name="connsiteX31" fmla="*/ 299360 w 455802"/>
                <a:gd name="connsiteY31" fmla="*/ 494547 h 586292"/>
                <a:gd name="connsiteX32" fmla="*/ 296319 w 455802"/>
                <a:gd name="connsiteY32" fmla="*/ 517326 h 586292"/>
                <a:gd name="connsiteX33" fmla="*/ 287194 w 455802"/>
                <a:gd name="connsiteY33" fmla="*/ 534030 h 586292"/>
                <a:gd name="connsiteX34" fmla="*/ 273506 w 455802"/>
                <a:gd name="connsiteY34" fmla="*/ 543901 h 586292"/>
                <a:gd name="connsiteX35" fmla="*/ 256777 w 455802"/>
                <a:gd name="connsiteY35" fmla="*/ 546938 h 586292"/>
                <a:gd name="connsiteX36" fmla="*/ 240048 w 455802"/>
                <a:gd name="connsiteY36" fmla="*/ 543901 h 586292"/>
                <a:gd name="connsiteX37" fmla="*/ 226361 w 455802"/>
                <a:gd name="connsiteY37" fmla="*/ 534030 h 586292"/>
                <a:gd name="connsiteX38" fmla="*/ 217236 w 455802"/>
                <a:gd name="connsiteY38" fmla="*/ 517326 h 586292"/>
                <a:gd name="connsiteX39" fmla="*/ 214194 w 455802"/>
                <a:gd name="connsiteY39" fmla="*/ 494547 h 586292"/>
                <a:gd name="connsiteX40" fmla="*/ 217236 w 455802"/>
                <a:gd name="connsiteY40" fmla="*/ 471769 h 586292"/>
                <a:gd name="connsiteX41" fmla="*/ 226361 w 455802"/>
                <a:gd name="connsiteY41" fmla="*/ 455823 h 586292"/>
                <a:gd name="connsiteX42" fmla="*/ 240048 w 455802"/>
                <a:gd name="connsiteY42" fmla="*/ 445953 h 586292"/>
                <a:gd name="connsiteX43" fmla="*/ 256777 w 455802"/>
                <a:gd name="connsiteY43" fmla="*/ 442156 h 586292"/>
                <a:gd name="connsiteX44" fmla="*/ 171700 w 455802"/>
                <a:gd name="connsiteY44" fmla="*/ 442156 h 586292"/>
                <a:gd name="connsiteX45" fmla="*/ 184632 w 455802"/>
                <a:gd name="connsiteY45" fmla="*/ 443675 h 586292"/>
                <a:gd name="connsiteX46" fmla="*/ 194521 w 455802"/>
                <a:gd name="connsiteY46" fmla="*/ 447471 h 586292"/>
                <a:gd name="connsiteX47" fmla="*/ 193000 w 455802"/>
                <a:gd name="connsiteY47" fmla="*/ 451268 h 586292"/>
                <a:gd name="connsiteX48" fmla="*/ 190718 w 455802"/>
                <a:gd name="connsiteY48" fmla="*/ 455064 h 586292"/>
                <a:gd name="connsiteX49" fmla="*/ 189196 w 455802"/>
                <a:gd name="connsiteY49" fmla="*/ 458861 h 586292"/>
                <a:gd name="connsiteX50" fmla="*/ 188436 w 455802"/>
                <a:gd name="connsiteY50" fmla="*/ 459620 h 586292"/>
                <a:gd name="connsiteX51" fmla="*/ 186154 w 455802"/>
                <a:gd name="connsiteY51" fmla="*/ 458861 h 586292"/>
                <a:gd name="connsiteX52" fmla="*/ 183871 w 455802"/>
                <a:gd name="connsiteY52" fmla="*/ 457342 h 586292"/>
                <a:gd name="connsiteX53" fmla="*/ 178546 w 455802"/>
                <a:gd name="connsiteY53" fmla="*/ 456583 h 586292"/>
                <a:gd name="connsiteX54" fmla="*/ 170178 w 455802"/>
                <a:gd name="connsiteY54" fmla="*/ 456583 h 586292"/>
                <a:gd name="connsiteX55" fmla="*/ 164853 w 455802"/>
                <a:gd name="connsiteY55" fmla="*/ 458101 h 586292"/>
                <a:gd name="connsiteX56" fmla="*/ 160289 w 455802"/>
                <a:gd name="connsiteY56" fmla="*/ 461138 h 586292"/>
                <a:gd name="connsiteX57" fmla="*/ 157246 w 455802"/>
                <a:gd name="connsiteY57" fmla="*/ 465694 h 586292"/>
                <a:gd name="connsiteX58" fmla="*/ 156486 w 455802"/>
                <a:gd name="connsiteY58" fmla="*/ 470250 h 586292"/>
                <a:gd name="connsiteX59" fmla="*/ 159528 w 455802"/>
                <a:gd name="connsiteY59" fmla="*/ 479361 h 586292"/>
                <a:gd name="connsiteX60" fmla="*/ 167136 w 455802"/>
                <a:gd name="connsiteY60" fmla="*/ 485436 h 586292"/>
                <a:gd name="connsiteX61" fmla="*/ 177786 w 455802"/>
                <a:gd name="connsiteY61" fmla="*/ 489992 h 586292"/>
                <a:gd name="connsiteX62" fmla="*/ 187675 w 455802"/>
                <a:gd name="connsiteY62" fmla="*/ 496066 h 586292"/>
                <a:gd name="connsiteX63" fmla="*/ 196043 w 455802"/>
                <a:gd name="connsiteY63" fmla="*/ 505177 h 586292"/>
                <a:gd name="connsiteX64" fmla="*/ 199086 w 455802"/>
                <a:gd name="connsiteY64" fmla="*/ 518085 h 586292"/>
                <a:gd name="connsiteX65" fmla="*/ 196804 w 455802"/>
                <a:gd name="connsiteY65" fmla="*/ 528715 h 586292"/>
                <a:gd name="connsiteX66" fmla="*/ 190718 w 455802"/>
                <a:gd name="connsiteY66" fmla="*/ 537827 h 586292"/>
                <a:gd name="connsiteX67" fmla="*/ 180068 w 455802"/>
                <a:gd name="connsiteY67" fmla="*/ 544660 h 586292"/>
                <a:gd name="connsiteX68" fmla="*/ 166375 w 455802"/>
                <a:gd name="connsiteY68" fmla="*/ 546938 h 586292"/>
                <a:gd name="connsiteX69" fmla="*/ 159528 w 455802"/>
                <a:gd name="connsiteY69" fmla="*/ 546179 h 586292"/>
                <a:gd name="connsiteX70" fmla="*/ 152682 w 455802"/>
                <a:gd name="connsiteY70" fmla="*/ 545420 h 586292"/>
                <a:gd name="connsiteX71" fmla="*/ 145075 w 455802"/>
                <a:gd name="connsiteY71" fmla="*/ 543142 h 586292"/>
                <a:gd name="connsiteX72" fmla="*/ 139750 w 455802"/>
                <a:gd name="connsiteY72" fmla="*/ 539345 h 586292"/>
                <a:gd name="connsiteX73" fmla="*/ 142793 w 455802"/>
                <a:gd name="connsiteY73" fmla="*/ 527197 h 586292"/>
                <a:gd name="connsiteX74" fmla="*/ 147357 w 455802"/>
                <a:gd name="connsiteY74" fmla="*/ 529475 h 586292"/>
                <a:gd name="connsiteX75" fmla="*/ 153443 w 455802"/>
                <a:gd name="connsiteY75" fmla="*/ 531752 h 586292"/>
                <a:gd name="connsiteX76" fmla="*/ 160289 w 455802"/>
                <a:gd name="connsiteY76" fmla="*/ 533271 h 586292"/>
                <a:gd name="connsiteX77" fmla="*/ 166375 w 455802"/>
                <a:gd name="connsiteY77" fmla="*/ 533271 h 586292"/>
                <a:gd name="connsiteX78" fmla="*/ 179307 w 455802"/>
                <a:gd name="connsiteY78" fmla="*/ 529475 h 586292"/>
                <a:gd name="connsiteX79" fmla="*/ 183871 w 455802"/>
                <a:gd name="connsiteY79" fmla="*/ 518085 h 586292"/>
                <a:gd name="connsiteX80" fmla="*/ 180068 w 455802"/>
                <a:gd name="connsiteY80" fmla="*/ 509733 h 586292"/>
                <a:gd name="connsiteX81" fmla="*/ 172461 w 455802"/>
                <a:gd name="connsiteY81" fmla="*/ 503659 h 586292"/>
                <a:gd name="connsiteX82" fmla="*/ 161811 w 455802"/>
                <a:gd name="connsiteY82" fmla="*/ 498344 h 586292"/>
                <a:gd name="connsiteX83" fmla="*/ 151921 w 455802"/>
                <a:gd name="connsiteY83" fmla="*/ 492269 h 586292"/>
                <a:gd name="connsiteX84" fmla="*/ 143553 w 455802"/>
                <a:gd name="connsiteY84" fmla="*/ 483158 h 586292"/>
                <a:gd name="connsiteX85" fmla="*/ 140510 w 455802"/>
                <a:gd name="connsiteY85" fmla="*/ 471009 h 586292"/>
                <a:gd name="connsiteX86" fmla="*/ 142793 w 455802"/>
                <a:gd name="connsiteY86" fmla="*/ 458861 h 586292"/>
                <a:gd name="connsiteX87" fmla="*/ 149639 w 455802"/>
                <a:gd name="connsiteY87" fmla="*/ 449749 h 586292"/>
                <a:gd name="connsiteX88" fmla="*/ 159528 w 455802"/>
                <a:gd name="connsiteY88" fmla="*/ 444434 h 586292"/>
                <a:gd name="connsiteX89" fmla="*/ 171700 w 455802"/>
                <a:gd name="connsiteY89" fmla="*/ 442156 h 586292"/>
                <a:gd name="connsiteX90" fmla="*/ 99531 w 455802"/>
                <a:gd name="connsiteY90" fmla="*/ 442156 h 586292"/>
                <a:gd name="connsiteX91" fmla="*/ 116235 w 455802"/>
                <a:gd name="connsiteY91" fmla="*/ 442156 h 586292"/>
                <a:gd name="connsiteX92" fmla="*/ 116235 w 455802"/>
                <a:gd name="connsiteY92" fmla="*/ 521882 h 586292"/>
                <a:gd name="connsiteX93" fmla="*/ 113957 w 455802"/>
                <a:gd name="connsiteY93" fmla="*/ 534030 h 586292"/>
                <a:gd name="connsiteX94" fmla="*/ 107124 w 455802"/>
                <a:gd name="connsiteY94" fmla="*/ 541623 h 586292"/>
                <a:gd name="connsiteX95" fmla="*/ 96494 w 455802"/>
                <a:gd name="connsiteY95" fmla="*/ 545420 h 586292"/>
                <a:gd name="connsiteX96" fmla="*/ 85105 w 455802"/>
                <a:gd name="connsiteY96" fmla="*/ 546938 h 586292"/>
                <a:gd name="connsiteX97" fmla="*/ 77512 w 455802"/>
                <a:gd name="connsiteY97" fmla="*/ 546179 h 586292"/>
                <a:gd name="connsiteX98" fmla="*/ 69160 w 455802"/>
                <a:gd name="connsiteY98" fmla="*/ 544660 h 586292"/>
                <a:gd name="connsiteX99" fmla="*/ 60808 w 455802"/>
                <a:gd name="connsiteY99" fmla="*/ 541623 h 586292"/>
                <a:gd name="connsiteX100" fmla="*/ 53975 w 455802"/>
                <a:gd name="connsiteY100" fmla="*/ 537827 h 586292"/>
                <a:gd name="connsiteX101" fmla="*/ 60808 w 455802"/>
                <a:gd name="connsiteY101" fmla="*/ 526437 h 586292"/>
                <a:gd name="connsiteX102" fmla="*/ 65364 w 455802"/>
                <a:gd name="connsiteY102" fmla="*/ 528715 h 586292"/>
                <a:gd name="connsiteX103" fmla="*/ 70679 w 455802"/>
                <a:gd name="connsiteY103" fmla="*/ 530234 h 586292"/>
                <a:gd name="connsiteX104" fmla="*/ 76753 w 455802"/>
                <a:gd name="connsiteY104" fmla="*/ 531752 h 586292"/>
                <a:gd name="connsiteX105" fmla="*/ 83586 w 455802"/>
                <a:gd name="connsiteY105" fmla="*/ 532512 h 586292"/>
                <a:gd name="connsiteX106" fmla="*/ 94975 w 455802"/>
                <a:gd name="connsiteY106" fmla="*/ 529475 h 586292"/>
                <a:gd name="connsiteX107" fmla="*/ 99531 w 455802"/>
                <a:gd name="connsiteY107" fmla="*/ 520363 h 586292"/>
                <a:gd name="connsiteX108" fmla="*/ 19751 w 455802"/>
                <a:gd name="connsiteY108" fmla="*/ 414880 h 586292"/>
                <a:gd name="connsiteX109" fmla="*/ 19751 w 455802"/>
                <a:gd name="connsiteY109" fmla="*/ 561263 h 586292"/>
                <a:gd name="connsiteX110" fmla="*/ 22790 w 455802"/>
                <a:gd name="connsiteY110" fmla="*/ 565814 h 586292"/>
                <a:gd name="connsiteX111" fmla="*/ 25069 w 455802"/>
                <a:gd name="connsiteY111" fmla="*/ 566572 h 586292"/>
                <a:gd name="connsiteX112" fmla="*/ 430733 w 455802"/>
                <a:gd name="connsiteY112" fmla="*/ 566572 h 586292"/>
                <a:gd name="connsiteX113" fmla="*/ 432252 w 455802"/>
                <a:gd name="connsiteY113" fmla="*/ 565814 h 586292"/>
                <a:gd name="connsiteX114" fmla="*/ 435291 w 455802"/>
                <a:gd name="connsiteY114" fmla="*/ 561263 h 586292"/>
                <a:gd name="connsiteX115" fmla="*/ 435291 w 455802"/>
                <a:gd name="connsiteY115" fmla="*/ 414880 h 586292"/>
                <a:gd name="connsiteX116" fmla="*/ 222601 w 455802"/>
                <a:gd name="connsiteY116" fmla="*/ 252573 h 586292"/>
                <a:gd name="connsiteX117" fmla="*/ 232470 w 455802"/>
                <a:gd name="connsiteY117" fmla="*/ 263190 h 586292"/>
                <a:gd name="connsiteX118" fmla="*/ 232470 w 455802"/>
                <a:gd name="connsiteY118" fmla="*/ 293522 h 586292"/>
                <a:gd name="connsiteX119" fmla="*/ 222601 w 455802"/>
                <a:gd name="connsiteY119" fmla="*/ 303380 h 586292"/>
                <a:gd name="connsiteX120" fmla="*/ 212732 w 455802"/>
                <a:gd name="connsiteY120" fmla="*/ 293522 h 586292"/>
                <a:gd name="connsiteX121" fmla="*/ 212732 w 455802"/>
                <a:gd name="connsiteY121" fmla="*/ 263190 h 586292"/>
                <a:gd name="connsiteX122" fmla="*/ 222601 w 455802"/>
                <a:gd name="connsiteY122" fmla="*/ 252573 h 586292"/>
                <a:gd name="connsiteX123" fmla="*/ 222601 w 455802"/>
                <a:gd name="connsiteY123" fmla="*/ 182028 h 586292"/>
                <a:gd name="connsiteX124" fmla="*/ 237831 w 455802"/>
                <a:gd name="connsiteY124" fmla="*/ 197197 h 586292"/>
                <a:gd name="connsiteX125" fmla="*/ 222601 w 455802"/>
                <a:gd name="connsiteY125" fmla="*/ 212366 h 586292"/>
                <a:gd name="connsiteX126" fmla="*/ 207371 w 455802"/>
                <a:gd name="connsiteY126" fmla="*/ 197197 h 586292"/>
                <a:gd name="connsiteX127" fmla="*/ 222601 w 455802"/>
                <a:gd name="connsiteY127" fmla="*/ 182028 h 586292"/>
                <a:gd name="connsiteX128" fmla="*/ 151925 w 455802"/>
                <a:gd name="connsiteY128" fmla="*/ 131221 h 586292"/>
                <a:gd name="connsiteX129" fmla="*/ 161803 w 455802"/>
                <a:gd name="connsiteY129" fmla="*/ 141839 h 586292"/>
                <a:gd name="connsiteX130" fmla="*/ 151925 w 455802"/>
                <a:gd name="connsiteY130" fmla="*/ 151698 h 586292"/>
                <a:gd name="connsiteX131" fmla="*/ 141287 w 455802"/>
                <a:gd name="connsiteY131" fmla="*/ 161557 h 586292"/>
                <a:gd name="connsiteX132" fmla="*/ 141287 w 455802"/>
                <a:gd name="connsiteY132" fmla="*/ 202512 h 586292"/>
                <a:gd name="connsiteX133" fmla="*/ 127609 w 455802"/>
                <a:gd name="connsiteY133" fmla="*/ 232848 h 586292"/>
                <a:gd name="connsiteX134" fmla="*/ 141287 w 455802"/>
                <a:gd name="connsiteY134" fmla="*/ 263186 h 586292"/>
                <a:gd name="connsiteX135" fmla="*/ 141287 w 455802"/>
                <a:gd name="connsiteY135" fmla="*/ 303382 h 586292"/>
                <a:gd name="connsiteX136" fmla="*/ 151925 w 455802"/>
                <a:gd name="connsiteY136" fmla="*/ 313241 h 586292"/>
                <a:gd name="connsiteX137" fmla="*/ 161803 w 455802"/>
                <a:gd name="connsiteY137" fmla="*/ 323859 h 586292"/>
                <a:gd name="connsiteX138" fmla="*/ 151925 w 455802"/>
                <a:gd name="connsiteY138" fmla="*/ 333718 h 586292"/>
                <a:gd name="connsiteX139" fmla="*/ 121530 w 455802"/>
                <a:gd name="connsiteY139" fmla="*/ 303382 h 586292"/>
                <a:gd name="connsiteX140" fmla="*/ 121530 w 455802"/>
                <a:gd name="connsiteY140" fmla="*/ 263186 h 586292"/>
                <a:gd name="connsiteX141" fmla="*/ 101014 w 455802"/>
                <a:gd name="connsiteY141" fmla="*/ 242708 h 586292"/>
                <a:gd name="connsiteX142" fmla="*/ 91136 w 455802"/>
                <a:gd name="connsiteY142" fmla="*/ 232848 h 586292"/>
                <a:gd name="connsiteX143" fmla="*/ 101014 w 455802"/>
                <a:gd name="connsiteY143" fmla="*/ 222231 h 586292"/>
                <a:gd name="connsiteX144" fmla="*/ 121530 w 455802"/>
                <a:gd name="connsiteY144" fmla="*/ 202512 h 586292"/>
                <a:gd name="connsiteX145" fmla="*/ 121530 w 455802"/>
                <a:gd name="connsiteY145" fmla="*/ 161557 h 586292"/>
                <a:gd name="connsiteX146" fmla="*/ 151925 w 455802"/>
                <a:gd name="connsiteY146" fmla="*/ 131221 h 586292"/>
                <a:gd name="connsiteX147" fmla="*/ 334255 w 455802"/>
                <a:gd name="connsiteY147" fmla="*/ 36406 h 586292"/>
                <a:gd name="connsiteX148" fmla="*/ 334255 w 455802"/>
                <a:gd name="connsiteY148" fmla="*/ 121354 h 586292"/>
                <a:gd name="connsiteX149" fmla="*/ 419338 w 455802"/>
                <a:gd name="connsiteY149" fmla="*/ 121354 h 586292"/>
                <a:gd name="connsiteX150" fmla="*/ 25069 w 455802"/>
                <a:gd name="connsiteY150" fmla="*/ 20478 h 586292"/>
                <a:gd name="connsiteX151" fmla="*/ 19751 w 455802"/>
                <a:gd name="connsiteY151" fmla="*/ 29580 h 586292"/>
                <a:gd name="connsiteX152" fmla="*/ 19751 w 455802"/>
                <a:gd name="connsiteY152" fmla="*/ 394401 h 586292"/>
                <a:gd name="connsiteX153" fmla="*/ 435291 w 455802"/>
                <a:gd name="connsiteY153" fmla="*/ 394401 h 586292"/>
                <a:gd name="connsiteX154" fmla="*/ 435291 w 455802"/>
                <a:gd name="connsiteY154" fmla="*/ 141074 h 586292"/>
                <a:gd name="connsiteX155" fmla="*/ 431493 w 455802"/>
                <a:gd name="connsiteY155" fmla="*/ 141832 h 586292"/>
                <a:gd name="connsiteX156" fmla="*/ 316023 w 455802"/>
                <a:gd name="connsiteY156" fmla="*/ 141832 h 586292"/>
                <a:gd name="connsiteX157" fmla="*/ 323620 w 455802"/>
                <a:gd name="connsiteY157" fmla="*/ 161552 h 586292"/>
                <a:gd name="connsiteX158" fmla="*/ 323620 w 455802"/>
                <a:gd name="connsiteY158" fmla="*/ 202509 h 586292"/>
                <a:gd name="connsiteX159" fmla="*/ 344131 w 455802"/>
                <a:gd name="connsiteY159" fmla="*/ 222229 h 586292"/>
                <a:gd name="connsiteX160" fmla="*/ 354006 w 455802"/>
                <a:gd name="connsiteY160" fmla="*/ 232848 h 586292"/>
                <a:gd name="connsiteX161" fmla="*/ 344131 w 455802"/>
                <a:gd name="connsiteY161" fmla="*/ 242708 h 586292"/>
                <a:gd name="connsiteX162" fmla="*/ 323620 w 455802"/>
                <a:gd name="connsiteY162" fmla="*/ 263187 h 586292"/>
                <a:gd name="connsiteX163" fmla="*/ 323620 w 455802"/>
                <a:gd name="connsiteY163" fmla="*/ 303385 h 586292"/>
                <a:gd name="connsiteX164" fmla="*/ 293233 w 455802"/>
                <a:gd name="connsiteY164" fmla="*/ 333724 h 586292"/>
                <a:gd name="connsiteX165" fmla="*/ 283357 w 455802"/>
                <a:gd name="connsiteY165" fmla="*/ 323864 h 586292"/>
                <a:gd name="connsiteX166" fmla="*/ 293233 w 455802"/>
                <a:gd name="connsiteY166" fmla="*/ 313246 h 586292"/>
                <a:gd name="connsiteX167" fmla="*/ 303868 w 455802"/>
                <a:gd name="connsiteY167" fmla="*/ 303385 h 586292"/>
                <a:gd name="connsiteX168" fmla="*/ 303868 w 455802"/>
                <a:gd name="connsiteY168" fmla="*/ 263187 h 586292"/>
                <a:gd name="connsiteX169" fmla="*/ 317542 w 455802"/>
                <a:gd name="connsiteY169" fmla="*/ 232848 h 586292"/>
                <a:gd name="connsiteX170" fmla="*/ 303868 w 455802"/>
                <a:gd name="connsiteY170" fmla="*/ 202509 h 586292"/>
                <a:gd name="connsiteX171" fmla="*/ 303868 w 455802"/>
                <a:gd name="connsiteY171" fmla="*/ 161552 h 586292"/>
                <a:gd name="connsiteX172" fmla="*/ 293233 w 455802"/>
                <a:gd name="connsiteY172" fmla="*/ 151692 h 586292"/>
                <a:gd name="connsiteX173" fmla="*/ 283357 w 455802"/>
                <a:gd name="connsiteY173" fmla="*/ 141832 h 586292"/>
                <a:gd name="connsiteX174" fmla="*/ 293233 w 455802"/>
                <a:gd name="connsiteY174" fmla="*/ 131214 h 586292"/>
                <a:gd name="connsiteX175" fmla="*/ 313744 w 455802"/>
                <a:gd name="connsiteY175" fmla="*/ 139557 h 586292"/>
                <a:gd name="connsiteX176" fmla="*/ 313744 w 455802"/>
                <a:gd name="connsiteY176" fmla="*/ 24271 h 586292"/>
                <a:gd name="connsiteX177" fmla="*/ 314504 w 455802"/>
                <a:gd name="connsiteY177" fmla="*/ 20478 h 586292"/>
                <a:gd name="connsiteX178" fmla="*/ 25069 w 455802"/>
                <a:gd name="connsiteY178" fmla="*/ 0 h 586292"/>
                <a:gd name="connsiteX179" fmla="*/ 318302 w 455802"/>
                <a:gd name="connsiteY179" fmla="*/ 0 h 586292"/>
                <a:gd name="connsiteX180" fmla="*/ 331976 w 455802"/>
                <a:gd name="connsiteY180" fmla="*/ 5309 h 586292"/>
                <a:gd name="connsiteX181" fmla="*/ 339573 w 455802"/>
                <a:gd name="connsiteY181" fmla="*/ 13652 h 586292"/>
                <a:gd name="connsiteX182" fmla="*/ 436051 w 455802"/>
                <a:gd name="connsiteY182" fmla="*/ 109218 h 586292"/>
                <a:gd name="connsiteX183" fmla="*/ 449725 w 455802"/>
                <a:gd name="connsiteY183" fmla="*/ 122871 h 586292"/>
                <a:gd name="connsiteX184" fmla="*/ 455802 w 455802"/>
                <a:gd name="connsiteY184" fmla="*/ 141074 h 586292"/>
                <a:gd name="connsiteX185" fmla="*/ 455802 w 455802"/>
                <a:gd name="connsiteY185" fmla="*/ 394401 h 586292"/>
                <a:gd name="connsiteX186" fmla="*/ 455802 w 455802"/>
                <a:gd name="connsiteY186" fmla="*/ 561263 h 586292"/>
                <a:gd name="connsiteX187" fmla="*/ 455802 w 455802"/>
                <a:gd name="connsiteY187" fmla="*/ 566572 h 586292"/>
                <a:gd name="connsiteX188" fmla="*/ 436810 w 455802"/>
                <a:gd name="connsiteY188" fmla="*/ 585534 h 586292"/>
                <a:gd name="connsiteX189" fmla="*/ 435291 w 455802"/>
                <a:gd name="connsiteY189" fmla="*/ 586292 h 586292"/>
                <a:gd name="connsiteX190" fmla="*/ 430733 w 455802"/>
                <a:gd name="connsiteY190" fmla="*/ 586292 h 586292"/>
                <a:gd name="connsiteX191" fmla="*/ 25069 w 455802"/>
                <a:gd name="connsiteY191" fmla="*/ 586292 h 586292"/>
                <a:gd name="connsiteX192" fmla="*/ 19751 w 455802"/>
                <a:gd name="connsiteY192" fmla="*/ 586292 h 586292"/>
                <a:gd name="connsiteX193" fmla="*/ 18232 w 455802"/>
                <a:gd name="connsiteY193" fmla="*/ 585534 h 586292"/>
                <a:gd name="connsiteX194" fmla="*/ 0 w 455802"/>
                <a:gd name="connsiteY194" fmla="*/ 566572 h 586292"/>
                <a:gd name="connsiteX195" fmla="*/ 0 w 455802"/>
                <a:gd name="connsiteY195" fmla="*/ 561263 h 586292"/>
                <a:gd name="connsiteX196" fmla="*/ 0 w 455802"/>
                <a:gd name="connsiteY196" fmla="*/ 394401 h 586292"/>
                <a:gd name="connsiteX197" fmla="*/ 0 w 455802"/>
                <a:gd name="connsiteY197" fmla="*/ 29580 h 586292"/>
                <a:gd name="connsiteX198" fmla="*/ 25069 w 455802"/>
                <a:gd name="connsiteY198" fmla="*/ 0 h 586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</a:cxnLst>
              <a:rect l="l" t="t" r="r" b="b"/>
              <a:pathLst>
                <a:path w="455802" h="586292">
                  <a:moveTo>
                    <a:pt x="257538" y="456583"/>
                  </a:moveTo>
                  <a:cubicBezTo>
                    <a:pt x="253736" y="456583"/>
                    <a:pt x="250694" y="456583"/>
                    <a:pt x="247652" y="458101"/>
                  </a:cubicBezTo>
                  <a:cubicBezTo>
                    <a:pt x="244611" y="459620"/>
                    <a:pt x="241569" y="461898"/>
                    <a:pt x="239288" y="464935"/>
                  </a:cubicBezTo>
                  <a:cubicBezTo>
                    <a:pt x="237007" y="467972"/>
                    <a:pt x="234725" y="471769"/>
                    <a:pt x="233205" y="476324"/>
                  </a:cubicBezTo>
                  <a:cubicBezTo>
                    <a:pt x="231684" y="481639"/>
                    <a:pt x="231684" y="487714"/>
                    <a:pt x="230923" y="494547"/>
                  </a:cubicBezTo>
                  <a:cubicBezTo>
                    <a:pt x="231684" y="501381"/>
                    <a:pt x="231684" y="507455"/>
                    <a:pt x="233205" y="512770"/>
                  </a:cubicBezTo>
                  <a:cubicBezTo>
                    <a:pt x="234725" y="517326"/>
                    <a:pt x="236246" y="521122"/>
                    <a:pt x="239288" y="524160"/>
                  </a:cubicBezTo>
                  <a:cubicBezTo>
                    <a:pt x="241569" y="527197"/>
                    <a:pt x="243850" y="529475"/>
                    <a:pt x="246892" y="530993"/>
                  </a:cubicBezTo>
                  <a:cubicBezTo>
                    <a:pt x="249934" y="532512"/>
                    <a:pt x="252975" y="533271"/>
                    <a:pt x="256777" y="533271"/>
                  </a:cubicBezTo>
                  <a:cubicBezTo>
                    <a:pt x="259819" y="533271"/>
                    <a:pt x="262861" y="532512"/>
                    <a:pt x="265902" y="530993"/>
                  </a:cubicBezTo>
                  <a:cubicBezTo>
                    <a:pt x="269704" y="530234"/>
                    <a:pt x="271985" y="527956"/>
                    <a:pt x="274267" y="524919"/>
                  </a:cubicBezTo>
                  <a:cubicBezTo>
                    <a:pt x="277308" y="521882"/>
                    <a:pt x="278829" y="517326"/>
                    <a:pt x="280350" y="512770"/>
                  </a:cubicBezTo>
                  <a:cubicBezTo>
                    <a:pt x="281871" y="507455"/>
                    <a:pt x="282631" y="502140"/>
                    <a:pt x="282631" y="494547"/>
                  </a:cubicBezTo>
                  <a:cubicBezTo>
                    <a:pt x="282631" y="487714"/>
                    <a:pt x="281871" y="481639"/>
                    <a:pt x="280350" y="477084"/>
                  </a:cubicBezTo>
                  <a:cubicBezTo>
                    <a:pt x="278829" y="472528"/>
                    <a:pt x="277308" y="467972"/>
                    <a:pt x="275027" y="464935"/>
                  </a:cubicBezTo>
                  <a:cubicBezTo>
                    <a:pt x="272746" y="461898"/>
                    <a:pt x="269704" y="459620"/>
                    <a:pt x="266663" y="458101"/>
                  </a:cubicBezTo>
                  <a:cubicBezTo>
                    <a:pt x="263621" y="456583"/>
                    <a:pt x="260579" y="456583"/>
                    <a:pt x="257538" y="456583"/>
                  </a:cubicBezTo>
                  <a:close/>
                  <a:moveTo>
                    <a:pt x="322875" y="444471"/>
                  </a:moveTo>
                  <a:lnTo>
                    <a:pt x="339566" y="444471"/>
                  </a:lnTo>
                  <a:lnTo>
                    <a:pt x="379776" y="514236"/>
                  </a:lnTo>
                  <a:lnTo>
                    <a:pt x="379776" y="444471"/>
                  </a:lnTo>
                  <a:lnTo>
                    <a:pt x="396466" y="444471"/>
                  </a:lnTo>
                  <a:lnTo>
                    <a:pt x="396466" y="546085"/>
                  </a:lnTo>
                  <a:lnTo>
                    <a:pt x="379776" y="546085"/>
                  </a:lnTo>
                  <a:lnTo>
                    <a:pt x="339566" y="475562"/>
                  </a:lnTo>
                  <a:lnTo>
                    <a:pt x="339566" y="546085"/>
                  </a:lnTo>
                  <a:lnTo>
                    <a:pt x="322875" y="546085"/>
                  </a:lnTo>
                  <a:close/>
                  <a:moveTo>
                    <a:pt x="256777" y="442156"/>
                  </a:moveTo>
                  <a:cubicBezTo>
                    <a:pt x="262861" y="442156"/>
                    <a:pt x="268944" y="443675"/>
                    <a:pt x="273506" y="445953"/>
                  </a:cubicBezTo>
                  <a:cubicBezTo>
                    <a:pt x="278829" y="448231"/>
                    <a:pt x="283392" y="451268"/>
                    <a:pt x="287194" y="455823"/>
                  </a:cubicBezTo>
                  <a:cubicBezTo>
                    <a:pt x="290996" y="460379"/>
                    <a:pt x="294037" y="465694"/>
                    <a:pt x="296319" y="471769"/>
                  </a:cubicBezTo>
                  <a:cubicBezTo>
                    <a:pt x="298600" y="478602"/>
                    <a:pt x="299360" y="486195"/>
                    <a:pt x="299360" y="494547"/>
                  </a:cubicBezTo>
                  <a:cubicBezTo>
                    <a:pt x="299360" y="502899"/>
                    <a:pt x="298600" y="510492"/>
                    <a:pt x="296319" y="517326"/>
                  </a:cubicBezTo>
                  <a:cubicBezTo>
                    <a:pt x="294037" y="524160"/>
                    <a:pt x="290996" y="529475"/>
                    <a:pt x="287194" y="534030"/>
                  </a:cubicBezTo>
                  <a:cubicBezTo>
                    <a:pt x="283392" y="537827"/>
                    <a:pt x="278829" y="541623"/>
                    <a:pt x="273506" y="543901"/>
                  </a:cubicBezTo>
                  <a:cubicBezTo>
                    <a:pt x="268944" y="545420"/>
                    <a:pt x="262861" y="546938"/>
                    <a:pt x="256777" y="546938"/>
                  </a:cubicBezTo>
                  <a:cubicBezTo>
                    <a:pt x="250694" y="546938"/>
                    <a:pt x="245371" y="545420"/>
                    <a:pt x="240048" y="543901"/>
                  </a:cubicBezTo>
                  <a:cubicBezTo>
                    <a:pt x="234725" y="541623"/>
                    <a:pt x="230163" y="537827"/>
                    <a:pt x="226361" y="534030"/>
                  </a:cubicBezTo>
                  <a:cubicBezTo>
                    <a:pt x="222559" y="529475"/>
                    <a:pt x="219517" y="524160"/>
                    <a:pt x="217236" y="517326"/>
                  </a:cubicBezTo>
                  <a:cubicBezTo>
                    <a:pt x="215715" y="510492"/>
                    <a:pt x="214194" y="502899"/>
                    <a:pt x="214194" y="494547"/>
                  </a:cubicBezTo>
                  <a:cubicBezTo>
                    <a:pt x="214194" y="486195"/>
                    <a:pt x="215715" y="478602"/>
                    <a:pt x="217236" y="471769"/>
                  </a:cubicBezTo>
                  <a:cubicBezTo>
                    <a:pt x="219517" y="465694"/>
                    <a:pt x="222559" y="460379"/>
                    <a:pt x="226361" y="455823"/>
                  </a:cubicBezTo>
                  <a:cubicBezTo>
                    <a:pt x="230163" y="451268"/>
                    <a:pt x="234725" y="448231"/>
                    <a:pt x="240048" y="445953"/>
                  </a:cubicBezTo>
                  <a:cubicBezTo>
                    <a:pt x="245371" y="443675"/>
                    <a:pt x="250694" y="442156"/>
                    <a:pt x="256777" y="442156"/>
                  </a:cubicBezTo>
                  <a:close/>
                  <a:moveTo>
                    <a:pt x="171700" y="442156"/>
                  </a:moveTo>
                  <a:cubicBezTo>
                    <a:pt x="175503" y="442156"/>
                    <a:pt x="180068" y="442916"/>
                    <a:pt x="184632" y="443675"/>
                  </a:cubicBezTo>
                  <a:cubicBezTo>
                    <a:pt x="188436" y="444434"/>
                    <a:pt x="192239" y="445953"/>
                    <a:pt x="194521" y="447471"/>
                  </a:cubicBezTo>
                  <a:cubicBezTo>
                    <a:pt x="194521" y="448990"/>
                    <a:pt x="193761" y="449749"/>
                    <a:pt x="193000" y="451268"/>
                  </a:cubicBezTo>
                  <a:cubicBezTo>
                    <a:pt x="192239" y="452786"/>
                    <a:pt x="191479" y="454305"/>
                    <a:pt x="190718" y="455064"/>
                  </a:cubicBezTo>
                  <a:cubicBezTo>
                    <a:pt x="189957" y="456583"/>
                    <a:pt x="189957" y="458101"/>
                    <a:pt x="189196" y="458861"/>
                  </a:cubicBezTo>
                  <a:cubicBezTo>
                    <a:pt x="188436" y="459620"/>
                    <a:pt x="188436" y="459620"/>
                    <a:pt x="188436" y="459620"/>
                  </a:cubicBezTo>
                  <a:cubicBezTo>
                    <a:pt x="187675" y="459620"/>
                    <a:pt x="186914" y="459620"/>
                    <a:pt x="186154" y="458861"/>
                  </a:cubicBezTo>
                  <a:cubicBezTo>
                    <a:pt x="186154" y="458101"/>
                    <a:pt x="184632" y="458101"/>
                    <a:pt x="183871" y="457342"/>
                  </a:cubicBezTo>
                  <a:cubicBezTo>
                    <a:pt x="182350" y="457342"/>
                    <a:pt x="180829" y="456583"/>
                    <a:pt x="178546" y="456583"/>
                  </a:cubicBezTo>
                  <a:cubicBezTo>
                    <a:pt x="176264" y="456583"/>
                    <a:pt x="173221" y="456583"/>
                    <a:pt x="170178" y="456583"/>
                  </a:cubicBezTo>
                  <a:cubicBezTo>
                    <a:pt x="168657" y="456583"/>
                    <a:pt x="166375" y="457342"/>
                    <a:pt x="164853" y="458101"/>
                  </a:cubicBezTo>
                  <a:cubicBezTo>
                    <a:pt x="163332" y="458861"/>
                    <a:pt x="161811" y="460379"/>
                    <a:pt x="160289" y="461138"/>
                  </a:cubicBezTo>
                  <a:cubicBezTo>
                    <a:pt x="159528" y="462657"/>
                    <a:pt x="158007" y="464176"/>
                    <a:pt x="157246" y="465694"/>
                  </a:cubicBezTo>
                  <a:cubicBezTo>
                    <a:pt x="156486" y="467213"/>
                    <a:pt x="156486" y="468731"/>
                    <a:pt x="156486" y="470250"/>
                  </a:cubicBezTo>
                  <a:cubicBezTo>
                    <a:pt x="156486" y="474046"/>
                    <a:pt x="157246" y="477084"/>
                    <a:pt x="159528" y="479361"/>
                  </a:cubicBezTo>
                  <a:cubicBezTo>
                    <a:pt x="161811" y="481639"/>
                    <a:pt x="164093" y="483917"/>
                    <a:pt x="167136" y="485436"/>
                  </a:cubicBezTo>
                  <a:cubicBezTo>
                    <a:pt x="170178" y="486954"/>
                    <a:pt x="173982" y="488473"/>
                    <a:pt x="177786" y="489992"/>
                  </a:cubicBezTo>
                  <a:cubicBezTo>
                    <a:pt x="181589" y="492269"/>
                    <a:pt x="184632" y="493788"/>
                    <a:pt x="187675" y="496066"/>
                  </a:cubicBezTo>
                  <a:cubicBezTo>
                    <a:pt x="191479" y="498344"/>
                    <a:pt x="193761" y="501381"/>
                    <a:pt x="196043" y="505177"/>
                  </a:cubicBezTo>
                  <a:cubicBezTo>
                    <a:pt x="198325" y="508214"/>
                    <a:pt x="199086" y="512770"/>
                    <a:pt x="199086" y="518085"/>
                  </a:cubicBezTo>
                  <a:cubicBezTo>
                    <a:pt x="199086" y="521882"/>
                    <a:pt x="198325" y="525678"/>
                    <a:pt x="196804" y="528715"/>
                  </a:cubicBezTo>
                  <a:cubicBezTo>
                    <a:pt x="195282" y="532512"/>
                    <a:pt x="193000" y="535549"/>
                    <a:pt x="190718" y="537827"/>
                  </a:cubicBezTo>
                  <a:cubicBezTo>
                    <a:pt x="187675" y="540864"/>
                    <a:pt x="183871" y="543142"/>
                    <a:pt x="180068" y="544660"/>
                  </a:cubicBezTo>
                  <a:cubicBezTo>
                    <a:pt x="176264" y="546179"/>
                    <a:pt x="171700" y="546938"/>
                    <a:pt x="166375" y="546938"/>
                  </a:cubicBezTo>
                  <a:cubicBezTo>
                    <a:pt x="164093" y="546938"/>
                    <a:pt x="161811" y="546938"/>
                    <a:pt x="159528" y="546179"/>
                  </a:cubicBezTo>
                  <a:cubicBezTo>
                    <a:pt x="157246" y="546179"/>
                    <a:pt x="154964" y="545420"/>
                    <a:pt x="152682" y="545420"/>
                  </a:cubicBezTo>
                  <a:cubicBezTo>
                    <a:pt x="149639" y="544660"/>
                    <a:pt x="147357" y="543901"/>
                    <a:pt x="145075" y="543142"/>
                  </a:cubicBezTo>
                  <a:cubicBezTo>
                    <a:pt x="143553" y="541623"/>
                    <a:pt x="141271" y="540864"/>
                    <a:pt x="139750" y="539345"/>
                  </a:cubicBezTo>
                  <a:lnTo>
                    <a:pt x="142793" y="527197"/>
                  </a:lnTo>
                  <a:cubicBezTo>
                    <a:pt x="144314" y="527956"/>
                    <a:pt x="145835" y="528715"/>
                    <a:pt x="147357" y="529475"/>
                  </a:cubicBezTo>
                  <a:cubicBezTo>
                    <a:pt x="149639" y="530234"/>
                    <a:pt x="151921" y="530993"/>
                    <a:pt x="153443" y="531752"/>
                  </a:cubicBezTo>
                  <a:cubicBezTo>
                    <a:pt x="155725" y="532512"/>
                    <a:pt x="158007" y="532512"/>
                    <a:pt x="160289" y="533271"/>
                  </a:cubicBezTo>
                  <a:cubicBezTo>
                    <a:pt x="162571" y="533271"/>
                    <a:pt x="164093" y="533271"/>
                    <a:pt x="166375" y="533271"/>
                  </a:cubicBezTo>
                  <a:cubicBezTo>
                    <a:pt x="171700" y="533271"/>
                    <a:pt x="176264" y="532512"/>
                    <a:pt x="179307" y="529475"/>
                  </a:cubicBezTo>
                  <a:cubicBezTo>
                    <a:pt x="182350" y="527197"/>
                    <a:pt x="183871" y="523400"/>
                    <a:pt x="183871" y="518085"/>
                  </a:cubicBezTo>
                  <a:cubicBezTo>
                    <a:pt x="183871" y="515048"/>
                    <a:pt x="182350" y="512011"/>
                    <a:pt x="180068" y="509733"/>
                  </a:cubicBezTo>
                  <a:cubicBezTo>
                    <a:pt x="178546" y="507455"/>
                    <a:pt x="175503" y="505937"/>
                    <a:pt x="172461" y="503659"/>
                  </a:cubicBezTo>
                  <a:cubicBezTo>
                    <a:pt x="169418" y="502140"/>
                    <a:pt x="165614" y="500622"/>
                    <a:pt x="161811" y="498344"/>
                  </a:cubicBezTo>
                  <a:cubicBezTo>
                    <a:pt x="158768" y="496825"/>
                    <a:pt x="154964" y="494547"/>
                    <a:pt x="151921" y="492269"/>
                  </a:cubicBezTo>
                  <a:cubicBezTo>
                    <a:pt x="148878" y="489992"/>
                    <a:pt x="145835" y="486954"/>
                    <a:pt x="143553" y="483158"/>
                  </a:cubicBezTo>
                  <a:cubicBezTo>
                    <a:pt x="141271" y="480121"/>
                    <a:pt x="140510" y="476324"/>
                    <a:pt x="140510" y="471009"/>
                  </a:cubicBezTo>
                  <a:cubicBezTo>
                    <a:pt x="140510" y="466454"/>
                    <a:pt x="141271" y="462657"/>
                    <a:pt x="142793" y="458861"/>
                  </a:cubicBezTo>
                  <a:cubicBezTo>
                    <a:pt x="144314" y="455823"/>
                    <a:pt x="146596" y="452786"/>
                    <a:pt x="149639" y="449749"/>
                  </a:cubicBezTo>
                  <a:cubicBezTo>
                    <a:pt x="152682" y="447471"/>
                    <a:pt x="155725" y="445953"/>
                    <a:pt x="159528" y="444434"/>
                  </a:cubicBezTo>
                  <a:cubicBezTo>
                    <a:pt x="163332" y="442916"/>
                    <a:pt x="167136" y="442156"/>
                    <a:pt x="171700" y="442156"/>
                  </a:cubicBezTo>
                  <a:close/>
                  <a:moveTo>
                    <a:pt x="99531" y="442156"/>
                  </a:moveTo>
                  <a:lnTo>
                    <a:pt x="116235" y="442156"/>
                  </a:lnTo>
                  <a:lnTo>
                    <a:pt x="116235" y="521882"/>
                  </a:lnTo>
                  <a:cubicBezTo>
                    <a:pt x="116235" y="526437"/>
                    <a:pt x="115475" y="530234"/>
                    <a:pt x="113957" y="534030"/>
                  </a:cubicBezTo>
                  <a:cubicBezTo>
                    <a:pt x="112438" y="537067"/>
                    <a:pt x="109401" y="539345"/>
                    <a:pt x="107124" y="541623"/>
                  </a:cubicBezTo>
                  <a:cubicBezTo>
                    <a:pt x="104086" y="543901"/>
                    <a:pt x="100290" y="544660"/>
                    <a:pt x="96494" y="545420"/>
                  </a:cubicBezTo>
                  <a:cubicBezTo>
                    <a:pt x="92697" y="546179"/>
                    <a:pt x="88901" y="546938"/>
                    <a:pt x="85105" y="546938"/>
                  </a:cubicBezTo>
                  <a:cubicBezTo>
                    <a:pt x="82827" y="546938"/>
                    <a:pt x="80549" y="546938"/>
                    <a:pt x="77512" y="546179"/>
                  </a:cubicBezTo>
                  <a:cubicBezTo>
                    <a:pt x="75234" y="546179"/>
                    <a:pt x="72197" y="545420"/>
                    <a:pt x="69160" y="544660"/>
                  </a:cubicBezTo>
                  <a:cubicBezTo>
                    <a:pt x="66123" y="543142"/>
                    <a:pt x="63845" y="542383"/>
                    <a:pt x="60808" y="541623"/>
                  </a:cubicBezTo>
                  <a:cubicBezTo>
                    <a:pt x="57771" y="540105"/>
                    <a:pt x="56253" y="539345"/>
                    <a:pt x="53975" y="537827"/>
                  </a:cubicBezTo>
                  <a:lnTo>
                    <a:pt x="60808" y="526437"/>
                  </a:lnTo>
                  <a:cubicBezTo>
                    <a:pt x="62327" y="527197"/>
                    <a:pt x="63086" y="527956"/>
                    <a:pt x="65364" y="528715"/>
                  </a:cubicBezTo>
                  <a:cubicBezTo>
                    <a:pt x="66882" y="528715"/>
                    <a:pt x="68401" y="529475"/>
                    <a:pt x="70679" y="530234"/>
                  </a:cubicBezTo>
                  <a:cubicBezTo>
                    <a:pt x="72956" y="530993"/>
                    <a:pt x="74475" y="531752"/>
                    <a:pt x="76753" y="531752"/>
                  </a:cubicBezTo>
                  <a:cubicBezTo>
                    <a:pt x="79031" y="532512"/>
                    <a:pt x="81308" y="532512"/>
                    <a:pt x="83586" y="532512"/>
                  </a:cubicBezTo>
                  <a:cubicBezTo>
                    <a:pt x="88142" y="532512"/>
                    <a:pt x="91938" y="531752"/>
                    <a:pt x="94975" y="529475"/>
                  </a:cubicBezTo>
                  <a:cubicBezTo>
                    <a:pt x="98012" y="527956"/>
                    <a:pt x="99531" y="524919"/>
                    <a:pt x="99531" y="520363"/>
                  </a:cubicBezTo>
                  <a:close/>
                  <a:moveTo>
                    <a:pt x="19751" y="414880"/>
                  </a:moveTo>
                  <a:lnTo>
                    <a:pt x="19751" y="561263"/>
                  </a:lnTo>
                  <a:cubicBezTo>
                    <a:pt x="19751" y="563538"/>
                    <a:pt x="21271" y="565055"/>
                    <a:pt x="22790" y="565814"/>
                  </a:cubicBezTo>
                  <a:cubicBezTo>
                    <a:pt x="23550" y="565814"/>
                    <a:pt x="24309" y="566572"/>
                    <a:pt x="25069" y="566572"/>
                  </a:cubicBezTo>
                  <a:lnTo>
                    <a:pt x="430733" y="566572"/>
                  </a:lnTo>
                  <a:cubicBezTo>
                    <a:pt x="431493" y="566572"/>
                    <a:pt x="432252" y="565814"/>
                    <a:pt x="432252" y="565814"/>
                  </a:cubicBezTo>
                  <a:cubicBezTo>
                    <a:pt x="434531" y="565055"/>
                    <a:pt x="435291" y="563538"/>
                    <a:pt x="435291" y="561263"/>
                  </a:cubicBezTo>
                  <a:lnTo>
                    <a:pt x="435291" y="414880"/>
                  </a:lnTo>
                  <a:close/>
                  <a:moveTo>
                    <a:pt x="222601" y="252573"/>
                  </a:moveTo>
                  <a:cubicBezTo>
                    <a:pt x="227915" y="252573"/>
                    <a:pt x="232470" y="257123"/>
                    <a:pt x="232470" y="263190"/>
                  </a:cubicBezTo>
                  <a:lnTo>
                    <a:pt x="232470" y="293522"/>
                  </a:lnTo>
                  <a:cubicBezTo>
                    <a:pt x="232470" y="298830"/>
                    <a:pt x="227915" y="303380"/>
                    <a:pt x="222601" y="303380"/>
                  </a:cubicBezTo>
                  <a:cubicBezTo>
                    <a:pt x="217287" y="303380"/>
                    <a:pt x="212732" y="298830"/>
                    <a:pt x="212732" y="293522"/>
                  </a:cubicBezTo>
                  <a:lnTo>
                    <a:pt x="212732" y="263190"/>
                  </a:lnTo>
                  <a:cubicBezTo>
                    <a:pt x="212732" y="257123"/>
                    <a:pt x="217287" y="252573"/>
                    <a:pt x="222601" y="252573"/>
                  </a:cubicBezTo>
                  <a:close/>
                  <a:moveTo>
                    <a:pt x="222601" y="182028"/>
                  </a:moveTo>
                  <a:cubicBezTo>
                    <a:pt x="231012" y="182028"/>
                    <a:pt x="237831" y="188819"/>
                    <a:pt x="237831" y="197197"/>
                  </a:cubicBezTo>
                  <a:cubicBezTo>
                    <a:pt x="237831" y="205575"/>
                    <a:pt x="231012" y="212366"/>
                    <a:pt x="222601" y="212366"/>
                  </a:cubicBezTo>
                  <a:cubicBezTo>
                    <a:pt x="214190" y="212366"/>
                    <a:pt x="207371" y="205575"/>
                    <a:pt x="207371" y="197197"/>
                  </a:cubicBezTo>
                  <a:cubicBezTo>
                    <a:pt x="207371" y="188819"/>
                    <a:pt x="214190" y="182028"/>
                    <a:pt x="222601" y="182028"/>
                  </a:cubicBezTo>
                  <a:close/>
                  <a:moveTo>
                    <a:pt x="151925" y="131221"/>
                  </a:moveTo>
                  <a:cubicBezTo>
                    <a:pt x="157244" y="131221"/>
                    <a:pt x="161803" y="135771"/>
                    <a:pt x="161803" y="141839"/>
                  </a:cubicBezTo>
                  <a:cubicBezTo>
                    <a:pt x="161803" y="147147"/>
                    <a:pt x="157244" y="151698"/>
                    <a:pt x="151925" y="151698"/>
                  </a:cubicBezTo>
                  <a:cubicBezTo>
                    <a:pt x="145846" y="151698"/>
                    <a:pt x="141287" y="156248"/>
                    <a:pt x="141287" y="161557"/>
                  </a:cubicBezTo>
                  <a:lnTo>
                    <a:pt x="141287" y="202512"/>
                  </a:lnTo>
                  <a:cubicBezTo>
                    <a:pt x="141287" y="214646"/>
                    <a:pt x="135968" y="225264"/>
                    <a:pt x="127609" y="232848"/>
                  </a:cubicBezTo>
                  <a:cubicBezTo>
                    <a:pt x="135968" y="239674"/>
                    <a:pt x="141287" y="251050"/>
                    <a:pt x="141287" y="263186"/>
                  </a:cubicBezTo>
                  <a:lnTo>
                    <a:pt x="141287" y="303382"/>
                  </a:lnTo>
                  <a:cubicBezTo>
                    <a:pt x="141287" y="308691"/>
                    <a:pt x="145846" y="313241"/>
                    <a:pt x="151925" y="313241"/>
                  </a:cubicBezTo>
                  <a:cubicBezTo>
                    <a:pt x="157244" y="313241"/>
                    <a:pt x="161803" y="317792"/>
                    <a:pt x="161803" y="323859"/>
                  </a:cubicBezTo>
                  <a:cubicBezTo>
                    <a:pt x="161803" y="329168"/>
                    <a:pt x="157244" y="333718"/>
                    <a:pt x="151925" y="333718"/>
                  </a:cubicBezTo>
                  <a:cubicBezTo>
                    <a:pt x="135208" y="333718"/>
                    <a:pt x="121530" y="320067"/>
                    <a:pt x="121530" y="303382"/>
                  </a:cubicBezTo>
                  <a:lnTo>
                    <a:pt x="121530" y="263186"/>
                  </a:lnTo>
                  <a:cubicBezTo>
                    <a:pt x="121530" y="251809"/>
                    <a:pt x="112412" y="242708"/>
                    <a:pt x="101014" y="242708"/>
                  </a:cubicBezTo>
                  <a:cubicBezTo>
                    <a:pt x="95695" y="242708"/>
                    <a:pt x="91136" y="238157"/>
                    <a:pt x="91136" y="232848"/>
                  </a:cubicBezTo>
                  <a:cubicBezTo>
                    <a:pt x="91136" y="226781"/>
                    <a:pt x="95695" y="222231"/>
                    <a:pt x="101014" y="222231"/>
                  </a:cubicBezTo>
                  <a:cubicBezTo>
                    <a:pt x="112412" y="222231"/>
                    <a:pt x="121530" y="213130"/>
                    <a:pt x="121530" y="202512"/>
                  </a:cubicBezTo>
                  <a:lnTo>
                    <a:pt x="121530" y="161557"/>
                  </a:lnTo>
                  <a:cubicBezTo>
                    <a:pt x="121530" y="144872"/>
                    <a:pt x="135208" y="131221"/>
                    <a:pt x="151925" y="131221"/>
                  </a:cubicBezTo>
                  <a:close/>
                  <a:moveTo>
                    <a:pt x="334255" y="36406"/>
                  </a:moveTo>
                  <a:lnTo>
                    <a:pt x="334255" y="121354"/>
                  </a:lnTo>
                  <a:lnTo>
                    <a:pt x="419338" y="121354"/>
                  </a:lnTo>
                  <a:close/>
                  <a:moveTo>
                    <a:pt x="25069" y="20478"/>
                  </a:moveTo>
                  <a:cubicBezTo>
                    <a:pt x="20511" y="20478"/>
                    <a:pt x="19751" y="27304"/>
                    <a:pt x="19751" y="29580"/>
                  </a:cubicBezTo>
                  <a:lnTo>
                    <a:pt x="19751" y="394401"/>
                  </a:lnTo>
                  <a:lnTo>
                    <a:pt x="435291" y="394401"/>
                  </a:lnTo>
                  <a:lnTo>
                    <a:pt x="435291" y="141074"/>
                  </a:lnTo>
                  <a:cubicBezTo>
                    <a:pt x="433772" y="141074"/>
                    <a:pt x="433012" y="141832"/>
                    <a:pt x="431493" y="141832"/>
                  </a:cubicBezTo>
                  <a:lnTo>
                    <a:pt x="316023" y="141832"/>
                  </a:lnTo>
                  <a:cubicBezTo>
                    <a:pt x="320581" y="147142"/>
                    <a:pt x="323620" y="153968"/>
                    <a:pt x="323620" y="161552"/>
                  </a:cubicBezTo>
                  <a:lnTo>
                    <a:pt x="323620" y="202509"/>
                  </a:lnTo>
                  <a:cubicBezTo>
                    <a:pt x="323620" y="213128"/>
                    <a:pt x="332736" y="222229"/>
                    <a:pt x="344131" y="222229"/>
                  </a:cubicBezTo>
                  <a:cubicBezTo>
                    <a:pt x="349448" y="222229"/>
                    <a:pt x="354006" y="226780"/>
                    <a:pt x="354006" y="232848"/>
                  </a:cubicBezTo>
                  <a:cubicBezTo>
                    <a:pt x="354006" y="238157"/>
                    <a:pt x="349448" y="242708"/>
                    <a:pt x="344131" y="242708"/>
                  </a:cubicBezTo>
                  <a:cubicBezTo>
                    <a:pt x="332736" y="242708"/>
                    <a:pt x="323620" y="251810"/>
                    <a:pt x="323620" y="263187"/>
                  </a:cubicBezTo>
                  <a:lnTo>
                    <a:pt x="323620" y="303385"/>
                  </a:lnTo>
                  <a:cubicBezTo>
                    <a:pt x="323620" y="320072"/>
                    <a:pt x="309946" y="333724"/>
                    <a:pt x="293233" y="333724"/>
                  </a:cubicBezTo>
                  <a:cubicBezTo>
                    <a:pt x="287915" y="333724"/>
                    <a:pt x="283357" y="329173"/>
                    <a:pt x="283357" y="323864"/>
                  </a:cubicBezTo>
                  <a:cubicBezTo>
                    <a:pt x="283357" y="317796"/>
                    <a:pt x="287915" y="313246"/>
                    <a:pt x="293233" y="313246"/>
                  </a:cubicBezTo>
                  <a:cubicBezTo>
                    <a:pt x="299310" y="313246"/>
                    <a:pt x="303868" y="308695"/>
                    <a:pt x="303868" y="303385"/>
                  </a:cubicBezTo>
                  <a:lnTo>
                    <a:pt x="303868" y="263187"/>
                  </a:lnTo>
                  <a:cubicBezTo>
                    <a:pt x="303868" y="251051"/>
                    <a:pt x="309186" y="239674"/>
                    <a:pt x="317542" y="232848"/>
                  </a:cubicBezTo>
                  <a:cubicBezTo>
                    <a:pt x="309186" y="225263"/>
                    <a:pt x="303868" y="214645"/>
                    <a:pt x="303868" y="202509"/>
                  </a:cubicBezTo>
                  <a:lnTo>
                    <a:pt x="303868" y="161552"/>
                  </a:lnTo>
                  <a:cubicBezTo>
                    <a:pt x="303868" y="156243"/>
                    <a:pt x="299310" y="151692"/>
                    <a:pt x="293233" y="151692"/>
                  </a:cubicBezTo>
                  <a:cubicBezTo>
                    <a:pt x="287915" y="151692"/>
                    <a:pt x="283357" y="147142"/>
                    <a:pt x="283357" y="141832"/>
                  </a:cubicBezTo>
                  <a:cubicBezTo>
                    <a:pt x="283357" y="135765"/>
                    <a:pt x="287915" y="131214"/>
                    <a:pt x="293233" y="131214"/>
                  </a:cubicBezTo>
                  <a:cubicBezTo>
                    <a:pt x="301589" y="131214"/>
                    <a:pt x="308426" y="134248"/>
                    <a:pt x="313744" y="139557"/>
                  </a:cubicBezTo>
                  <a:lnTo>
                    <a:pt x="313744" y="24271"/>
                  </a:lnTo>
                  <a:cubicBezTo>
                    <a:pt x="313744" y="22754"/>
                    <a:pt x="313744" y="21237"/>
                    <a:pt x="314504" y="20478"/>
                  </a:cubicBezTo>
                  <a:close/>
                  <a:moveTo>
                    <a:pt x="25069" y="0"/>
                  </a:moveTo>
                  <a:lnTo>
                    <a:pt x="318302" y="0"/>
                  </a:lnTo>
                  <a:cubicBezTo>
                    <a:pt x="323620" y="0"/>
                    <a:pt x="328178" y="2275"/>
                    <a:pt x="331976" y="5309"/>
                  </a:cubicBezTo>
                  <a:lnTo>
                    <a:pt x="339573" y="13652"/>
                  </a:lnTo>
                  <a:lnTo>
                    <a:pt x="436051" y="109218"/>
                  </a:lnTo>
                  <a:lnTo>
                    <a:pt x="449725" y="122871"/>
                  </a:lnTo>
                  <a:cubicBezTo>
                    <a:pt x="454283" y="128180"/>
                    <a:pt x="455802" y="133489"/>
                    <a:pt x="455802" y="141074"/>
                  </a:cubicBezTo>
                  <a:lnTo>
                    <a:pt x="455802" y="394401"/>
                  </a:lnTo>
                  <a:lnTo>
                    <a:pt x="455802" y="561263"/>
                  </a:lnTo>
                  <a:lnTo>
                    <a:pt x="455802" y="566572"/>
                  </a:lnTo>
                  <a:cubicBezTo>
                    <a:pt x="455802" y="574915"/>
                    <a:pt x="446686" y="583258"/>
                    <a:pt x="436810" y="585534"/>
                  </a:cubicBezTo>
                  <a:cubicBezTo>
                    <a:pt x="436810" y="585534"/>
                    <a:pt x="436051" y="586292"/>
                    <a:pt x="435291" y="586292"/>
                  </a:cubicBezTo>
                  <a:cubicBezTo>
                    <a:pt x="433772" y="586292"/>
                    <a:pt x="432252" y="586292"/>
                    <a:pt x="430733" y="586292"/>
                  </a:cubicBezTo>
                  <a:lnTo>
                    <a:pt x="25069" y="586292"/>
                  </a:lnTo>
                  <a:cubicBezTo>
                    <a:pt x="22790" y="586292"/>
                    <a:pt x="21271" y="586292"/>
                    <a:pt x="19751" y="586292"/>
                  </a:cubicBezTo>
                  <a:cubicBezTo>
                    <a:pt x="18992" y="586292"/>
                    <a:pt x="18992" y="585534"/>
                    <a:pt x="18232" y="585534"/>
                  </a:cubicBezTo>
                  <a:cubicBezTo>
                    <a:pt x="8356" y="583258"/>
                    <a:pt x="0" y="574915"/>
                    <a:pt x="0" y="566572"/>
                  </a:cubicBezTo>
                  <a:lnTo>
                    <a:pt x="0" y="561263"/>
                  </a:lnTo>
                  <a:lnTo>
                    <a:pt x="0" y="394401"/>
                  </a:lnTo>
                  <a:lnTo>
                    <a:pt x="0" y="29580"/>
                  </a:lnTo>
                  <a:cubicBezTo>
                    <a:pt x="0" y="9101"/>
                    <a:pt x="12914" y="0"/>
                    <a:pt x="25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689F6ABE-33D1-4DD3-B5DB-E1EA4A9EAAD8}"/>
                </a:ext>
              </a:extLst>
            </p:cNvPr>
            <p:cNvSpPr txBox="1"/>
            <p:nvPr/>
          </p:nvSpPr>
          <p:spPr>
            <a:xfrm>
              <a:off x="87433" y="2392885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/>
                <a:t>半结构化数据</a:t>
              </a: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5F20F0C3-0A7D-42A0-B9C7-5AA64DD841EF}"/>
              </a:ext>
            </a:extLst>
          </p:cNvPr>
          <p:cNvGrpSpPr/>
          <p:nvPr/>
        </p:nvGrpSpPr>
        <p:grpSpPr>
          <a:xfrm>
            <a:off x="426988" y="3259990"/>
            <a:ext cx="906575" cy="608441"/>
            <a:chOff x="84227" y="3828255"/>
            <a:chExt cx="1268296" cy="851207"/>
          </a:xfrm>
        </p:grpSpPr>
        <p:sp>
          <p:nvSpPr>
            <p:cNvPr id="92" name="capital-letter_114321">
              <a:extLst>
                <a:ext uri="{FF2B5EF4-FFF2-40B4-BE49-F238E27FC236}">
                  <a16:creationId xmlns:a16="http://schemas.microsoft.com/office/drawing/2014/main" id="{0E2E31B6-F212-492F-BC24-5AC2B6FCB86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48375" y="3828255"/>
              <a:ext cx="540000" cy="543430"/>
            </a:xfrm>
            <a:custGeom>
              <a:avLst/>
              <a:gdLst>
                <a:gd name="connsiteX0" fmla="*/ 423 w 600159"/>
                <a:gd name="connsiteY0" fmla="*/ 518021 h 603970"/>
                <a:gd name="connsiteX1" fmla="*/ 600159 w 600159"/>
                <a:gd name="connsiteY1" fmla="*/ 518021 h 603970"/>
                <a:gd name="connsiteX2" fmla="*/ 600159 w 600159"/>
                <a:gd name="connsiteY2" fmla="*/ 603970 h 603970"/>
                <a:gd name="connsiteX3" fmla="*/ 423 w 600159"/>
                <a:gd name="connsiteY3" fmla="*/ 603970 h 603970"/>
                <a:gd name="connsiteX4" fmla="*/ 423 w 600159"/>
                <a:gd name="connsiteY4" fmla="*/ 346194 h 603970"/>
                <a:gd name="connsiteX5" fmla="*/ 600159 w 600159"/>
                <a:gd name="connsiteY5" fmla="*/ 346194 h 603970"/>
                <a:gd name="connsiteX6" fmla="*/ 600159 w 600159"/>
                <a:gd name="connsiteY6" fmla="*/ 432143 h 603970"/>
                <a:gd name="connsiteX7" fmla="*/ 423 w 600159"/>
                <a:gd name="connsiteY7" fmla="*/ 432143 h 603970"/>
                <a:gd name="connsiteX8" fmla="*/ 300397 w 600159"/>
                <a:gd name="connsiteY8" fmla="*/ 171827 h 603970"/>
                <a:gd name="connsiteX9" fmla="*/ 600159 w 600159"/>
                <a:gd name="connsiteY9" fmla="*/ 171827 h 603970"/>
                <a:gd name="connsiteX10" fmla="*/ 600159 w 600159"/>
                <a:gd name="connsiteY10" fmla="*/ 257776 h 603970"/>
                <a:gd name="connsiteX11" fmla="*/ 300397 w 600159"/>
                <a:gd name="connsiteY11" fmla="*/ 257776 h 603970"/>
                <a:gd name="connsiteX12" fmla="*/ 114408 w 600159"/>
                <a:gd name="connsiteY12" fmla="*/ 70304 h 603970"/>
                <a:gd name="connsiteX13" fmla="*/ 87810 w 600159"/>
                <a:gd name="connsiteY13" fmla="*/ 164041 h 603970"/>
                <a:gd name="connsiteX14" fmla="*/ 142374 w 600159"/>
                <a:gd name="connsiteY14" fmla="*/ 164041 h 603970"/>
                <a:gd name="connsiteX15" fmla="*/ 115385 w 600159"/>
                <a:gd name="connsiteY15" fmla="*/ 70304 h 603970"/>
                <a:gd name="connsiteX16" fmla="*/ 82921 w 600159"/>
                <a:gd name="connsiteY16" fmla="*/ 2540 h 603970"/>
                <a:gd name="connsiteX17" fmla="*/ 147068 w 600159"/>
                <a:gd name="connsiteY17" fmla="*/ 2540 h 603970"/>
                <a:gd name="connsiteX18" fmla="*/ 230184 w 600159"/>
                <a:gd name="connsiteY18" fmla="*/ 260316 h 603970"/>
                <a:gd name="connsiteX19" fmla="*/ 170145 w 600159"/>
                <a:gd name="connsiteY19" fmla="*/ 260316 h 603970"/>
                <a:gd name="connsiteX20" fmla="*/ 155477 w 600159"/>
                <a:gd name="connsiteY20" fmla="*/ 208370 h 603970"/>
                <a:gd name="connsiteX21" fmla="*/ 74512 w 600159"/>
                <a:gd name="connsiteY21" fmla="*/ 208370 h 603970"/>
                <a:gd name="connsiteX22" fmla="*/ 60040 w 600159"/>
                <a:gd name="connsiteY22" fmla="*/ 260316 h 603970"/>
                <a:gd name="connsiteX23" fmla="*/ 0 w 600159"/>
                <a:gd name="connsiteY23" fmla="*/ 260316 h 603970"/>
                <a:gd name="connsiteX24" fmla="*/ 300397 w 600159"/>
                <a:gd name="connsiteY24" fmla="*/ 0 h 603970"/>
                <a:gd name="connsiteX25" fmla="*/ 600159 w 600159"/>
                <a:gd name="connsiteY25" fmla="*/ 0 h 603970"/>
                <a:gd name="connsiteX26" fmla="*/ 600159 w 600159"/>
                <a:gd name="connsiteY26" fmla="*/ 85949 h 603970"/>
                <a:gd name="connsiteX27" fmla="*/ 300397 w 600159"/>
                <a:gd name="connsiteY27" fmla="*/ 85949 h 60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00159" h="603970">
                  <a:moveTo>
                    <a:pt x="423" y="518021"/>
                  </a:moveTo>
                  <a:lnTo>
                    <a:pt x="600159" y="518021"/>
                  </a:lnTo>
                  <a:lnTo>
                    <a:pt x="600159" y="603970"/>
                  </a:lnTo>
                  <a:lnTo>
                    <a:pt x="423" y="603970"/>
                  </a:lnTo>
                  <a:close/>
                  <a:moveTo>
                    <a:pt x="423" y="346194"/>
                  </a:moveTo>
                  <a:lnTo>
                    <a:pt x="600159" y="346194"/>
                  </a:lnTo>
                  <a:lnTo>
                    <a:pt x="600159" y="432143"/>
                  </a:lnTo>
                  <a:lnTo>
                    <a:pt x="423" y="432143"/>
                  </a:lnTo>
                  <a:close/>
                  <a:moveTo>
                    <a:pt x="300397" y="171827"/>
                  </a:moveTo>
                  <a:lnTo>
                    <a:pt x="600159" y="171827"/>
                  </a:lnTo>
                  <a:lnTo>
                    <a:pt x="600159" y="257776"/>
                  </a:lnTo>
                  <a:lnTo>
                    <a:pt x="300397" y="257776"/>
                  </a:lnTo>
                  <a:close/>
                  <a:moveTo>
                    <a:pt x="114408" y="70304"/>
                  </a:moveTo>
                  <a:lnTo>
                    <a:pt x="87810" y="164041"/>
                  </a:lnTo>
                  <a:lnTo>
                    <a:pt x="142374" y="164041"/>
                  </a:lnTo>
                  <a:lnTo>
                    <a:pt x="115385" y="70304"/>
                  </a:lnTo>
                  <a:close/>
                  <a:moveTo>
                    <a:pt x="82921" y="2540"/>
                  </a:moveTo>
                  <a:lnTo>
                    <a:pt x="147068" y="2540"/>
                  </a:lnTo>
                  <a:lnTo>
                    <a:pt x="230184" y="260316"/>
                  </a:lnTo>
                  <a:lnTo>
                    <a:pt x="170145" y="260316"/>
                  </a:lnTo>
                  <a:lnTo>
                    <a:pt x="155477" y="208370"/>
                  </a:lnTo>
                  <a:lnTo>
                    <a:pt x="74512" y="208370"/>
                  </a:lnTo>
                  <a:lnTo>
                    <a:pt x="60040" y="260316"/>
                  </a:lnTo>
                  <a:lnTo>
                    <a:pt x="0" y="260316"/>
                  </a:lnTo>
                  <a:close/>
                  <a:moveTo>
                    <a:pt x="300397" y="0"/>
                  </a:moveTo>
                  <a:lnTo>
                    <a:pt x="600159" y="0"/>
                  </a:lnTo>
                  <a:lnTo>
                    <a:pt x="600159" y="85949"/>
                  </a:lnTo>
                  <a:lnTo>
                    <a:pt x="300397" y="85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F0365E2A-DCB7-4F8B-BB52-A2CB7CC7C2A7}"/>
                </a:ext>
              </a:extLst>
            </p:cNvPr>
            <p:cNvSpPr txBox="1"/>
            <p:nvPr/>
          </p:nvSpPr>
          <p:spPr>
            <a:xfrm>
              <a:off x="84227" y="4371685"/>
              <a:ext cx="1268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/>
                <a:t>非结构化数据</a:t>
              </a:r>
            </a:p>
          </p:txBody>
        </p:sp>
      </p:grpSp>
      <p:cxnSp>
        <p:nvCxnSpPr>
          <p:cNvPr id="112" name="直接箭头连接符 159">
            <a:extLst>
              <a:ext uri="{FF2B5EF4-FFF2-40B4-BE49-F238E27FC236}">
                <a16:creationId xmlns:a16="http://schemas.microsoft.com/office/drawing/2014/main" id="{1F0440E1-1062-49D3-9073-83BDDD6433DF}"/>
              </a:ext>
            </a:extLst>
          </p:cNvPr>
          <p:cNvCxnSpPr>
            <a:cxnSpLocks/>
            <a:stCxn id="169" idx="1"/>
            <a:endCxn id="111" idx="6"/>
          </p:cNvCxnSpPr>
          <p:nvPr/>
        </p:nvCxnSpPr>
        <p:spPr>
          <a:xfrm rot="10800000" flipV="1">
            <a:off x="4182845" y="4824600"/>
            <a:ext cx="2121688" cy="40073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60">
            <a:extLst>
              <a:ext uri="{FF2B5EF4-FFF2-40B4-BE49-F238E27FC236}">
                <a16:creationId xmlns:a16="http://schemas.microsoft.com/office/drawing/2014/main" id="{18D11C64-FDB3-4335-A53C-F8D7D2C67BC0}"/>
              </a:ext>
            </a:extLst>
          </p:cNvPr>
          <p:cNvCxnSpPr>
            <a:cxnSpLocks/>
            <a:stCxn id="168" idx="1"/>
            <a:endCxn id="111" idx="6"/>
          </p:cNvCxnSpPr>
          <p:nvPr/>
        </p:nvCxnSpPr>
        <p:spPr>
          <a:xfrm rot="10800000" flipV="1">
            <a:off x="4182845" y="4118130"/>
            <a:ext cx="2121688" cy="110720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61">
            <a:extLst>
              <a:ext uri="{FF2B5EF4-FFF2-40B4-BE49-F238E27FC236}">
                <a16:creationId xmlns:a16="http://schemas.microsoft.com/office/drawing/2014/main" id="{1B1A2295-4D0A-4A33-9649-A8B5712A6F1A}"/>
              </a:ext>
            </a:extLst>
          </p:cNvPr>
          <p:cNvCxnSpPr>
            <a:cxnSpLocks/>
            <a:stCxn id="170" idx="1"/>
            <a:endCxn id="111" idx="6"/>
          </p:cNvCxnSpPr>
          <p:nvPr/>
        </p:nvCxnSpPr>
        <p:spPr>
          <a:xfrm rot="10800000">
            <a:off x="4182845" y="5225334"/>
            <a:ext cx="2121688" cy="30573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59">
            <a:extLst>
              <a:ext uri="{FF2B5EF4-FFF2-40B4-BE49-F238E27FC236}">
                <a16:creationId xmlns:a16="http://schemas.microsoft.com/office/drawing/2014/main" id="{7014495C-8554-45A8-A8DB-32492D3D69BB}"/>
              </a:ext>
            </a:extLst>
          </p:cNvPr>
          <p:cNvCxnSpPr>
            <a:cxnSpLocks/>
            <a:stCxn id="171" idx="1"/>
            <a:endCxn id="111" idx="6"/>
          </p:cNvCxnSpPr>
          <p:nvPr/>
        </p:nvCxnSpPr>
        <p:spPr>
          <a:xfrm rot="10800000">
            <a:off x="4182845" y="5225335"/>
            <a:ext cx="2121688" cy="101220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10DD5DD4-C53E-4C70-AC82-7C58AD6B350F}"/>
              </a:ext>
            </a:extLst>
          </p:cNvPr>
          <p:cNvGrpSpPr/>
          <p:nvPr/>
        </p:nvGrpSpPr>
        <p:grpSpPr>
          <a:xfrm>
            <a:off x="2886845" y="4030977"/>
            <a:ext cx="1296000" cy="1665332"/>
            <a:chOff x="1960370" y="3977642"/>
            <a:chExt cx="1296000" cy="1665332"/>
          </a:xfrm>
        </p:grpSpPr>
        <p:sp>
          <p:nvSpPr>
            <p:cNvPr id="111" name="window-with-side-bar-selection_32762">
              <a:extLst>
                <a:ext uri="{FF2B5EF4-FFF2-40B4-BE49-F238E27FC236}">
                  <a16:creationId xmlns:a16="http://schemas.microsoft.com/office/drawing/2014/main" id="{BFF0D4F4-7E78-4271-845C-6487D07035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60370" y="3977642"/>
              <a:ext cx="1296000" cy="1296000"/>
            </a:xfrm>
            <a:custGeom>
              <a:avLst/>
              <a:gdLst>
                <a:gd name="T0" fmla="*/ 5752 w 6241"/>
                <a:gd name="T1" fmla="*/ 0 h 6235"/>
                <a:gd name="T2" fmla="*/ 489 w 6241"/>
                <a:gd name="T3" fmla="*/ 0 h 6235"/>
                <a:gd name="T4" fmla="*/ 0 w 6241"/>
                <a:gd name="T5" fmla="*/ 489 h 6235"/>
                <a:gd name="T6" fmla="*/ 0 w 6241"/>
                <a:gd name="T7" fmla="*/ 5746 h 6235"/>
                <a:gd name="T8" fmla="*/ 489 w 6241"/>
                <a:gd name="T9" fmla="*/ 6235 h 6235"/>
                <a:gd name="T10" fmla="*/ 5752 w 6241"/>
                <a:gd name="T11" fmla="*/ 6235 h 6235"/>
                <a:gd name="T12" fmla="*/ 6241 w 6241"/>
                <a:gd name="T13" fmla="*/ 5746 h 6235"/>
                <a:gd name="T14" fmla="*/ 6241 w 6241"/>
                <a:gd name="T15" fmla="*/ 489 h 6235"/>
                <a:gd name="T16" fmla="*/ 5752 w 6241"/>
                <a:gd name="T17" fmla="*/ 0 h 6235"/>
                <a:gd name="T18" fmla="*/ 5420 w 6241"/>
                <a:gd name="T19" fmla="*/ 557 h 6235"/>
                <a:gd name="T20" fmla="*/ 5630 w 6241"/>
                <a:gd name="T21" fmla="*/ 766 h 6235"/>
                <a:gd name="T22" fmla="*/ 5420 w 6241"/>
                <a:gd name="T23" fmla="*/ 976 h 6235"/>
                <a:gd name="T24" fmla="*/ 5211 w 6241"/>
                <a:gd name="T25" fmla="*/ 766 h 6235"/>
                <a:gd name="T26" fmla="*/ 5420 w 6241"/>
                <a:gd name="T27" fmla="*/ 557 h 6235"/>
                <a:gd name="T28" fmla="*/ 4669 w 6241"/>
                <a:gd name="T29" fmla="*/ 557 h 6235"/>
                <a:gd name="T30" fmla="*/ 4879 w 6241"/>
                <a:gd name="T31" fmla="*/ 766 h 6235"/>
                <a:gd name="T32" fmla="*/ 4669 w 6241"/>
                <a:gd name="T33" fmla="*/ 976 h 6235"/>
                <a:gd name="T34" fmla="*/ 4460 w 6241"/>
                <a:gd name="T35" fmla="*/ 766 h 6235"/>
                <a:gd name="T36" fmla="*/ 4669 w 6241"/>
                <a:gd name="T37" fmla="*/ 557 h 6235"/>
                <a:gd name="T38" fmla="*/ 3497 w 6241"/>
                <a:gd name="T39" fmla="*/ 5676 h 6235"/>
                <a:gd name="T40" fmla="*/ 559 w 6241"/>
                <a:gd name="T41" fmla="*/ 5676 h 6235"/>
                <a:gd name="T42" fmla="*/ 559 w 6241"/>
                <a:gd name="T43" fmla="*/ 1496 h 6235"/>
                <a:gd name="T44" fmla="*/ 3497 w 6241"/>
                <a:gd name="T45" fmla="*/ 1496 h 6235"/>
                <a:gd name="T46" fmla="*/ 3497 w 6241"/>
                <a:gd name="T47" fmla="*/ 5676 h 6235"/>
                <a:gd name="T48" fmla="*/ 5682 w 6241"/>
                <a:gd name="T49" fmla="*/ 5676 h 6235"/>
                <a:gd name="T50" fmla="*/ 3712 w 6241"/>
                <a:gd name="T51" fmla="*/ 5676 h 6235"/>
                <a:gd name="T52" fmla="*/ 3712 w 6241"/>
                <a:gd name="T53" fmla="*/ 1496 h 6235"/>
                <a:gd name="T54" fmla="*/ 5682 w 6241"/>
                <a:gd name="T55" fmla="*/ 1496 h 6235"/>
                <a:gd name="T56" fmla="*/ 5682 w 6241"/>
                <a:gd name="T57" fmla="*/ 5676 h 6235"/>
                <a:gd name="T58" fmla="*/ 5461 w 6241"/>
                <a:gd name="T59" fmla="*/ 2714 h 6235"/>
                <a:gd name="T60" fmla="*/ 3968 w 6241"/>
                <a:gd name="T61" fmla="*/ 2714 h 6235"/>
                <a:gd name="T62" fmla="*/ 3968 w 6241"/>
                <a:gd name="T63" fmla="*/ 1786 h 6235"/>
                <a:gd name="T64" fmla="*/ 5461 w 6241"/>
                <a:gd name="T65" fmla="*/ 1786 h 6235"/>
                <a:gd name="T66" fmla="*/ 5461 w 6241"/>
                <a:gd name="T67" fmla="*/ 2714 h 6235"/>
                <a:gd name="T68" fmla="*/ 5461 w 6241"/>
                <a:gd name="T69" fmla="*/ 4005 h 6235"/>
                <a:gd name="T70" fmla="*/ 3968 w 6241"/>
                <a:gd name="T71" fmla="*/ 4005 h 6235"/>
                <a:gd name="T72" fmla="*/ 3968 w 6241"/>
                <a:gd name="T73" fmla="*/ 3077 h 6235"/>
                <a:gd name="T74" fmla="*/ 5461 w 6241"/>
                <a:gd name="T75" fmla="*/ 3077 h 6235"/>
                <a:gd name="T76" fmla="*/ 5461 w 6241"/>
                <a:gd name="T77" fmla="*/ 4005 h 6235"/>
                <a:gd name="T78" fmla="*/ 5461 w 6241"/>
                <a:gd name="T79" fmla="*/ 5316 h 6235"/>
                <a:gd name="T80" fmla="*/ 3968 w 6241"/>
                <a:gd name="T81" fmla="*/ 5316 h 6235"/>
                <a:gd name="T82" fmla="*/ 3968 w 6241"/>
                <a:gd name="T83" fmla="*/ 4388 h 6235"/>
                <a:gd name="T84" fmla="*/ 5461 w 6241"/>
                <a:gd name="T85" fmla="*/ 4388 h 6235"/>
                <a:gd name="T86" fmla="*/ 5461 w 6241"/>
                <a:gd name="T87" fmla="*/ 5316 h 6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241" h="6235">
                  <a:moveTo>
                    <a:pt x="5752" y="0"/>
                  </a:moveTo>
                  <a:lnTo>
                    <a:pt x="489" y="0"/>
                  </a:lnTo>
                  <a:cubicBezTo>
                    <a:pt x="219" y="0"/>
                    <a:pt x="0" y="219"/>
                    <a:pt x="0" y="489"/>
                  </a:cubicBezTo>
                  <a:lnTo>
                    <a:pt x="0" y="5746"/>
                  </a:lnTo>
                  <a:cubicBezTo>
                    <a:pt x="0" y="6015"/>
                    <a:pt x="219" y="6235"/>
                    <a:pt x="489" y="6235"/>
                  </a:cubicBezTo>
                  <a:lnTo>
                    <a:pt x="5752" y="6235"/>
                  </a:lnTo>
                  <a:cubicBezTo>
                    <a:pt x="6021" y="6235"/>
                    <a:pt x="6241" y="6015"/>
                    <a:pt x="6241" y="5746"/>
                  </a:cubicBezTo>
                  <a:lnTo>
                    <a:pt x="6241" y="489"/>
                  </a:lnTo>
                  <a:cubicBezTo>
                    <a:pt x="6241" y="219"/>
                    <a:pt x="6021" y="0"/>
                    <a:pt x="5752" y="0"/>
                  </a:cubicBezTo>
                  <a:close/>
                  <a:moveTo>
                    <a:pt x="5420" y="557"/>
                  </a:moveTo>
                  <a:cubicBezTo>
                    <a:pt x="5536" y="557"/>
                    <a:pt x="5630" y="650"/>
                    <a:pt x="5630" y="766"/>
                  </a:cubicBezTo>
                  <a:cubicBezTo>
                    <a:pt x="5630" y="882"/>
                    <a:pt x="5536" y="976"/>
                    <a:pt x="5420" y="976"/>
                  </a:cubicBezTo>
                  <a:cubicBezTo>
                    <a:pt x="5304" y="976"/>
                    <a:pt x="5211" y="882"/>
                    <a:pt x="5211" y="766"/>
                  </a:cubicBezTo>
                  <a:cubicBezTo>
                    <a:pt x="5211" y="650"/>
                    <a:pt x="5304" y="557"/>
                    <a:pt x="5420" y="557"/>
                  </a:cubicBezTo>
                  <a:close/>
                  <a:moveTo>
                    <a:pt x="4669" y="557"/>
                  </a:moveTo>
                  <a:cubicBezTo>
                    <a:pt x="4785" y="557"/>
                    <a:pt x="4879" y="650"/>
                    <a:pt x="4879" y="766"/>
                  </a:cubicBezTo>
                  <a:cubicBezTo>
                    <a:pt x="4879" y="882"/>
                    <a:pt x="4785" y="976"/>
                    <a:pt x="4669" y="976"/>
                  </a:cubicBezTo>
                  <a:cubicBezTo>
                    <a:pt x="4553" y="976"/>
                    <a:pt x="4460" y="882"/>
                    <a:pt x="4460" y="766"/>
                  </a:cubicBezTo>
                  <a:cubicBezTo>
                    <a:pt x="4460" y="650"/>
                    <a:pt x="4553" y="557"/>
                    <a:pt x="4669" y="557"/>
                  </a:cubicBezTo>
                  <a:close/>
                  <a:moveTo>
                    <a:pt x="3497" y="5676"/>
                  </a:moveTo>
                  <a:lnTo>
                    <a:pt x="559" y="5676"/>
                  </a:lnTo>
                  <a:lnTo>
                    <a:pt x="559" y="1496"/>
                  </a:lnTo>
                  <a:lnTo>
                    <a:pt x="3497" y="1496"/>
                  </a:lnTo>
                  <a:lnTo>
                    <a:pt x="3497" y="5676"/>
                  </a:lnTo>
                  <a:close/>
                  <a:moveTo>
                    <a:pt x="5682" y="5676"/>
                  </a:moveTo>
                  <a:lnTo>
                    <a:pt x="3712" y="5676"/>
                  </a:lnTo>
                  <a:lnTo>
                    <a:pt x="3712" y="1496"/>
                  </a:lnTo>
                  <a:lnTo>
                    <a:pt x="5682" y="1496"/>
                  </a:lnTo>
                  <a:lnTo>
                    <a:pt x="5682" y="5676"/>
                  </a:lnTo>
                  <a:close/>
                  <a:moveTo>
                    <a:pt x="5461" y="2714"/>
                  </a:moveTo>
                  <a:lnTo>
                    <a:pt x="3968" y="2714"/>
                  </a:lnTo>
                  <a:lnTo>
                    <a:pt x="3968" y="1786"/>
                  </a:lnTo>
                  <a:lnTo>
                    <a:pt x="5461" y="1786"/>
                  </a:lnTo>
                  <a:lnTo>
                    <a:pt x="5461" y="2714"/>
                  </a:lnTo>
                  <a:close/>
                  <a:moveTo>
                    <a:pt x="5461" y="4005"/>
                  </a:moveTo>
                  <a:lnTo>
                    <a:pt x="3968" y="4005"/>
                  </a:lnTo>
                  <a:lnTo>
                    <a:pt x="3968" y="3077"/>
                  </a:lnTo>
                  <a:lnTo>
                    <a:pt x="5461" y="3077"/>
                  </a:lnTo>
                  <a:lnTo>
                    <a:pt x="5461" y="4005"/>
                  </a:lnTo>
                  <a:close/>
                  <a:moveTo>
                    <a:pt x="5461" y="5316"/>
                  </a:moveTo>
                  <a:lnTo>
                    <a:pt x="3968" y="5316"/>
                  </a:lnTo>
                  <a:lnTo>
                    <a:pt x="3968" y="4388"/>
                  </a:lnTo>
                  <a:lnTo>
                    <a:pt x="5461" y="4388"/>
                  </a:lnTo>
                  <a:lnTo>
                    <a:pt x="5461" y="53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D2806E92-02B3-4A7D-908F-E33ED137C3AF}"/>
                </a:ext>
              </a:extLst>
            </p:cNvPr>
            <p:cNvSpPr txBox="1"/>
            <p:nvPr/>
          </p:nvSpPr>
          <p:spPr>
            <a:xfrm>
              <a:off x="2054374" y="527364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门户网站</a:t>
              </a:r>
            </a:p>
          </p:txBody>
        </p:sp>
      </p:grpSp>
      <p:cxnSp>
        <p:nvCxnSpPr>
          <p:cNvPr id="131" name="直接箭头连接符 159">
            <a:extLst>
              <a:ext uri="{FF2B5EF4-FFF2-40B4-BE49-F238E27FC236}">
                <a16:creationId xmlns:a16="http://schemas.microsoft.com/office/drawing/2014/main" id="{6E2C2BB9-F462-4BE2-B8F8-C521C9F1CC02}"/>
              </a:ext>
            </a:extLst>
          </p:cNvPr>
          <p:cNvCxnSpPr>
            <a:cxnSpLocks/>
            <a:stCxn id="148" idx="3"/>
            <a:endCxn id="39" idx="1"/>
          </p:cNvCxnSpPr>
          <p:nvPr/>
        </p:nvCxnSpPr>
        <p:spPr>
          <a:xfrm flipV="1">
            <a:off x="2131031" y="1963454"/>
            <a:ext cx="755820" cy="358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61">
            <a:extLst>
              <a:ext uri="{FF2B5EF4-FFF2-40B4-BE49-F238E27FC236}">
                <a16:creationId xmlns:a16="http://schemas.microsoft.com/office/drawing/2014/main" id="{69788391-EAA8-4225-B664-75A04AA246B6}"/>
              </a:ext>
            </a:extLst>
          </p:cNvPr>
          <p:cNvCxnSpPr>
            <a:cxnSpLocks/>
          </p:cNvCxnSpPr>
          <p:nvPr/>
        </p:nvCxnSpPr>
        <p:spPr>
          <a:xfrm flipV="1">
            <a:off x="1517748" y="3031283"/>
            <a:ext cx="288000" cy="75600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>
            <a:extLst>
              <a:ext uri="{FF2B5EF4-FFF2-40B4-BE49-F238E27FC236}">
                <a16:creationId xmlns:a16="http://schemas.microsoft.com/office/drawing/2014/main" id="{E2091317-7A6A-4011-B970-71D8D322833B}"/>
              </a:ext>
            </a:extLst>
          </p:cNvPr>
          <p:cNvSpPr/>
          <p:nvPr/>
        </p:nvSpPr>
        <p:spPr>
          <a:xfrm>
            <a:off x="1807865" y="325527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转化</a:t>
            </a: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4C49F774-3606-4BEA-9160-E1F168B9F1FD}"/>
              </a:ext>
            </a:extLst>
          </p:cNvPr>
          <p:cNvSpPr/>
          <p:nvPr/>
        </p:nvSpPr>
        <p:spPr>
          <a:xfrm>
            <a:off x="312374" y="902795"/>
            <a:ext cx="1818657" cy="212848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混合存储</a:t>
            </a:r>
          </a:p>
        </p:txBody>
      </p:sp>
      <p:sp>
        <p:nvSpPr>
          <p:cNvPr id="168" name="矩形: 圆角 167">
            <a:extLst>
              <a:ext uri="{FF2B5EF4-FFF2-40B4-BE49-F238E27FC236}">
                <a16:creationId xmlns:a16="http://schemas.microsoft.com/office/drawing/2014/main" id="{1FCA5D2A-DAD7-4024-ABCC-00F7066100CA}"/>
              </a:ext>
            </a:extLst>
          </p:cNvPr>
          <p:cNvSpPr/>
          <p:nvPr/>
        </p:nvSpPr>
        <p:spPr>
          <a:xfrm>
            <a:off x="6304533" y="3933464"/>
            <a:ext cx="1318419" cy="36933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关联分析</a:t>
            </a:r>
          </a:p>
        </p:txBody>
      </p:sp>
      <p:sp>
        <p:nvSpPr>
          <p:cNvPr id="169" name="矩形: 圆角 168">
            <a:extLst>
              <a:ext uri="{FF2B5EF4-FFF2-40B4-BE49-F238E27FC236}">
                <a16:creationId xmlns:a16="http://schemas.microsoft.com/office/drawing/2014/main" id="{4890EDB9-6BC7-40AA-B40E-6165A0B1B5A3}"/>
              </a:ext>
            </a:extLst>
          </p:cNvPr>
          <p:cNvSpPr/>
          <p:nvPr/>
        </p:nvSpPr>
        <p:spPr>
          <a:xfrm>
            <a:off x="6304533" y="4639935"/>
            <a:ext cx="1318419" cy="36933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语义网络</a:t>
            </a:r>
          </a:p>
        </p:txBody>
      </p:sp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566F57FD-408B-4E3E-BCBF-42C6648BFAB1}"/>
              </a:ext>
            </a:extLst>
          </p:cNvPr>
          <p:cNvSpPr/>
          <p:nvPr/>
        </p:nvSpPr>
        <p:spPr>
          <a:xfrm>
            <a:off x="6304533" y="5346406"/>
            <a:ext cx="1318419" cy="36933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认知地图</a:t>
            </a:r>
          </a:p>
        </p:txBody>
      </p:sp>
      <p:sp>
        <p:nvSpPr>
          <p:cNvPr id="171" name="矩形: 圆角 170">
            <a:extLst>
              <a:ext uri="{FF2B5EF4-FFF2-40B4-BE49-F238E27FC236}">
                <a16:creationId xmlns:a16="http://schemas.microsoft.com/office/drawing/2014/main" id="{279B9A00-1914-479E-ACD9-87DDA002463E}"/>
              </a:ext>
            </a:extLst>
          </p:cNvPr>
          <p:cNvSpPr/>
          <p:nvPr/>
        </p:nvSpPr>
        <p:spPr>
          <a:xfrm>
            <a:off x="6304533" y="6052877"/>
            <a:ext cx="1318419" cy="36933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……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44537353-6649-4089-954B-6DB05E025ED0}"/>
              </a:ext>
            </a:extLst>
          </p:cNvPr>
          <p:cNvSpPr/>
          <p:nvPr/>
        </p:nvSpPr>
        <p:spPr>
          <a:xfrm>
            <a:off x="8918767" y="470256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应用</a:t>
            </a: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AC39B89D-B62B-4B3D-8E09-072A8229256B}"/>
              </a:ext>
            </a:extLst>
          </p:cNvPr>
          <p:cNvSpPr/>
          <p:nvPr/>
        </p:nvSpPr>
        <p:spPr>
          <a:xfrm>
            <a:off x="4447085" y="481242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展示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0BC237F-5E0A-459D-A0D8-B5A3F54A0E6D}"/>
              </a:ext>
            </a:extLst>
          </p:cNvPr>
          <p:cNvSpPr/>
          <p:nvPr/>
        </p:nvSpPr>
        <p:spPr>
          <a:xfrm>
            <a:off x="312374" y="4412372"/>
            <a:ext cx="838889" cy="18892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b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(</a:t>
            </a:r>
            <a:r>
              <a:rPr lang="en-US" altLang="zh-CN" b="1" dirty="0" err="1">
                <a:solidFill>
                  <a:schemeClr val="tx1"/>
                </a:solidFill>
              </a:rPr>
              <a:t>OpenKG</a:t>
            </a:r>
            <a:r>
              <a:rPr lang="en-US" altLang="zh-CN" b="1" dirty="0">
                <a:solidFill>
                  <a:schemeClr val="tx1"/>
                </a:solidFill>
              </a:rPr>
              <a:t>)</a:t>
            </a:r>
            <a:r>
              <a:rPr lang="zh-CN" altLang="en-US" b="1" dirty="0">
                <a:solidFill>
                  <a:schemeClr val="tx1"/>
                </a:solidFill>
              </a:rPr>
              <a:t>第三方知识库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61" name="直接箭头连接符 161">
            <a:extLst>
              <a:ext uri="{FF2B5EF4-FFF2-40B4-BE49-F238E27FC236}">
                <a16:creationId xmlns:a16="http://schemas.microsoft.com/office/drawing/2014/main" id="{4E4732B9-A867-4DD9-9AD1-AE3E0DB9D90D}"/>
              </a:ext>
            </a:extLst>
          </p:cNvPr>
          <p:cNvCxnSpPr>
            <a:cxnSpLocks/>
            <a:stCxn id="60" idx="0"/>
            <a:endCxn id="44" idx="2"/>
          </p:cNvCxnSpPr>
          <p:nvPr/>
        </p:nvCxnSpPr>
        <p:spPr>
          <a:xfrm rot="5400000" flipH="1" flipV="1">
            <a:off x="3345259" y="417844"/>
            <a:ext cx="1381088" cy="6607969"/>
          </a:xfrm>
          <a:prstGeom prst="bentConnector3">
            <a:avLst>
              <a:gd name="adj1" fmla="val 3923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099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BA1D8-EC93-4606-A8CC-FB2EBDD8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11585920" cy="6858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功能架构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CAFF9DA-6DA1-40E0-A7BB-25AB164AD8F3}"/>
              </a:ext>
            </a:extLst>
          </p:cNvPr>
          <p:cNvSpPr/>
          <p:nvPr/>
        </p:nvSpPr>
        <p:spPr>
          <a:xfrm>
            <a:off x="304800" y="3423122"/>
            <a:ext cx="1584000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/>
              <a:t>知识管理平台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F9BA043-3788-4B5F-AD46-BBBC2D156CD8}"/>
              </a:ext>
            </a:extLst>
          </p:cNvPr>
          <p:cNvSpPr/>
          <p:nvPr/>
        </p:nvSpPr>
        <p:spPr>
          <a:xfrm>
            <a:off x="2383636" y="1347922"/>
            <a:ext cx="1152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知识准备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D08676C-5570-4E57-8B37-06087B5A52DA}"/>
              </a:ext>
            </a:extLst>
          </p:cNvPr>
          <p:cNvSpPr/>
          <p:nvPr/>
        </p:nvSpPr>
        <p:spPr>
          <a:xfrm>
            <a:off x="2383636" y="3410108"/>
            <a:ext cx="1152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知识形成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DB045A8-DD2B-496F-8676-3E1E4A7C0F04}"/>
              </a:ext>
            </a:extLst>
          </p:cNvPr>
          <p:cNvSpPr/>
          <p:nvPr/>
        </p:nvSpPr>
        <p:spPr>
          <a:xfrm>
            <a:off x="2383636" y="5506218"/>
            <a:ext cx="11520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知识存储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B97AC96-2B92-4680-AABF-9ABC579CF8EF}"/>
              </a:ext>
            </a:extLst>
          </p:cNvPr>
          <p:cNvSpPr/>
          <p:nvPr/>
        </p:nvSpPr>
        <p:spPr>
          <a:xfrm>
            <a:off x="4111618" y="758290"/>
            <a:ext cx="180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数据导入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B10780D-E331-45D5-A9A9-CD2C06EFF85D}"/>
              </a:ext>
            </a:extLst>
          </p:cNvPr>
          <p:cNvSpPr/>
          <p:nvPr/>
        </p:nvSpPr>
        <p:spPr>
          <a:xfrm>
            <a:off x="4111618" y="1351781"/>
            <a:ext cx="180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通用知识管理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7968314-B87B-4B9E-B761-28E836B7B046}"/>
              </a:ext>
            </a:extLst>
          </p:cNvPr>
          <p:cNvSpPr/>
          <p:nvPr/>
        </p:nvSpPr>
        <p:spPr>
          <a:xfrm>
            <a:off x="4111618" y="1945272"/>
            <a:ext cx="180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领域知识管理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8E0D078-96B4-4EF9-AE51-09D5E2C0B576}"/>
              </a:ext>
            </a:extLst>
          </p:cNvPr>
          <p:cNvSpPr/>
          <p:nvPr/>
        </p:nvSpPr>
        <p:spPr>
          <a:xfrm>
            <a:off x="4111618" y="2538763"/>
            <a:ext cx="180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辅助标注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7F8EB2F-0D0E-40E4-A6EC-43F401F6F3F2}"/>
              </a:ext>
            </a:extLst>
          </p:cNvPr>
          <p:cNvSpPr/>
          <p:nvPr/>
        </p:nvSpPr>
        <p:spPr>
          <a:xfrm>
            <a:off x="4111618" y="3132254"/>
            <a:ext cx="180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辅助翻译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698283-B618-432F-8AD0-D2AF20825A1D}"/>
              </a:ext>
            </a:extLst>
          </p:cNvPr>
          <p:cNvSpPr/>
          <p:nvPr/>
        </p:nvSpPr>
        <p:spPr>
          <a:xfrm>
            <a:off x="4111618" y="3725745"/>
            <a:ext cx="180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内容补充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0B3E68-EFC0-422F-A529-BEAD39726702}"/>
              </a:ext>
            </a:extLst>
          </p:cNvPr>
          <p:cNvSpPr/>
          <p:nvPr/>
        </p:nvSpPr>
        <p:spPr>
          <a:xfrm>
            <a:off x="4111618" y="4319236"/>
            <a:ext cx="180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质量校验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EED536A-E51C-43F7-95B5-D76207A7A051}"/>
              </a:ext>
            </a:extLst>
          </p:cNvPr>
          <p:cNvSpPr/>
          <p:nvPr/>
        </p:nvSpPr>
        <p:spPr>
          <a:xfrm>
            <a:off x="4111618" y="4912727"/>
            <a:ext cx="18000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知识存储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0674B15-5703-45ED-A1F1-9F7092FD7A67}"/>
              </a:ext>
            </a:extLst>
          </p:cNvPr>
          <p:cNvSpPr/>
          <p:nvPr/>
        </p:nvSpPr>
        <p:spPr>
          <a:xfrm>
            <a:off x="4111618" y="5506218"/>
            <a:ext cx="18000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知识检索</a:t>
            </a:r>
          </a:p>
        </p:txBody>
      </p: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3A686165-F1E8-412B-916F-1A6D854F441D}"/>
              </a:ext>
            </a:extLst>
          </p:cNvPr>
          <p:cNvCxnSpPr>
            <a:stCxn id="27" idx="3"/>
            <a:endCxn id="30" idx="1"/>
          </p:cNvCxnSpPr>
          <p:nvPr/>
        </p:nvCxnSpPr>
        <p:spPr>
          <a:xfrm flipV="1">
            <a:off x="1888800" y="3590108"/>
            <a:ext cx="494836" cy="13014"/>
          </a:xfrm>
          <a:prstGeom prst="bentConnector3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2F7857D1-74B6-4DAD-81D9-BD7422A2A1B3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>
            <a:off x="3535636" y="1527922"/>
            <a:ext cx="575982" cy="59735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917E15EE-9F12-4756-BFD7-C86AB039535D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>
            <a:off x="3535636" y="1527922"/>
            <a:ext cx="575982" cy="385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D4A353F7-70AB-4D49-8CF2-285A5E3B7A36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3535636" y="938290"/>
            <a:ext cx="575982" cy="58963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38DB55CE-D22E-41C1-B72F-00C46CACD2F9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1888800" y="3603122"/>
            <a:ext cx="494836" cy="2083096"/>
          </a:xfrm>
          <a:prstGeom prst="bentConnector3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EB6F99DE-4E8C-4607-AEC8-E9E5B84BAC5B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1888800" y="1527922"/>
            <a:ext cx="494836" cy="2075200"/>
          </a:xfrm>
          <a:prstGeom prst="bentConnector3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A6317B02-9F08-439C-BAB8-A8524902749D}"/>
              </a:ext>
            </a:extLst>
          </p:cNvPr>
          <p:cNvCxnSpPr>
            <a:cxnSpLocks/>
            <a:stCxn id="30" idx="3"/>
            <a:endCxn id="10" idx="1"/>
          </p:cNvCxnSpPr>
          <p:nvPr/>
        </p:nvCxnSpPr>
        <p:spPr>
          <a:xfrm flipV="1">
            <a:off x="3535636" y="2718763"/>
            <a:ext cx="575982" cy="87134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24367F9A-9F28-495B-A7E1-E916C5E96511}"/>
              </a:ext>
            </a:extLst>
          </p:cNvPr>
          <p:cNvCxnSpPr>
            <a:cxnSpLocks/>
            <a:stCxn id="30" idx="3"/>
            <a:endCxn id="11" idx="1"/>
          </p:cNvCxnSpPr>
          <p:nvPr/>
        </p:nvCxnSpPr>
        <p:spPr>
          <a:xfrm flipV="1">
            <a:off x="3535636" y="3312254"/>
            <a:ext cx="575982" cy="27785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EC1E93FD-3DBA-4F35-92B0-E13D10315AA5}"/>
              </a:ext>
            </a:extLst>
          </p:cNvPr>
          <p:cNvCxnSpPr>
            <a:cxnSpLocks/>
            <a:stCxn id="30" idx="3"/>
            <a:endCxn id="12" idx="1"/>
          </p:cNvCxnSpPr>
          <p:nvPr/>
        </p:nvCxnSpPr>
        <p:spPr>
          <a:xfrm>
            <a:off x="3535636" y="3590108"/>
            <a:ext cx="575982" cy="31563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1D99EE5E-7C58-48B0-80E4-00FF3DB93DCE}"/>
              </a:ext>
            </a:extLst>
          </p:cNvPr>
          <p:cNvCxnSpPr>
            <a:cxnSpLocks/>
            <a:stCxn id="32" idx="3"/>
            <a:endCxn id="14" idx="1"/>
          </p:cNvCxnSpPr>
          <p:nvPr/>
        </p:nvCxnSpPr>
        <p:spPr>
          <a:xfrm flipV="1">
            <a:off x="3535636" y="5092727"/>
            <a:ext cx="575982" cy="593491"/>
          </a:xfrm>
          <a:prstGeom prst="bentConnector3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8B6C7CFE-9CB8-4BF2-B939-085CECD03991}"/>
              </a:ext>
            </a:extLst>
          </p:cNvPr>
          <p:cNvCxnSpPr>
            <a:cxnSpLocks/>
            <a:stCxn id="30" idx="3"/>
            <a:endCxn id="13" idx="1"/>
          </p:cNvCxnSpPr>
          <p:nvPr/>
        </p:nvCxnSpPr>
        <p:spPr>
          <a:xfrm>
            <a:off x="3535636" y="3590108"/>
            <a:ext cx="575982" cy="90912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0194EA1B-43D3-4885-A9B2-CCABA799D40D}"/>
              </a:ext>
            </a:extLst>
          </p:cNvPr>
          <p:cNvSpPr/>
          <p:nvPr/>
        </p:nvSpPr>
        <p:spPr>
          <a:xfrm>
            <a:off x="4111618" y="6099710"/>
            <a:ext cx="18000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可视化门户</a:t>
            </a: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5BAF18D7-20C3-4E12-8BC4-318BDB1FA13E}"/>
              </a:ext>
            </a:extLst>
          </p:cNvPr>
          <p:cNvCxnSpPr>
            <a:cxnSpLocks/>
            <a:stCxn id="32" idx="3"/>
            <a:endCxn id="15" idx="1"/>
          </p:cNvCxnSpPr>
          <p:nvPr/>
        </p:nvCxnSpPr>
        <p:spPr>
          <a:xfrm>
            <a:off x="3535636" y="5686218"/>
            <a:ext cx="575982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334C5E45-2A89-4763-8396-344A3D42293A}"/>
              </a:ext>
            </a:extLst>
          </p:cNvPr>
          <p:cNvCxnSpPr>
            <a:cxnSpLocks/>
            <a:stCxn id="32" idx="3"/>
            <a:endCxn id="46" idx="1"/>
          </p:cNvCxnSpPr>
          <p:nvPr/>
        </p:nvCxnSpPr>
        <p:spPr>
          <a:xfrm>
            <a:off x="3535636" y="5686218"/>
            <a:ext cx="575982" cy="59349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910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442F389-2870-48B7-AC96-E4378E94F5CF}"/>
              </a:ext>
            </a:extLst>
          </p:cNvPr>
          <p:cNvSpPr/>
          <p:nvPr/>
        </p:nvSpPr>
        <p:spPr>
          <a:xfrm>
            <a:off x="2380128" y="929372"/>
            <a:ext cx="3715869" cy="2660078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81BA1D8-EC93-4606-A8CC-FB2EBDD8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"/>
            <a:ext cx="11582400" cy="6858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技术架构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9CC8A78-7729-4CF7-98F6-D0B0C4538DA8}"/>
              </a:ext>
            </a:extLst>
          </p:cNvPr>
          <p:cNvSpPr/>
          <p:nvPr/>
        </p:nvSpPr>
        <p:spPr>
          <a:xfrm>
            <a:off x="2532441" y="1026040"/>
            <a:ext cx="2615609" cy="808075"/>
          </a:xfrm>
          <a:prstGeom prst="round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Elasticsearch</a:t>
            </a:r>
          </a:p>
          <a:p>
            <a:pPr algn="ctr"/>
            <a:r>
              <a:rPr lang="zh-CN" altLang="en-US" b="1" dirty="0">
                <a:solidFill>
                  <a:schemeClr val="accent4"/>
                </a:solidFill>
              </a:rPr>
              <a:t>检索工具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AEA7A80D-6B9D-49E5-B857-A1311B9FAE36}"/>
              </a:ext>
            </a:extLst>
          </p:cNvPr>
          <p:cNvSpPr/>
          <p:nvPr/>
        </p:nvSpPr>
        <p:spPr>
          <a:xfrm>
            <a:off x="2532511" y="4240219"/>
            <a:ext cx="3835323" cy="2198681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50E556-E276-4A52-9C62-0A644F3FC005}"/>
              </a:ext>
            </a:extLst>
          </p:cNvPr>
          <p:cNvSpPr txBox="1"/>
          <p:nvPr/>
        </p:nvSpPr>
        <p:spPr>
          <a:xfrm>
            <a:off x="2668915" y="4240219"/>
            <a:ext cx="1781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err="1">
                <a:solidFill>
                  <a:schemeClr val="accent1"/>
                </a:solidFill>
              </a:rPr>
              <a:t>Hadoop+Spark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algn="ctr"/>
            <a:r>
              <a:rPr lang="zh-CN" altLang="en-US" b="1" dirty="0">
                <a:solidFill>
                  <a:schemeClr val="accent1"/>
                </a:solidFill>
              </a:rPr>
              <a:t>离线计算平台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0FF83D-4AE5-494C-9209-A630C08BE101}"/>
              </a:ext>
            </a:extLst>
          </p:cNvPr>
          <p:cNvSpPr/>
          <p:nvPr/>
        </p:nvSpPr>
        <p:spPr>
          <a:xfrm>
            <a:off x="2898342" y="5907480"/>
            <a:ext cx="115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新数据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7D29287-2F4D-4070-B118-75A514BBDCFE}"/>
              </a:ext>
            </a:extLst>
          </p:cNvPr>
          <p:cNvSpPr/>
          <p:nvPr/>
        </p:nvSpPr>
        <p:spPr>
          <a:xfrm>
            <a:off x="4788195" y="5913575"/>
            <a:ext cx="115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全量数据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9BC4C37-CBB5-4525-8BF0-F1A5B3B3F104}"/>
              </a:ext>
            </a:extLst>
          </p:cNvPr>
          <p:cNvSpPr/>
          <p:nvPr/>
        </p:nvSpPr>
        <p:spPr>
          <a:xfrm>
            <a:off x="4788195" y="4460150"/>
            <a:ext cx="115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增量数据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6C790BEF-7C03-477D-9B3B-DEE9036BB4B2}"/>
              </a:ext>
            </a:extLst>
          </p:cNvPr>
          <p:cNvSpPr/>
          <p:nvPr/>
        </p:nvSpPr>
        <p:spPr>
          <a:xfrm>
            <a:off x="4788195" y="2633130"/>
            <a:ext cx="2615609" cy="808075"/>
          </a:xfrm>
          <a:prstGeom prst="round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accent6"/>
                </a:solidFill>
              </a:rPr>
              <a:t>JanusGraph</a:t>
            </a:r>
            <a:endParaRPr lang="en-US" altLang="zh-CN" b="1" dirty="0">
              <a:solidFill>
                <a:schemeClr val="accent6"/>
              </a:solidFill>
            </a:endParaRPr>
          </a:p>
          <a:p>
            <a:pPr algn="ctr"/>
            <a:r>
              <a:rPr lang="zh-CN" altLang="en-US" b="1" dirty="0">
                <a:solidFill>
                  <a:schemeClr val="accent6"/>
                </a:solidFill>
              </a:rPr>
              <a:t>图数据库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A59ABBFC-4B5E-4F9D-8B24-FD99828DB274}"/>
              </a:ext>
            </a:extLst>
          </p:cNvPr>
          <p:cNvSpPr/>
          <p:nvPr/>
        </p:nvSpPr>
        <p:spPr>
          <a:xfrm>
            <a:off x="7043952" y="1026040"/>
            <a:ext cx="2615609" cy="808075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2"/>
                </a:solidFill>
              </a:rPr>
              <a:t>上层应用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5FFA87D6-BD90-4481-B9B2-1DCC05995AD2}"/>
              </a:ext>
            </a:extLst>
          </p:cNvPr>
          <p:cNvSpPr/>
          <p:nvPr/>
        </p:nvSpPr>
        <p:spPr>
          <a:xfrm>
            <a:off x="7043880" y="5630825"/>
            <a:ext cx="2615609" cy="808075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3"/>
                </a:solidFill>
              </a:rPr>
              <a:t>运维程序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33AA412-0ECA-48D8-B6E7-84BCD2599919}"/>
              </a:ext>
            </a:extLst>
          </p:cNvPr>
          <p:cNvCxnSpPr>
            <a:cxnSpLocks/>
            <a:stCxn id="40" idx="1"/>
            <a:endCxn id="7" idx="2"/>
          </p:cNvCxnSpPr>
          <p:nvPr/>
        </p:nvCxnSpPr>
        <p:spPr>
          <a:xfrm rot="10800000">
            <a:off x="3840247" y="1834116"/>
            <a:ext cx="947949" cy="1203053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12">
            <a:extLst>
              <a:ext uri="{FF2B5EF4-FFF2-40B4-BE49-F238E27FC236}">
                <a16:creationId xmlns:a16="http://schemas.microsoft.com/office/drawing/2014/main" id="{8D27A70A-89BB-4499-BDFF-1ED38CE75FF0}"/>
              </a:ext>
            </a:extLst>
          </p:cNvPr>
          <p:cNvCxnSpPr>
            <a:cxnSpLocks/>
            <a:stCxn id="41" idx="2"/>
            <a:endCxn id="40" idx="0"/>
          </p:cNvCxnSpPr>
          <p:nvPr/>
        </p:nvCxnSpPr>
        <p:spPr>
          <a:xfrm rot="5400000">
            <a:off x="6824372" y="1105744"/>
            <a:ext cx="799015" cy="225575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12">
            <a:extLst>
              <a:ext uri="{FF2B5EF4-FFF2-40B4-BE49-F238E27FC236}">
                <a16:creationId xmlns:a16="http://schemas.microsoft.com/office/drawing/2014/main" id="{5211D03D-4928-4E39-983D-011A5A152B96}"/>
              </a:ext>
            </a:extLst>
          </p:cNvPr>
          <p:cNvCxnSpPr>
            <a:cxnSpLocks/>
            <a:stCxn id="42" idx="0"/>
            <a:endCxn id="40" idx="3"/>
          </p:cNvCxnSpPr>
          <p:nvPr/>
        </p:nvCxnSpPr>
        <p:spPr>
          <a:xfrm rot="16200000" flipV="1">
            <a:off x="6580917" y="3860056"/>
            <a:ext cx="2593657" cy="947881"/>
          </a:xfrm>
          <a:prstGeom prst="bent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12">
            <a:extLst>
              <a:ext uri="{FF2B5EF4-FFF2-40B4-BE49-F238E27FC236}">
                <a16:creationId xmlns:a16="http://schemas.microsoft.com/office/drawing/2014/main" id="{3B240CEE-A1ED-45F0-A636-E34378D84FCF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5364195" y="3441205"/>
            <a:ext cx="0" cy="10189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12">
            <a:extLst>
              <a:ext uri="{FF2B5EF4-FFF2-40B4-BE49-F238E27FC236}">
                <a16:creationId xmlns:a16="http://schemas.microsoft.com/office/drawing/2014/main" id="{90447DD5-8050-4239-A510-417AF117ADAC}"/>
              </a:ext>
            </a:extLst>
          </p:cNvPr>
          <p:cNvCxnSpPr>
            <a:cxnSpLocks/>
            <a:stCxn id="9" idx="0"/>
            <a:endCxn id="39" idx="2"/>
          </p:cNvCxnSpPr>
          <p:nvPr/>
        </p:nvCxnSpPr>
        <p:spPr>
          <a:xfrm rot="5400000" flipH="1" flipV="1">
            <a:off x="3911603" y="4454889"/>
            <a:ext cx="1015330" cy="188985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12">
            <a:extLst>
              <a:ext uri="{FF2B5EF4-FFF2-40B4-BE49-F238E27FC236}">
                <a16:creationId xmlns:a16="http://schemas.microsoft.com/office/drawing/2014/main" id="{E1D17A4F-A995-4BF5-B2A6-2801FA22ED2A}"/>
              </a:ext>
            </a:extLst>
          </p:cNvPr>
          <p:cNvCxnSpPr>
            <a:cxnSpLocks/>
            <a:stCxn id="38" idx="0"/>
            <a:endCxn id="39" idx="2"/>
          </p:cNvCxnSpPr>
          <p:nvPr/>
        </p:nvCxnSpPr>
        <p:spPr>
          <a:xfrm flipV="1">
            <a:off x="5364195" y="4892150"/>
            <a:ext cx="0" cy="10214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12">
            <a:extLst>
              <a:ext uri="{FF2B5EF4-FFF2-40B4-BE49-F238E27FC236}">
                <a16:creationId xmlns:a16="http://schemas.microsoft.com/office/drawing/2014/main" id="{A885FA9B-4106-4FA1-948C-8ADCA2F1B424}"/>
              </a:ext>
            </a:extLst>
          </p:cNvPr>
          <p:cNvCxnSpPr>
            <a:cxnSpLocks/>
            <a:endCxn id="38" idx="3"/>
          </p:cNvCxnSpPr>
          <p:nvPr/>
        </p:nvCxnSpPr>
        <p:spPr>
          <a:xfrm rot="5400000">
            <a:off x="4988980" y="4392420"/>
            <a:ext cx="2688370" cy="785940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12">
            <a:extLst>
              <a:ext uri="{FF2B5EF4-FFF2-40B4-BE49-F238E27FC236}">
                <a16:creationId xmlns:a16="http://schemas.microsoft.com/office/drawing/2014/main" id="{15928FF4-14D9-469D-BEA7-141C6BD4C5EF}"/>
              </a:ext>
            </a:extLst>
          </p:cNvPr>
          <p:cNvCxnSpPr>
            <a:cxnSpLocks/>
            <a:stCxn id="7" idx="3"/>
            <a:endCxn id="41" idx="1"/>
          </p:cNvCxnSpPr>
          <p:nvPr/>
        </p:nvCxnSpPr>
        <p:spPr>
          <a:xfrm>
            <a:off x="5148050" y="1430078"/>
            <a:ext cx="1895902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C82D4D55-E514-4B85-8B2E-528CFB7225D7}"/>
              </a:ext>
            </a:extLst>
          </p:cNvPr>
          <p:cNvSpPr txBox="1"/>
          <p:nvPr/>
        </p:nvSpPr>
        <p:spPr>
          <a:xfrm>
            <a:off x="4290378" y="50875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/>
              <a:t>计算增量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F8B2FE54-BEA5-46B6-8B8B-6375E78F07F5}"/>
              </a:ext>
            </a:extLst>
          </p:cNvPr>
          <p:cNvSpPr txBox="1"/>
          <p:nvPr/>
        </p:nvSpPr>
        <p:spPr>
          <a:xfrm>
            <a:off x="4515522" y="368887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/>
              <a:t>增量更新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70ADF505-3C6A-4CE7-B2BB-9F339BE22EB4}"/>
              </a:ext>
            </a:extLst>
          </p:cNvPr>
          <p:cNvSpPr txBox="1"/>
          <p:nvPr/>
        </p:nvSpPr>
        <p:spPr>
          <a:xfrm>
            <a:off x="6726135" y="45222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/>
              <a:t>数据回流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9F0F2A16-5C87-476B-86F3-E33243F781F3}"/>
              </a:ext>
            </a:extLst>
          </p:cNvPr>
          <p:cNvSpPr txBox="1"/>
          <p:nvPr/>
        </p:nvSpPr>
        <p:spPr>
          <a:xfrm>
            <a:off x="3840246" y="223351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/>
              <a:t>数据同步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CD5BD41-C11B-46AE-9A69-38B20BCB8F7E}"/>
              </a:ext>
            </a:extLst>
          </p:cNvPr>
          <p:cNvSpPr txBox="1"/>
          <p:nvPr/>
        </p:nvSpPr>
        <p:spPr>
          <a:xfrm>
            <a:off x="5824095" y="111739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/>
              <a:t>检索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CA8884B1-A6C8-4456-BF0A-224DC78CFB1B}"/>
              </a:ext>
            </a:extLst>
          </p:cNvPr>
          <p:cNvSpPr txBox="1"/>
          <p:nvPr/>
        </p:nvSpPr>
        <p:spPr>
          <a:xfrm>
            <a:off x="8351684" y="43062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/>
              <a:t>定期清理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93EABC14-14AC-4FB7-9267-9867FC3D7A07}"/>
              </a:ext>
            </a:extLst>
          </p:cNvPr>
          <p:cNvSpPr txBox="1"/>
          <p:nvPr/>
        </p:nvSpPr>
        <p:spPr>
          <a:xfrm>
            <a:off x="6772472" y="187295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/>
              <a:t>查询修改</a:t>
            </a:r>
            <a:r>
              <a:rPr lang="en-US" altLang="zh-CN" sz="1400" b="1" dirty="0"/>
              <a:t>	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3E400DF-D41A-45DA-B2DC-5DD6EA202333}"/>
              </a:ext>
            </a:extLst>
          </p:cNvPr>
          <p:cNvSpPr txBox="1"/>
          <p:nvPr/>
        </p:nvSpPr>
        <p:spPr>
          <a:xfrm>
            <a:off x="2411703" y="3275111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accent3"/>
                </a:solidFill>
              </a:rPr>
              <a:t>知识图谱管理子系统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1C08571-4A08-4347-BBC9-790427272678}"/>
              </a:ext>
            </a:extLst>
          </p:cNvPr>
          <p:cNvSpPr txBox="1"/>
          <p:nvPr/>
        </p:nvSpPr>
        <p:spPr>
          <a:xfrm>
            <a:off x="9659489" y="1026040"/>
            <a:ext cx="2056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accent3"/>
                </a:solidFill>
              </a:rPr>
              <a:t>知识图谱可视化子系统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E6B9556-88A0-4CEA-B766-9A995837C30F}"/>
              </a:ext>
            </a:extLst>
          </p:cNvPr>
          <p:cNvSpPr txBox="1"/>
          <p:nvPr/>
        </p:nvSpPr>
        <p:spPr>
          <a:xfrm>
            <a:off x="9659488" y="1333817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accent3"/>
                </a:solidFill>
              </a:rPr>
              <a:t>位置判别服务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5868C20-62DA-4228-9761-A2DD4E20EFC8}"/>
              </a:ext>
            </a:extLst>
          </p:cNvPr>
          <p:cNvSpPr txBox="1"/>
          <p:nvPr/>
        </p:nvSpPr>
        <p:spPr>
          <a:xfrm>
            <a:off x="9655716" y="164159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accent3"/>
                </a:solidFill>
              </a:rPr>
              <a:t>有害判别服务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26B8A46-6700-42E9-BA7B-CB1BC89DD42D}"/>
              </a:ext>
            </a:extLst>
          </p:cNvPr>
          <p:cNvSpPr txBox="1"/>
          <p:nvPr/>
        </p:nvSpPr>
        <p:spPr>
          <a:xfrm>
            <a:off x="314022" y="3642900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accent3"/>
                </a:solidFill>
              </a:rPr>
              <a:t>知识图谱管理子系统</a:t>
            </a:r>
          </a:p>
        </p:txBody>
      </p:sp>
    </p:spTree>
    <p:extLst>
      <p:ext uri="{BB962C8B-B14F-4D97-AF65-F5344CB8AC3E}">
        <p14:creationId xmlns:p14="http://schemas.microsoft.com/office/powerpoint/2010/main" val="949676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B60943-D053-4028-875F-BF11ECD26214}"/>
              </a:ext>
            </a:extLst>
          </p:cNvPr>
          <p:cNvSpPr/>
          <p:nvPr/>
        </p:nvSpPr>
        <p:spPr>
          <a:xfrm>
            <a:off x="1276723" y="118533"/>
            <a:ext cx="9768881" cy="148165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eaVert" rtlCol="0" anchor="b"/>
          <a:lstStyle/>
          <a:p>
            <a:pPr algn="ctr"/>
            <a:r>
              <a:rPr lang="zh-CN" altLang="en-US" sz="1600" dirty="0"/>
              <a:t>上层应用</a:t>
            </a:r>
            <a:endParaRPr lang="en-US" altLang="zh-CN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82004B-3294-4490-98F8-0653CF2962A8}"/>
              </a:ext>
            </a:extLst>
          </p:cNvPr>
          <p:cNvSpPr/>
          <p:nvPr/>
        </p:nvSpPr>
        <p:spPr>
          <a:xfrm>
            <a:off x="3110089" y="1774631"/>
            <a:ext cx="2882178" cy="148165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altLang="zh-CN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BADC09-5545-4C01-8ACC-F941FD7EEA91}"/>
              </a:ext>
            </a:extLst>
          </p:cNvPr>
          <p:cNvSpPr/>
          <p:nvPr/>
        </p:nvSpPr>
        <p:spPr>
          <a:xfrm>
            <a:off x="6199734" y="1771621"/>
            <a:ext cx="4845869" cy="148165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altLang="zh-CN" sz="1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4810C1-E591-4F46-ACB3-FEF4887A7050}"/>
              </a:ext>
            </a:extLst>
          </p:cNvPr>
          <p:cNvSpPr/>
          <p:nvPr/>
        </p:nvSpPr>
        <p:spPr>
          <a:xfrm>
            <a:off x="1276723" y="1771278"/>
            <a:ext cx="1631919" cy="332106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zh-CN" altLang="en-US" sz="1600" dirty="0"/>
              <a:t>数据获取系统</a:t>
            </a:r>
            <a:endParaRPr lang="en-US" altLang="zh-CN" sz="1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0458DB-4B06-4478-9C7B-A4E174B1701B}"/>
              </a:ext>
            </a:extLst>
          </p:cNvPr>
          <p:cNvSpPr/>
          <p:nvPr/>
        </p:nvSpPr>
        <p:spPr>
          <a:xfrm>
            <a:off x="1276723" y="5215468"/>
            <a:ext cx="9768881" cy="148165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altLang="zh-CN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F6CBF9D-D6CD-41CD-9F3D-70BF51D4EF92}"/>
              </a:ext>
            </a:extLst>
          </p:cNvPr>
          <p:cNvSpPr/>
          <p:nvPr/>
        </p:nvSpPr>
        <p:spPr>
          <a:xfrm>
            <a:off x="3110089" y="3610684"/>
            <a:ext cx="7935513" cy="14816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altLang="zh-CN" sz="16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EA40EDC-FE4C-4411-B2CE-17C721FEBA1D}"/>
              </a:ext>
            </a:extLst>
          </p:cNvPr>
          <p:cNvSpPr/>
          <p:nvPr/>
        </p:nvSpPr>
        <p:spPr>
          <a:xfrm>
            <a:off x="1965448" y="999048"/>
            <a:ext cx="1399822" cy="4924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知库门户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766809-EFCE-4798-9403-6A6DFAAF1BCA}"/>
              </a:ext>
            </a:extLst>
          </p:cNvPr>
          <p:cNvSpPr/>
          <p:nvPr/>
        </p:nvSpPr>
        <p:spPr>
          <a:xfrm>
            <a:off x="3423294" y="1005405"/>
            <a:ext cx="1399822" cy="4924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知库运营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B41DE2-217A-45BD-B20D-8B07434A93AD}"/>
              </a:ext>
            </a:extLst>
          </p:cNvPr>
          <p:cNvSpPr/>
          <p:nvPr/>
        </p:nvSpPr>
        <p:spPr>
          <a:xfrm>
            <a:off x="1965448" y="305485"/>
            <a:ext cx="2857668" cy="4924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知库发布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963F841-C304-4B93-84AB-CB5795A5E1E2}"/>
              </a:ext>
            </a:extLst>
          </p:cNvPr>
          <p:cNvSpPr/>
          <p:nvPr/>
        </p:nvSpPr>
        <p:spPr>
          <a:xfrm>
            <a:off x="6147676" y="732343"/>
            <a:ext cx="1399822" cy="4924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有害识别</a:t>
            </a:r>
            <a:endParaRPr lang="en-US" altLang="zh-CN" sz="1600" dirty="0"/>
          </a:p>
          <a:p>
            <a:pPr algn="ctr"/>
            <a:r>
              <a:rPr lang="zh-CN" altLang="en-US" sz="1600" dirty="0"/>
              <a:t>服务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E6717BE-C344-4314-8D31-4206EFF4903D}"/>
              </a:ext>
            </a:extLst>
          </p:cNvPr>
          <p:cNvSpPr/>
          <p:nvPr/>
        </p:nvSpPr>
        <p:spPr>
          <a:xfrm>
            <a:off x="1392772" y="2511761"/>
            <a:ext cx="1399822" cy="4924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数据识别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6CC23B5-CB75-40B9-924E-0795FD7842F9}"/>
              </a:ext>
            </a:extLst>
          </p:cNvPr>
          <p:cNvSpPr/>
          <p:nvPr/>
        </p:nvSpPr>
        <p:spPr>
          <a:xfrm>
            <a:off x="1392771" y="3688642"/>
            <a:ext cx="1399822" cy="4924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数据预处理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35C3523-F1CF-4D5F-BC74-3D6695880A23}"/>
              </a:ext>
            </a:extLst>
          </p:cNvPr>
          <p:cNvSpPr/>
          <p:nvPr/>
        </p:nvSpPr>
        <p:spPr>
          <a:xfrm>
            <a:off x="4144090" y="2063736"/>
            <a:ext cx="1399822" cy="4924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语料管理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AB81696-92F9-4CAF-9309-7E5E68EC49C2}"/>
              </a:ext>
            </a:extLst>
          </p:cNvPr>
          <p:cNvSpPr/>
          <p:nvPr/>
        </p:nvSpPr>
        <p:spPr>
          <a:xfrm>
            <a:off x="4144090" y="2725200"/>
            <a:ext cx="1399822" cy="4924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元数据管理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F9EC275-ED37-4BA4-B3FB-96483AA7C29C}"/>
              </a:ext>
            </a:extLst>
          </p:cNvPr>
          <p:cNvSpPr/>
          <p:nvPr/>
        </p:nvSpPr>
        <p:spPr>
          <a:xfrm>
            <a:off x="6547092" y="2063736"/>
            <a:ext cx="1399822" cy="4924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可视化系统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336FE72-357F-458B-A2B7-3703FA4F0F5D}"/>
              </a:ext>
            </a:extLst>
          </p:cNvPr>
          <p:cNvSpPr/>
          <p:nvPr/>
        </p:nvSpPr>
        <p:spPr>
          <a:xfrm>
            <a:off x="8154381" y="2063736"/>
            <a:ext cx="1399822" cy="4924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管理系统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0B4FCF7-CAE8-4AE2-B254-2A1FDD3BDD07}"/>
              </a:ext>
            </a:extLst>
          </p:cNvPr>
          <p:cNvSpPr/>
          <p:nvPr/>
        </p:nvSpPr>
        <p:spPr>
          <a:xfrm>
            <a:off x="3854277" y="3790940"/>
            <a:ext cx="1399822" cy="4924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知识抽取</a:t>
            </a:r>
            <a:endParaRPr lang="en-US" altLang="zh-CN" sz="1600" dirty="0"/>
          </a:p>
          <a:p>
            <a:pPr algn="ctr"/>
            <a:r>
              <a:rPr lang="zh-CN" altLang="en-US" sz="1600" dirty="0"/>
              <a:t>服务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B1B416D-C69F-444A-8C6E-9C63CC4C7115}"/>
              </a:ext>
            </a:extLst>
          </p:cNvPr>
          <p:cNvSpPr/>
          <p:nvPr/>
        </p:nvSpPr>
        <p:spPr>
          <a:xfrm>
            <a:off x="3851267" y="4456636"/>
            <a:ext cx="1399822" cy="4924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知识融合</a:t>
            </a:r>
            <a:endParaRPr lang="en-US" altLang="zh-CN" sz="1600" dirty="0"/>
          </a:p>
          <a:p>
            <a:pPr algn="ctr"/>
            <a:r>
              <a:rPr lang="zh-CN" altLang="en-US" sz="1600" dirty="0"/>
              <a:t>服务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8DE7A09-B016-4A42-8DDD-F1B9188F449B}"/>
              </a:ext>
            </a:extLst>
          </p:cNvPr>
          <p:cNvSpPr/>
          <p:nvPr/>
        </p:nvSpPr>
        <p:spPr>
          <a:xfrm>
            <a:off x="5540483" y="3790940"/>
            <a:ext cx="1399822" cy="4924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知识推理</a:t>
            </a:r>
            <a:endParaRPr lang="en-US" altLang="zh-CN" sz="1600" dirty="0"/>
          </a:p>
          <a:p>
            <a:pPr algn="ctr"/>
            <a:r>
              <a:rPr lang="zh-CN" altLang="en-US" sz="1600" dirty="0"/>
              <a:t>服务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47BA75E-4C12-4A06-9D0C-88EF45B0B473}"/>
              </a:ext>
            </a:extLst>
          </p:cNvPr>
          <p:cNvSpPr/>
          <p:nvPr/>
        </p:nvSpPr>
        <p:spPr>
          <a:xfrm>
            <a:off x="9370698" y="3775403"/>
            <a:ext cx="1399822" cy="4924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知识验证</a:t>
            </a:r>
            <a:endParaRPr lang="en-US" altLang="zh-CN" sz="1600" dirty="0"/>
          </a:p>
          <a:p>
            <a:pPr algn="ctr"/>
            <a:r>
              <a:rPr lang="zh-CN" altLang="en-US" sz="1600" dirty="0"/>
              <a:t>系统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E2A0DA8-480F-4417-918A-16F39F6130BD}"/>
              </a:ext>
            </a:extLst>
          </p:cNvPr>
          <p:cNvSpPr/>
          <p:nvPr/>
        </p:nvSpPr>
        <p:spPr>
          <a:xfrm>
            <a:off x="1459518" y="5748854"/>
            <a:ext cx="1399822" cy="4924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AP</a:t>
            </a:r>
            <a:endParaRPr lang="zh-CN" altLang="en-US" sz="16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8C1EEED-0AE2-4CE6-A6A4-32EE7569268F}"/>
              </a:ext>
            </a:extLst>
          </p:cNvPr>
          <p:cNvSpPr/>
          <p:nvPr/>
        </p:nvSpPr>
        <p:spPr>
          <a:xfrm>
            <a:off x="6199735" y="5748854"/>
            <a:ext cx="1399822" cy="4924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自然语言</a:t>
            </a:r>
            <a:endParaRPr lang="en-US" altLang="zh-CN" sz="1600" dirty="0"/>
          </a:p>
          <a:p>
            <a:pPr algn="ctr"/>
            <a:r>
              <a:rPr lang="zh-CN" altLang="en-US" sz="1600" dirty="0"/>
              <a:t>组件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2B2DE48-58F9-4A41-95DF-0AA5ED7054E5}"/>
              </a:ext>
            </a:extLst>
          </p:cNvPr>
          <p:cNvSpPr/>
          <p:nvPr/>
        </p:nvSpPr>
        <p:spPr>
          <a:xfrm>
            <a:off x="3044027" y="5748854"/>
            <a:ext cx="1399822" cy="4924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翻译组件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814D0B5-46B5-4088-952B-8440CD9965E1}"/>
              </a:ext>
            </a:extLst>
          </p:cNvPr>
          <p:cNvSpPr/>
          <p:nvPr/>
        </p:nvSpPr>
        <p:spPr>
          <a:xfrm>
            <a:off x="7784244" y="5748854"/>
            <a:ext cx="1399822" cy="4924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文本处理</a:t>
            </a:r>
            <a:endParaRPr lang="en-US" altLang="zh-CN" sz="1600" dirty="0"/>
          </a:p>
          <a:p>
            <a:pPr algn="ctr"/>
            <a:r>
              <a:rPr lang="zh-CN" altLang="en-US" sz="1600" dirty="0"/>
              <a:t>组件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02D0897-30F3-415C-89F4-A7F0E291F343}"/>
              </a:ext>
            </a:extLst>
          </p:cNvPr>
          <p:cNvSpPr/>
          <p:nvPr/>
        </p:nvSpPr>
        <p:spPr>
          <a:xfrm>
            <a:off x="4617118" y="5748854"/>
            <a:ext cx="1399822" cy="4924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图片处理</a:t>
            </a:r>
            <a:endParaRPr lang="en-US" altLang="zh-CN" sz="1600" dirty="0"/>
          </a:p>
          <a:p>
            <a:pPr algn="ctr"/>
            <a:r>
              <a:rPr lang="zh-CN" altLang="en-US" sz="1600" dirty="0"/>
              <a:t>组件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4C48636-1614-4282-9741-3C796A85872A}"/>
              </a:ext>
            </a:extLst>
          </p:cNvPr>
          <p:cNvSpPr/>
          <p:nvPr/>
        </p:nvSpPr>
        <p:spPr>
          <a:xfrm>
            <a:off x="9370698" y="5748854"/>
            <a:ext cx="1399822" cy="4924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音视频处理组件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483C454-7EE3-4A27-8D7B-8E6656C50647}"/>
              </a:ext>
            </a:extLst>
          </p:cNvPr>
          <p:cNvSpPr/>
          <p:nvPr/>
        </p:nvSpPr>
        <p:spPr>
          <a:xfrm>
            <a:off x="7749250" y="732343"/>
            <a:ext cx="1399823" cy="4924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境外判别</a:t>
            </a:r>
            <a:endParaRPr lang="en-US" altLang="zh-CN" sz="1600" dirty="0"/>
          </a:p>
          <a:p>
            <a:pPr algn="ctr"/>
            <a:r>
              <a:rPr lang="zh-CN" altLang="en-US" sz="1600" dirty="0"/>
              <a:t>服务</a:t>
            </a:r>
          </a:p>
        </p:txBody>
      </p:sp>
    </p:spTree>
    <p:extLst>
      <p:ext uri="{BB962C8B-B14F-4D97-AF65-F5344CB8AC3E}">
        <p14:creationId xmlns:p14="http://schemas.microsoft.com/office/powerpoint/2010/main" val="3431462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D21FECDA-1329-4EFF-B173-655FC23A6988}"/>
              </a:ext>
            </a:extLst>
          </p:cNvPr>
          <p:cNvGrpSpPr/>
          <p:nvPr/>
        </p:nvGrpSpPr>
        <p:grpSpPr>
          <a:xfrm>
            <a:off x="2274710" y="457201"/>
            <a:ext cx="2976379" cy="1142986"/>
            <a:chOff x="1276724" y="118533"/>
            <a:chExt cx="3974366" cy="148165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FB60943-D053-4028-875F-BF11ECD26214}"/>
                </a:ext>
              </a:extLst>
            </p:cNvPr>
            <p:cNvSpPr/>
            <p:nvPr/>
          </p:nvSpPr>
          <p:spPr>
            <a:xfrm>
              <a:off x="1276724" y="118533"/>
              <a:ext cx="3974366" cy="1481654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vert="eaVert" rtlCol="0" anchor="b"/>
            <a:lstStyle/>
            <a:p>
              <a:pPr algn="ctr"/>
              <a:r>
                <a:rPr lang="zh-CN" altLang="en-US" sz="1200" dirty="0"/>
                <a:t>知库网站</a:t>
              </a:r>
              <a:endParaRPr lang="en-US" altLang="zh-CN" sz="1200" dirty="0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EA40EDC-FE4C-4411-B2CE-17C721FEBA1D}"/>
                </a:ext>
              </a:extLst>
            </p:cNvPr>
            <p:cNvSpPr/>
            <p:nvPr/>
          </p:nvSpPr>
          <p:spPr>
            <a:xfrm>
              <a:off x="1965448" y="999048"/>
              <a:ext cx="1399822" cy="492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知库门户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2766809-EFCE-4798-9403-6A6DFAAF1BCA}"/>
                </a:ext>
              </a:extLst>
            </p:cNvPr>
            <p:cNvSpPr/>
            <p:nvPr/>
          </p:nvSpPr>
          <p:spPr>
            <a:xfrm>
              <a:off x="3423294" y="1005405"/>
              <a:ext cx="1399822" cy="492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知库运营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FB41DE2-217A-45BD-B20D-8B07434A93AD}"/>
                </a:ext>
              </a:extLst>
            </p:cNvPr>
            <p:cNvSpPr/>
            <p:nvPr/>
          </p:nvSpPr>
          <p:spPr>
            <a:xfrm>
              <a:off x="1965448" y="305485"/>
              <a:ext cx="2857668" cy="492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知库发布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051797B-D484-4F22-AB60-213DBF4FDC20}"/>
              </a:ext>
            </a:extLst>
          </p:cNvPr>
          <p:cNvGrpSpPr/>
          <p:nvPr/>
        </p:nvGrpSpPr>
        <p:grpSpPr>
          <a:xfrm>
            <a:off x="2032823" y="2244810"/>
            <a:ext cx="1476567" cy="2668493"/>
            <a:chOff x="936979" y="1771619"/>
            <a:chExt cx="1971664" cy="345917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14810C1-E591-4F46-ACB3-FEF4887A7050}"/>
                </a:ext>
              </a:extLst>
            </p:cNvPr>
            <p:cNvSpPr/>
            <p:nvPr/>
          </p:nvSpPr>
          <p:spPr>
            <a:xfrm>
              <a:off x="936979" y="1771619"/>
              <a:ext cx="1971664" cy="3459172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vert="eaVert" rtlCol="0" anchor="b"/>
            <a:lstStyle/>
            <a:p>
              <a:pPr algn="ctr"/>
              <a:r>
                <a:rPr lang="zh-CN" altLang="en-US" sz="1200" dirty="0"/>
                <a:t>数据获取系统</a:t>
              </a:r>
              <a:endParaRPr lang="en-US" altLang="zh-CN" sz="1200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E6717BE-C344-4314-8D31-4206EFF4903D}"/>
                </a:ext>
              </a:extLst>
            </p:cNvPr>
            <p:cNvSpPr/>
            <p:nvPr/>
          </p:nvSpPr>
          <p:spPr>
            <a:xfrm>
              <a:off x="1383676" y="2246500"/>
              <a:ext cx="1399822" cy="492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数据识别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6CC23B5-CB75-40B9-924E-0795FD7842F9}"/>
                </a:ext>
              </a:extLst>
            </p:cNvPr>
            <p:cNvSpPr/>
            <p:nvPr/>
          </p:nvSpPr>
          <p:spPr>
            <a:xfrm>
              <a:off x="1383676" y="4060451"/>
              <a:ext cx="1399822" cy="492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数据预处理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9FEFBFF-8C60-4057-A818-0B304B0925D3}"/>
              </a:ext>
            </a:extLst>
          </p:cNvPr>
          <p:cNvGrpSpPr/>
          <p:nvPr/>
        </p:nvGrpSpPr>
        <p:grpSpPr>
          <a:xfrm>
            <a:off x="3633091" y="2170922"/>
            <a:ext cx="1559797" cy="1337458"/>
            <a:chOff x="3110089" y="1774630"/>
            <a:chExt cx="2082800" cy="173374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982004B-3294-4490-98F8-0653CF2962A8}"/>
                </a:ext>
              </a:extLst>
            </p:cNvPr>
            <p:cNvSpPr/>
            <p:nvPr/>
          </p:nvSpPr>
          <p:spPr>
            <a:xfrm>
              <a:off x="3110089" y="1774630"/>
              <a:ext cx="2082800" cy="1733749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vert="eaVert" rtlCol="0" anchor="b"/>
            <a:lstStyle/>
            <a:p>
              <a:pPr algn="ctr"/>
              <a:r>
                <a:rPr lang="zh-CN" altLang="en-US" sz="1200" dirty="0"/>
                <a:t>原料库管理子系统</a:t>
              </a:r>
              <a:endParaRPr lang="en-US" altLang="zh-CN" sz="1200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35C3523-F1CF-4D5F-BC74-3D6695880A23}"/>
                </a:ext>
              </a:extLst>
            </p:cNvPr>
            <p:cNvSpPr/>
            <p:nvPr/>
          </p:nvSpPr>
          <p:spPr>
            <a:xfrm>
              <a:off x="3607868" y="2063736"/>
              <a:ext cx="1399822" cy="492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语料管理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AB81696-92F9-4CAF-9309-7E5E68EC49C2}"/>
                </a:ext>
              </a:extLst>
            </p:cNvPr>
            <p:cNvSpPr/>
            <p:nvPr/>
          </p:nvSpPr>
          <p:spPr>
            <a:xfrm>
              <a:off x="3607868" y="2725200"/>
              <a:ext cx="1399822" cy="492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元数据管理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34C7A1C-502B-4AF6-AAAF-FAAA9736F886}"/>
              </a:ext>
            </a:extLst>
          </p:cNvPr>
          <p:cNvGrpSpPr/>
          <p:nvPr/>
        </p:nvGrpSpPr>
        <p:grpSpPr>
          <a:xfrm>
            <a:off x="6815747" y="2167912"/>
            <a:ext cx="1837186" cy="1337458"/>
            <a:chOff x="6199734" y="1771620"/>
            <a:chExt cx="2453199" cy="173374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4BADC09-5545-4C01-8ACC-F941FD7EEA91}"/>
                </a:ext>
              </a:extLst>
            </p:cNvPr>
            <p:cNvSpPr/>
            <p:nvPr/>
          </p:nvSpPr>
          <p:spPr>
            <a:xfrm>
              <a:off x="6199734" y="1771620"/>
              <a:ext cx="2453199" cy="1733749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vert="eaVert" rtlCol="0" anchor="b"/>
            <a:lstStyle/>
            <a:p>
              <a:pPr algn="ctr"/>
              <a:r>
                <a:rPr lang="zh-CN" altLang="en-US" sz="1200" dirty="0"/>
                <a:t>知识结果管理系统</a:t>
              </a:r>
              <a:endParaRPr lang="en-US" altLang="zh-CN" sz="1200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F9EC275-ED37-4BA4-B3FB-96483AA7C29C}"/>
                </a:ext>
              </a:extLst>
            </p:cNvPr>
            <p:cNvSpPr/>
            <p:nvPr/>
          </p:nvSpPr>
          <p:spPr>
            <a:xfrm>
              <a:off x="7032117" y="2063736"/>
              <a:ext cx="1399822" cy="492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可视化系统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336FE72-357F-458B-A2B7-3703FA4F0F5D}"/>
                </a:ext>
              </a:extLst>
            </p:cNvPr>
            <p:cNvSpPr/>
            <p:nvPr/>
          </p:nvSpPr>
          <p:spPr>
            <a:xfrm>
              <a:off x="7032117" y="2667384"/>
              <a:ext cx="1399822" cy="492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管理系统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2E07C20C-BC17-433B-95BE-A8CA4F215662}"/>
              </a:ext>
            </a:extLst>
          </p:cNvPr>
          <p:cNvGrpSpPr/>
          <p:nvPr/>
        </p:nvGrpSpPr>
        <p:grpSpPr>
          <a:xfrm>
            <a:off x="2030769" y="5540715"/>
            <a:ext cx="7315857" cy="1142986"/>
            <a:chOff x="3729747" y="5554136"/>
            <a:chExt cx="7315857" cy="114298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80458DB-4B06-4478-9C7B-A4E174B1701B}"/>
                </a:ext>
              </a:extLst>
            </p:cNvPr>
            <p:cNvSpPr/>
            <p:nvPr/>
          </p:nvSpPr>
          <p:spPr>
            <a:xfrm>
              <a:off x="3729747" y="5554136"/>
              <a:ext cx="7315857" cy="114298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vert="eaVert" rtlCol="0" anchor="b"/>
            <a:lstStyle/>
            <a:p>
              <a:pPr algn="ctr"/>
              <a:r>
                <a:rPr lang="zh-CN" altLang="en-US" sz="1200" dirty="0"/>
                <a:t>支撑系统</a:t>
              </a:r>
              <a:endParaRPr lang="en-US" altLang="zh-CN" sz="1200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E2A0DA8-480F-4417-918A-16F39F6130BD}"/>
                </a:ext>
              </a:extLst>
            </p:cNvPr>
            <p:cNvSpPr/>
            <p:nvPr/>
          </p:nvSpPr>
          <p:spPr>
            <a:xfrm>
              <a:off x="5298192" y="5706726"/>
              <a:ext cx="1048318" cy="3799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AP</a:t>
              </a:r>
              <a:endParaRPr lang="zh-CN" altLang="en-US" sz="1200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8C1EEED-0AE2-4CE6-A6A4-32EE7569268F}"/>
                </a:ext>
              </a:extLst>
            </p:cNvPr>
            <p:cNvSpPr/>
            <p:nvPr/>
          </p:nvSpPr>
          <p:spPr>
            <a:xfrm>
              <a:off x="5298192" y="6279272"/>
              <a:ext cx="1048318" cy="3799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自然语言</a:t>
              </a:r>
              <a:endParaRPr lang="en-US" altLang="zh-CN" sz="1200" dirty="0"/>
            </a:p>
            <a:p>
              <a:pPr algn="ctr"/>
              <a:r>
                <a:rPr lang="zh-CN" altLang="en-US" sz="1200" dirty="0"/>
                <a:t>组件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2B2DE48-58F9-4A41-95DF-0AA5ED7054E5}"/>
                </a:ext>
              </a:extLst>
            </p:cNvPr>
            <p:cNvSpPr/>
            <p:nvPr/>
          </p:nvSpPr>
          <p:spPr>
            <a:xfrm>
              <a:off x="6824398" y="5703916"/>
              <a:ext cx="1048318" cy="3799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翻译组件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814D0B5-46B5-4088-952B-8440CD9965E1}"/>
                </a:ext>
              </a:extLst>
            </p:cNvPr>
            <p:cNvSpPr/>
            <p:nvPr/>
          </p:nvSpPr>
          <p:spPr>
            <a:xfrm>
              <a:off x="6824398" y="6279272"/>
              <a:ext cx="1048318" cy="3799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文本处理</a:t>
              </a:r>
              <a:endParaRPr lang="en-US" altLang="zh-CN" sz="1200" dirty="0"/>
            </a:p>
            <a:p>
              <a:pPr algn="ctr"/>
              <a:r>
                <a:rPr lang="zh-CN" altLang="en-US" sz="1200" dirty="0"/>
                <a:t>组件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02D0897-30F3-415C-89F4-A7F0E291F343}"/>
                </a:ext>
              </a:extLst>
            </p:cNvPr>
            <p:cNvSpPr/>
            <p:nvPr/>
          </p:nvSpPr>
          <p:spPr>
            <a:xfrm>
              <a:off x="8350604" y="5703916"/>
              <a:ext cx="1048318" cy="3799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图片处理</a:t>
              </a:r>
              <a:endParaRPr lang="en-US" altLang="zh-CN" sz="1200" dirty="0"/>
            </a:p>
            <a:p>
              <a:pPr algn="ctr"/>
              <a:r>
                <a:rPr lang="zh-CN" altLang="en-US" sz="1200" dirty="0"/>
                <a:t>组件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4C48636-1614-4282-9741-3C796A85872A}"/>
                </a:ext>
              </a:extLst>
            </p:cNvPr>
            <p:cNvSpPr/>
            <p:nvPr/>
          </p:nvSpPr>
          <p:spPr>
            <a:xfrm>
              <a:off x="8350602" y="6279272"/>
              <a:ext cx="1048318" cy="3799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音视频处理组件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43C93A8-51D6-4A46-9402-E9CE62E251AB}"/>
              </a:ext>
            </a:extLst>
          </p:cNvPr>
          <p:cNvGrpSpPr/>
          <p:nvPr/>
        </p:nvGrpSpPr>
        <p:grpSpPr>
          <a:xfrm>
            <a:off x="6538469" y="449931"/>
            <a:ext cx="2976379" cy="1142986"/>
            <a:chOff x="5540483" y="111263"/>
            <a:chExt cx="3974366" cy="148165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963F841-C304-4B93-84AB-CB5795A5E1E2}"/>
                </a:ext>
              </a:extLst>
            </p:cNvPr>
            <p:cNvSpPr/>
            <p:nvPr/>
          </p:nvSpPr>
          <p:spPr>
            <a:xfrm>
              <a:off x="6147676" y="732343"/>
              <a:ext cx="1399822" cy="492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有害识别</a:t>
              </a:r>
              <a:endParaRPr lang="en-US" altLang="zh-CN" sz="1200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483C454-7EE3-4A27-8D7B-8E6656C50647}"/>
                </a:ext>
              </a:extLst>
            </p:cNvPr>
            <p:cNvSpPr/>
            <p:nvPr/>
          </p:nvSpPr>
          <p:spPr>
            <a:xfrm>
              <a:off x="7749250" y="732343"/>
              <a:ext cx="1399823" cy="492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境外判别</a:t>
              </a:r>
              <a:endParaRPr lang="en-US" altLang="zh-CN" sz="1200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F298F60-B637-4484-9CBE-9CE66FF90AA0}"/>
                </a:ext>
              </a:extLst>
            </p:cNvPr>
            <p:cNvSpPr/>
            <p:nvPr/>
          </p:nvSpPr>
          <p:spPr>
            <a:xfrm>
              <a:off x="5540483" y="111263"/>
              <a:ext cx="3974366" cy="1481654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vert="eaVert" rtlCol="0" anchor="b"/>
            <a:lstStyle/>
            <a:p>
              <a:pPr algn="ctr"/>
              <a:r>
                <a:rPr lang="zh-CN" altLang="en-US" sz="1200" dirty="0"/>
                <a:t>判别服务</a:t>
              </a:r>
              <a:endParaRPr lang="en-US" altLang="zh-CN" sz="1200" dirty="0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05B9BBE-C0A2-4E89-97DD-C42A194E2FAD}"/>
              </a:ext>
            </a:extLst>
          </p:cNvPr>
          <p:cNvGrpSpPr/>
          <p:nvPr/>
        </p:nvGrpSpPr>
        <p:grpSpPr>
          <a:xfrm>
            <a:off x="4124914" y="3949353"/>
            <a:ext cx="3026597" cy="1142987"/>
            <a:chOff x="3110090" y="3610684"/>
            <a:chExt cx="4041422" cy="1481656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969CC3A8-38AF-408E-A1B7-175010E362AF}"/>
                </a:ext>
              </a:extLst>
            </p:cNvPr>
            <p:cNvGrpSpPr/>
            <p:nvPr/>
          </p:nvGrpSpPr>
          <p:grpSpPr>
            <a:xfrm>
              <a:off x="3110090" y="3610684"/>
              <a:ext cx="4041422" cy="1481656"/>
              <a:chOff x="3110090" y="3610684"/>
              <a:chExt cx="4041422" cy="1481656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F6CBF9D-D6CD-41CD-9F3D-70BF51D4EF92}"/>
                  </a:ext>
                </a:extLst>
              </p:cNvPr>
              <p:cNvSpPr/>
              <p:nvPr/>
            </p:nvSpPr>
            <p:spPr>
              <a:xfrm>
                <a:off x="3110090" y="3610684"/>
                <a:ext cx="4041422" cy="1481656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vert="eaVert" rtlCol="0" anchor="b"/>
              <a:lstStyle/>
              <a:p>
                <a:pPr algn="ctr"/>
                <a:r>
                  <a:rPr lang="zh-CN" altLang="en-US" sz="1200" dirty="0"/>
                  <a:t>知识过程服务</a:t>
                </a:r>
                <a:endParaRPr lang="en-US" altLang="zh-CN" sz="1200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0B4FCF7-CAE8-4AE2-B254-2A1FDD3BDD07}"/>
                  </a:ext>
                </a:extLst>
              </p:cNvPr>
              <p:cNvSpPr/>
              <p:nvPr/>
            </p:nvSpPr>
            <p:spPr>
              <a:xfrm>
                <a:off x="3854277" y="3790940"/>
                <a:ext cx="1399822" cy="49247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知识抽取</a:t>
                </a:r>
                <a:endParaRPr lang="en-US" altLang="zh-CN" sz="1200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B1B416D-C69F-444A-8C6E-9C63CC4C7115}"/>
                  </a:ext>
                </a:extLst>
              </p:cNvPr>
              <p:cNvSpPr/>
              <p:nvPr/>
            </p:nvSpPr>
            <p:spPr>
              <a:xfrm>
                <a:off x="3851267" y="4456636"/>
                <a:ext cx="1399822" cy="49247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知识融合</a:t>
                </a:r>
                <a:endParaRPr lang="en-US" altLang="zh-CN" sz="1200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8DE7A09-B016-4A42-8DDD-F1B9188F449B}"/>
                  </a:ext>
                </a:extLst>
              </p:cNvPr>
              <p:cNvSpPr/>
              <p:nvPr/>
            </p:nvSpPr>
            <p:spPr>
              <a:xfrm>
                <a:off x="5540483" y="3790940"/>
                <a:ext cx="1399822" cy="49247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知识推理</a:t>
                </a:r>
                <a:endParaRPr lang="en-US" altLang="zh-CN" sz="1200" dirty="0"/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47BA75E-4C12-4A06-9D0C-88EF45B0B473}"/>
                </a:ext>
              </a:extLst>
            </p:cNvPr>
            <p:cNvSpPr/>
            <p:nvPr/>
          </p:nvSpPr>
          <p:spPr>
            <a:xfrm>
              <a:off x="5540483" y="4456297"/>
              <a:ext cx="1399822" cy="492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知识验证</a:t>
              </a:r>
              <a:endParaRPr lang="en-US" altLang="zh-CN" sz="1200" dirty="0"/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FA80D5BE-9ACF-40AC-9EB5-672EBFBF232E}"/>
              </a:ext>
            </a:extLst>
          </p:cNvPr>
          <p:cNvSpPr/>
          <p:nvPr/>
        </p:nvSpPr>
        <p:spPr>
          <a:xfrm>
            <a:off x="466285" y="3909104"/>
            <a:ext cx="986629" cy="3988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rtlCol="0" anchor="ctr"/>
          <a:lstStyle/>
          <a:p>
            <a:pPr algn="ctr"/>
            <a:r>
              <a:rPr lang="zh-CN" altLang="en-US" sz="1200" dirty="0">
                <a:solidFill>
                  <a:schemeClr val="accent3"/>
                </a:solidFill>
              </a:rPr>
              <a:t>采集管理</a:t>
            </a:r>
            <a:endParaRPr lang="en-US" altLang="zh-CN" sz="1200" dirty="0">
              <a:solidFill>
                <a:schemeClr val="accent3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accent3"/>
                </a:solidFill>
              </a:rPr>
              <a:t>系统</a:t>
            </a:r>
            <a:endParaRPr lang="en-US" altLang="zh-CN" sz="1200" dirty="0">
              <a:solidFill>
                <a:schemeClr val="accent3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9187255-1457-4A73-A31A-1C1A429AA21B}"/>
              </a:ext>
            </a:extLst>
          </p:cNvPr>
          <p:cNvSpPr/>
          <p:nvPr/>
        </p:nvSpPr>
        <p:spPr>
          <a:xfrm>
            <a:off x="410446" y="1117212"/>
            <a:ext cx="986629" cy="3988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rtlCol="0" anchor="ctr"/>
          <a:lstStyle/>
          <a:p>
            <a:pPr algn="ctr"/>
            <a:r>
              <a:rPr lang="zh-CN" altLang="en-US" sz="1200" dirty="0">
                <a:solidFill>
                  <a:schemeClr val="accent3"/>
                </a:solidFill>
              </a:rPr>
              <a:t>样品管理</a:t>
            </a:r>
            <a:endParaRPr lang="en-US" altLang="zh-CN" sz="1200" dirty="0">
              <a:solidFill>
                <a:schemeClr val="accent3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accent3"/>
                </a:solidFill>
              </a:rPr>
              <a:t>系统</a:t>
            </a:r>
            <a:endParaRPr lang="en-US" altLang="zh-CN" sz="1200" dirty="0">
              <a:solidFill>
                <a:schemeClr val="accent3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35DF9D1-3211-48C0-AD76-EDD63A07C935}"/>
              </a:ext>
            </a:extLst>
          </p:cNvPr>
          <p:cNvSpPr/>
          <p:nvPr/>
        </p:nvSpPr>
        <p:spPr>
          <a:xfrm>
            <a:off x="10626890" y="825455"/>
            <a:ext cx="986629" cy="3988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rtlCol="0" anchor="ctr"/>
          <a:lstStyle/>
          <a:p>
            <a:pPr algn="ctr"/>
            <a:r>
              <a:rPr lang="zh-CN" altLang="en-US" sz="1200" dirty="0">
                <a:solidFill>
                  <a:schemeClr val="accent3"/>
                </a:solidFill>
              </a:rPr>
              <a:t>模型管理</a:t>
            </a:r>
            <a:endParaRPr lang="en-US" altLang="zh-CN" sz="1200" dirty="0">
              <a:solidFill>
                <a:schemeClr val="accent3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accent3"/>
                </a:solidFill>
              </a:rPr>
              <a:t>系统</a:t>
            </a:r>
            <a:endParaRPr lang="en-US" altLang="zh-CN" sz="1200" dirty="0">
              <a:solidFill>
                <a:schemeClr val="accent3"/>
              </a:solidFill>
            </a:endParaRPr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BAC62372-B458-4FBA-8627-D8038EB37D76}"/>
              </a:ext>
            </a:extLst>
          </p:cNvPr>
          <p:cNvCxnSpPr>
            <a:stCxn id="15" idx="3"/>
            <a:endCxn id="44" idx="1"/>
          </p:cNvCxnSpPr>
          <p:nvPr/>
        </p:nvCxnSpPr>
        <p:spPr>
          <a:xfrm flipV="1">
            <a:off x="5054194" y="1024855"/>
            <a:ext cx="5572696" cy="15590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B42F91A3-F848-468D-8747-8690676963ED}"/>
              </a:ext>
            </a:extLst>
          </p:cNvPr>
          <p:cNvCxnSpPr>
            <a:cxnSpLocks/>
            <a:stCxn id="43" idx="3"/>
            <a:endCxn id="10" idx="2"/>
          </p:cNvCxnSpPr>
          <p:nvPr/>
        </p:nvCxnSpPr>
        <p:spPr>
          <a:xfrm>
            <a:off x="1397075" y="1316612"/>
            <a:ext cx="3009347" cy="204655"/>
          </a:xfrm>
          <a:prstGeom prst="bentConnector4">
            <a:avLst>
              <a:gd name="adj1" fmla="val 41291"/>
              <a:gd name="adj2" fmla="val 2117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A6E7805B-10D3-436E-8812-4D12D0EB6F92}"/>
              </a:ext>
            </a:extLst>
          </p:cNvPr>
          <p:cNvCxnSpPr>
            <a:cxnSpLocks/>
            <a:stCxn id="40" idx="0"/>
            <a:endCxn id="13" idx="1"/>
          </p:cNvCxnSpPr>
          <p:nvPr/>
        </p:nvCxnSpPr>
        <p:spPr>
          <a:xfrm rot="5400000" flipH="1" flipV="1">
            <a:off x="1109474" y="2651226"/>
            <a:ext cx="1108004" cy="14077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12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328FC5D5-B678-46E3-A8FC-E8672EA61FCD}"/>
              </a:ext>
            </a:extLst>
          </p:cNvPr>
          <p:cNvGrpSpPr/>
          <p:nvPr/>
        </p:nvGrpSpPr>
        <p:grpSpPr>
          <a:xfrm>
            <a:off x="301280" y="2284926"/>
            <a:ext cx="11585920" cy="2259893"/>
            <a:chOff x="301280" y="2121133"/>
            <a:chExt cx="11585920" cy="2378736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5A74E588-AE00-42B2-AA27-FEAC994A7BC0}"/>
                </a:ext>
              </a:extLst>
            </p:cNvPr>
            <p:cNvSpPr/>
            <p:nvPr/>
          </p:nvSpPr>
          <p:spPr>
            <a:xfrm>
              <a:off x="301280" y="2121133"/>
              <a:ext cx="11585920" cy="2378736"/>
            </a:xfrm>
            <a:prstGeom prst="roundRect">
              <a:avLst>
                <a:gd name="adj" fmla="val 7052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1CFD847-98A2-4D76-B19D-C37D5ACE473D}"/>
                </a:ext>
              </a:extLst>
            </p:cNvPr>
            <p:cNvSpPr txBox="1"/>
            <p:nvPr/>
          </p:nvSpPr>
          <p:spPr>
            <a:xfrm>
              <a:off x="301280" y="3125834"/>
              <a:ext cx="646331" cy="388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accent1"/>
                  </a:solidFill>
                </a:rPr>
                <a:t>业务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727EC39-6479-473D-8CEC-00A3D4BF0586}"/>
              </a:ext>
            </a:extLst>
          </p:cNvPr>
          <p:cNvGrpSpPr/>
          <p:nvPr/>
        </p:nvGrpSpPr>
        <p:grpSpPr>
          <a:xfrm>
            <a:off x="301280" y="4657209"/>
            <a:ext cx="11585920" cy="1781692"/>
            <a:chOff x="301280" y="4657209"/>
            <a:chExt cx="11585920" cy="1781692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6CFDC7D6-F115-41DB-97C6-09E8CA900CAC}"/>
                </a:ext>
              </a:extLst>
            </p:cNvPr>
            <p:cNvSpPr/>
            <p:nvPr/>
          </p:nvSpPr>
          <p:spPr>
            <a:xfrm>
              <a:off x="301280" y="4657209"/>
              <a:ext cx="11585920" cy="1781692"/>
            </a:xfrm>
            <a:prstGeom prst="roundRect">
              <a:avLst>
                <a:gd name="adj" fmla="val 7052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CB2AACC2-6F36-401B-8302-298FC9B890A1}"/>
                </a:ext>
              </a:extLst>
            </p:cNvPr>
            <p:cNvSpPr txBox="1"/>
            <p:nvPr/>
          </p:nvSpPr>
          <p:spPr>
            <a:xfrm>
              <a:off x="301280" y="536338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accent2"/>
                  </a:solidFill>
                </a:rPr>
                <a:t>支撑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5AEB0B8-5D63-44C2-92B4-CFE52B06DF39}"/>
              </a:ext>
            </a:extLst>
          </p:cNvPr>
          <p:cNvGrpSpPr/>
          <p:nvPr/>
        </p:nvGrpSpPr>
        <p:grpSpPr>
          <a:xfrm>
            <a:off x="301279" y="777236"/>
            <a:ext cx="11585921" cy="1389848"/>
            <a:chOff x="301279" y="749300"/>
            <a:chExt cx="11585921" cy="138984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707723F1-9575-49AB-92BD-5D03BBCC53D8}"/>
                </a:ext>
              </a:extLst>
            </p:cNvPr>
            <p:cNvSpPr/>
            <p:nvPr/>
          </p:nvSpPr>
          <p:spPr>
            <a:xfrm>
              <a:off x="301280" y="749300"/>
              <a:ext cx="11585920" cy="1389848"/>
            </a:xfrm>
            <a:prstGeom prst="roundRect">
              <a:avLst>
                <a:gd name="adj" fmla="val 7052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F83DAC85-0B30-40D2-820E-7D4C7E788236}"/>
                </a:ext>
              </a:extLst>
            </p:cNvPr>
            <p:cNvSpPr txBox="1"/>
            <p:nvPr/>
          </p:nvSpPr>
          <p:spPr>
            <a:xfrm>
              <a:off x="301279" y="124114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accent6"/>
                  </a:solidFill>
                </a:rPr>
                <a:t>表现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281BA1D8-EC93-4606-A8CC-FB2EBDD8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-9332"/>
            <a:ext cx="11585920" cy="69513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系统架构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6ABD061-1B20-43E2-8F97-49ADE7242AC1}"/>
              </a:ext>
            </a:extLst>
          </p:cNvPr>
          <p:cNvGrpSpPr/>
          <p:nvPr/>
        </p:nvGrpSpPr>
        <p:grpSpPr>
          <a:xfrm>
            <a:off x="1100696" y="3052004"/>
            <a:ext cx="1528216" cy="1315280"/>
            <a:chOff x="2080148" y="2877802"/>
            <a:chExt cx="1528216" cy="1315280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A0125FC-C2D3-4554-B3F9-D083A0FB3046}"/>
                </a:ext>
              </a:extLst>
            </p:cNvPr>
            <p:cNvSpPr/>
            <p:nvPr/>
          </p:nvSpPr>
          <p:spPr>
            <a:xfrm>
              <a:off x="2512285" y="2977799"/>
              <a:ext cx="936000" cy="28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实体抽取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DFDDC13-B4FF-477E-87AB-4BF624FD7A1F}"/>
                </a:ext>
              </a:extLst>
            </p:cNvPr>
            <p:cNvSpPr/>
            <p:nvPr/>
          </p:nvSpPr>
          <p:spPr>
            <a:xfrm>
              <a:off x="2512285" y="3373624"/>
              <a:ext cx="936000" cy="28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关系抽取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AA878FF-F9F7-4689-A1F0-EB8BEDB0121F}"/>
                </a:ext>
              </a:extLst>
            </p:cNvPr>
            <p:cNvSpPr/>
            <p:nvPr/>
          </p:nvSpPr>
          <p:spPr>
            <a:xfrm>
              <a:off x="2512285" y="3799768"/>
              <a:ext cx="936000" cy="28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属性抽取</a:t>
              </a: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382FB77-ACEE-4BD6-BC72-5AE525AE7884}"/>
                </a:ext>
              </a:extLst>
            </p:cNvPr>
            <p:cNvSpPr/>
            <p:nvPr/>
          </p:nvSpPr>
          <p:spPr>
            <a:xfrm>
              <a:off x="2080148" y="2877802"/>
              <a:ext cx="1528216" cy="131528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b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知识抽取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47AC3081-0324-4B2D-9075-80F18F0018D2}"/>
              </a:ext>
            </a:extLst>
          </p:cNvPr>
          <p:cNvGrpSpPr/>
          <p:nvPr/>
        </p:nvGrpSpPr>
        <p:grpSpPr>
          <a:xfrm>
            <a:off x="3079486" y="3052004"/>
            <a:ext cx="1528215" cy="1319727"/>
            <a:chOff x="4287604" y="3155454"/>
            <a:chExt cx="1528215" cy="1319727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68078A01-88EC-4DF1-B36B-88B036C24581}"/>
                </a:ext>
              </a:extLst>
            </p:cNvPr>
            <p:cNvSpPr/>
            <p:nvPr/>
          </p:nvSpPr>
          <p:spPr>
            <a:xfrm>
              <a:off x="4723290" y="3255451"/>
              <a:ext cx="936000" cy="28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知识融合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EB90820D-9952-4A45-A5C3-9A366845D41F}"/>
                </a:ext>
              </a:extLst>
            </p:cNvPr>
            <p:cNvSpPr/>
            <p:nvPr/>
          </p:nvSpPr>
          <p:spPr>
            <a:xfrm>
              <a:off x="4723290" y="4077420"/>
              <a:ext cx="936000" cy="28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规范表达</a:t>
              </a: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E0C9A9DF-DBD2-42A6-8806-9694DA19099D}"/>
                </a:ext>
              </a:extLst>
            </p:cNvPr>
            <p:cNvSpPr/>
            <p:nvPr/>
          </p:nvSpPr>
          <p:spPr>
            <a:xfrm>
              <a:off x="4723290" y="3666435"/>
              <a:ext cx="936000" cy="28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实体消歧</a:t>
              </a: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4C397336-491A-424D-B93A-84FB6F3BF0E8}"/>
                </a:ext>
              </a:extLst>
            </p:cNvPr>
            <p:cNvSpPr/>
            <p:nvPr/>
          </p:nvSpPr>
          <p:spPr>
            <a:xfrm>
              <a:off x="4287604" y="3155454"/>
              <a:ext cx="1528215" cy="131972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b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知识融合</a:t>
              </a: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302881BF-8ACF-4A12-9078-88315A035C7F}"/>
              </a:ext>
            </a:extLst>
          </p:cNvPr>
          <p:cNvGrpSpPr/>
          <p:nvPr/>
        </p:nvGrpSpPr>
        <p:grpSpPr>
          <a:xfrm>
            <a:off x="8952817" y="3913795"/>
            <a:ext cx="989213" cy="475115"/>
            <a:chOff x="9956800" y="2014400"/>
            <a:chExt cx="1226234" cy="853252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FC2674BB-DC25-41AC-965A-36CF052CA4DC}"/>
                </a:ext>
              </a:extLst>
            </p:cNvPr>
            <p:cNvSpPr/>
            <p:nvPr/>
          </p:nvSpPr>
          <p:spPr>
            <a:xfrm>
              <a:off x="9956800" y="2014400"/>
              <a:ext cx="1226234" cy="2907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EF7DF508-CF34-466D-9AAE-34616C91CB9A}"/>
                </a:ext>
              </a:extLst>
            </p:cNvPr>
            <p:cNvSpPr/>
            <p:nvPr/>
          </p:nvSpPr>
          <p:spPr>
            <a:xfrm>
              <a:off x="9956800" y="2576920"/>
              <a:ext cx="1226234" cy="2907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D6CFD4A9-6628-478B-8118-0446E2DA784A}"/>
                </a:ext>
              </a:extLst>
            </p:cNvPr>
            <p:cNvSpPr/>
            <p:nvPr/>
          </p:nvSpPr>
          <p:spPr>
            <a:xfrm>
              <a:off x="9956800" y="2159672"/>
              <a:ext cx="1226234" cy="5627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知识图谱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7C9B4D2-7EBE-453C-AB8D-4B20CD40AFFE}"/>
              </a:ext>
            </a:extLst>
          </p:cNvPr>
          <p:cNvGrpSpPr/>
          <p:nvPr/>
        </p:nvGrpSpPr>
        <p:grpSpPr>
          <a:xfrm>
            <a:off x="5058275" y="3052005"/>
            <a:ext cx="1528215" cy="1315280"/>
            <a:chOff x="6884656" y="2877801"/>
            <a:chExt cx="1528215" cy="1315280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8586BDF7-765F-4F56-8A4C-AF2CCF5E6A08}"/>
                </a:ext>
              </a:extLst>
            </p:cNvPr>
            <p:cNvSpPr/>
            <p:nvPr/>
          </p:nvSpPr>
          <p:spPr>
            <a:xfrm>
              <a:off x="7328352" y="2982176"/>
              <a:ext cx="936000" cy="28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知识推理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0628BB15-9AE8-4BDA-B4C2-4C378C15E4D5}"/>
                </a:ext>
              </a:extLst>
            </p:cNvPr>
            <p:cNvSpPr/>
            <p:nvPr/>
          </p:nvSpPr>
          <p:spPr>
            <a:xfrm>
              <a:off x="7328352" y="3393161"/>
              <a:ext cx="936000" cy="28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质量检测</a:t>
              </a: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8D58999-96AE-4AEF-8988-FE95F1510A2B}"/>
                </a:ext>
              </a:extLst>
            </p:cNvPr>
            <p:cNvSpPr/>
            <p:nvPr/>
          </p:nvSpPr>
          <p:spPr>
            <a:xfrm>
              <a:off x="7328352" y="3804145"/>
              <a:ext cx="936000" cy="28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本体构建</a:t>
              </a: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57F9F66B-AEE3-40EA-998B-ADE91933A594}"/>
                </a:ext>
              </a:extLst>
            </p:cNvPr>
            <p:cNvSpPr/>
            <p:nvPr/>
          </p:nvSpPr>
          <p:spPr>
            <a:xfrm>
              <a:off x="6884656" y="2877801"/>
              <a:ext cx="1528215" cy="131528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b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知识加工</a:t>
              </a:r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5DAF6D9-47BA-4DCF-B1AC-0B9249674E7E}"/>
              </a:ext>
            </a:extLst>
          </p:cNvPr>
          <p:cNvCxnSpPr>
            <a:stCxn id="67" idx="3"/>
            <a:endCxn id="73" idx="1"/>
          </p:cNvCxnSpPr>
          <p:nvPr/>
        </p:nvCxnSpPr>
        <p:spPr>
          <a:xfrm>
            <a:off x="2628912" y="3709644"/>
            <a:ext cx="450574" cy="22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3B3401FA-25F4-4AE4-BB9C-320AB452617C}"/>
              </a:ext>
            </a:extLst>
          </p:cNvPr>
          <p:cNvCxnSpPr>
            <a:cxnSpLocks/>
            <a:stCxn id="73" idx="3"/>
            <a:endCxn id="89" idx="1"/>
          </p:cNvCxnSpPr>
          <p:nvPr/>
        </p:nvCxnSpPr>
        <p:spPr>
          <a:xfrm flipV="1">
            <a:off x="4607701" y="3709645"/>
            <a:ext cx="450574" cy="22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B0493F3E-0AE2-4B0A-B4DD-1B9E72D6959A}"/>
              </a:ext>
            </a:extLst>
          </p:cNvPr>
          <p:cNvCxnSpPr>
            <a:cxnSpLocks/>
            <a:stCxn id="89" idx="3"/>
            <a:endCxn id="88" idx="1"/>
          </p:cNvCxnSpPr>
          <p:nvPr/>
        </p:nvCxnSpPr>
        <p:spPr>
          <a:xfrm>
            <a:off x="6586490" y="3709645"/>
            <a:ext cx="2366327" cy="44170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矩形 150">
            <a:extLst>
              <a:ext uri="{FF2B5EF4-FFF2-40B4-BE49-F238E27FC236}">
                <a16:creationId xmlns:a16="http://schemas.microsoft.com/office/drawing/2014/main" id="{01E65306-84EB-4759-8986-1FD2459A9F4E}"/>
              </a:ext>
            </a:extLst>
          </p:cNvPr>
          <p:cNvSpPr/>
          <p:nvPr/>
        </p:nvSpPr>
        <p:spPr>
          <a:xfrm>
            <a:off x="7568930" y="3032184"/>
            <a:ext cx="936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知识审核</a:t>
            </a: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94A2214D-84B5-4AA2-9B43-5CF64792A9A6}"/>
              </a:ext>
            </a:extLst>
          </p:cNvPr>
          <p:cNvSpPr/>
          <p:nvPr/>
        </p:nvSpPr>
        <p:spPr>
          <a:xfrm>
            <a:off x="8979423" y="3032184"/>
            <a:ext cx="936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图谱检索</a:t>
            </a: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AC6C47EE-59A5-4B92-8C1D-1D3DA2C73EF5}"/>
              </a:ext>
            </a:extLst>
          </p:cNvPr>
          <p:cNvSpPr/>
          <p:nvPr/>
        </p:nvSpPr>
        <p:spPr>
          <a:xfrm>
            <a:off x="10389917" y="3032184"/>
            <a:ext cx="936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统计分析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8ABA6C8-B5EA-4C45-BAC8-E6623E2355E1}"/>
              </a:ext>
            </a:extLst>
          </p:cNvPr>
          <p:cNvGrpSpPr/>
          <p:nvPr/>
        </p:nvGrpSpPr>
        <p:grpSpPr>
          <a:xfrm>
            <a:off x="1091659" y="4748009"/>
            <a:ext cx="2179853" cy="1617483"/>
            <a:chOff x="1091659" y="4601491"/>
            <a:chExt cx="2179853" cy="1617483"/>
          </a:xfrm>
        </p:grpSpPr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CEDA5B83-8BBA-4F5A-A38F-BACE44BCC098}"/>
                </a:ext>
              </a:extLst>
            </p:cNvPr>
            <p:cNvGrpSpPr/>
            <p:nvPr/>
          </p:nvGrpSpPr>
          <p:grpSpPr>
            <a:xfrm>
              <a:off x="1091660" y="4903694"/>
              <a:ext cx="2179852" cy="1315280"/>
              <a:chOff x="2080147" y="2877802"/>
              <a:chExt cx="2179852" cy="1315280"/>
            </a:xfrm>
          </p:grpSpPr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9CD4E454-97FB-4E86-AF51-589D5BD4889D}"/>
                  </a:ext>
                </a:extLst>
              </p:cNvPr>
              <p:cNvSpPr/>
              <p:nvPr/>
            </p:nvSpPr>
            <p:spPr>
              <a:xfrm>
                <a:off x="2512284" y="2982176"/>
                <a:ext cx="1656000" cy="3133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定向数据采集</a:t>
                </a:r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B986E261-B60D-42F4-9779-6C7C74AEED07}"/>
                  </a:ext>
                </a:extLst>
              </p:cNvPr>
              <p:cNvSpPr/>
              <p:nvPr/>
            </p:nvSpPr>
            <p:spPr>
              <a:xfrm>
                <a:off x="2512284" y="3389191"/>
                <a:ext cx="1656000" cy="3133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手工数据录入</a:t>
                </a:r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73D64FBB-0D80-48D5-B282-CCC70CC2BF6E}"/>
                  </a:ext>
                </a:extLst>
              </p:cNvPr>
              <p:cNvSpPr/>
              <p:nvPr/>
            </p:nvSpPr>
            <p:spPr>
              <a:xfrm>
                <a:off x="2512284" y="3804145"/>
                <a:ext cx="1656000" cy="3133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第三方知识导入</a:t>
                </a:r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A47B02DC-F150-41F7-A68B-EBEE4FC71C6F}"/>
                  </a:ext>
                </a:extLst>
              </p:cNvPr>
              <p:cNvSpPr/>
              <p:nvPr/>
            </p:nvSpPr>
            <p:spPr>
              <a:xfrm>
                <a:off x="2080147" y="2877802"/>
                <a:ext cx="2179852" cy="131528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b"/>
              <a:lstStyle/>
              <a:p>
                <a:pPr algn="ctr"/>
                <a:r>
                  <a:rPr lang="zh-CN" altLang="en-US" sz="1400" b="1" dirty="0">
                    <a:solidFill>
                      <a:schemeClr val="tx1"/>
                    </a:solidFill>
                  </a:rPr>
                  <a:t>数据支持</a:t>
                </a:r>
              </a:p>
            </p:txBody>
          </p:sp>
        </p:grp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F06461FF-2690-4DAC-A771-B1B54049FE00}"/>
                </a:ext>
              </a:extLst>
            </p:cNvPr>
            <p:cNvSpPr/>
            <p:nvPr/>
          </p:nvSpPr>
          <p:spPr>
            <a:xfrm>
              <a:off x="1091659" y="4601491"/>
              <a:ext cx="2179852" cy="31333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数据获取子系统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6716076-980D-43B6-8C0E-AA487AD69C30}"/>
              </a:ext>
            </a:extLst>
          </p:cNvPr>
          <p:cNvGrpSpPr/>
          <p:nvPr/>
        </p:nvGrpSpPr>
        <p:grpSpPr>
          <a:xfrm>
            <a:off x="3796259" y="4748009"/>
            <a:ext cx="2179852" cy="1617483"/>
            <a:chOff x="3796259" y="4601491"/>
            <a:chExt cx="2179852" cy="1617483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EA6201D2-81EB-49F3-BF03-4B55C83088D6}"/>
                </a:ext>
              </a:extLst>
            </p:cNvPr>
            <p:cNvGrpSpPr/>
            <p:nvPr/>
          </p:nvGrpSpPr>
          <p:grpSpPr>
            <a:xfrm>
              <a:off x="3796259" y="4903694"/>
              <a:ext cx="2179852" cy="1315280"/>
              <a:chOff x="3548099" y="4903694"/>
              <a:chExt cx="2179852" cy="1315280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E97167B9-40A0-46D2-902B-7E7605F17BA7}"/>
                  </a:ext>
                </a:extLst>
              </p:cNvPr>
              <p:cNvGrpSpPr/>
              <p:nvPr/>
            </p:nvGrpSpPr>
            <p:grpSpPr>
              <a:xfrm>
                <a:off x="3548099" y="4903694"/>
                <a:ext cx="2179852" cy="1315280"/>
                <a:chOff x="3548099" y="4903694"/>
                <a:chExt cx="2179852" cy="1315280"/>
              </a:xfrm>
            </p:grpSpPr>
            <p:grpSp>
              <p:nvGrpSpPr>
                <p:cNvPr id="103" name="组合 102">
                  <a:extLst>
                    <a:ext uri="{FF2B5EF4-FFF2-40B4-BE49-F238E27FC236}">
                      <a16:creationId xmlns:a16="http://schemas.microsoft.com/office/drawing/2014/main" id="{9A9A0440-859A-4565-AECB-AC63D363EEBA}"/>
                    </a:ext>
                  </a:extLst>
                </p:cNvPr>
                <p:cNvGrpSpPr/>
                <p:nvPr/>
              </p:nvGrpSpPr>
              <p:grpSpPr>
                <a:xfrm>
                  <a:off x="3548099" y="4903694"/>
                  <a:ext cx="2179852" cy="1315280"/>
                  <a:chOff x="2080147" y="2877802"/>
                  <a:chExt cx="2179852" cy="1315280"/>
                </a:xfrm>
              </p:grpSpPr>
              <p:sp>
                <p:nvSpPr>
                  <p:cNvPr id="104" name="矩形 103">
                    <a:extLst>
                      <a:ext uri="{FF2B5EF4-FFF2-40B4-BE49-F238E27FC236}">
                        <a16:creationId xmlns:a16="http://schemas.microsoft.com/office/drawing/2014/main" id="{32F23789-E280-4EBA-B0EF-17CBD434455E}"/>
                      </a:ext>
                    </a:extLst>
                  </p:cNvPr>
                  <p:cNvSpPr/>
                  <p:nvPr/>
                </p:nvSpPr>
                <p:spPr>
                  <a:xfrm>
                    <a:off x="2512284" y="2982176"/>
                    <a:ext cx="773641" cy="2520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dirty="0"/>
                      <a:t>语料库</a:t>
                    </a:r>
                  </a:p>
                </p:txBody>
              </p:sp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126030B0-5464-4CF5-B5F1-CF914C4E3AE5}"/>
                      </a:ext>
                    </a:extLst>
                  </p:cNvPr>
                  <p:cNvSpPr/>
                  <p:nvPr/>
                </p:nvSpPr>
                <p:spPr>
                  <a:xfrm>
                    <a:off x="2512284" y="3278175"/>
                    <a:ext cx="773641" cy="2520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dirty="0"/>
                      <a:t>地名库</a:t>
                    </a:r>
                  </a:p>
                </p:txBody>
              </p:sp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82A016F7-FD4D-42C2-BE86-BA259350F61F}"/>
                      </a:ext>
                    </a:extLst>
                  </p:cNvPr>
                  <p:cNvSpPr/>
                  <p:nvPr/>
                </p:nvSpPr>
                <p:spPr>
                  <a:xfrm>
                    <a:off x="2512284" y="3574174"/>
                    <a:ext cx="1656000" cy="2520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dirty="0"/>
                      <a:t>专有名词库</a:t>
                    </a:r>
                  </a:p>
                </p:txBody>
              </p:sp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B454DFCB-62BF-4E05-A5A6-1E91239DA5E5}"/>
                      </a:ext>
                    </a:extLst>
                  </p:cNvPr>
                  <p:cNvSpPr/>
                  <p:nvPr/>
                </p:nvSpPr>
                <p:spPr>
                  <a:xfrm>
                    <a:off x="2080147" y="2877802"/>
                    <a:ext cx="2179852" cy="131528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eaVert" rtlCol="0" anchor="b"/>
                  <a:lstStyle/>
                  <a:p>
                    <a:pPr algn="ctr"/>
                    <a:r>
                      <a:rPr lang="zh-CN" altLang="en-US" sz="1400" b="1" dirty="0">
                        <a:solidFill>
                          <a:schemeClr val="tx1"/>
                        </a:solidFill>
                      </a:rPr>
                      <a:t>数据整理</a:t>
                    </a:r>
                  </a:p>
                </p:txBody>
              </p:sp>
            </p:grpSp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13DD3239-57B4-4FCA-8989-4AD6B7B81063}"/>
                    </a:ext>
                  </a:extLst>
                </p:cNvPr>
                <p:cNvSpPr/>
                <p:nvPr/>
              </p:nvSpPr>
              <p:spPr>
                <a:xfrm>
                  <a:off x="4854093" y="5008068"/>
                  <a:ext cx="773641" cy="252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/>
                    <a:t>人名库</a:t>
                  </a:r>
                </a:p>
              </p:txBody>
            </p:sp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06136155-E55E-4280-8099-AEE5F7E22C2F}"/>
                    </a:ext>
                  </a:extLst>
                </p:cNvPr>
                <p:cNvSpPr/>
                <p:nvPr/>
              </p:nvSpPr>
              <p:spPr>
                <a:xfrm>
                  <a:off x="4854093" y="5304067"/>
                  <a:ext cx="773641" cy="252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/>
                    <a:t>事件库</a:t>
                  </a:r>
                </a:p>
              </p:txBody>
            </p:sp>
          </p:grp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FCFE94F5-4EE9-448B-8B4E-A38555F7DEA8}"/>
                  </a:ext>
                </a:extLst>
              </p:cNvPr>
              <p:cNvSpPr/>
              <p:nvPr/>
            </p:nvSpPr>
            <p:spPr>
              <a:xfrm>
                <a:off x="3980236" y="5896065"/>
                <a:ext cx="1656000" cy="252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机构名称库</a:t>
                </a:r>
              </a:p>
            </p:txBody>
          </p:sp>
        </p:grp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DEE7A5DD-D38A-40A8-A6C6-E54392BCD20B}"/>
                </a:ext>
              </a:extLst>
            </p:cNvPr>
            <p:cNvSpPr/>
            <p:nvPr/>
          </p:nvSpPr>
          <p:spPr>
            <a:xfrm>
              <a:off x="3796259" y="4601491"/>
              <a:ext cx="2179852" cy="31333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原料库管理子系统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DD36A88-8F67-4C34-9456-4EE905E7E38B}"/>
              </a:ext>
            </a:extLst>
          </p:cNvPr>
          <p:cNvGrpSpPr/>
          <p:nvPr/>
        </p:nvGrpSpPr>
        <p:grpSpPr>
          <a:xfrm>
            <a:off x="6500857" y="4742228"/>
            <a:ext cx="2179853" cy="1623264"/>
            <a:chOff x="6500857" y="4595710"/>
            <a:chExt cx="2179853" cy="1623264"/>
          </a:xfrm>
        </p:grpSpPr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06BB8EE8-757E-4378-80C1-A819F8969232}"/>
                </a:ext>
              </a:extLst>
            </p:cNvPr>
            <p:cNvGrpSpPr/>
            <p:nvPr/>
          </p:nvGrpSpPr>
          <p:grpSpPr>
            <a:xfrm>
              <a:off x="6500858" y="4903694"/>
              <a:ext cx="2179852" cy="1315280"/>
              <a:chOff x="2080147" y="2877802"/>
              <a:chExt cx="2179852" cy="1315280"/>
            </a:xfrm>
          </p:grpSpPr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72166D3B-734A-44FD-8A59-70B0F6AC8245}"/>
                  </a:ext>
                </a:extLst>
              </p:cNvPr>
              <p:cNvSpPr/>
              <p:nvPr/>
            </p:nvSpPr>
            <p:spPr>
              <a:xfrm>
                <a:off x="2512284" y="2982176"/>
                <a:ext cx="1656000" cy="3133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结构化数据存储</a:t>
                </a:r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2ADA6D80-5F08-4250-B8DB-6C0C7C6A6EE2}"/>
                  </a:ext>
                </a:extLst>
              </p:cNvPr>
              <p:cNvSpPr/>
              <p:nvPr/>
            </p:nvSpPr>
            <p:spPr>
              <a:xfrm>
                <a:off x="2512284" y="3389191"/>
                <a:ext cx="1656000" cy="3133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半结构化数据存储</a:t>
                </a:r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AA46B386-A727-4EB2-80C9-D0EEAD723165}"/>
                  </a:ext>
                </a:extLst>
              </p:cNvPr>
              <p:cNvSpPr/>
              <p:nvPr/>
            </p:nvSpPr>
            <p:spPr>
              <a:xfrm>
                <a:off x="2512284" y="3804145"/>
                <a:ext cx="1656000" cy="3133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非结构化数据存储</a:t>
                </a:r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3E3158D2-FC0C-4AAC-AA0F-68FB3459FF79}"/>
                  </a:ext>
                </a:extLst>
              </p:cNvPr>
              <p:cNvSpPr/>
              <p:nvPr/>
            </p:nvSpPr>
            <p:spPr>
              <a:xfrm>
                <a:off x="2080147" y="2877802"/>
                <a:ext cx="2179852" cy="131528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b"/>
              <a:lstStyle/>
              <a:p>
                <a:pPr algn="ctr"/>
                <a:r>
                  <a:rPr lang="zh-CN" altLang="en-US" sz="1400" b="1" dirty="0">
                    <a:solidFill>
                      <a:schemeClr val="tx1"/>
                    </a:solidFill>
                  </a:rPr>
                  <a:t>数据存储</a:t>
                </a:r>
              </a:p>
            </p:txBody>
          </p:sp>
        </p:grp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FD5108AC-A06E-4EDC-A1E0-C67F62C3ECA7}"/>
                </a:ext>
              </a:extLst>
            </p:cNvPr>
            <p:cNvSpPr/>
            <p:nvPr/>
          </p:nvSpPr>
          <p:spPr>
            <a:xfrm>
              <a:off x="6500857" y="4595710"/>
              <a:ext cx="2179852" cy="31333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数据库管理子系统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0E4B56B-A076-4144-8BE6-1B9D36E2C701}"/>
              </a:ext>
            </a:extLst>
          </p:cNvPr>
          <p:cNvGrpSpPr/>
          <p:nvPr/>
        </p:nvGrpSpPr>
        <p:grpSpPr>
          <a:xfrm>
            <a:off x="9205455" y="4744992"/>
            <a:ext cx="2414869" cy="1620500"/>
            <a:chOff x="9205455" y="4598474"/>
            <a:chExt cx="2414869" cy="162050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09C01B74-A135-4CB8-874F-E67418A864B9}"/>
                </a:ext>
              </a:extLst>
            </p:cNvPr>
            <p:cNvGrpSpPr/>
            <p:nvPr/>
          </p:nvGrpSpPr>
          <p:grpSpPr>
            <a:xfrm>
              <a:off x="9205456" y="4903694"/>
              <a:ext cx="2414868" cy="1315280"/>
              <a:chOff x="6281126" y="4903694"/>
              <a:chExt cx="2414868" cy="1315280"/>
            </a:xfrm>
          </p:grpSpPr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C4B45ED6-08D5-473F-9C0F-6D6D1DA45199}"/>
                  </a:ext>
                </a:extLst>
              </p:cNvPr>
              <p:cNvSpPr/>
              <p:nvPr/>
            </p:nvSpPr>
            <p:spPr>
              <a:xfrm>
                <a:off x="6609792" y="5417662"/>
                <a:ext cx="936000" cy="28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用户管理</a:t>
                </a:r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2C578F6D-DE98-441B-9AE0-18AECFE96D85}"/>
                  </a:ext>
                </a:extLst>
              </p:cNvPr>
              <p:cNvSpPr/>
              <p:nvPr/>
            </p:nvSpPr>
            <p:spPr>
              <a:xfrm>
                <a:off x="6609792" y="5835599"/>
                <a:ext cx="936000" cy="28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机构管理</a:t>
                </a: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F91647A7-5D9B-4B5B-AD8B-B5C11E0CC6E5}"/>
                  </a:ext>
                </a:extLst>
              </p:cNvPr>
              <p:cNvSpPr/>
              <p:nvPr/>
            </p:nvSpPr>
            <p:spPr>
              <a:xfrm>
                <a:off x="6609792" y="5008068"/>
                <a:ext cx="936000" cy="28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权限管理</a:t>
                </a:r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C43088FA-BAF1-4AF6-B063-38C3401107A7}"/>
                  </a:ext>
                </a:extLst>
              </p:cNvPr>
              <p:cNvSpPr/>
              <p:nvPr/>
            </p:nvSpPr>
            <p:spPr>
              <a:xfrm>
                <a:off x="7693859" y="5008068"/>
                <a:ext cx="936000" cy="28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数据字典</a:t>
                </a: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24899C15-72A8-436E-A971-26F51A1A7B21}"/>
                  </a:ext>
                </a:extLst>
              </p:cNvPr>
              <p:cNvSpPr/>
              <p:nvPr/>
            </p:nvSpPr>
            <p:spPr>
              <a:xfrm>
                <a:off x="7693859" y="5414881"/>
                <a:ext cx="936000" cy="28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资源管理</a:t>
                </a: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18CB59F8-D50C-42CC-8549-AE24E283F8F9}"/>
                  </a:ext>
                </a:extLst>
              </p:cNvPr>
              <p:cNvSpPr/>
              <p:nvPr/>
            </p:nvSpPr>
            <p:spPr>
              <a:xfrm>
                <a:off x="7693859" y="5830037"/>
                <a:ext cx="936000" cy="28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审计日志</a:t>
                </a: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DEB0817E-3EE6-4792-B7F7-28C102976113}"/>
                  </a:ext>
                </a:extLst>
              </p:cNvPr>
              <p:cNvSpPr/>
              <p:nvPr/>
            </p:nvSpPr>
            <p:spPr>
              <a:xfrm>
                <a:off x="6281126" y="4903694"/>
                <a:ext cx="2414868" cy="131528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Rtl" rtlCol="0" anchor="b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AP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2DEDB7CB-1820-4C90-9CD4-B8C7AA74B1FF}"/>
                </a:ext>
              </a:extLst>
            </p:cNvPr>
            <p:cNvSpPr/>
            <p:nvPr/>
          </p:nvSpPr>
          <p:spPr>
            <a:xfrm>
              <a:off x="9205455" y="4598474"/>
              <a:ext cx="2414868" cy="31333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支持管理系统</a:t>
              </a:r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A2B54FEF-C0E6-4D11-BF97-D865C224B99E}"/>
              </a:ext>
            </a:extLst>
          </p:cNvPr>
          <p:cNvGrpSpPr/>
          <p:nvPr/>
        </p:nvGrpSpPr>
        <p:grpSpPr>
          <a:xfrm>
            <a:off x="970658" y="2387491"/>
            <a:ext cx="10701390" cy="2058152"/>
            <a:chOff x="1483636" y="863835"/>
            <a:chExt cx="1800000" cy="2058152"/>
          </a:xfrm>
        </p:grpSpPr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59EA095D-F289-4216-9A0D-BF7B1B6A7F46}"/>
                </a:ext>
              </a:extLst>
            </p:cNvPr>
            <p:cNvSpPr/>
            <p:nvPr/>
          </p:nvSpPr>
          <p:spPr>
            <a:xfrm>
              <a:off x="1483636" y="863835"/>
              <a:ext cx="1800000" cy="27910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知识图谱管理系统</a:t>
              </a: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C3AF099F-09AF-4CF7-B1DC-6B3366A680D9}"/>
                </a:ext>
              </a:extLst>
            </p:cNvPr>
            <p:cNvSpPr/>
            <p:nvPr/>
          </p:nvSpPr>
          <p:spPr>
            <a:xfrm>
              <a:off x="1483636" y="1142944"/>
              <a:ext cx="1800000" cy="177904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</p:grp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E571ED1F-3586-4AA6-9E54-971041813957}"/>
              </a:ext>
            </a:extLst>
          </p:cNvPr>
          <p:cNvCxnSpPr>
            <a:cxnSpLocks/>
            <a:stCxn id="78" idx="0"/>
            <a:endCxn id="151" idx="2"/>
          </p:cNvCxnSpPr>
          <p:nvPr/>
        </p:nvCxnSpPr>
        <p:spPr>
          <a:xfrm rot="16200000" flipV="1">
            <a:off x="8445372" y="2911743"/>
            <a:ext cx="593611" cy="141049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E0208252-2D4D-42F4-B4AB-4BB75A801233}"/>
              </a:ext>
            </a:extLst>
          </p:cNvPr>
          <p:cNvCxnSpPr>
            <a:cxnSpLocks/>
            <a:stCxn id="78" idx="0"/>
            <a:endCxn id="152" idx="2"/>
          </p:cNvCxnSpPr>
          <p:nvPr/>
        </p:nvCxnSpPr>
        <p:spPr>
          <a:xfrm flipH="1" flipV="1">
            <a:off x="9447423" y="3320184"/>
            <a:ext cx="1" cy="5936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75299DBA-7D41-4AFC-80EC-0B715FE21E24}"/>
              </a:ext>
            </a:extLst>
          </p:cNvPr>
          <p:cNvCxnSpPr>
            <a:cxnSpLocks/>
            <a:stCxn id="78" idx="0"/>
            <a:endCxn id="153" idx="2"/>
          </p:cNvCxnSpPr>
          <p:nvPr/>
        </p:nvCxnSpPr>
        <p:spPr>
          <a:xfrm rot="5400000" flipH="1" flipV="1">
            <a:off x="9855865" y="2911744"/>
            <a:ext cx="593611" cy="141049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9E46B3A-D0DF-47ED-B5D4-30451FE326A5}"/>
              </a:ext>
            </a:extLst>
          </p:cNvPr>
          <p:cNvSpPr txBox="1"/>
          <p:nvPr/>
        </p:nvSpPr>
        <p:spPr>
          <a:xfrm>
            <a:off x="3316239" y="5487232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+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F40DAB28-F2CC-44EE-8AFB-5D16A14D768D}"/>
              </a:ext>
            </a:extLst>
          </p:cNvPr>
          <p:cNvCxnSpPr>
            <a:cxnSpLocks/>
            <a:stCxn id="107" idx="3"/>
            <a:endCxn id="120" idx="1"/>
          </p:cNvCxnSpPr>
          <p:nvPr/>
        </p:nvCxnSpPr>
        <p:spPr>
          <a:xfrm>
            <a:off x="5976111" y="5707852"/>
            <a:ext cx="524747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double-up-arrow_56902">
            <a:extLst>
              <a:ext uri="{FF2B5EF4-FFF2-40B4-BE49-F238E27FC236}">
                <a16:creationId xmlns:a16="http://schemas.microsoft.com/office/drawing/2014/main" id="{B72B9105-BEBC-4A63-9B8D-45EF15FB1149}"/>
              </a:ext>
            </a:extLst>
          </p:cNvPr>
          <p:cNvSpPr>
            <a:spLocks noChangeAspect="1"/>
          </p:cNvSpPr>
          <p:nvPr/>
        </p:nvSpPr>
        <p:spPr bwMode="auto">
          <a:xfrm>
            <a:off x="7423721" y="4413678"/>
            <a:ext cx="360000" cy="360000"/>
          </a:xfrm>
          <a:custGeom>
            <a:avLst/>
            <a:gdLst>
              <a:gd name="connsiteX0" fmla="*/ 303841 w 609471"/>
              <a:gd name="connsiteY0" fmla="*/ 263915 h 601783"/>
              <a:gd name="connsiteX1" fmla="*/ 351459 w 609471"/>
              <a:gd name="connsiteY1" fmla="*/ 280846 h 601783"/>
              <a:gd name="connsiteX2" fmla="*/ 581731 w 609471"/>
              <a:gd name="connsiteY2" fmla="*/ 468216 h 601783"/>
              <a:gd name="connsiteX3" fmla="*/ 592517 w 609471"/>
              <a:gd name="connsiteY3" fmla="*/ 574082 h 601783"/>
              <a:gd name="connsiteX4" fmla="*/ 534066 w 609471"/>
              <a:gd name="connsiteY4" fmla="*/ 601783 h 601783"/>
              <a:gd name="connsiteX5" fmla="*/ 486542 w 609471"/>
              <a:gd name="connsiteY5" fmla="*/ 584852 h 601783"/>
              <a:gd name="connsiteX6" fmla="*/ 303841 w 609471"/>
              <a:gd name="connsiteY6" fmla="*/ 436235 h 601783"/>
              <a:gd name="connsiteX7" fmla="*/ 122930 w 609471"/>
              <a:gd name="connsiteY7" fmla="*/ 583394 h 601783"/>
              <a:gd name="connsiteX8" fmla="*/ 75359 w 609471"/>
              <a:gd name="connsiteY8" fmla="*/ 600325 h 601783"/>
              <a:gd name="connsiteX9" fmla="*/ 16908 w 609471"/>
              <a:gd name="connsiteY9" fmla="*/ 572624 h 601783"/>
              <a:gd name="connsiteX10" fmla="*/ 27788 w 609471"/>
              <a:gd name="connsiteY10" fmla="*/ 466758 h 601783"/>
              <a:gd name="connsiteX11" fmla="*/ 256223 w 609471"/>
              <a:gd name="connsiteY11" fmla="*/ 280846 h 601783"/>
              <a:gd name="connsiteX12" fmla="*/ 303841 w 609471"/>
              <a:gd name="connsiteY12" fmla="*/ 263915 h 601783"/>
              <a:gd name="connsiteX13" fmla="*/ 303841 w 609471"/>
              <a:gd name="connsiteY13" fmla="*/ 0 h 601783"/>
              <a:gd name="connsiteX14" fmla="*/ 351459 w 609471"/>
              <a:gd name="connsiteY14" fmla="*/ 16931 h 601783"/>
              <a:gd name="connsiteX15" fmla="*/ 581731 w 609471"/>
              <a:gd name="connsiteY15" fmla="*/ 204301 h 601783"/>
              <a:gd name="connsiteX16" fmla="*/ 592517 w 609471"/>
              <a:gd name="connsiteY16" fmla="*/ 310167 h 601783"/>
              <a:gd name="connsiteX17" fmla="*/ 534066 w 609471"/>
              <a:gd name="connsiteY17" fmla="*/ 337868 h 601783"/>
              <a:gd name="connsiteX18" fmla="*/ 486542 w 609471"/>
              <a:gd name="connsiteY18" fmla="*/ 320937 h 601783"/>
              <a:gd name="connsiteX19" fmla="*/ 303841 w 609471"/>
              <a:gd name="connsiteY19" fmla="*/ 172320 h 601783"/>
              <a:gd name="connsiteX20" fmla="*/ 122930 w 609471"/>
              <a:gd name="connsiteY20" fmla="*/ 319479 h 601783"/>
              <a:gd name="connsiteX21" fmla="*/ 75359 w 609471"/>
              <a:gd name="connsiteY21" fmla="*/ 336410 h 601783"/>
              <a:gd name="connsiteX22" fmla="*/ 16908 w 609471"/>
              <a:gd name="connsiteY22" fmla="*/ 308709 h 601783"/>
              <a:gd name="connsiteX23" fmla="*/ 27788 w 609471"/>
              <a:gd name="connsiteY23" fmla="*/ 202796 h 601783"/>
              <a:gd name="connsiteX24" fmla="*/ 256223 w 609471"/>
              <a:gd name="connsiteY24" fmla="*/ 16931 h 601783"/>
              <a:gd name="connsiteX25" fmla="*/ 303841 w 609471"/>
              <a:gd name="connsiteY25" fmla="*/ 0 h 60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9471" h="601783">
                <a:moveTo>
                  <a:pt x="303841" y="263915"/>
                </a:moveTo>
                <a:cubicBezTo>
                  <a:pt x="320727" y="263915"/>
                  <a:pt x="337612" y="269559"/>
                  <a:pt x="351459" y="280846"/>
                </a:cubicBezTo>
                <a:lnTo>
                  <a:pt x="581731" y="468216"/>
                </a:lnTo>
                <a:cubicBezTo>
                  <a:pt x="613948" y="494412"/>
                  <a:pt x="618846" y="541819"/>
                  <a:pt x="592517" y="574082"/>
                </a:cubicBezTo>
                <a:cubicBezTo>
                  <a:pt x="577634" y="592330"/>
                  <a:pt x="555921" y="601783"/>
                  <a:pt x="534066" y="601783"/>
                </a:cubicBezTo>
                <a:cubicBezTo>
                  <a:pt x="517346" y="601783"/>
                  <a:pt x="500531" y="596186"/>
                  <a:pt x="486542" y="584852"/>
                </a:cubicBezTo>
                <a:lnTo>
                  <a:pt x="303841" y="436235"/>
                </a:lnTo>
                <a:lnTo>
                  <a:pt x="122930" y="583394"/>
                </a:lnTo>
                <a:cubicBezTo>
                  <a:pt x="108989" y="594822"/>
                  <a:pt x="92080" y="600325"/>
                  <a:pt x="75359" y="600325"/>
                </a:cubicBezTo>
                <a:cubicBezTo>
                  <a:pt x="53505" y="600325"/>
                  <a:pt x="31839" y="590872"/>
                  <a:pt x="16908" y="572624"/>
                </a:cubicBezTo>
                <a:cubicBezTo>
                  <a:pt x="-9327" y="540408"/>
                  <a:pt x="-4523" y="493001"/>
                  <a:pt x="27788" y="466758"/>
                </a:cubicBezTo>
                <a:lnTo>
                  <a:pt x="256223" y="280846"/>
                </a:lnTo>
                <a:cubicBezTo>
                  <a:pt x="270071" y="269559"/>
                  <a:pt x="286956" y="263915"/>
                  <a:pt x="303841" y="263915"/>
                </a:cubicBezTo>
                <a:close/>
                <a:moveTo>
                  <a:pt x="303841" y="0"/>
                </a:moveTo>
                <a:cubicBezTo>
                  <a:pt x="320727" y="0"/>
                  <a:pt x="337612" y="5644"/>
                  <a:pt x="351459" y="16931"/>
                </a:cubicBezTo>
                <a:lnTo>
                  <a:pt x="581731" y="204301"/>
                </a:lnTo>
                <a:cubicBezTo>
                  <a:pt x="613948" y="230497"/>
                  <a:pt x="618846" y="277904"/>
                  <a:pt x="592517" y="310167"/>
                </a:cubicBezTo>
                <a:cubicBezTo>
                  <a:pt x="577634" y="328415"/>
                  <a:pt x="555921" y="337868"/>
                  <a:pt x="534066" y="337868"/>
                </a:cubicBezTo>
                <a:cubicBezTo>
                  <a:pt x="517346" y="337868"/>
                  <a:pt x="500531" y="332271"/>
                  <a:pt x="486542" y="320937"/>
                </a:cubicBezTo>
                <a:lnTo>
                  <a:pt x="303841" y="172320"/>
                </a:lnTo>
                <a:lnTo>
                  <a:pt x="122930" y="319479"/>
                </a:lnTo>
                <a:cubicBezTo>
                  <a:pt x="108989" y="330907"/>
                  <a:pt x="92080" y="336410"/>
                  <a:pt x="75359" y="336410"/>
                </a:cubicBezTo>
                <a:cubicBezTo>
                  <a:pt x="53505" y="336410"/>
                  <a:pt x="31839" y="326957"/>
                  <a:pt x="16908" y="308709"/>
                </a:cubicBezTo>
                <a:cubicBezTo>
                  <a:pt x="-9327" y="276493"/>
                  <a:pt x="-4523" y="229086"/>
                  <a:pt x="27788" y="202796"/>
                </a:cubicBezTo>
                <a:lnTo>
                  <a:pt x="256223" y="16931"/>
                </a:lnTo>
                <a:cubicBezTo>
                  <a:pt x="270071" y="5644"/>
                  <a:pt x="286956" y="0"/>
                  <a:pt x="303841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82E8857-BFE1-4D69-B21E-120B0287ED38}"/>
              </a:ext>
            </a:extLst>
          </p:cNvPr>
          <p:cNvGrpSpPr/>
          <p:nvPr/>
        </p:nvGrpSpPr>
        <p:grpSpPr>
          <a:xfrm>
            <a:off x="1483635" y="863835"/>
            <a:ext cx="10188413" cy="1201708"/>
            <a:chOff x="1483635" y="863835"/>
            <a:chExt cx="10188413" cy="1201708"/>
          </a:xfrm>
        </p:grpSpPr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270FB415-C5D2-4AA1-B0B8-50FA5552AEF0}"/>
                </a:ext>
              </a:extLst>
            </p:cNvPr>
            <p:cNvGrpSpPr/>
            <p:nvPr/>
          </p:nvGrpSpPr>
          <p:grpSpPr>
            <a:xfrm>
              <a:off x="1483635" y="863835"/>
              <a:ext cx="10188413" cy="1201708"/>
              <a:chOff x="1483635" y="863835"/>
              <a:chExt cx="10188413" cy="1201708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3AA60883-1360-43D4-BE61-E8A4C90089A8}"/>
                  </a:ext>
                </a:extLst>
              </p:cNvPr>
              <p:cNvSpPr/>
              <p:nvPr/>
            </p:nvSpPr>
            <p:spPr>
              <a:xfrm>
                <a:off x="2023756" y="1693284"/>
                <a:ext cx="936000" cy="28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内容发布</a:t>
                </a: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2971724D-280E-4F2B-8FCE-9A1156F93245}"/>
                  </a:ext>
                </a:extLst>
              </p:cNvPr>
              <p:cNvSpPr/>
              <p:nvPr/>
            </p:nvSpPr>
            <p:spPr>
              <a:xfrm>
                <a:off x="3645392" y="1693284"/>
                <a:ext cx="936000" cy="28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任务门户</a:t>
                </a:r>
              </a:p>
            </p:txBody>
          </p: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B25D4CDD-37EB-4D1C-B044-B2EB7F3EBCB1}"/>
                  </a:ext>
                </a:extLst>
              </p:cNvPr>
              <p:cNvGrpSpPr/>
              <p:nvPr/>
            </p:nvGrpSpPr>
            <p:grpSpPr>
              <a:xfrm>
                <a:off x="1483635" y="863835"/>
                <a:ext cx="10188413" cy="1201708"/>
                <a:chOff x="1483636" y="863835"/>
                <a:chExt cx="5856541" cy="1201708"/>
              </a:xfrm>
            </p:grpSpPr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85DC60B0-5ECA-4865-8857-E876DDDE0CDA}"/>
                    </a:ext>
                  </a:extLst>
                </p:cNvPr>
                <p:cNvSpPr/>
                <p:nvPr/>
              </p:nvSpPr>
              <p:spPr>
                <a:xfrm>
                  <a:off x="1483636" y="863835"/>
                  <a:ext cx="5856541" cy="360000"/>
                </a:xfrm>
                <a:prstGeom prst="rect">
                  <a:avLst/>
                </a:prstGeom>
                <a:solidFill>
                  <a:schemeClr val="accent6"/>
                </a:solidFill>
                <a:ln w="28575">
                  <a:solidFill>
                    <a:schemeClr val="accent6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/>
                    <a:t>知库网站</a:t>
                  </a:r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C188755F-1377-446B-A37D-B5AA3DCC8554}"/>
                    </a:ext>
                  </a:extLst>
                </p:cNvPr>
                <p:cNvSpPr/>
                <p:nvPr/>
              </p:nvSpPr>
              <p:spPr>
                <a:xfrm>
                  <a:off x="1483636" y="1223834"/>
                  <a:ext cx="5856541" cy="841709"/>
                </a:xfrm>
                <a:prstGeom prst="rect">
                  <a:avLst/>
                </a:pr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/>
                </a:p>
              </p:txBody>
            </p:sp>
          </p:grpSp>
        </p:grp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2DF6B6C8-6BDF-4999-8FEC-7B2790403362}"/>
                </a:ext>
              </a:extLst>
            </p:cNvPr>
            <p:cNvSpPr/>
            <p:nvPr/>
          </p:nvSpPr>
          <p:spPr>
            <a:xfrm>
              <a:off x="6169105" y="1693284"/>
              <a:ext cx="936000" cy="28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任务管理</a:t>
              </a: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BE26C062-ADFC-4D84-BA2F-5F1DB17C3935}"/>
                </a:ext>
              </a:extLst>
            </p:cNvPr>
            <p:cNvSpPr/>
            <p:nvPr/>
          </p:nvSpPr>
          <p:spPr>
            <a:xfrm>
              <a:off x="8119972" y="1693284"/>
              <a:ext cx="936000" cy="28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团队管理</a:t>
              </a: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10AAB055-3BEC-47CE-944C-0ED361289A6A}"/>
                </a:ext>
              </a:extLst>
            </p:cNvPr>
            <p:cNvSpPr/>
            <p:nvPr/>
          </p:nvSpPr>
          <p:spPr>
            <a:xfrm>
              <a:off x="10070839" y="1693284"/>
              <a:ext cx="936000" cy="28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用户管理</a:t>
              </a:r>
            </a:p>
          </p:txBody>
        </p:sp>
      </p:grp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ADE67E42-0759-43F4-8A73-D5E58D2884F9}"/>
              </a:ext>
            </a:extLst>
          </p:cNvPr>
          <p:cNvCxnSpPr>
            <a:cxnSpLocks/>
          </p:cNvCxnSpPr>
          <p:nvPr/>
        </p:nvCxnSpPr>
        <p:spPr>
          <a:xfrm>
            <a:off x="5380655" y="1223834"/>
            <a:ext cx="0" cy="84170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double-up-arrow_56902">
            <a:extLst>
              <a:ext uri="{FF2B5EF4-FFF2-40B4-BE49-F238E27FC236}">
                <a16:creationId xmlns:a16="http://schemas.microsoft.com/office/drawing/2014/main" id="{910871A1-9CF8-4F44-81AB-FAAD30BD7281}"/>
              </a:ext>
            </a:extLst>
          </p:cNvPr>
          <p:cNvSpPr>
            <a:spLocks noChangeAspect="1"/>
          </p:cNvSpPr>
          <p:nvPr/>
        </p:nvSpPr>
        <p:spPr bwMode="auto">
          <a:xfrm>
            <a:off x="9249416" y="2055798"/>
            <a:ext cx="360000" cy="360000"/>
          </a:xfrm>
          <a:custGeom>
            <a:avLst/>
            <a:gdLst>
              <a:gd name="connsiteX0" fmla="*/ 303841 w 609471"/>
              <a:gd name="connsiteY0" fmla="*/ 263915 h 601783"/>
              <a:gd name="connsiteX1" fmla="*/ 351459 w 609471"/>
              <a:gd name="connsiteY1" fmla="*/ 280846 h 601783"/>
              <a:gd name="connsiteX2" fmla="*/ 581731 w 609471"/>
              <a:gd name="connsiteY2" fmla="*/ 468216 h 601783"/>
              <a:gd name="connsiteX3" fmla="*/ 592517 w 609471"/>
              <a:gd name="connsiteY3" fmla="*/ 574082 h 601783"/>
              <a:gd name="connsiteX4" fmla="*/ 534066 w 609471"/>
              <a:gd name="connsiteY4" fmla="*/ 601783 h 601783"/>
              <a:gd name="connsiteX5" fmla="*/ 486542 w 609471"/>
              <a:gd name="connsiteY5" fmla="*/ 584852 h 601783"/>
              <a:gd name="connsiteX6" fmla="*/ 303841 w 609471"/>
              <a:gd name="connsiteY6" fmla="*/ 436235 h 601783"/>
              <a:gd name="connsiteX7" fmla="*/ 122930 w 609471"/>
              <a:gd name="connsiteY7" fmla="*/ 583394 h 601783"/>
              <a:gd name="connsiteX8" fmla="*/ 75359 w 609471"/>
              <a:gd name="connsiteY8" fmla="*/ 600325 h 601783"/>
              <a:gd name="connsiteX9" fmla="*/ 16908 w 609471"/>
              <a:gd name="connsiteY9" fmla="*/ 572624 h 601783"/>
              <a:gd name="connsiteX10" fmla="*/ 27788 w 609471"/>
              <a:gd name="connsiteY10" fmla="*/ 466758 h 601783"/>
              <a:gd name="connsiteX11" fmla="*/ 256223 w 609471"/>
              <a:gd name="connsiteY11" fmla="*/ 280846 h 601783"/>
              <a:gd name="connsiteX12" fmla="*/ 303841 w 609471"/>
              <a:gd name="connsiteY12" fmla="*/ 263915 h 601783"/>
              <a:gd name="connsiteX13" fmla="*/ 303841 w 609471"/>
              <a:gd name="connsiteY13" fmla="*/ 0 h 601783"/>
              <a:gd name="connsiteX14" fmla="*/ 351459 w 609471"/>
              <a:gd name="connsiteY14" fmla="*/ 16931 h 601783"/>
              <a:gd name="connsiteX15" fmla="*/ 581731 w 609471"/>
              <a:gd name="connsiteY15" fmla="*/ 204301 h 601783"/>
              <a:gd name="connsiteX16" fmla="*/ 592517 w 609471"/>
              <a:gd name="connsiteY16" fmla="*/ 310167 h 601783"/>
              <a:gd name="connsiteX17" fmla="*/ 534066 w 609471"/>
              <a:gd name="connsiteY17" fmla="*/ 337868 h 601783"/>
              <a:gd name="connsiteX18" fmla="*/ 486542 w 609471"/>
              <a:gd name="connsiteY18" fmla="*/ 320937 h 601783"/>
              <a:gd name="connsiteX19" fmla="*/ 303841 w 609471"/>
              <a:gd name="connsiteY19" fmla="*/ 172320 h 601783"/>
              <a:gd name="connsiteX20" fmla="*/ 122930 w 609471"/>
              <a:gd name="connsiteY20" fmla="*/ 319479 h 601783"/>
              <a:gd name="connsiteX21" fmla="*/ 75359 w 609471"/>
              <a:gd name="connsiteY21" fmla="*/ 336410 h 601783"/>
              <a:gd name="connsiteX22" fmla="*/ 16908 w 609471"/>
              <a:gd name="connsiteY22" fmla="*/ 308709 h 601783"/>
              <a:gd name="connsiteX23" fmla="*/ 27788 w 609471"/>
              <a:gd name="connsiteY23" fmla="*/ 202796 h 601783"/>
              <a:gd name="connsiteX24" fmla="*/ 256223 w 609471"/>
              <a:gd name="connsiteY24" fmla="*/ 16931 h 601783"/>
              <a:gd name="connsiteX25" fmla="*/ 303841 w 609471"/>
              <a:gd name="connsiteY25" fmla="*/ 0 h 60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9471" h="601783">
                <a:moveTo>
                  <a:pt x="303841" y="263915"/>
                </a:moveTo>
                <a:cubicBezTo>
                  <a:pt x="320727" y="263915"/>
                  <a:pt x="337612" y="269559"/>
                  <a:pt x="351459" y="280846"/>
                </a:cubicBezTo>
                <a:lnTo>
                  <a:pt x="581731" y="468216"/>
                </a:lnTo>
                <a:cubicBezTo>
                  <a:pt x="613948" y="494412"/>
                  <a:pt x="618846" y="541819"/>
                  <a:pt x="592517" y="574082"/>
                </a:cubicBezTo>
                <a:cubicBezTo>
                  <a:pt x="577634" y="592330"/>
                  <a:pt x="555921" y="601783"/>
                  <a:pt x="534066" y="601783"/>
                </a:cubicBezTo>
                <a:cubicBezTo>
                  <a:pt x="517346" y="601783"/>
                  <a:pt x="500531" y="596186"/>
                  <a:pt x="486542" y="584852"/>
                </a:cubicBezTo>
                <a:lnTo>
                  <a:pt x="303841" y="436235"/>
                </a:lnTo>
                <a:lnTo>
                  <a:pt x="122930" y="583394"/>
                </a:lnTo>
                <a:cubicBezTo>
                  <a:pt x="108989" y="594822"/>
                  <a:pt x="92080" y="600325"/>
                  <a:pt x="75359" y="600325"/>
                </a:cubicBezTo>
                <a:cubicBezTo>
                  <a:pt x="53505" y="600325"/>
                  <a:pt x="31839" y="590872"/>
                  <a:pt x="16908" y="572624"/>
                </a:cubicBezTo>
                <a:cubicBezTo>
                  <a:pt x="-9327" y="540408"/>
                  <a:pt x="-4523" y="493001"/>
                  <a:pt x="27788" y="466758"/>
                </a:cubicBezTo>
                <a:lnTo>
                  <a:pt x="256223" y="280846"/>
                </a:lnTo>
                <a:cubicBezTo>
                  <a:pt x="270071" y="269559"/>
                  <a:pt x="286956" y="263915"/>
                  <a:pt x="303841" y="263915"/>
                </a:cubicBezTo>
                <a:close/>
                <a:moveTo>
                  <a:pt x="303841" y="0"/>
                </a:moveTo>
                <a:cubicBezTo>
                  <a:pt x="320727" y="0"/>
                  <a:pt x="337612" y="5644"/>
                  <a:pt x="351459" y="16931"/>
                </a:cubicBezTo>
                <a:lnTo>
                  <a:pt x="581731" y="204301"/>
                </a:lnTo>
                <a:cubicBezTo>
                  <a:pt x="613948" y="230497"/>
                  <a:pt x="618846" y="277904"/>
                  <a:pt x="592517" y="310167"/>
                </a:cubicBezTo>
                <a:cubicBezTo>
                  <a:pt x="577634" y="328415"/>
                  <a:pt x="555921" y="337868"/>
                  <a:pt x="534066" y="337868"/>
                </a:cubicBezTo>
                <a:cubicBezTo>
                  <a:pt x="517346" y="337868"/>
                  <a:pt x="500531" y="332271"/>
                  <a:pt x="486542" y="320937"/>
                </a:cubicBezTo>
                <a:lnTo>
                  <a:pt x="303841" y="172320"/>
                </a:lnTo>
                <a:lnTo>
                  <a:pt x="122930" y="319479"/>
                </a:lnTo>
                <a:cubicBezTo>
                  <a:pt x="108989" y="330907"/>
                  <a:pt x="92080" y="336410"/>
                  <a:pt x="75359" y="336410"/>
                </a:cubicBezTo>
                <a:cubicBezTo>
                  <a:pt x="53505" y="336410"/>
                  <a:pt x="31839" y="326957"/>
                  <a:pt x="16908" y="308709"/>
                </a:cubicBezTo>
                <a:cubicBezTo>
                  <a:pt x="-9327" y="276493"/>
                  <a:pt x="-4523" y="229086"/>
                  <a:pt x="27788" y="202796"/>
                </a:cubicBezTo>
                <a:lnTo>
                  <a:pt x="256223" y="16931"/>
                </a:lnTo>
                <a:cubicBezTo>
                  <a:pt x="270071" y="5644"/>
                  <a:pt x="286956" y="0"/>
                  <a:pt x="303841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03AF368-EEC5-4403-94BD-F7F672553C56}"/>
              </a:ext>
            </a:extLst>
          </p:cNvPr>
          <p:cNvSpPr/>
          <p:nvPr/>
        </p:nvSpPr>
        <p:spPr>
          <a:xfrm>
            <a:off x="2595529" y="1203695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6"/>
                </a:solidFill>
              </a:rPr>
              <a:t>网站门户子系统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83325FC-494B-493E-B681-8932CBD2E668}"/>
              </a:ext>
            </a:extLst>
          </p:cNvPr>
          <p:cNvSpPr/>
          <p:nvPr/>
        </p:nvSpPr>
        <p:spPr>
          <a:xfrm>
            <a:off x="8006004" y="1203695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6"/>
                </a:solidFill>
              </a:rPr>
              <a:t>网站运营子系统</a:t>
            </a: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6E1F4E9F-8C65-4F89-A48B-2198DA703530}"/>
              </a:ext>
            </a:extLst>
          </p:cNvPr>
          <p:cNvSpPr/>
          <p:nvPr/>
        </p:nvSpPr>
        <p:spPr>
          <a:xfrm>
            <a:off x="2429649" y="2695290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</a:rPr>
              <a:t>过程管理子系统</a:t>
            </a: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6E93ECE4-AC76-4537-815A-803FF0768807}"/>
              </a:ext>
            </a:extLst>
          </p:cNvPr>
          <p:cNvSpPr/>
          <p:nvPr/>
        </p:nvSpPr>
        <p:spPr>
          <a:xfrm>
            <a:off x="8681568" y="2695290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</a:rPr>
              <a:t>结果管理子系统</a:t>
            </a:r>
          </a:p>
        </p:txBody>
      </p: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FD7129DE-2608-4530-9A31-BDB4B4D9FF83}"/>
              </a:ext>
            </a:extLst>
          </p:cNvPr>
          <p:cNvCxnSpPr>
            <a:cxnSpLocks/>
          </p:cNvCxnSpPr>
          <p:nvPr/>
        </p:nvCxnSpPr>
        <p:spPr>
          <a:xfrm>
            <a:off x="6830227" y="2666600"/>
            <a:ext cx="0" cy="177904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313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BA1D8-EC93-4606-A8CC-FB2EBDD8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"/>
            <a:ext cx="11582400" cy="6858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知识应用</a:t>
            </a:r>
            <a:r>
              <a:rPr lang="en-US" altLang="zh-CN" sz="2800" dirty="0"/>
              <a:t>-</a:t>
            </a:r>
            <a:r>
              <a:rPr lang="zh-CN" altLang="en-US" sz="2800" dirty="0"/>
              <a:t>外交部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1754BC7-C7D7-4509-BF87-5F44258B4EA5}"/>
              </a:ext>
            </a:extLst>
          </p:cNvPr>
          <p:cNvSpPr/>
          <p:nvPr/>
        </p:nvSpPr>
        <p:spPr>
          <a:xfrm>
            <a:off x="304800" y="749302"/>
            <a:ext cx="1259595" cy="808075"/>
          </a:xfrm>
          <a:prstGeom prst="roundRect">
            <a:avLst/>
          </a:prstGeom>
          <a:solidFill>
            <a:schemeClr val="accent6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采集服务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13737C4A-E678-4E21-9F4F-4694D01C040D}"/>
              </a:ext>
            </a:extLst>
          </p:cNvPr>
          <p:cNvSpPr/>
          <p:nvPr/>
        </p:nvSpPr>
        <p:spPr>
          <a:xfrm>
            <a:off x="3705020" y="749301"/>
            <a:ext cx="2615609" cy="808075"/>
          </a:xfrm>
          <a:prstGeom prst="roundRect">
            <a:avLst/>
          </a:prstGeom>
          <a:solidFill>
            <a:schemeClr val="accent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知识加工分析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B08EF784-BF4F-4896-872A-67BF3CD9F02E}"/>
              </a:ext>
            </a:extLst>
          </p:cNvPr>
          <p:cNvSpPr/>
          <p:nvPr/>
        </p:nvSpPr>
        <p:spPr>
          <a:xfrm>
            <a:off x="8461253" y="749300"/>
            <a:ext cx="2615609" cy="808075"/>
          </a:xfrm>
          <a:prstGeom prst="roundRect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判别服务</a:t>
            </a:r>
          </a:p>
        </p:txBody>
      </p:sp>
      <p:cxnSp>
        <p:nvCxnSpPr>
          <p:cNvPr id="39" name="直接箭头连接符 4">
            <a:extLst>
              <a:ext uri="{FF2B5EF4-FFF2-40B4-BE49-F238E27FC236}">
                <a16:creationId xmlns:a16="http://schemas.microsoft.com/office/drawing/2014/main" id="{CF7319B6-F312-45E8-AF42-0DD09DFB4F25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 flipV="1">
            <a:off x="1564395" y="1153339"/>
            <a:ext cx="2140625" cy="1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箭头连接符 4">
            <a:extLst>
              <a:ext uri="{FF2B5EF4-FFF2-40B4-BE49-F238E27FC236}">
                <a16:creationId xmlns:a16="http://schemas.microsoft.com/office/drawing/2014/main" id="{A703EFDE-4948-4E61-AFBE-53CB119BD341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 flipV="1">
            <a:off x="6320629" y="1153338"/>
            <a:ext cx="2140624" cy="1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接箭头连接符 4">
            <a:extLst>
              <a:ext uri="{FF2B5EF4-FFF2-40B4-BE49-F238E27FC236}">
                <a16:creationId xmlns:a16="http://schemas.microsoft.com/office/drawing/2014/main" id="{A02B77B9-4B0C-4435-BA32-5BF7E6337E5C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11076862" y="1153338"/>
            <a:ext cx="810338" cy="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对话气泡: 矩形 27">
            <a:extLst>
              <a:ext uri="{FF2B5EF4-FFF2-40B4-BE49-F238E27FC236}">
                <a16:creationId xmlns:a16="http://schemas.microsoft.com/office/drawing/2014/main" id="{7822B931-A778-481A-8AE2-645BF5A258EC}"/>
              </a:ext>
            </a:extLst>
          </p:cNvPr>
          <p:cNvSpPr/>
          <p:nvPr/>
        </p:nvSpPr>
        <p:spPr>
          <a:xfrm rot="10800000">
            <a:off x="304800" y="2297015"/>
            <a:ext cx="2694272" cy="4141883"/>
          </a:xfrm>
          <a:prstGeom prst="wedgeRectCallout">
            <a:avLst>
              <a:gd name="adj1" fmla="val -28523"/>
              <a:gd name="adj2" fmla="val 77340"/>
            </a:avLst>
          </a:prstGeom>
          <a:noFill/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对话气泡: 矩形 50">
            <a:extLst>
              <a:ext uri="{FF2B5EF4-FFF2-40B4-BE49-F238E27FC236}">
                <a16:creationId xmlns:a16="http://schemas.microsoft.com/office/drawing/2014/main" id="{F85F134E-8E17-4A5C-B833-187226277502}"/>
              </a:ext>
            </a:extLst>
          </p:cNvPr>
          <p:cNvSpPr/>
          <p:nvPr/>
        </p:nvSpPr>
        <p:spPr>
          <a:xfrm rot="10800000">
            <a:off x="5012824" y="2297014"/>
            <a:ext cx="2694272" cy="4141883"/>
          </a:xfrm>
          <a:prstGeom prst="wedgeRectCallout">
            <a:avLst>
              <a:gd name="adj1" fmla="val -28523"/>
              <a:gd name="adj2" fmla="val 77340"/>
            </a:avLst>
          </a:prstGeom>
          <a:noFill/>
          <a:ln w="28575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对话气泡: 矩形 51">
            <a:extLst>
              <a:ext uri="{FF2B5EF4-FFF2-40B4-BE49-F238E27FC236}">
                <a16:creationId xmlns:a16="http://schemas.microsoft.com/office/drawing/2014/main" id="{B843A703-75B9-46CD-A013-3301CEC54D73}"/>
              </a:ext>
            </a:extLst>
          </p:cNvPr>
          <p:cNvSpPr/>
          <p:nvPr/>
        </p:nvSpPr>
        <p:spPr>
          <a:xfrm rot="10800000">
            <a:off x="9192928" y="2297017"/>
            <a:ext cx="2694272" cy="4141883"/>
          </a:xfrm>
          <a:prstGeom prst="wedgeRectCallout">
            <a:avLst>
              <a:gd name="adj1" fmla="val -35474"/>
              <a:gd name="adj2" fmla="val 77606"/>
            </a:avLst>
          </a:prstGeom>
          <a:noFill/>
          <a:ln w="28575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F7DA5DF-E1A4-4BDF-B36C-5785E79EED74}"/>
              </a:ext>
            </a:extLst>
          </p:cNvPr>
          <p:cNvCxnSpPr>
            <a:cxnSpLocks/>
          </p:cNvCxnSpPr>
          <p:nvPr/>
        </p:nvCxnSpPr>
        <p:spPr>
          <a:xfrm>
            <a:off x="304800" y="5048163"/>
            <a:ext cx="2694272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B7B2DA11-2CE6-4F07-B56C-145FBE99A74A}"/>
              </a:ext>
            </a:extLst>
          </p:cNvPr>
          <p:cNvSpPr txBox="1"/>
          <p:nvPr/>
        </p:nvSpPr>
        <p:spPr>
          <a:xfrm>
            <a:off x="304800" y="2310047"/>
            <a:ext cx="269427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Kafka</a:t>
            </a:r>
            <a:r>
              <a:rPr lang="zh-CN" altLang="en-US" dirty="0"/>
              <a:t>通知</a:t>
            </a:r>
            <a:endParaRPr lang="en-US" altLang="zh-CN" dirty="0"/>
          </a:p>
          <a:p>
            <a:endParaRPr lang="en-US" altLang="zh-CN" sz="1400" dirty="0"/>
          </a:p>
          <a:p>
            <a:r>
              <a:rPr lang="zh-CN" altLang="en-US" sz="1400" dirty="0"/>
              <a:t>内容格式：</a:t>
            </a:r>
            <a:r>
              <a:rPr lang="en-US" altLang="zh-CN" sz="1400" dirty="0"/>
              <a:t>json</a:t>
            </a:r>
          </a:p>
          <a:p>
            <a:r>
              <a:rPr lang="zh-CN" altLang="en-US" sz="1400" dirty="0"/>
              <a:t>字段含义：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‘Table’: HBase</a:t>
            </a:r>
            <a:r>
              <a:rPr lang="zh-CN" altLang="en-US" sz="1400" dirty="0"/>
              <a:t>表名</a:t>
            </a:r>
            <a:r>
              <a:rPr lang="en-US" altLang="zh-CN" sz="1400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‘</a:t>
            </a:r>
            <a:r>
              <a:rPr lang="en-US" altLang="zh-CN" sz="1400" dirty="0" err="1"/>
              <a:t>Rowkey</a:t>
            </a:r>
            <a:r>
              <a:rPr lang="en-US" altLang="zh-CN" sz="1400" dirty="0"/>
              <a:t>’: HBase </a:t>
            </a:r>
            <a:r>
              <a:rPr lang="en-US" altLang="zh-CN" sz="1400" dirty="0" err="1"/>
              <a:t>rowkey</a:t>
            </a:r>
            <a:r>
              <a:rPr lang="en-US" altLang="zh-CN" sz="1400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‘</a:t>
            </a:r>
            <a:r>
              <a:rPr lang="en-US" altLang="zh-CN" sz="1400" dirty="0" err="1"/>
              <a:t>FileType</a:t>
            </a:r>
            <a:r>
              <a:rPr lang="en-US" altLang="zh-CN" sz="1400" dirty="0"/>
              <a:t>’: </a:t>
            </a:r>
            <a:r>
              <a:rPr lang="zh-CN" altLang="en-US" sz="1400" dirty="0"/>
              <a:t>文件类型，可能的范围包括  </a:t>
            </a:r>
            <a:r>
              <a:rPr lang="en-US" altLang="zh-CN" sz="1400" dirty="0"/>
              <a:t>text/image/video/audio,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‘Origin’: </a:t>
            </a:r>
            <a:r>
              <a:rPr lang="zh-CN" altLang="en-US" sz="1400" dirty="0"/>
              <a:t>来源，可能的范围包括</a:t>
            </a:r>
            <a:r>
              <a:rPr lang="en-US" altLang="zh-CN" sz="1400" dirty="0"/>
              <a:t> </a:t>
            </a:r>
            <a:r>
              <a:rPr lang="en-US" altLang="zh-CN" sz="1400" dirty="0" err="1"/>
              <a:t>weibo</a:t>
            </a:r>
            <a:r>
              <a:rPr lang="en-US" altLang="zh-CN" sz="1400" dirty="0"/>
              <a:t>/</a:t>
            </a:r>
            <a:r>
              <a:rPr lang="en-US" altLang="zh-CN" sz="1400" dirty="0" err="1"/>
              <a:t>wechat</a:t>
            </a:r>
            <a:r>
              <a:rPr lang="en-US" altLang="zh-CN" sz="1400" dirty="0"/>
              <a:t>/news</a:t>
            </a:r>
          </a:p>
          <a:p>
            <a:endParaRPr lang="zh-CN" altLang="en-US" sz="14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43B6951-14D1-479A-B72B-3BBDF6F5ED9B}"/>
              </a:ext>
            </a:extLst>
          </p:cNvPr>
          <p:cNvSpPr txBox="1"/>
          <p:nvPr/>
        </p:nvSpPr>
        <p:spPr>
          <a:xfrm>
            <a:off x="304798" y="5053903"/>
            <a:ext cx="2694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‘Table’: ’WEIBO_INFO_TABLE’, </a:t>
            </a:r>
          </a:p>
          <a:p>
            <a:r>
              <a:rPr lang="en-US" altLang="zh-CN" sz="1400" dirty="0"/>
              <a:t>‘</a:t>
            </a:r>
            <a:r>
              <a:rPr lang="en-US" altLang="zh-CN" sz="1400" dirty="0" err="1"/>
              <a:t>Rowkey</a:t>
            </a:r>
            <a:r>
              <a:rPr lang="en-US" altLang="zh-CN" sz="1400" dirty="0"/>
              <a:t>’: ‘15634239-fadf3n3ci’, </a:t>
            </a:r>
          </a:p>
          <a:p>
            <a:r>
              <a:rPr lang="en-US" altLang="zh-CN" sz="1400" dirty="0"/>
              <a:t>‘</a:t>
            </a:r>
            <a:r>
              <a:rPr lang="en-US" altLang="zh-CN" sz="1400" dirty="0" err="1"/>
              <a:t>FileType</a:t>
            </a:r>
            <a:r>
              <a:rPr lang="en-US" altLang="zh-CN" sz="1400" dirty="0"/>
              <a:t>’: ‘text’,  </a:t>
            </a:r>
          </a:p>
          <a:p>
            <a:r>
              <a:rPr lang="en-US" altLang="zh-CN" sz="1400" dirty="0"/>
              <a:t>‘Origin': ‘</a:t>
            </a:r>
            <a:r>
              <a:rPr lang="en-US" altLang="zh-CN" sz="1400" dirty="0" err="1"/>
              <a:t>weibo</a:t>
            </a:r>
            <a:r>
              <a:rPr lang="en-US" altLang="zh-CN" sz="1400" dirty="0"/>
              <a:t>’, 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2195C132-D47E-48D2-B43E-4AF85A7016A7}"/>
              </a:ext>
            </a:extLst>
          </p:cNvPr>
          <p:cNvCxnSpPr>
            <a:cxnSpLocks/>
          </p:cNvCxnSpPr>
          <p:nvPr/>
        </p:nvCxnSpPr>
        <p:spPr>
          <a:xfrm>
            <a:off x="5012823" y="4833817"/>
            <a:ext cx="2694272" cy="0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E6C5E205-7D2B-449B-B886-0C9C7AA49F3B}"/>
              </a:ext>
            </a:extLst>
          </p:cNvPr>
          <p:cNvSpPr txBox="1"/>
          <p:nvPr/>
        </p:nvSpPr>
        <p:spPr>
          <a:xfrm>
            <a:off x="5012821" y="2310049"/>
            <a:ext cx="269427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Kafka</a:t>
            </a:r>
            <a:r>
              <a:rPr lang="zh-CN" altLang="en-US" dirty="0"/>
              <a:t>通知</a:t>
            </a:r>
            <a:endParaRPr lang="en-US" altLang="zh-CN" dirty="0"/>
          </a:p>
          <a:p>
            <a:endParaRPr lang="en-US" altLang="zh-CN" sz="1400" dirty="0"/>
          </a:p>
          <a:p>
            <a:r>
              <a:rPr lang="zh-CN" altLang="en-US" sz="1400" dirty="0"/>
              <a:t>内容格式：</a:t>
            </a:r>
            <a:r>
              <a:rPr lang="en-US" altLang="zh-CN" sz="1400" dirty="0"/>
              <a:t>json</a:t>
            </a:r>
          </a:p>
          <a:p>
            <a:r>
              <a:rPr lang="zh-CN" altLang="en-US" sz="1400" dirty="0"/>
              <a:t>字段含义：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zh-CN" sz="1400" dirty="0"/>
              <a:t>(e1, e2</a:t>
            </a:r>
            <a:r>
              <a:rPr lang="zh-CN" altLang="pt-BR" sz="1400" dirty="0"/>
              <a:t>，</a:t>
            </a:r>
            <a:r>
              <a:rPr lang="pt-BR" altLang="zh-CN" sz="1400" dirty="0"/>
              <a:t>r1)</a:t>
            </a:r>
            <a:r>
              <a:rPr lang="en-US" altLang="zh-CN" sz="1400" dirty="0"/>
              <a:t>:</a:t>
            </a:r>
            <a:r>
              <a:rPr lang="zh-CN" altLang="en-US" sz="1400" dirty="0"/>
              <a:t> 三元组，格式为</a:t>
            </a:r>
            <a:r>
              <a:rPr lang="en-US" altLang="zh-CN" sz="1400" dirty="0"/>
              <a:t>(entity1</a:t>
            </a:r>
            <a:r>
              <a:rPr lang="zh-CN" altLang="en-US" sz="1400" dirty="0"/>
              <a:t>，</a:t>
            </a:r>
            <a:r>
              <a:rPr lang="en-US" altLang="zh-CN" sz="1400" dirty="0"/>
              <a:t>entity2</a:t>
            </a:r>
            <a:r>
              <a:rPr lang="zh-CN" altLang="en-US" sz="1400" dirty="0"/>
              <a:t>，</a:t>
            </a:r>
            <a:r>
              <a:rPr lang="en-US" altLang="zh-CN" sz="1400" dirty="0"/>
              <a:t>relation(</a:t>
            </a:r>
            <a:r>
              <a:rPr lang="zh-CN" altLang="en-US" sz="1400" dirty="0"/>
              <a:t>从</a:t>
            </a:r>
            <a:r>
              <a:rPr lang="en-US" altLang="zh-CN" sz="1400" dirty="0"/>
              <a:t>e1</a:t>
            </a:r>
            <a:r>
              <a:rPr lang="zh-CN" altLang="en-US" sz="1400" dirty="0"/>
              <a:t>指向</a:t>
            </a:r>
            <a:r>
              <a:rPr lang="en-US" altLang="zh-CN" sz="1400" dirty="0"/>
              <a:t>e2))</a:t>
            </a:r>
            <a:endParaRPr lang="pt-BR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zh-CN" sz="1400" dirty="0"/>
              <a:t>Entity: </a:t>
            </a:r>
            <a:r>
              <a:rPr lang="zh-CN" altLang="en-US" sz="1400" dirty="0"/>
              <a:t>未能抽成三元组的独立实体列表</a:t>
            </a:r>
            <a:endParaRPr lang="pt-BR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zh-CN" sz="1400" dirty="0"/>
              <a:t>Relation: </a:t>
            </a:r>
            <a:r>
              <a:rPr lang="zh-CN" altLang="en-US" sz="1400" dirty="0"/>
              <a:t>未能抽取成三元组的独立关系列表</a:t>
            </a:r>
            <a:endParaRPr lang="pt-BR" altLang="zh-CN" sz="14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2BEB250-1C6F-41BC-8860-2FCE8BA7ED36}"/>
              </a:ext>
            </a:extLst>
          </p:cNvPr>
          <p:cNvSpPr txBox="1"/>
          <p:nvPr/>
        </p:nvSpPr>
        <p:spPr>
          <a:xfrm>
            <a:off x="5012821" y="4868442"/>
            <a:ext cx="26942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1400" dirty="0"/>
              <a:t>{</a:t>
            </a:r>
          </a:p>
          <a:p>
            <a:r>
              <a:rPr lang="pt-BR" altLang="zh-CN" sz="1400" dirty="0"/>
              <a:t>    (e1, e2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pt-BR" altLang="zh-CN" sz="1400" dirty="0"/>
              <a:t>r1), </a:t>
            </a:r>
          </a:p>
          <a:p>
            <a:r>
              <a:rPr lang="pt-BR" altLang="zh-CN" sz="1400" dirty="0"/>
              <a:t>    (e3, e2, r2), </a:t>
            </a:r>
          </a:p>
          <a:p>
            <a:r>
              <a:rPr lang="pt-BR" altLang="zh-CN" sz="1400" dirty="0"/>
              <a:t>    ..., </a:t>
            </a:r>
          </a:p>
          <a:p>
            <a:r>
              <a:rPr lang="pt-BR" altLang="zh-CN" sz="1400" dirty="0"/>
              <a:t>    Entity: [e5, e6, e7, ...], </a:t>
            </a:r>
          </a:p>
          <a:p>
            <a:r>
              <a:rPr lang="pt-BR" altLang="zh-CN" sz="1400" dirty="0"/>
              <a:t>    Relation: [r4, r5, r6, ...], </a:t>
            </a:r>
          </a:p>
          <a:p>
            <a:r>
              <a:rPr lang="pt-BR" altLang="zh-CN" sz="1400" dirty="0"/>
              <a:t>}</a:t>
            </a:r>
            <a:endParaRPr lang="zh-CN" altLang="en-US" sz="1400" dirty="0"/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929F19E2-357F-4F32-A691-841F600CE4E8}"/>
              </a:ext>
            </a:extLst>
          </p:cNvPr>
          <p:cNvCxnSpPr>
            <a:cxnSpLocks/>
          </p:cNvCxnSpPr>
          <p:nvPr/>
        </p:nvCxnSpPr>
        <p:spPr>
          <a:xfrm>
            <a:off x="9192930" y="5035130"/>
            <a:ext cx="2694272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B75694C8-FD16-484D-858B-191D9A3A00FD}"/>
              </a:ext>
            </a:extLst>
          </p:cNvPr>
          <p:cNvSpPr txBox="1"/>
          <p:nvPr/>
        </p:nvSpPr>
        <p:spPr>
          <a:xfrm>
            <a:off x="9192930" y="2297014"/>
            <a:ext cx="269427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Kafka</a:t>
            </a:r>
            <a:r>
              <a:rPr lang="zh-CN" altLang="en-US" dirty="0"/>
              <a:t>通知</a:t>
            </a:r>
            <a:endParaRPr lang="en-US" altLang="zh-CN" dirty="0"/>
          </a:p>
          <a:p>
            <a:endParaRPr lang="en-US" altLang="zh-CN" sz="1400" dirty="0"/>
          </a:p>
          <a:p>
            <a:r>
              <a:rPr lang="zh-CN" altLang="en-US" sz="1400" dirty="0"/>
              <a:t>内容格式：</a:t>
            </a:r>
            <a:r>
              <a:rPr lang="en-US" altLang="zh-CN" sz="1400" dirty="0"/>
              <a:t>json</a:t>
            </a:r>
          </a:p>
          <a:p>
            <a:r>
              <a:rPr lang="zh-CN" altLang="en-US" sz="1400" dirty="0"/>
              <a:t>字段含义：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‘Table’: HBase</a:t>
            </a:r>
            <a:r>
              <a:rPr lang="zh-CN" altLang="en-US" sz="1400" dirty="0"/>
              <a:t>表名</a:t>
            </a:r>
            <a:r>
              <a:rPr lang="en-US" altLang="zh-CN" sz="1400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‘</a:t>
            </a:r>
            <a:r>
              <a:rPr lang="en-US" altLang="zh-CN" sz="1400" dirty="0" err="1"/>
              <a:t>Rowkey</a:t>
            </a:r>
            <a:r>
              <a:rPr lang="en-US" altLang="zh-CN" sz="1400" dirty="0"/>
              <a:t>’: HBase </a:t>
            </a:r>
            <a:r>
              <a:rPr lang="en-US" altLang="zh-CN" sz="1400" dirty="0" err="1"/>
              <a:t>rowkey</a:t>
            </a:r>
            <a:r>
              <a:rPr lang="en-US" altLang="zh-CN" sz="1400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‘</a:t>
            </a:r>
            <a:r>
              <a:rPr lang="en-US" altLang="zh-CN" sz="1400" dirty="0" err="1"/>
              <a:t>FileType</a:t>
            </a:r>
            <a:r>
              <a:rPr lang="en-US" altLang="zh-CN" sz="1400" dirty="0"/>
              <a:t>’: </a:t>
            </a:r>
            <a:r>
              <a:rPr lang="zh-CN" altLang="en-US" sz="1400" dirty="0"/>
              <a:t>文件类型，可能的范围包括  </a:t>
            </a:r>
            <a:r>
              <a:rPr lang="en-US" altLang="zh-CN" sz="1400" dirty="0"/>
              <a:t>text/image/video/audio,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‘Origin’: </a:t>
            </a:r>
            <a:r>
              <a:rPr lang="zh-CN" altLang="en-US" sz="1400" dirty="0"/>
              <a:t>来源，可能的范围包括</a:t>
            </a:r>
            <a:r>
              <a:rPr lang="en-US" altLang="zh-CN" sz="1400" dirty="0"/>
              <a:t> </a:t>
            </a:r>
            <a:r>
              <a:rPr lang="en-US" altLang="zh-CN" sz="1400" dirty="0" err="1"/>
              <a:t>weibo</a:t>
            </a:r>
            <a:r>
              <a:rPr lang="en-US" altLang="zh-CN" sz="1400" dirty="0"/>
              <a:t>/</a:t>
            </a:r>
            <a:r>
              <a:rPr lang="en-US" altLang="zh-CN" sz="1400" dirty="0" err="1"/>
              <a:t>wechat</a:t>
            </a:r>
            <a:r>
              <a:rPr lang="en-US" altLang="zh-CN" sz="1400" dirty="0"/>
              <a:t>/news</a:t>
            </a:r>
          </a:p>
          <a:p>
            <a:endParaRPr lang="zh-CN" altLang="en-US" sz="14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A0D3B9E-3AA8-48F2-880C-277EF1E819EB}"/>
              </a:ext>
            </a:extLst>
          </p:cNvPr>
          <p:cNvSpPr txBox="1"/>
          <p:nvPr/>
        </p:nvSpPr>
        <p:spPr>
          <a:xfrm>
            <a:off x="9192928" y="5040870"/>
            <a:ext cx="2694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‘Table’: ’WEIBO_INFO_TABLE’, </a:t>
            </a:r>
          </a:p>
          <a:p>
            <a:r>
              <a:rPr lang="en-US" altLang="zh-CN" sz="1400" dirty="0"/>
              <a:t>‘</a:t>
            </a:r>
            <a:r>
              <a:rPr lang="en-US" altLang="zh-CN" sz="1400" dirty="0" err="1"/>
              <a:t>Rowkey</a:t>
            </a:r>
            <a:r>
              <a:rPr lang="en-US" altLang="zh-CN" sz="1400" dirty="0"/>
              <a:t>’: ‘15634239-fadf3n3ci’, </a:t>
            </a:r>
          </a:p>
          <a:p>
            <a:r>
              <a:rPr lang="en-US" altLang="zh-CN" sz="1400" dirty="0"/>
              <a:t>‘</a:t>
            </a:r>
            <a:r>
              <a:rPr lang="en-US" altLang="zh-CN" sz="1400" dirty="0" err="1"/>
              <a:t>FileType</a:t>
            </a:r>
            <a:r>
              <a:rPr lang="en-US" altLang="zh-CN" sz="1400" dirty="0"/>
              <a:t>’: ‘text’,  </a:t>
            </a:r>
          </a:p>
          <a:p>
            <a:r>
              <a:rPr lang="en-US" altLang="zh-CN" sz="1400" dirty="0"/>
              <a:t>‘Origin': ‘</a:t>
            </a:r>
            <a:r>
              <a:rPr lang="en-US" altLang="zh-CN" sz="1400" dirty="0" err="1"/>
              <a:t>weibo</a:t>
            </a:r>
            <a:r>
              <a:rPr lang="en-US" altLang="zh-CN" sz="1400" dirty="0"/>
              <a:t>’, 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463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BA1D8-EC93-4606-A8CC-FB2EBDD8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"/>
            <a:ext cx="11582400" cy="6858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学术背景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A54F6A-A9C3-43F0-9B57-B35984831708}"/>
              </a:ext>
            </a:extLst>
          </p:cNvPr>
          <p:cNvSpPr/>
          <p:nvPr/>
        </p:nvSpPr>
        <p:spPr>
          <a:xfrm>
            <a:off x="304800" y="74930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机器学习三大方法论</a:t>
            </a:r>
            <a:endParaRPr lang="en-US" altLang="zh-CN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64ACD10-C07F-4FB5-9BE5-DAE7AEC8E59C}"/>
              </a:ext>
            </a:extLst>
          </p:cNvPr>
          <p:cNvSpPr/>
          <p:nvPr/>
        </p:nvSpPr>
        <p:spPr>
          <a:xfrm>
            <a:off x="920353" y="2079367"/>
            <a:ext cx="1569660" cy="36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模拟人的心智</a:t>
            </a:r>
            <a:endParaRPr lang="en-US" altLang="zh-CN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F838917-7ECF-4ED9-BDB2-EBFA729164EA}"/>
              </a:ext>
            </a:extLst>
          </p:cNvPr>
          <p:cNvSpPr/>
          <p:nvPr/>
        </p:nvSpPr>
        <p:spPr>
          <a:xfrm>
            <a:off x="920353" y="3409434"/>
            <a:ext cx="1569660" cy="36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模拟人的大脑</a:t>
            </a:r>
            <a:endParaRPr lang="en-US" altLang="zh-CN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3F52998-651E-431A-8F95-F8D927AF2E85}"/>
              </a:ext>
            </a:extLst>
          </p:cNvPr>
          <p:cNvSpPr/>
          <p:nvPr/>
        </p:nvSpPr>
        <p:spPr>
          <a:xfrm>
            <a:off x="920353" y="4739501"/>
            <a:ext cx="1569660" cy="36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模拟人的行为</a:t>
            </a:r>
            <a:endParaRPr lang="en-US" altLang="zh-CN" dirty="0"/>
          </a:p>
        </p:txBody>
      </p:sp>
      <p:sp>
        <p:nvSpPr>
          <p:cNvPr id="41" name="double-up-arrow_56902">
            <a:extLst>
              <a:ext uri="{FF2B5EF4-FFF2-40B4-BE49-F238E27FC236}">
                <a16:creationId xmlns:a16="http://schemas.microsoft.com/office/drawing/2014/main" id="{7592EDAC-5B81-45CD-A8AE-E4CB2F1A8410}"/>
              </a:ext>
            </a:extLst>
          </p:cNvPr>
          <p:cNvSpPr>
            <a:spLocks/>
          </p:cNvSpPr>
          <p:nvPr/>
        </p:nvSpPr>
        <p:spPr bwMode="auto">
          <a:xfrm rot="5400000">
            <a:off x="3138620" y="2096972"/>
            <a:ext cx="360000" cy="360000"/>
          </a:xfrm>
          <a:custGeom>
            <a:avLst/>
            <a:gdLst>
              <a:gd name="connsiteX0" fmla="*/ 303841 w 609471"/>
              <a:gd name="connsiteY0" fmla="*/ 263915 h 601783"/>
              <a:gd name="connsiteX1" fmla="*/ 351459 w 609471"/>
              <a:gd name="connsiteY1" fmla="*/ 280846 h 601783"/>
              <a:gd name="connsiteX2" fmla="*/ 581731 w 609471"/>
              <a:gd name="connsiteY2" fmla="*/ 468216 h 601783"/>
              <a:gd name="connsiteX3" fmla="*/ 592517 w 609471"/>
              <a:gd name="connsiteY3" fmla="*/ 574082 h 601783"/>
              <a:gd name="connsiteX4" fmla="*/ 534066 w 609471"/>
              <a:gd name="connsiteY4" fmla="*/ 601783 h 601783"/>
              <a:gd name="connsiteX5" fmla="*/ 486542 w 609471"/>
              <a:gd name="connsiteY5" fmla="*/ 584852 h 601783"/>
              <a:gd name="connsiteX6" fmla="*/ 303841 w 609471"/>
              <a:gd name="connsiteY6" fmla="*/ 436235 h 601783"/>
              <a:gd name="connsiteX7" fmla="*/ 122930 w 609471"/>
              <a:gd name="connsiteY7" fmla="*/ 583394 h 601783"/>
              <a:gd name="connsiteX8" fmla="*/ 75359 w 609471"/>
              <a:gd name="connsiteY8" fmla="*/ 600325 h 601783"/>
              <a:gd name="connsiteX9" fmla="*/ 16908 w 609471"/>
              <a:gd name="connsiteY9" fmla="*/ 572624 h 601783"/>
              <a:gd name="connsiteX10" fmla="*/ 27788 w 609471"/>
              <a:gd name="connsiteY10" fmla="*/ 466758 h 601783"/>
              <a:gd name="connsiteX11" fmla="*/ 256223 w 609471"/>
              <a:gd name="connsiteY11" fmla="*/ 280846 h 601783"/>
              <a:gd name="connsiteX12" fmla="*/ 303841 w 609471"/>
              <a:gd name="connsiteY12" fmla="*/ 263915 h 601783"/>
              <a:gd name="connsiteX13" fmla="*/ 303841 w 609471"/>
              <a:gd name="connsiteY13" fmla="*/ 0 h 601783"/>
              <a:gd name="connsiteX14" fmla="*/ 351459 w 609471"/>
              <a:gd name="connsiteY14" fmla="*/ 16931 h 601783"/>
              <a:gd name="connsiteX15" fmla="*/ 581731 w 609471"/>
              <a:gd name="connsiteY15" fmla="*/ 204301 h 601783"/>
              <a:gd name="connsiteX16" fmla="*/ 592517 w 609471"/>
              <a:gd name="connsiteY16" fmla="*/ 310167 h 601783"/>
              <a:gd name="connsiteX17" fmla="*/ 534066 w 609471"/>
              <a:gd name="connsiteY17" fmla="*/ 337868 h 601783"/>
              <a:gd name="connsiteX18" fmla="*/ 486542 w 609471"/>
              <a:gd name="connsiteY18" fmla="*/ 320937 h 601783"/>
              <a:gd name="connsiteX19" fmla="*/ 303841 w 609471"/>
              <a:gd name="connsiteY19" fmla="*/ 172320 h 601783"/>
              <a:gd name="connsiteX20" fmla="*/ 122930 w 609471"/>
              <a:gd name="connsiteY20" fmla="*/ 319479 h 601783"/>
              <a:gd name="connsiteX21" fmla="*/ 75359 w 609471"/>
              <a:gd name="connsiteY21" fmla="*/ 336410 h 601783"/>
              <a:gd name="connsiteX22" fmla="*/ 16908 w 609471"/>
              <a:gd name="connsiteY22" fmla="*/ 308709 h 601783"/>
              <a:gd name="connsiteX23" fmla="*/ 27788 w 609471"/>
              <a:gd name="connsiteY23" fmla="*/ 202796 h 601783"/>
              <a:gd name="connsiteX24" fmla="*/ 256223 w 609471"/>
              <a:gd name="connsiteY24" fmla="*/ 16931 h 601783"/>
              <a:gd name="connsiteX25" fmla="*/ 303841 w 609471"/>
              <a:gd name="connsiteY25" fmla="*/ 0 h 60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9471" h="601783">
                <a:moveTo>
                  <a:pt x="303841" y="263915"/>
                </a:moveTo>
                <a:cubicBezTo>
                  <a:pt x="320727" y="263915"/>
                  <a:pt x="337612" y="269559"/>
                  <a:pt x="351459" y="280846"/>
                </a:cubicBezTo>
                <a:lnTo>
                  <a:pt x="581731" y="468216"/>
                </a:lnTo>
                <a:cubicBezTo>
                  <a:pt x="613948" y="494412"/>
                  <a:pt x="618846" y="541819"/>
                  <a:pt x="592517" y="574082"/>
                </a:cubicBezTo>
                <a:cubicBezTo>
                  <a:pt x="577634" y="592330"/>
                  <a:pt x="555921" y="601783"/>
                  <a:pt x="534066" y="601783"/>
                </a:cubicBezTo>
                <a:cubicBezTo>
                  <a:pt x="517346" y="601783"/>
                  <a:pt x="500531" y="596186"/>
                  <a:pt x="486542" y="584852"/>
                </a:cubicBezTo>
                <a:lnTo>
                  <a:pt x="303841" y="436235"/>
                </a:lnTo>
                <a:lnTo>
                  <a:pt x="122930" y="583394"/>
                </a:lnTo>
                <a:cubicBezTo>
                  <a:pt x="108989" y="594822"/>
                  <a:pt x="92080" y="600325"/>
                  <a:pt x="75359" y="600325"/>
                </a:cubicBezTo>
                <a:cubicBezTo>
                  <a:pt x="53505" y="600325"/>
                  <a:pt x="31839" y="590872"/>
                  <a:pt x="16908" y="572624"/>
                </a:cubicBezTo>
                <a:cubicBezTo>
                  <a:pt x="-9327" y="540408"/>
                  <a:pt x="-4523" y="493001"/>
                  <a:pt x="27788" y="466758"/>
                </a:cubicBezTo>
                <a:lnTo>
                  <a:pt x="256223" y="280846"/>
                </a:lnTo>
                <a:cubicBezTo>
                  <a:pt x="270071" y="269559"/>
                  <a:pt x="286956" y="263915"/>
                  <a:pt x="303841" y="263915"/>
                </a:cubicBezTo>
                <a:close/>
                <a:moveTo>
                  <a:pt x="303841" y="0"/>
                </a:moveTo>
                <a:cubicBezTo>
                  <a:pt x="320727" y="0"/>
                  <a:pt x="337612" y="5644"/>
                  <a:pt x="351459" y="16931"/>
                </a:cubicBezTo>
                <a:lnTo>
                  <a:pt x="581731" y="204301"/>
                </a:lnTo>
                <a:cubicBezTo>
                  <a:pt x="613948" y="230497"/>
                  <a:pt x="618846" y="277904"/>
                  <a:pt x="592517" y="310167"/>
                </a:cubicBezTo>
                <a:cubicBezTo>
                  <a:pt x="577634" y="328415"/>
                  <a:pt x="555921" y="337868"/>
                  <a:pt x="534066" y="337868"/>
                </a:cubicBezTo>
                <a:cubicBezTo>
                  <a:pt x="517346" y="337868"/>
                  <a:pt x="500531" y="332271"/>
                  <a:pt x="486542" y="320937"/>
                </a:cubicBezTo>
                <a:lnTo>
                  <a:pt x="303841" y="172320"/>
                </a:lnTo>
                <a:lnTo>
                  <a:pt x="122930" y="319479"/>
                </a:lnTo>
                <a:cubicBezTo>
                  <a:pt x="108989" y="330907"/>
                  <a:pt x="92080" y="336410"/>
                  <a:pt x="75359" y="336410"/>
                </a:cubicBezTo>
                <a:cubicBezTo>
                  <a:pt x="53505" y="336410"/>
                  <a:pt x="31839" y="326957"/>
                  <a:pt x="16908" y="308709"/>
                </a:cubicBezTo>
                <a:cubicBezTo>
                  <a:pt x="-9327" y="276493"/>
                  <a:pt x="-4523" y="229086"/>
                  <a:pt x="27788" y="202796"/>
                </a:cubicBezTo>
                <a:lnTo>
                  <a:pt x="256223" y="16931"/>
                </a:lnTo>
                <a:cubicBezTo>
                  <a:pt x="270071" y="5644"/>
                  <a:pt x="286956" y="0"/>
                  <a:pt x="303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42" name="double-up-arrow_56902">
            <a:extLst>
              <a:ext uri="{FF2B5EF4-FFF2-40B4-BE49-F238E27FC236}">
                <a16:creationId xmlns:a16="http://schemas.microsoft.com/office/drawing/2014/main" id="{3F70E703-185E-439C-A142-0A0597595206}"/>
              </a:ext>
            </a:extLst>
          </p:cNvPr>
          <p:cNvSpPr>
            <a:spLocks/>
          </p:cNvSpPr>
          <p:nvPr/>
        </p:nvSpPr>
        <p:spPr bwMode="auto">
          <a:xfrm rot="5400000">
            <a:off x="3138620" y="3429001"/>
            <a:ext cx="360000" cy="360000"/>
          </a:xfrm>
          <a:custGeom>
            <a:avLst/>
            <a:gdLst>
              <a:gd name="connsiteX0" fmla="*/ 303841 w 609471"/>
              <a:gd name="connsiteY0" fmla="*/ 263915 h 601783"/>
              <a:gd name="connsiteX1" fmla="*/ 351459 w 609471"/>
              <a:gd name="connsiteY1" fmla="*/ 280846 h 601783"/>
              <a:gd name="connsiteX2" fmla="*/ 581731 w 609471"/>
              <a:gd name="connsiteY2" fmla="*/ 468216 h 601783"/>
              <a:gd name="connsiteX3" fmla="*/ 592517 w 609471"/>
              <a:gd name="connsiteY3" fmla="*/ 574082 h 601783"/>
              <a:gd name="connsiteX4" fmla="*/ 534066 w 609471"/>
              <a:gd name="connsiteY4" fmla="*/ 601783 h 601783"/>
              <a:gd name="connsiteX5" fmla="*/ 486542 w 609471"/>
              <a:gd name="connsiteY5" fmla="*/ 584852 h 601783"/>
              <a:gd name="connsiteX6" fmla="*/ 303841 w 609471"/>
              <a:gd name="connsiteY6" fmla="*/ 436235 h 601783"/>
              <a:gd name="connsiteX7" fmla="*/ 122930 w 609471"/>
              <a:gd name="connsiteY7" fmla="*/ 583394 h 601783"/>
              <a:gd name="connsiteX8" fmla="*/ 75359 w 609471"/>
              <a:gd name="connsiteY8" fmla="*/ 600325 h 601783"/>
              <a:gd name="connsiteX9" fmla="*/ 16908 w 609471"/>
              <a:gd name="connsiteY9" fmla="*/ 572624 h 601783"/>
              <a:gd name="connsiteX10" fmla="*/ 27788 w 609471"/>
              <a:gd name="connsiteY10" fmla="*/ 466758 h 601783"/>
              <a:gd name="connsiteX11" fmla="*/ 256223 w 609471"/>
              <a:gd name="connsiteY11" fmla="*/ 280846 h 601783"/>
              <a:gd name="connsiteX12" fmla="*/ 303841 w 609471"/>
              <a:gd name="connsiteY12" fmla="*/ 263915 h 601783"/>
              <a:gd name="connsiteX13" fmla="*/ 303841 w 609471"/>
              <a:gd name="connsiteY13" fmla="*/ 0 h 601783"/>
              <a:gd name="connsiteX14" fmla="*/ 351459 w 609471"/>
              <a:gd name="connsiteY14" fmla="*/ 16931 h 601783"/>
              <a:gd name="connsiteX15" fmla="*/ 581731 w 609471"/>
              <a:gd name="connsiteY15" fmla="*/ 204301 h 601783"/>
              <a:gd name="connsiteX16" fmla="*/ 592517 w 609471"/>
              <a:gd name="connsiteY16" fmla="*/ 310167 h 601783"/>
              <a:gd name="connsiteX17" fmla="*/ 534066 w 609471"/>
              <a:gd name="connsiteY17" fmla="*/ 337868 h 601783"/>
              <a:gd name="connsiteX18" fmla="*/ 486542 w 609471"/>
              <a:gd name="connsiteY18" fmla="*/ 320937 h 601783"/>
              <a:gd name="connsiteX19" fmla="*/ 303841 w 609471"/>
              <a:gd name="connsiteY19" fmla="*/ 172320 h 601783"/>
              <a:gd name="connsiteX20" fmla="*/ 122930 w 609471"/>
              <a:gd name="connsiteY20" fmla="*/ 319479 h 601783"/>
              <a:gd name="connsiteX21" fmla="*/ 75359 w 609471"/>
              <a:gd name="connsiteY21" fmla="*/ 336410 h 601783"/>
              <a:gd name="connsiteX22" fmla="*/ 16908 w 609471"/>
              <a:gd name="connsiteY22" fmla="*/ 308709 h 601783"/>
              <a:gd name="connsiteX23" fmla="*/ 27788 w 609471"/>
              <a:gd name="connsiteY23" fmla="*/ 202796 h 601783"/>
              <a:gd name="connsiteX24" fmla="*/ 256223 w 609471"/>
              <a:gd name="connsiteY24" fmla="*/ 16931 h 601783"/>
              <a:gd name="connsiteX25" fmla="*/ 303841 w 609471"/>
              <a:gd name="connsiteY25" fmla="*/ 0 h 60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9471" h="601783">
                <a:moveTo>
                  <a:pt x="303841" y="263915"/>
                </a:moveTo>
                <a:cubicBezTo>
                  <a:pt x="320727" y="263915"/>
                  <a:pt x="337612" y="269559"/>
                  <a:pt x="351459" y="280846"/>
                </a:cubicBezTo>
                <a:lnTo>
                  <a:pt x="581731" y="468216"/>
                </a:lnTo>
                <a:cubicBezTo>
                  <a:pt x="613948" y="494412"/>
                  <a:pt x="618846" y="541819"/>
                  <a:pt x="592517" y="574082"/>
                </a:cubicBezTo>
                <a:cubicBezTo>
                  <a:pt x="577634" y="592330"/>
                  <a:pt x="555921" y="601783"/>
                  <a:pt x="534066" y="601783"/>
                </a:cubicBezTo>
                <a:cubicBezTo>
                  <a:pt x="517346" y="601783"/>
                  <a:pt x="500531" y="596186"/>
                  <a:pt x="486542" y="584852"/>
                </a:cubicBezTo>
                <a:lnTo>
                  <a:pt x="303841" y="436235"/>
                </a:lnTo>
                <a:lnTo>
                  <a:pt x="122930" y="583394"/>
                </a:lnTo>
                <a:cubicBezTo>
                  <a:pt x="108989" y="594822"/>
                  <a:pt x="92080" y="600325"/>
                  <a:pt x="75359" y="600325"/>
                </a:cubicBezTo>
                <a:cubicBezTo>
                  <a:pt x="53505" y="600325"/>
                  <a:pt x="31839" y="590872"/>
                  <a:pt x="16908" y="572624"/>
                </a:cubicBezTo>
                <a:cubicBezTo>
                  <a:pt x="-9327" y="540408"/>
                  <a:pt x="-4523" y="493001"/>
                  <a:pt x="27788" y="466758"/>
                </a:cubicBezTo>
                <a:lnTo>
                  <a:pt x="256223" y="280846"/>
                </a:lnTo>
                <a:cubicBezTo>
                  <a:pt x="270071" y="269559"/>
                  <a:pt x="286956" y="263915"/>
                  <a:pt x="303841" y="263915"/>
                </a:cubicBezTo>
                <a:close/>
                <a:moveTo>
                  <a:pt x="303841" y="0"/>
                </a:moveTo>
                <a:cubicBezTo>
                  <a:pt x="320727" y="0"/>
                  <a:pt x="337612" y="5644"/>
                  <a:pt x="351459" y="16931"/>
                </a:cubicBezTo>
                <a:lnTo>
                  <a:pt x="581731" y="204301"/>
                </a:lnTo>
                <a:cubicBezTo>
                  <a:pt x="613948" y="230497"/>
                  <a:pt x="618846" y="277904"/>
                  <a:pt x="592517" y="310167"/>
                </a:cubicBezTo>
                <a:cubicBezTo>
                  <a:pt x="577634" y="328415"/>
                  <a:pt x="555921" y="337868"/>
                  <a:pt x="534066" y="337868"/>
                </a:cubicBezTo>
                <a:cubicBezTo>
                  <a:pt x="517346" y="337868"/>
                  <a:pt x="500531" y="332271"/>
                  <a:pt x="486542" y="320937"/>
                </a:cubicBezTo>
                <a:lnTo>
                  <a:pt x="303841" y="172320"/>
                </a:lnTo>
                <a:lnTo>
                  <a:pt x="122930" y="319479"/>
                </a:lnTo>
                <a:cubicBezTo>
                  <a:pt x="108989" y="330907"/>
                  <a:pt x="92080" y="336410"/>
                  <a:pt x="75359" y="336410"/>
                </a:cubicBezTo>
                <a:cubicBezTo>
                  <a:pt x="53505" y="336410"/>
                  <a:pt x="31839" y="326957"/>
                  <a:pt x="16908" y="308709"/>
                </a:cubicBezTo>
                <a:cubicBezTo>
                  <a:pt x="-9327" y="276493"/>
                  <a:pt x="-4523" y="229086"/>
                  <a:pt x="27788" y="202796"/>
                </a:cubicBezTo>
                <a:lnTo>
                  <a:pt x="256223" y="16931"/>
                </a:lnTo>
                <a:cubicBezTo>
                  <a:pt x="270071" y="5644"/>
                  <a:pt x="286956" y="0"/>
                  <a:pt x="303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3" name="double-up-arrow_56902">
            <a:extLst>
              <a:ext uri="{FF2B5EF4-FFF2-40B4-BE49-F238E27FC236}">
                <a16:creationId xmlns:a16="http://schemas.microsoft.com/office/drawing/2014/main" id="{4D3E8B1B-26DF-447E-9A33-B6B524B153CD}"/>
              </a:ext>
            </a:extLst>
          </p:cNvPr>
          <p:cNvSpPr>
            <a:spLocks/>
          </p:cNvSpPr>
          <p:nvPr/>
        </p:nvSpPr>
        <p:spPr bwMode="auto">
          <a:xfrm rot="5400000">
            <a:off x="3138620" y="4759966"/>
            <a:ext cx="360000" cy="360000"/>
          </a:xfrm>
          <a:custGeom>
            <a:avLst/>
            <a:gdLst>
              <a:gd name="connsiteX0" fmla="*/ 303841 w 609471"/>
              <a:gd name="connsiteY0" fmla="*/ 263915 h 601783"/>
              <a:gd name="connsiteX1" fmla="*/ 351459 w 609471"/>
              <a:gd name="connsiteY1" fmla="*/ 280846 h 601783"/>
              <a:gd name="connsiteX2" fmla="*/ 581731 w 609471"/>
              <a:gd name="connsiteY2" fmla="*/ 468216 h 601783"/>
              <a:gd name="connsiteX3" fmla="*/ 592517 w 609471"/>
              <a:gd name="connsiteY3" fmla="*/ 574082 h 601783"/>
              <a:gd name="connsiteX4" fmla="*/ 534066 w 609471"/>
              <a:gd name="connsiteY4" fmla="*/ 601783 h 601783"/>
              <a:gd name="connsiteX5" fmla="*/ 486542 w 609471"/>
              <a:gd name="connsiteY5" fmla="*/ 584852 h 601783"/>
              <a:gd name="connsiteX6" fmla="*/ 303841 w 609471"/>
              <a:gd name="connsiteY6" fmla="*/ 436235 h 601783"/>
              <a:gd name="connsiteX7" fmla="*/ 122930 w 609471"/>
              <a:gd name="connsiteY7" fmla="*/ 583394 h 601783"/>
              <a:gd name="connsiteX8" fmla="*/ 75359 w 609471"/>
              <a:gd name="connsiteY8" fmla="*/ 600325 h 601783"/>
              <a:gd name="connsiteX9" fmla="*/ 16908 w 609471"/>
              <a:gd name="connsiteY9" fmla="*/ 572624 h 601783"/>
              <a:gd name="connsiteX10" fmla="*/ 27788 w 609471"/>
              <a:gd name="connsiteY10" fmla="*/ 466758 h 601783"/>
              <a:gd name="connsiteX11" fmla="*/ 256223 w 609471"/>
              <a:gd name="connsiteY11" fmla="*/ 280846 h 601783"/>
              <a:gd name="connsiteX12" fmla="*/ 303841 w 609471"/>
              <a:gd name="connsiteY12" fmla="*/ 263915 h 601783"/>
              <a:gd name="connsiteX13" fmla="*/ 303841 w 609471"/>
              <a:gd name="connsiteY13" fmla="*/ 0 h 601783"/>
              <a:gd name="connsiteX14" fmla="*/ 351459 w 609471"/>
              <a:gd name="connsiteY14" fmla="*/ 16931 h 601783"/>
              <a:gd name="connsiteX15" fmla="*/ 581731 w 609471"/>
              <a:gd name="connsiteY15" fmla="*/ 204301 h 601783"/>
              <a:gd name="connsiteX16" fmla="*/ 592517 w 609471"/>
              <a:gd name="connsiteY16" fmla="*/ 310167 h 601783"/>
              <a:gd name="connsiteX17" fmla="*/ 534066 w 609471"/>
              <a:gd name="connsiteY17" fmla="*/ 337868 h 601783"/>
              <a:gd name="connsiteX18" fmla="*/ 486542 w 609471"/>
              <a:gd name="connsiteY18" fmla="*/ 320937 h 601783"/>
              <a:gd name="connsiteX19" fmla="*/ 303841 w 609471"/>
              <a:gd name="connsiteY19" fmla="*/ 172320 h 601783"/>
              <a:gd name="connsiteX20" fmla="*/ 122930 w 609471"/>
              <a:gd name="connsiteY20" fmla="*/ 319479 h 601783"/>
              <a:gd name="connsiteX21" fmla="*/ 75359 w 609471"/>
              <a:gd name="connsiteY21" fmla="*/ 336410 h 601783"/>
              <a:gd name="connsiteX22" fmla="*/ 16908 w 609471"/>
              <a:gd name="connsiteY22" fmla="*/ 308709 h 601783"/>
              <a:gd name="connsiteX23" fmla="*/ 27788 w 609471"/>
              <a:gd name="connsiteY23" fmla="*/ 202796 h 601783"/>
              <a:gd name="connsiteX24" fmla="*/ 256223 w 609471"/>
              <a:gd name="connsiteY24" fmla="*/ 16931 h 601783"/>
              <a:gd name="connsiteX25" fmla="*/ 303841 w 609471"/>
              <a:gd name="connsiteY25" fmla="*/ 0 h 60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9471" h="601783">
                <a:moveTo>
                  <a:pt x="303841" y="263915"/>
                </a:moveTo>
                <a:cubicBezTo>
                  <a:pt x="320727" y="263915"/>
                  <a:pt x="337612" y="269559"/>
                  <a:pt x="351459" y="280846"/>
                </a:cubicBezTo>
                <a:lnTo>
                  <a:pt x="581731" y="468216"/>
                </a:lnTo>
                <a:cubicBezTo>
                  <a:pt x="613948" y="494412"/>
                  <a:pt x="618846" y="541819"/>
                  <a:pt x="592517" y="574082"/>
                </a:cubicBezTo>
                <a:cubicBezTo>
                  <a:pt x="577634" y="592330"/>
                  <a:pt x="555921" y="601783"/>
                  <a:pt x="534066" y="601783"/>
                </a:cubicBezTo>
                <a:cubicBezTo>
                  <a:pt x="517346" y="601783"/>
                  <a:pt x="500531" y="596186"/>
                  <a:pt x="486542" y="584852"/>
                </a:cubicBezTo>
                <a:lnTo>
                  <a:pt x="303841" y="436235"/>
                </a:lnTo>
                <a:lnTo>
                  <a:pt x="122930" y="583394"/>
                </a:lnTo>
                <a:cubicBezTo>
                  <a:pt x="108989" y="594822"/>
                  <a:pt x="92080" y="600325"/>
                  <a:pt x="75359" y="600325"/>
                </a:cubicBezTo>
                <a:cubicBezTo>
                  <a:pt x="53505" y="600325"/>
                  <a:pt x="31839" y="590872"/>
                  <a:pt x="16908" y="572624"/>
                </a:cubicBezTo>
                <a:cubicBezTo>
                  <a:pt x="-9327" y="540408"/>
                  <a:pt x="-4523" y="493001"/>
                  <a:pt x="27788" y="466758"/>
                </a:cubicBezTo>
                <a:lnTo>
                  <a:pt x="256223" y="280846"/>
                </a:lnTo>
                <a:cubicBezTo>
                  <a:pt x="270071" y="269559"/>
                  <a:pt x="286956" y="263915"/>
                  <a:pt x="303841" y="263915"/>
                </a:cubicBezTo>
                <a:close/>
                <a:moveTo>
                  <a:pt x="303841" y="0"/>
                </a:moveTo>
                <a:cubicBezTo>
                  <a:pt x="320727" y="0"/>
                  <a:pt x="337612" y="5644"/>
                  <a:pt x="351459" y="16931"/>
                </a:cubicBezTo>
                <a:lnTo>
                  <a:pt x="581731" y="204301"/>
                </a:lnTo>
                <a:cubicBezTo>
                  <a:pt x="613948" y="230497"/>
                  <a:pt x="618846" y="277904"/>
                  <a:pt x="592517" y="310167"/>
                </a:cubicBezTo>
                <a:cubicBezTo>
                  <a:pt x="577634" y="328415"/>
                  <a:pt x="555921" y="337868"/>
                  <a:pt x="534066" y="337868"/>
                </a:cubicBezTo>
                <a:cubicBezTo>
                  <a:pt x="517346" y="337868"/>
                  <a:pt x="500531" y="332271"/>
                  <a:pt x="486542" y="320937"/>
                </a:cubicBezTo>
                <a:lnTo>
                  <a:pt x="303841" y="172320"/>
                </a:lnTo>
                <a:lnTo>
                  <a:pt x="122930" y="319479"/>
                </a:lnTo>
                <a:cubicBezTo>
                  <a:pt x="108989" y="330907"/>
                  <a:pt x="92080" y="336410"/>
                  <a:pt x="75359" y="336410"/>
                </a:cubicBezTo>
                <a:cubicBezTo>
                  <a:pt x="53505" y="336410"/>
                  <a:pt x="31839" y="326957"/>
                  <a:pt x="16908" y="308709"/>
                </a:cubicBezTo>
                <a:cubicBezTo>
                  <a:pt x="-9327" y="276493"/>
                  <a:pt x="-4523" y="229086"/>
                  <a:pt x="27788" y="202796"/>
                </a:cubicBezTo>
                <a:lnTo>
                  <a:pt x="256223" y="16931"/>
                </a:lnTo>
                <a:cubicBezTo>
                  <a:pt x="270071" y="5644"/>
                  <a:pt x="286956" y="0"/>
                  <a:pt x="303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8F17945-D519-41E6-8E92-20FCC25EDBA6}"/>
              </a:ext>
            </a:extLst>
          </p:cNvPr>
          <p:cNvSpPr/>
          <p:nvPr/>
        </p:nvSpPr>
        <p:spPr>
          <a:xfrm>
            <a:off x="4147227" y="2096971"/>
            <a:ext cx="1296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符号主义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9A64E85-B7BA-485E-8DEF-DA900A1CC910}"/>
              </a:ext>
            </a:extLst>
          </p:cNvPr>
          <p:cNvSpPr/>
          <p:nvPr/>
        </p:nvSpPr>
        <p:spPr>
          <a:xfrm>
            <a:off x="4147227" y="3409434"/>
            <a:ext cx="1296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连接主义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1B826A9-1607-41B1-B3E5-4659C6C56321}"/>
              </a:ext>
            </a:extLst>
          </p:cNvPr>
          <p:cNvSpPr/>
          <p:nvPr/>
        </p:nvSpPr>
        <p:spPr>
          <a:xfrm>
            <a:off x="4147227" y="4759966"/>
            <a:ext cx="1296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行为主义</a:t>
            </a:r>
          </a:p>
        </p:txBody>
      </p:sp>
      <p:sp>
        <p:nvSpPr>
          <p:cNvPr id="47" name="double-up-arrow_56902">
            <a:extLst>
              <a:ext uri="{FF2B5EF4-FFF2-40B4-BE49-F238E27FC236}">
                <a16:creationId xmlns:a16="http://schemas.microsoft.com/office/drawing/2014/main" id="{F4CE1FDA-7FA3-4C97-8323-6104A790D06E}"/>
              </a:ext>
            </a:extLst>
          </p:cNvPr>
          <p:cNvSpPr>
            <a:spLocks/>
          </p:cNvSpPr>
          <p:nvPr/>
        </p:nvSpPr>
        <p:spPr bwMode="auto">
          <a:xfrm rot="5400000">
            <a:off x="6091834" y="2079367"/>
            <a:ext cx="360000" cy="360000"/>
          </a:xfrm>
          <a:custGeom>
            <a:avLst/>
            <a:gdLst>
              <a:gd name="connsiteX0" fmla="*/ 303841 w 609471"/>
              <a:gd name="connsiteY0" fmla="*/ 263915 h 601783"/>
              <a:gd name="connsiteX1" fmla="*/ 351459 w 609471"/>
              <a:gd name="connsiteY1" fmla="*/ 280846 h 601783"/>
              <a:gd name="connsiteX2" fmla="*/ 581731 w 609471"/>
              <a:gd name="connsiteY2" fmla="*/ 468216 h 601783"/>
              <a:gd name="connsiteX3" fmla="*/ 592517 w 609471"/>
              <a:gd name="connsiteY3" fmla="*/ 574082 h 601783"/>
              <a:gd name="connsiteX4" fmla="*/ 534066 w 609471"/>
              <a:gd name="connsiteY4" fmla="*/ 601783 h 601783"/>
              <a:gd name="connsiteX5" fmla="*/ 486542 w 609471"/>
              <a:gd name="connsiteY5" fmla="*/ 584852 h 601783"/>
              <a:gd name="connsiteX6" fmla="*/ 303841 w 609471"/>
              <a:gd name="connsiteY6" fmla="*/ 436235 h 601783"/>
              <a:gd name="connsiteX7" fmla="*/ 122930 w 609471"/>
              <a:gd name="connsiteY7" fmla="*/ 583394 h 601783"/>
              <a:gd name="connsiteX8" fmla="*/ 75359 w 609471"/>
              <a:gd name="connsiteY8" fmla="*/ 600325 h 601783"/>
              <a:gd name="connsiteX9" fmla="*/ 16908 w 609471"/>
              <a:gd name="connsiteY9" fmla="*/ 572624 h 601783"/>
              <a:gd name="connsiteX10" fmla="*/ 27788 w 609471"/>
              <a:gd name="connsiteY10" fmla="*/ 466758 h 601783"/>
              <a:gd name="connsiteX11" fmla="*/ 256223 w 609471"/>
              <a:gd name="connsiteY11" fmla="*/ 280846 h 601783"/>
              <a:gd name="connsiteX12" fmla="*/ 303841 w 609471"/>
              <a:gd name="connsiteY12" fmla="*/ 263915 h 601783"/>
              <a:gd name="connsiteX13" fmla="*/ 303841 w 609471"/>
              <a:gd name="connsiteY13" fmla="*/ 0 h 601783"/>
              <a:gd name="connsiteX14" fmla="*/ 351459 w 609471"/>
              <a:gd name="connsiteY14" fmla="*/ 16931 h 601783"/>
              <a:gd name="connsiteX15" fmla="*/ 581731 w 609471"/>
              <a:gd name="connsiteY15" fmla="*/ 204301 h 601783"/>
              <a:gd name="connsiteX16" fmla="*/ 592517 w 609471"/>
              <a:gd name="connsiteY16" fmla="*/ 310167 h 601783"/>
              <a:gd name="connsiteX17" fmla="*/ 534066 w 609471"/>
              <a:gd name="connsiteY17" fmla="*/ 337868 h 601783"/>
              <a:gd name="connsiteX18" fmla="*/ 486542 w 609471"/>
              <a:gd name="connsiteY18" fmla="*/ 320937 h 601783"/>
              <a:gd name="connsiteX19" fmla="*/ 303841 w 609471"/>
              <a:gd name="connsiteY19" fmla="*/ 172320 h 601783"/>
              <a:gd name="connsiteX20" fmla="*/ 122930 w 609471"/>
              <a:gd name="connsiteY20" fmla="*/ 319479 h 601783"/>
              <a:gd name="connsiteX21" fmla="*/ 75359 w 609471"/>
              <a:gd name="connsiteY21" fmla="*/ 336410 h 601783"/>
              <a:gd name="connsiteX22" fmla="*/ 16908 w 609471"/>
              <a:gd name="connsiteY22" fmla="*/ 308709 h 601783"/>
              <a:gd name="connsiteX23" fmla="*/ 27788 w 609471"/>
              <a:gd name="connsiteY23" fmla="*/ 202796 h 601783"/>
              <a:gd name="connsiteX24" fmla="*/ 256223 w 609471"/>
              <a:gd name="connsiteY24" fmla="*/ 16931 h 601783"/>
              <a:gd name="connsiteX25" fmla="*/ 303841 w 609471"/>
              <a:gd name="connsiteY25" fmla="*/ 0 h 60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9471" h="601783">
                <a:moveTo>
                  <a:pt x="303841" y="263915"/>
                </a:moveTo>
                <a:cubicBezTo>
                  <a:pt x="320727" y="263915"/>
                  <a:pt x="337612" y="269559"/>
                  <a:pt x="351459" y="280846"/>
                </a:cubicBezTo>
                <a:lnTo>
                  <a:pt x="581731" y="468216"/>
                </a:lnTo>
                <a:cubicBezTo>
                  <a:pt x="613948" y="494412"/>
                  <a:pt x="618846" y="541819"/>
                  <a:pt x="592517" y="574082"/>
                </a:cubicBezTo>
                <a:cubicBezTo>
                  <a:pt x="577634" y="592330"/>
                  <a:pt x="555921" y="601783"/>
                  <a:pt x="534066" y="601783"/>
                </a:cubicBezTo>
                <a:cubicBezTo>
                  <a:pt x="517346" y="601783"/>
                  <a:pt x="500531" y="596186"/>
                  <a:pt x="486542" y="584852"/>
                </a:cubicBezTo>
                <a:lnTo>
                  <a:pt x="303841" y="436235"/>
                </a:lnTo>
                <a:lnTo>
                  <a:pt x="122930" y="583394"/>
                </a:lnTo>
                <a:cubicBezTo>
                  <a:pt x="108989" y="594822"/>
                  <a:pt x="92080" y="600325"/>
                  <a:pt x="75359" y="600325"/>
                </a:cubicBezTo>
                <a:cubicBezTo>
                  <a:pt x="53505" y="600325"/>
                  <a:pt x="31839" y="590872"/>
                  <a:pt x="16908" y="572624"/>
                </a:cubicBezTo>
                <a:cubicBezTo>
                  <a:pt x="-9327" y="540408"/>
                  <a:pt x="-4523" y="493001"/>
                  <a:pt x="27788" y="466758"/>
                </a:cubicBezTo>
                <a:lnTo>
                  <a:pt x="256223" y="280846"/>
                </a:lnTo>
                <a:cubicBezTo>
                  <a:pt x="270071" y="269559"/>
                  <a:pt x="286956" y="263915"/>
                  <a:pt x="303841" y="263915"/>
                </a:cubicBezTo>
                <a:close/>
                <a:moveTo>
                  <a:pt x="303841" y="0"/>
                </a:moveTo>
                <a:cubicBezTo>
                  <a:pt x="320727" y="0"/>
                  <a:pt x="337612" y="5644"/>
                  <a:pt x="351459" y="16931"/>
                </a:cubicBezTo>
                <a:lnTo>
                  <a:pt x="581731" y="204301"/>
                </a:lnTo>
                <a:cubicBezTo>
                  <a:pt x="613948" y="230497"/>
                  <a:pt x="618846" y="277904"/>
                  <a:pt x="592517" y="310167"/>
                </a:cubicBezTo>
                <a:cubicBezTo>
                  <a:pt x="577634" y="328415"/>
                  <a:pt x="555921" y="337868"/>
                  <a:pt x="534066" y="337868"/>
                </a:cubicBezTo>
                <a:cubicBezTo>
                  <a:pt x="517346" y="337868"/>
                  <a:pt x="500531" y="332271"/>
                  <a:pt x="486542" y="320937"/>
                </a:cubicBezTo>
                <a:lnTo>
                  <a:pt x="303841" y="172320"/>
                </a:lnTo>
                <a:lnTo>
                  <a:pt x="122930" y="319479"/>
                </a:lnTo>
                <a:cubicBezTo>
                  <a:pt x="108989" y="330907"/>
                  <a:pt x="92080" y="336410"/>
                  <a:pt x="75359" y="336410"/>
                </a:cubicBezTo>
                <a:cubicBezTo>
                  <a:pt x="53505" y="336410"/>
                  <a:pt x="31839" y="326957"/>
                  <a:pt x="16908" y="308709"/>
                </a:cubicBezTo>
                <a:cubicBezTo>
                  <a:pt x="-9327" y="276493"/>
                  <a:pt x="-4523" y="229086"/>
                  <a:pt x="27788" y="202796"/>
                </a:cubicBezTo>
                <a:lnTo>
                  <a:pt x="256223" y="16931"/>
                </a:lnTo>
                <a:cubicBezTo>
                  <a:pt x="270071" y="5644"/>
                  <a:pt x="286956" y="0"/>
                  <a:pt x="303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48" name="double-up-arrow_56902">
            <a:extLst>
              <a:ext uri="{FF2B5EF4-FFF2-40B4-BE49-F238E27FC236}">
                <a16:creationId xmlns:a16="http://schemas.microsoft.com/office/drawing/2014/main" id="{0517175B-0E13-419C-9931-06E7186721D7}"/>
              </a:ext>
            </a:extLst>
          </p:cNvPr>
          <p:cNvSpPr>
            <a:spLocks/>
          </p:cNvSpPr>
          <p:nvPr/>
        </p:nvSpPr>
        <p:spPr bwMode="auto">
          <a:xfrm rot="5400000">
            <a:off x="6091834" y="3411396"/>
            <a:ext cx="360000" cy="360000"/>
          </a:xfrm>
          <a:custGeom>
            <a:avLst/>
            <a:gdLst>
              <a:gd name="connsiteX0" fmla="*/ 303841 w 609471"/>
              <a:gd name="connsiteY0" fmla="*/ 263915 h 601783"/>
              <a:gd name="connsiteX1" fmla="*/ 351459 w 609471"/>
              <a:gd name="connsiteY1" fmla="*/ 280846 h 601783"/>
              <a:gd name="connsiteX2" fmla="*/ 581731 w 609471"/>
              <a:gd name="connsiteY2" fmla="*/ 468216 h 601783"/>
              <a:gd name="connsiteX3" fmla="*/ 592517 w 609471"/>
              <a:gd name="connsiteY3" fmla="*/ 574082 h 601783"/>
              <a:gd name="connsiteX4" fmla="*/ 534066 w 609471"/>
              <a:gd name="connsiteY4" fmla="*/ 601783 h 601783"/>
              <a:gd name="connsiteX5" fmla="*/ 486542 w 609471"/>
              <a:gd name="connsiteY5" fmla="*/ 584852 h 601783"/>
              <a:gd name="connsiteX6" fmla="*/ 303841 w 609471"/>
              <a:gd name="connsiteY6" fmla="*/ 436235 h 601783"/>
              <a:gd name="connsiteX7" fmla="*/ 122930 w 609471"/>
              <a:gd name="connsiteY7" fmla="*/ 583394 h 601783"/>
              <a:gd name="connsiteX8" fmla="*/ 75359 w 609471"/>
              <a:gd name="connsiteY8" fmla="*/ 600325 h 601783"/>
              <a:gd name="connsiteX9" fmla="*/ 16908 w 609471"/>
              <a:gd name="connsiteY9" fmla="*/ 572624 h 601783"/>
              <a:gd name="connsiteX10" fmla="*/ 27788 w 609471"/>
              <a:gd name="connsiteY10" fmla="*/ 466758 h 601783"/>
              <a:gd name="connsiteX11" fmla="*/ 256223 w 609471"/>
              <a:gd name="connsiteY11" fmla="*/ 280846 h 601783"/>
              <a:gd name="connsiteX12" fmla="*/ 303841 w 609471"/>
              <a:gd name="connsiteY12" fmla="*/ 263915 h 601783"/>
              <a:gd name="connsiteX13" fmla="*/ 303841 w 609471"/>
              <a:gd name="connsiteY13" fmla="*/ 0 h 601783"/>
              <a:gd name="connsiteX14" fmla="*/ 351459 w 609471"/>
              <a:gd name="connsiteY14" fmla="*/ 16931 h 601783"/>
              <a:gd name="connsiteX15" fmla="*/ 581731 w 609471"/>
              <a:gd name="connsiteY15" fmla="*/ 204301 h 601783"/>
              <a:gd name="connsiteX16" fmla="*/ 592517 w 609471"/>
              <a:gd name="connsiteY16" fmla="*/ 310167 h 601783"/>
              <a:gd name="connsiteX17" fmla="*/ 534066 w 609471"/>
              <a:gd name="connsiteY17" fmla="*/ 337868 h 601783"/>
              <a:gd name="connsiteX18" fmla="*/ 486542 w 609471"/>
              <a:gd name="connsiteY18" fmla="*/ 320937 h 601783"/>
              <a:gd name="connsiteX19" fmla="*/ 303841 w 609471"/>
              <a:gd name="connsiteY19" fmla="*/ 172320 h 601783"/>
              <a:gd name="connsiteX20" fmla="*/ 122930 w 609471"/>
              <a:gd name="connsiteY20" fmla="*/ 319479 h 601783"/>
              <a:gd name="connsiteX21" fmla="*/ 75359 w 609471"/>
              <a:gd name="connsiteY21" fmla="*/ 336410 h 601783"/>
              <a:gd name="connsiteX22" fmla="*/ 16908 w 609471"/>
              <a:gd name="connsiteY22" fmla="*/ 308709 h 601783"/>
              <a:gd name="connsiteX23" fmla="*/ 27788 w 609471"/>
              <a:gd name="connsiteY23" fmla="*/ 202796 h 601783"/>
              <a:gd name="connsiteX24" fmla="*/ 256223 w 609471"/>
              <a:gd name="connsiteY24" fmla="*/ 16931 h 601783"/>
              <a:gd name="connsiteX25" fmla="*/ 303841 w 609471"/>
              <a:gd name="connsiteY25" fmla="*/ 0 h 60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9471" h="601783">
                <a:moveTo>
                  <a:pt x="303841" y="263915"/>
                </a:moveTo>
                <a:cubicBezTo>
                  <a:pt x="320727" y="263915"/>
                  <a:pt x="337612" y="269559"/>
                  <a:pt x="351459" y="280846"/>
                </a:cubicBezTo>
                <a:lnTo>
                  <a:pt x="581731" y="468216"/>
                </a:lnTo>
                <a:cubicBezTo>
                  <a:pt x="613948" y="494412"/>
                  <a:pt x="618846" y="541819"/>
                  <a:pt x="592517" y="574082"/>
                </a:cubicBezTo>
                <a:cubicBezTo>
                  <a:pt x="577634" y="592330"/>
                  <a:pt x="555921" y="601783"/>
                  <a:pt x="534066" y="601783"/>
                </a:cubicBezTo>
                <a:cubicBezTo>
                  <a:pt x="517346" y="601783"/>
                  <a:pt x="500531" y="596186"/>
                  <a:pt x="486542" y="584852"/>
                </a:cubicBezTo>
                <a:lnTo>
                  <a:pt x="303841" y="436235"/>
                </a:lnTo>
                <a:lnTo>
                  <a:pt x="122930" y="583394"/>
                </a:lnTo>
                <a:cubicBezTo>
                  <a:pt x="108989" y="594822"/>
                  <a:pt x="92080" y="600325"/>
                  <a:pt x="75359" y="600325"/>
                </a:cubicBezTo>
                <a:cubicBezTo>
                  <a:pt x="53505" y="600325"/>
                  <a:pt x="31839" y="590872"/>
                  <a:pt x="16908" y="572624"/>
                </a:cubicBezTo>
                <a:cubicBezTo>
                  <a:pt x="-9327" y="540408"/>
                  <a:pt x="-4523" y="493001"/>
                  <a:pt x="27788" y="466758"/>
                </a:cubicBezTo>
                <a:lnTo>
                  <a:pt x="256223" y="280846"/>
                </a:lnTo>
                <a:cubicBezTo>
                  <a:pt x="270071" y="269559"/>
                  <a:pt x="286956" y="263915"/>
                  <a:pt x="303841" y="263915"/>
                </a:cubicBezTo>
                <a:close/>
                <a:moveTo>
                  <a:pt x="303841" y="0"/>
                </a:moveTo>
                <a:cubicBezTo>
                  <a:pt x="320727" y="0"/>
                  <a:pt x="337612" y="5644"/>
                  <a:pt x="351459" y="16931"/>
                </a:cubicBezTo>
                <a:lnTo>
                  <a:pt x="581731" y="204301"/>
                </a:lnTo>
                <a:cubicBezTo>
                  <a:pt x="613948" y="230497"/>
                  <a:pt x="618846" y="277904"/>
                  <a:pt x="592517" y="310167"/>
                </a:cubicBezTo>
                <a:cubicBezTo>
                  <a:pt x="577634" y="328415"/>
                  <a:pt x="555921" y="337868"/>
                  <a:pt x="534066" y="337868"/>
                </a:cubicBezTo>
                <a:cubicBezTo>
                  <a:pt x="517346" y="337868"/>
                  <a:pt x="500531" y="332271"/>
                  <a:pt x="486542" y="320937"/>
                </a:cubicBezTo>
                <a:lnTo>
                  <a:pt x="303841" y="172320"/>
                </a:lnTo>
                <a:lnTo>
                  <a:pt x="122930" y="319479"/>
                </a:lnTo>
                <a:cubicBezTo>
                  <a:pt x="108989" y="330907"/>
                  <a:pt x="92080" y="336410"/>
                  <a:pt x="75359" y="336410"/>
                </a:cubicBezTo>
                <a:cubicBezTo>
                  <a:pt x="53505" y="336410"/>
                  <a:pt x="31839" y="326957"/>
                  <a:pt x="16908" y="308709"/>
                </a:cubicBezTo>
                <a:cubicBezTo>
                  <a:pt x="-9327" y="276493"/>
                  <a:pt x="-4523" y="229086"/>
                  <a:pt x="27788" y="202796"/>
                </a:cubicBezTo>
                <a:lnTo>
                  <a:pt x="256223" y="16931"/>
                </a:lnTo>
                <a:cubicBezTo>
                  <a:pt x="270071" y="5644"/>
                  <a:pt x="286956" y="0"/>
                  <a:pt x="303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9" name="double-up-arrow_56902">
            <a:extLst>
              <a:ext uri="{FF2B5EF4-FFF2-40B4-BE49-F238E27FC236}">
                <a16:creationId xmlns:a16="http://schemas.microsoft.com/office/drawing/2014/main" id="{D4C829F1-0BE8-49D6-90BC-C2A6D617721F}"/>
              </a:ext>
            </a:extLst>
          </p:cNvPr>
          <p:cNvSpPr>
            <a:spLocks/>
          </p:cNvSpPr>
          <p:nvPr/>
        </p:nvSpPr>
        <p:spPr bwMode="auto">
          <a:xfrm rot="5400000">
            <a:off x="6091834" y="4742361"/>
            <a:ext cx="360000" cy="360000"/>
          </a:xfrm>
          <a:custGeom>
            <a:avLst/>
            <a:gdLst>
              <a:gd name="connsiteX0" fmla="*/ 303841 w 609471"/>
              <a:gd name="connsiteY0" fmla="*/ 263915 h 601783"/>
              <a:gd name="connsiteX1" fmla="*/ 351459 w 609471"/>
              <a:gd name="connsiteY1" fmla="*/ 280846 h 601783"/>
              <a:gd name="connsiteX2" fmla="*/ 581731 w 609471"/>
              <a:gd name="connsiteY2" fmla="*/ 468216 h 601783"/>
              <a:gd name="connsiteX3" fmla="*/ 592517 w 609471"/>
              <a:gd name="connsiteY3" fmla="*/ 574082 h 601783"/>
              <a:gd name="connsiteX4" fmla="*/ 534066 w 609471"/>
              <a:gd name="connsiteY4" fmla="*/ 601783 h 601783"/>
              <a:gd name="connsiteX5" fmla="*/ 486542 w 609471"/>
              <a:gd name="connsiteY5" fmla="*/ 584852 h 601783"/>
              <a:gd name="connsiteX6" fmla="*/ 303841 w 609471"/>
              <a:gd name="connsiteY6" fmla="*/ 436235 h 601783"/>
              <a:gd name="connsiteX7" fmla="*/ 122930 w 609471"/>
              <a:gd name="connsiteY7" fmla="*/ 583394 h 601783"/>
              <a:gd name="connsiteX8" fmla="*/ 75359 w 609471"/>
              <a:gd name="connsiteY8" fmla="*/ 600325 h 601783"/>
              <a:gd name="connsiteX9" fmla="*/ 16908 w 609471"/>
              <a:gd name="connsiteY9" fmla="*/ 572624 h 601783"/>
              <a:gd name="connsiteX10" fmla="*/ 27788 w 609471"/>
              <a:gd name="connsiteY10" fmla="*/ 466758 h 601783"/>
              <a:gd name="connsiteX11" fmla="*/ 256223 w 609471"/>
              <a:gd name="connsiteY11" fmla="*/ 280846 h 601783"/>
              <a:gd name="connsiteX12" fmla="*/ 303841 w 609471"/>
              <a:gd name="connsiteY12" fmla="*/ 263915 h 601783"/>
              <a:gd name="connsiteX13" fmla="*/ 303841 w 609471"/>
              <a:gd name="connsiteY13" fmla="*/ 0 h 601783"/>
              <a:gd name="connsiteX14" fmla="*/ 351459 w 609471"/>
              <a:gd name="connsiteY14" fmla="*/ 16931 h 601783"/>
              <a:gd name="connsiteX15" fmla="*/ 581731 w 609471"/>
              <a:gd name="connsiteY15" fmla="*/ 204301 h 601783"/>
              <a:gd name="connsiteX16" fmla="*/ 592517 w 609471"/>
              <a:gd name="connsiteY16" fmla="*/ 310167 h 601783"/>
              <a:gd name="connsiteX17" fmla="*/ 534066 w 609471"/>
              <a:gd name="connsiteY17" fmla="*/ 337868 h 601783"/>
              <a:gd name="connsiteX18" fmla="*/ 486542 w 609471"/>
              <a:gd name="connsiteY18" fmla="*/ 320937 h 601783"/>
              <a:gd name="connsiteX19" fmla="*/ 303841 w 609471"/>
              <a:gd name="connsiteY19" fmla="*/ 172320 h 601783"/>
              <a:gd name="connsiteX20" fmla="*/ 122930 w 609471"/>
              <a:gd name="connsiteY20" fmla="*/ 319479 h 601783"/>
              <a:gd name="connsiteX21" fmla="*/ 75359 w 609471"/>
              <a:gd name="connsiteY21" fmla="*/ 336410 h 601783"/>
              <a:gd name="connsiteX22" fmla="*/ 16908 w 609471"/>
              <a:gd name="connsiteY22" fmla="*/ 308709 h 601783"/>
              <a:gd name="connsiteX23" fmla="*/ 27788 w 609471"/>
              <a:gd name="connsiteY23" fmla="*/ 202796 h 601783"/>
              <a:gd name="connsiteX24" fmla="*/ 256223 w 609471"/>
              <a:gd name="connsiteY24" fmla="*/ 16931 h 601783"/>
              <a:gd name="connsiteX25" fmla="*/ 303841 w 609471"/>
              <a:gd name="connsiteY25" fmla="*/ 0 h 60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9471" h="601783">
                <a:moveTo>
                  <a:pt x="303841" y="263915"/>
                </a:moveTo>
                <a:cubicBezTo>
                  <a:pt x="320727" y="263915"/>
                  <a:pt x="337612" y="269559"/>
                  <a:pt x="351459" y="280846"/>
                </a:cubicBezTo>
                <a:lnTo>
                  <a:pt x="581731" y="468216"/>
                </a:lnTo>
                <a:cubicBezTo>
                  <a:pt x="613948" y="494412"/>
                  <a:pt x="618846" y="541819"/>
                  <a:pt x="592517" y="574082"/>
                </a:cubicBezTo>
                <a:cubicBezTo>
                  <a:pt x="577634" y="592330"/>
                  <a:pt x="555921" y="601783"/>
                  <a:pt x="534066" y="601783"/>
                </a:cubicBezTo>
                <a:cubicBezTo>
                  <a:pt x="517346" y="601783"/>
                  <a:pt x="500531" y="596186"/>
                  <a:pt x="486542" y="584852"/>
                </a:cubicBezTo>
                <a:lnTo>
                  <a:pt x="303841" y="436235"/>
                </a:lnTo>
                <a:lnTo>
                  <a:pt x="122930" y="583394"/>
                </a:lnTo>
                <a:cubicBezTo>
                  <a:pt x="108989" y="594822"/>
                  <a:pt x="92080" y="600325"/>
                  <a:pt x="75359" y="600325"/>
                </a:cubicBezTo>
                <a:cubicBezTo>
                  <a:pt x="53505" y="600325"/>
                  <a:pt x="31839" y="590872"/>
                  <a:pt x="16908" y="572624"/>
                </a:cubicBezTo>
                <a:cubicBezTo>
                  <a:pt x="-9327" y="540408"/>
                  <a:pt x="-4523" y="493001"/>
                  <a:pt x="27788" y="466758"/>
                </a:cubicBezTo>
                <a:lnTo>
                  <a:pt x="256223" y="280846"/>
                </a:lnTo>
                <a:cubicBezTo>
                  <a:pt x="270071" y="269559"/>
                  <a:pt x="286956" y="263915"/>
                  <a:pt x="303841" y="263915"/>
                </a:cubicBezTo>
                <a:close/>
                <a:moveTo>
                  <a:pt x="303841" y="0"/>
                </a:moveTo>
                <a:cubicBezTo>
                  <a:pt x="320727" y="0"/>
                  <a:pt x="337612" y="5644"/>
                  <a:pt x="351459" y="16931"/>
                </a:cubicBezTo>
                <a:lnTo>
                  <a:pt x="581731" y="204301"/>
                </a:lnTo>
                <a:cubicBezTo>
                  <a:pt x="613948" y="230497"/>
                  <a:pt x="618846" y="277904"/>
                  <a:pt x="592517" y="310167"/>
                </a:cubicBezTo>
                <a:cubicBezTo>
                  <a:pt x="577634" y="328415"/>
                  <a:pt x="555921" y="337868"/>
                  <a:pt x="534066" y="337868"/>
                </a:cubicBezTo>
                <a:cubicBezTo>
                  <a:pt x="517346" y="337868"/>
                  <a:pt x="500531" y="332271"/>
                  <a:pt x="486542" y="320937"/>
                </a:cubicBezTo>
                <a:lnTo>
                  <a:pt x="303841" y="172320"/>
                </a:lnTo>
                <a:lnTo>
                  <a:pt x="122930" y="319479"/>
                </a:lnTo>
                <a:cubicBezTo>
                  <a:pt x="108989" y="330907"/>
                  <a:pt x="92080" y="336410"/>
                  <a:pt x="75359" y="336410"/>
                </a:cubicBezTo>
                <a:cubicBezTo>
                  <a:pt x="53505" y="336410"/>
                  <a:pt x="31839" y="326957"/>
                  <a:pt x="16908" y="308709"/>
                </a:cubicBezTo>
                <a:cubicBezTo>
                  <a:pt x="-9327" y="276493"/>
                  <a:pt x="-4523" y="229086"/>
                  <a:pt x="27788" y="202796"/>
                </a:cubicBezTo>
                <a:lnTo>
                  <a:pt x="256223" y="16931"/>
                </a:lnTo>
                <a:cubicBezTo>
                  <a:pt x="270071" y="5644"/>
                  <a:pt x="286956" y="0"/>
                  <a:pt x="303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F763DD7-6907-45C9-B801-DD4D653E1758}"/>
              </a:ext>
            </a:extLst>
          </p:cNvPr>
          <p:cNvSpPr/>
          <p:nvPr/>
        </p:nvSpPr>
        <p:spPr>
          <a:xfrm>
            <a:off x="7100441" y="2076506"/>
            <a:ext cx="1296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知识表示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54797F8-83EC-43F1-B780-E194A0C45574}"/>
              </a:ext>
            </a:extLst>
          </p:cNvPr>
          <p:cNvSpPr/>
          <p:nvPr/>
        </p:nvSpPr>
        <p:spPr>
          <a:xfrm>
            <a:off x="7100441" y="3388969"/>
            <a:ext cx="1296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神经网络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E60F601-AA7C-4F35-82BF-81E236E27E81}"/>
              </a:ext>
            </a:extLst>
          </p:cNvPr>
          <p:cNvSpPr/>
          <p:nvPr/>
        </p:nvSpPr>
        <p:spPr>
          <a:xfrm>
            <a:off x="7100441" y="4739501"/>
            <a:ext cx="1296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动态规划</a:t>
            </a:r>
          </a:p>
        </p:txBody>
      </p:sp>
      <p:sp>
        <p:nvSpPr>
          <p:cNvPr id="53" name="double-up-arrow_56902">
            <a:extLst>
              <a:ext uri="{FF2B5EF4-FFF2-40B4-BE49-F238E27FC236}">
                <a16:creationId xmlns:a16="http://schemas.microsoft.com/office/drawing/2014/main" id="{ACD6E783-3F2D-49A0-B034-E38FC2A190FD}"/>
              </a:ext>
            </a:extLst>
          </p:cNvPr>
          <p:cNvSpPr>
            <a:spLocks/>
          </p:cNvSpPr>
          <p:nvPr/>
        </p:nvSpPr>
        <p:spPr bwMode="auto">
          <a:xfrm rot="5400000">
            <a:off x="9045048" y="2079367"/>
            <a:ext cx="360000" cy="360000"/>
          </a:xfrm>
          <a:custGeom>
            <a:avLst/>
            <a:gdLst>
              <a:gd name="connsiteX0" fmla="*/ 303841 w 609471"/>
              <a:gd name="connsiteY0" fmla="*/ 263915 h 601783"/>
              <a:gd name="connsiteX1" fmla="*/ 351459 w 609471"/>
              <a:gd name="connsiteY1" fmla="*/ 280846 h 601783"/>
              <a:gd name="connsiteX2" fmla="*/ 581731 w 609471"/>
              <a:gd name="connsiteY2" fmla="*/ 468216 h 601783"/>
              <a:gd name="connsiteX3" fmla="*/ 592517 w 609471"/>
              <a:gd name="connsiteY3" fmla="*/ 574082 h 601783"/>
              <a:gd name="connsiteX4" fmla="*/ 534066 w 609471"/>
              <a:gd name="connsiteY4" fmla="*/ 601783 h 601783"/>
              <a:gd name="connsiteX5" fmla="*/ 486542 w 609471"/>
              <a:gd name="connsiteY5" fmla="*/ 584852 h 601783"/>
              <a:gd name="connsiteX6" fmla="*/ 303841 w 609471"/>
              <a:gd name="connsiteY6" fmla="*/ 436235 h 601783"/>
              <a:gd name="connsiteX7" fmla="*/ 122930 w 609471"/>
              <a:gd name="connsiteY7" fmla="*/ 583394 h 601783"/>
              <a:gd name="connsiteX8" fmla="*/ 75359 w 609471"/>
              <a:gd name="connsiteY8" fmla="*/ 600325 h 601783"/>
              <a:gd name="connsiteX9" fmla="*/ 16908 w 609471"/>
              <a:gd name="connsiteY9" fmla="*/ 572624 h 601783"/>
              <a:gd name="connsiteX10" fmla="*/ 27788 w 609471"/>
              <a:gd name="connsiteY10" fmla="*/ 466758 h 601783"/>
              <a:gd name="connsiteX11" fmla="*/ 256223 w 609471"/>
              <a:gd name="connsiteY11" fmla="*/ 280846 h 601783"/>
              <a:gd name="connsiteX12" fmla="*/ 303841 w 609471"/>
              <a:gd name="connsiteY12" fmla="*/ 263915 h 601783"/>
              <a:gd name="connsiteX13" fmla="*/ 303841 w 609471"/>
              <a:gd name="connsiteY13" fmla="*/ 0 h 601783"/>
              <a:gd name="connsiteX14" fmla="*/ 351459 w 609471"/>
              <a:gd name="connsiteY14" fmla="*/ 16931 h 601783"/>
              <a:gd name="connsiteX15" fmla="*/ 581731 w 609471"/>
              <a:gd name="connsiteY15" fmla="*/ 204301 h 601783"/>
              <a:gd name="connsiteX16" fmla="*/ 592517 w 609471"/>
              <a:gd name="connsiteY16" fmla="*/ 310167 h 601783"/>
              <a:gd name="connsiteX17" fmla="*/ 534066 w 609471"/>
              <a:gd name="connsiteY17" fmla="*/ 337868 h 601783"/>
              <a:gd name="connsiteX18" fmla="*/ 486542 w 609471"/>
              <a:gd name="connsiteY18" fmla="*/ 320937 h 601783"/>
              <a:gd name="connsiteX19" fmla="*/ 303841 w 609471"/>
              <a:gd name="connsiteY19" fmla="*/ 172320 h 601783"/>
              <a:gd name="connsiteX20" fmla="*/ 122930 w 609471"/>
              <a:gd name="connsiteY20" fmla="*/ 319479 h 601783"/>
              <a:gd name="connsiteX21" fmla="*/ 75359 w 609471"/>
              <a:gd name="connsiteY21" fmla="*/ 336410 h 601783"/>
              <a:gd name="connsiteX22" fmla="*/ 16908 w 609471"/>
              <a:gd name="connsiteY22" fmla="*/ 308709 h 601783"/>
              <a:gd name="connsiteX23" fmla="*/ 27788 w 609471"/>
              <a:gd name="connsiteY23" fmla="*/ 202796 h 601783"/>
              <a:gd name="connsiteX24" fmla="*/ 256223 w 609471"/>
              <a:gd name="connsiteY24" fmla="*/ 16931 h 601783"/>
              <a:gd name="connsiteX25" fmla="*/ 303841 w 609471"/>
              <a:gd name="connsiteY25" fmla="*/ 0 h 60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9471" h="601783">
                <a:moveTo>
                  <a:pt x="303841" y="263915"/>
                </a:moveTo>
                <a:cubicBezTo>
                  <a:pt x="320727" y="263915"/>
                  <a:pt x="337612" y="269559"/>
                  <a:pt x="351459" y="280846"/>
                </a:cubicBezTo>
                <a:lnTo>
                  <a:pt x="581731" y="468216"/>
                </a:lnTo>
                <a:cubicBezTo>
                  <a:pt x="613948" y="494412"/>
                  <a:pt x="618846" y="541819"/>
                  <a:pt x="592517" y="574082"/>
                </a:cubicBezTo>
                <a:cubicBezTo>
                  <a:pt x="577634" y="592330"/>
                  <a:pt x="555921" y="601783"/>
                  <a:pt x="534066" y="601783"/>
                </a:cubicBezTo>
                <a:cubicBezTo>
                  <a:pt x="517346" y="601783"/>
                  <a:pt x="500531" y="596186"/>
                  <a:pt x="486542" y="584852"/>
                </a:cubicBezTo>
                <a:lnTo>
                  <a:pt x="303841" y="436235"/>
                </a:lnTo>
                <a:lnTo>
                  <a:pt x="122930" y="583394"/>
                </a:lnTo>
                <a:cubicBezTo>
                  <a:pt x="108989" y="594822"/>
                  <a:pt x="92080" y="600325"/>
                  <a:pt x="75359" y="600325"/>
                </a:cubicBezTo>
                <a:cubicBezTo>
                  <a:pt x="53505" y="600325"/>
                  <a:pt x="31839" y="590872"/>
                  <a:pt x="16908" y="572624"/>
                </a:cubicBezTo>
                <a:cubicBezTo>
                  <a:pt x="-9327" y="540408"/>
                  <a:pt x="-4523" y="493001"/>
                  <a:pt x="27788" y="466758"/>
                </a:cubicBezTo>
                <a:lnTo>
                  <a:pt x="256223" y="280846"/>
                </a:lnTo>
                <a:cubicBezTo>
                  <a:pt x="270071" y="269559"/>
                  <a:pt x="286956" y="263915"/>
                  <a:pt x="303841" y="263915"/>
                </a:cubicBezTo>
                <a:close/>
                <a:moveTo>
                  <a:pt x="303841" y="0"/>
                </a:moveTo>
                <a:cubicBezTo>
                  <a:pt x="320727" y="0"/>
                  <a:pt x="337612" y="5644"/>
                  <a:pt x="351459" y="16931"/>
                </a:cubicBezTo>
                <a:lnTo>
                  <a:pt x="581731" y="204301"/>
                </a:lnTo>
                <a:cubicBezTo>
                  <a:pt x="613948" y="230497"/>
                  <a:pt x="618846" y="277904"/>
                  <a:pt x="592517" y="310167"/>
                </a:cubicBezTo>
                <a:cubicBezTo>
                  <a:pt x="577634" y="328415"/>
                  <a:pt x="555921" y="337868"/>
                  <a:pt x="534066" y="337868"/>
                </a:cubicBezTo>
                <a:cubicBezTo>
                  <a:pt x="517346" y="337868"/>
                  <a:pt x="500531" y="332271"/>
                  <a:pt x="486542" y="320937"/>
                </a:cubicBezTo>
                <a:lnTo>
                  <a:pt x="303841" y="172320"/>
                </a:lnTo>
                <a:lnTo>
                  <a:pt x="122930" y="319479"/>
                </a:lnTo>
                <a:cubicBezTo>
                  <a:pt x="108989" y="330907"/>
                  <a:pt x="92080" y="336410"/>
                  <a:pt x="75359" y="336410"/>
                </a:cubicBezTo>
                <a:cubicBezTo>
                  <a:pt x="53505" y="336410"/>
                  <a:pt x="31839" y="326957"/>
                  <a:pt x="16908" y="308709"/>
                </a:cubicBezTo>
                <a:cubicBezTo>
                  <a:pt x="-9327" y="276493"/>
                  <a:pt x="-4523" y="229086"/>
                  <a:pt x="27788" y="202796"/>
                </a:cubicBezTo>
                <a:lnTo>
                  <a:pt x="256223" y="16931"/>
                </a:lnTo>
                <a:cubicBezTo>
                  <a:pt x="270071" y="5644"/>
                  <a:pt x="286956" y="0"/>
                  <a:pt x="303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54" name="double-up-arrow_56902">
            <a:extLst>
              <a:ext uri="{FF2B5EF4-FFF2-40B4-BE49-F238E27FC236}">
                <a16:creationId xmlns:a16="http://schemas.microsoft.com/office/drawing/2014/main" id="{10F57C62-4FC1-4C73-A837-A1C7069B2D46}"/>
              </a:ext>
            </a:extLst>
          </p:cNvPr>
          <p:cNvSpPr>
            <a:spLocks/>
          </p:cNvSpPr>
          <p:nvPr/>
        </p:nvSpPr>
        <p:spPr bwMode="auto">
          <a:xfrm rot="5400000">
            <a:off x="9045048" y="3411396"/>
            <a:ext cx="360000" cy="360000"/>
          </a:xfrm>
          <a:custGeom>
            <a:avLst/>
            <a:gdLst>
              <a:gd name="connsiteX0" fmla="*/ 303841 w 609471"/>
              <a:gd name="connsiteY0" fmla="*/ 263915 h 601783"/>
              <a:gd name="connsiteX1" fmla="*/ 351459 w 609471"/>
              <a:gd name="connsiteY1" fmla="*/ 280846 h 601783"/>
              <a:gd name="connsiteX2" fmla="*/ 581731 w 609471"/>
              <a:gd name="connsiteY2" fmla="*/ 468216 h 601783"/>
              <a:gd name="connsiteX3" fmla="*/ 592517 w 609471"/>
              <a:gd name="connsiteY3" fmla="*/ 574082 h 601783"/>
              <a:gd name="connsiteX4" fmla="*/ 534066 w 609471"/>
              <a:gd name="connsiteY4" fmla="*/ 601783 h 601783"/>
              <a:gd name="connsiteX5" fmla="*/ 486542 w 609471"/>
              <a:gd name="connsiteY5" fmla="*/ 584852 h 601783"/>
              <a:gd name="connsiteX6" fmla="*/ 303841 w 609471"/>
              <a:gd name="connsiteY6" fmla="*/ 436235 h 601783"/>
              <a:gd name="connsiteX7" fmla="*/ 122930 w 609471"/>
              <a:gd name="connsiteY7" fmla="*/ 583394 h 601783"/>
              <a:gd name="connsiteX8" fmla="*/ 75359 w 609471"/>
              <a:gd name="connsiteY8" fmla="*/ 600325 h 601783"/>
              <a:gd name="connsiteX9" fmla="*/ 16908 w 609471"/>
              <a:gd name="connsiteY9" fmla="*/ 572624 h 601783"/>
              <a:gd name="connsiteX10" fmla="*/ 27788 w 609471"/>
              <a:gd name="connsiteY10" fmla="*/ 466758 h 601783"/>
              <a:gd name="connsiteX11" fmla="*/ 256223 w 609471"/>
              <a:gd name="connsiteY11" fmla="*/ 280846 h 601783"/>
              <a:gd name="connsiteX12" fmla="*/ 303841 w 609471"/>
              <a:gd name="connsiteY12" fmla="*/ 263915 h 601783"/>
              <a:gd name="connsiteX13" fmla="*/ 303841 w 609471"/>
              <a:gd name="connsiteY13" fmla="*/ 0 h 601783"/>
              <a:gd name="connsiteX14" fmla="*/ 351459 w 609471"/>
              <a:gd name="connsiteY14" fmla="*/ 16931 h 601783"/>
              <a:gd name="connsiteX15" fmla="*/ 581731 w 609471"/>
              <a:gd name="connsiteY15" fmla="*/ 204301 h 601783"/>
              <a:gd name="connsiteX16" fmla="*/ 592517 w 609471"/>
              <a:gd name="connsiteY16" fmla="*/ 310167 h 601783"/>
              <a:gd name="connsiteX17" fmla="*/ 534066 w 609471"/>
              <a:gd name="connsiteY17" fmla="*/ 337868 h 601783"/>
              <a:gd name="connsiteX18" fmla="*/ 486542 w 609471"/>
              <a:gd name="connsiteY18" fmla="*/ 320937 h 601783"/>
              <a:gd name="connsiteX19" fmla="*/ 303841 w 609471"/>
              <a:gd name="connsiteY19" fmla="*/ 172320 h 601783"/>
              <a:gd name="connsiteX20" fmla="*/ 122930 w 609471"/>
              <a:gd name="connsiteY20" fmla="*/ 319479 h 601783"/>
              <a:gd name="connsiteX21" fmla="*/ 75359 w 609471"/>
              <a:gd name="connsiteY21" fmla="*/ 336410 h 601783"/>
              <a:gd name="connsiteX22" fmla="*/ 16908 w 609471"/>
              <a:gd name="connsiteY22" fmla="*/ 308709 h 601783"/>
              <a:gd name="connsiteX23" fmla="*/ 27788 w 609471"/>
              <a:gd name="connsiteY23" fmla="*/ 202796 h 601783"/>
              <a:gd name="connsiteX24" fmla="*/ 256223 w 609471"/>
              <a:gd name="connsiteY24" fmla="*/ 16931 h 601783"/>
              <a:gd name="connsiteX25" fmla="*/ 303841 w 609471"/>
              <a:gd name="connsiteY25" fmla="*/ 0 h 60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9471" h="601783">
                <a:moveTo>
                  <a:pt x="303841" y="263915"/>
                </a:moveTo>
                <a:cubicBezTo>
                  <a:pt x="320727" y="263915"/>
                  <a:pt x="337612" y="269559"/>
                  <a:pt x="351459" y="280846"/>
                </a:cubicBezTo>
                <a:lnTo>
                  <a:pt x="581731" y="468216"/>
                </a:lnTo>
                <a:cubicBezTo>
                  <a:pt x="613948" y="494412"/>
                  <a:pt x="618846" y="541819"/>
                  <a:pt x="592517" y="574082"/>
                </a:cubicBezTo>
                <a:cubicBezTo>
                  <a:pt x="577634" y="592330"/>
                  <a:pt x="555921" y="601783"/>
                  <a:pt x="534066" y="601783"/>
                </a:cubicBezTo>
                <a:cubicBezTo>
                  <a:pt x="517346" y="601783"/>
                  <a:pt x="500531" y="596186"/>
                  <a:pt x="486542" y="584852"/>
                </a:cubicBezTo>
                <a:lnTo>
                  <a:pt x="303841" y="436235"/>
                </a:lnTo>
                <a:lnTo>
                  <a:pt x="122930" y="583394"/>
                </a:lnTo>
                <a:cubicBezTo>
                  <a:pt x="108989" y="594822"/>
                  <a:pt x="92080" y="600325"/>
                  <a:pt x="75359" y="600325"/>
                </a:cubicBezTo>
                <a:cubicBezTo>
                  <a:pt x="53505" y="600325"/>
                  <a:pt x="31839" y="590872"/>
                  <a:pt x="16908" y="572624"/>
                </a:cubicBezTo>
                <a:cubicBezTo>
                  <a:pt x="-9327" y="540408"/>
                  <a:pt x="-4523" y="493001"/>
                  <a:pt x="27788" y="466758"/>
                </a:cubicBezTo>
                <a:lnTo>
                  <a:pt x="256223" y="280846"/>
                </a:lnTo>
                <a:cubicBezTo>
                  <a:pt x="270071" y="269559"/>
                  <a:pt x="286956" y="263915"/>
                  <a:pt x="303841" y="263915"/>
                </a:cubicBezTo>
                <a:close/>
                <a:moveTo>
                  <a:pt x="303841" y="0"/>
                </a:moveTo>
                <a:cubicBezTo>
                  <a:pt x="320727" y="0"/>
                  <a:pt x="337612" y="5644"/>
                  <a:pt x="351459" y="16931"/>
                </a:cubicBezTo>
                <a:lnTo>
                  <a:pt x="581731" y="204301"/>
                </a:lnTo>
                <a:cubicBezTo>
                  <a:pt x="613948" y="230497"/>
                  <a:pt x="618846" y="277904"/>
                  <a:pt x="592517" y="310167"/>
                </a:cubicBezTo>
                <a:cubicBezTo>
                  <a:pt x="577634" y="328415"/>
                  <a:pt x="555921" y="337868"/>
                  <a:pt x="534066" y="337868"/>
                </a:cubicBezTo>
                <a:cubicBezTo>
                  <a:pt x="517346" y="337868"/>
                  <a:pt x="500531" y="332271"/>
                  <a:pt x="486542" y="320937"/>
                </a:cubicBezTo>
                <a:lnTo>
                  <a:pt x="303841" y="172320"/>
                </a:lnTo>
                <a:lnTo>
                  <a:pt x="122930" y="319479"/>
                </a:lnTo>
                <a:cubicBezTo>
                  <a:pt x="108989" y="330907"/>
                  <a:pt x="92080" y="336410"/>
                  <a:pt x="75359" y="336410"/>
                </a:cubicBezTo>
                <a:cubicBezTo>
                  <a:pt x="53505" y="336410"/>
                  <a:pt x="31839" y="326957"/>
                  <a:pt x="16908" y="308709"/>
                </a:cubicBezTo>
                <a:cubicBezTo>
                  <a:pt x="-9327" y="276493"/>
                  <a:pt x="-4523" y="229086"/>
                  <a:pt x="27788" y="202796"/>
                </a:cubicBezTo>
                <a:lnTo>
                  <a:pt x="256223" y="16931"/>
                </a:lnTo>
                <a:cubicBezTo>
                  <a:pt x="270071" y="5644"/>
                  <a:pt x="286956" y="0"/>
                  <a:pt x="303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5" name="double-up-arrow_56902">
            <a:extLst>
              <a:ext uri="{FF2B5EF4-FFF2-40B4-BE49-F238E27FC236}">
                <a16:creationId xmlns:a16="http://schemas.microsoft.com/office/drawing/2014/main" id="{2FBF6DCA-1220-46C9-8C26-905C164C90B5}"/>
              </a:ext>
            </a:extLst>
          </p:cNvPr>
          <p:cNvSpPr>
            <a:spLocks/>
          </p:cNvSpPr>
          <p:nvPr/>
        </p:nvSpPr>
        <p:spPr bwMode="auto">
          <a:xfrm rot="5400000">
            <a:off x="9045048" y="4742361"/>
            <a:ext cx="360000" cy="360000"/>
          </a:xfrm>
          <a:custGeom>
            <a:avLst/>
            <a:gdLst>
              <a:gd name="connsiteX0" fmla="*/ 303841 w 609471"/>
              <a:gd name="connsiteY0" fmla="*/ 263915 h 601783"/>
              <a:gd name="connsiteX1" fmla="*/ 351459 w 609471"/>
              <a:gd name="connsiteY1" fmla="*/ 280846 h 601783"/>
              <a:gd name="connsiteX2" fmla="*/ 581731 w 609471"/>
              <a:gd name="connsiteY2" fmla="*/ 468216 h 601783"/>
              <a:gd name="connsiteX3" fmla="*/ 592517 w 609471"/>
              <a:gd name="connsiteY3" fmla="*/ 574082 h 601783"/>
              <a:gd name="connsiteX4" fmla="*/ 534066 w 609471"/>
              <a:gd name="connsiteY4" fmla="*/ 601783 h 601783"/>
              <a:gd name="connsiteX5" fmla="*/ 486542 w 609471"/>
              <a:gd name="connsiteY5" fmla="*/ 584852 h 601783"/>
              <a:gd name="connsiteX6" fmla="*/ 303841 w 609471"/>
              <a:gd name="connsiteY6" fmla="*/ 436235 h 601783"/>
              <a:gd name="connsiteX7" fmla="*/ 122930 w 609471"/>
              <a:gd name="connsiteY7" fmla="*/ 583394 h 601783"/>
              <a:gd name="connsiteX8" fmla="*/ 75359 w 609471"/>
              <a:gd name="connsiteY8" fmla="*/ 600325 h 601783"/>
              <a:gd name="connsiteX9" fmla="*/ 16908 w 609471"/>
              <a:gd name="connsiteY9" fmla="*/ 572624 h 601783"/>
              <a:gd name="connsiteX10" fmla="*/ 27788 w 609471"/>
              <a:gd name="connsiteY10" fmla="*/ 466758 h 601783"/>
              <a:gd name="connsiteX11" fmla="*/ 256223 w 609471"/>
              <a:gd name="connsiteY11" fmla="*/ 280846 h 601783"/>
              <a:gd name="connsiteX12" fmla="*/ 303841 w 609471"/>
              <a:gd name="connsiteY12" fmla="*/ 263915 h 601783"/>
              <a:gd name="connsiteX13" fmla="*/ 303841 w 609471"/>
              <a:gd name="connsiteY13" fmla="*/ 0 h 601783"/>
              <a:gd name="connsiteX14" fmla="*/ 351459 w 609471"/>
              <a:gd name="connsiteY14" fmla="*/ 16931 h 601783"/>
              <a:gd name="connsiteX15" fmla="*/ 581731 w 609471"/>
              <a:gd name="connsiteY15" fmla="*/ 204301 h 601783"/>
              <a:gd name="connsiteX16" fmla="*/ 592517 w 609471"/>
              <a:gd name="connsiteY16" fmla="*/ 310167 h 601783"/>
              <a:gd name="connsiteX17" fmla="*/ 534066 w 609471"/>
              <a:gd name="connsiteY17" fmla="*/ 337868 h 601783"/>
              <a:gd name="connsiteX18" fmla="*/ 486542 w 609471"/>
              <a:gd name="connsiteY18" fmla="*/ 320937 h 601783"/>
              <a:gd name="connsiteX19" fmla="*/ 303841 w 609471"/>
              <a:gd name="connsiteY19" fmla="*/ 172320 h 601783"/>
              <a:gd name="connsiteX20" fmla="*/ 122930 w 609471"/>
              <a:gd name="connsiteY20" fmla="*/ 319479 h 601783"/>
              <a:gd name="connsiteX21" fmla="*/ 75359 w 609471"/>
              <a:gd name="connsiteY21" fmla="*/ 336410 h 601783"/>
              <a:gd name="connsiteX22" fmla="*/ 16908 w 609471"/>
              <a:gd name="connsiteY22" fmla="*/ 308709 h 601783"/>
              <a:gd name="connsiteX23" fmla="*/ 27788 w 609471"/>
              <a:gd name="connsiteY23" fmla="*/ 202796 h 601783"/>
              <a:gd name="connsiteX24" fmla="*/ 256223 w 609471"/>
              <a:gd name="connsiteY24" fmla="*/ 16931 h 601783"/>
              <a:gd name="connsiteX25" fmla="*/ 303841 w 609471"/>
              <a:gd name="connsiteY25" fmla="*/ 0 h 60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9471" h="601783">
                <a:moveTo>
                  <a:pt x="303841" y="263915"/>
                </a:moveTo>
                <a:cubicBezTo>
                  <a:pt x="320727" y="263915"/>
                  <a:pt x="337612" y="269559"/>
                  <a:pt x="351459" y="280846"/>
                </a:cubicBezTo>
                <a:lnTo>
                  <a:pt x="581731" y="468216"/>
                </a:lnTo>
                <a:cubicBezTo>
                  <a:pt x="613948" y="494412"/>
                  <a:pt x="618846" y="541819"/>
                  <a:pt x="592517" y="574082"/>
                </a:cubicBezTo>
                <a:cubicBezTo>
                  <a:pt x="577634" y="592330"/>
                  <a:pt x="555921" y="601783"/>
                  <a:pt x="534066" y="601783"/>
                </a:cubicBezTo>
                <a:cubicBezTo>
                  <a:pt x="517346" y="601783"/>
                  <a:pt x="500531" y="596186"/>
                  <a:pt x="486542" y="584852"/>
                </a:cubicBezTo>
                <a:lnTo>
                  <a:pt x="303841" y="436235"/>
                </a:lnTo>
                <a:lnTo>
                  <a:pt x="122930" y="583394"/>
                </a:lnTo>
                <a:cubicBezTo>
                  <a:pt x="108989" y="594822"/>
                  <a:pt x="92080" y="600325"/>
                  <a:pt x="75359" y="600325"/>
                </a:cubicBezTo>
                <a:cubicBezTo>
                  <a:pt x="53505" y="600325"/>
                  <a:pt x="31839" y="590872"/>
                  <a:pt x="16908" y="572624"/>
                </a:cubicBezTo>
                <a:cubicBezTo>
                  <a:pt x="-9327" y="540408"/>
                  <a:pt x="-4523" y="493001"/>
                  <a:pt x="27788" y="466758"/>
                </a:cubicBezTo>
                <a:lnTo>
                  <a:pt x="256223" y="280846"/>
                </a:lnTo>
                <a:cubicBezTo>
                  <a:pt x="270071" y="269559"/>
                  <a:pt x="286956" y="263915"/>
                  <a:pt x="303841" y="263915"/>
                </a:cubicBezTo>
                <a:close/>
                <a:moveTo>
                  <a:pt x="303841" y="0"/>
                </a:moveTo>
                <a:cubicBezTo>
                  <a:pt x="320727" y="0"/>
                  <a:pt x="337612" y="5644"/>
                  <a:pt x="351459" y="16931"/>
                </a:cubicBezTo>
                <a:lnTo>
                  <a:pt x="581731" y="204301"/>
                </a:lnTo>
                <a:cubicBezTo>
                  <a:pt x="613948" y="230497"/>
                  <a:pt x="618846" y="277904"/>
                  <a:pt x="592517" y="310167"/>
                </a:cubicBezTo>
                <a:cubicBezTo>
                  <a:pt x="577634" y="328415"/>
                  <a:pt x="555921" y="337868"/>
                  <a:pt x="534066" y="337868"/>
                </a:cubicBezTo>
                <a:cubicBezTo>
                  <a:pt x="517346" y="337868"/>
                  <a:pt x="500531" y="332271"/>
                  <a:pt x="486542" y="320937"/>
                </a:cubicBezTo>
                <a:lnTo>
                  <a:pt x="303841" y="172320"/>
                </a:lnTo>
                <a:lnTo>
                  <a:pt x="122930" y="319479"/>
                </a:lnTo>
                <a:cubicBezTo>
                  <a:pt x="108989" y="330907"/>
                  <a:pt x="92080" y="336410"/>
                  <a:pt x="75359" y="336410"/>
                </a:cubicBezTo>
                <a:cubicBezTo>
                  <a:pt x="53505" y="336410"/>
                  <a:pt x="31839" y="326957"/>
                  <a:pt x="16908" y="308709"/>
                </a:cubicBezTo>
                <a:cubicBezTo>
                  <a:pt x="-9327" y="276493"/>
                  <a:pt x="-4523" y="229086"/>
                  <a:pt x="27788" y="202796"/>
                </a:cubicBezTo>
                <a:lnTo>
                  <a:pt x="256223" y="16931"/>
                </a:lnTo>
                <a:cubicBezTo>
                  <a:pt x="270071" y="5644"/>
                  <a:pt x="286956" y="0"/>
                  <a:pt x="303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B274786-7531-4352-B4FE-395F79619ABA}"/>
              </a:ext>
            </a:extLst>
          </p:cNvPr>
          <p:cNvSpPr/>
          <p:nvPr/>
        </p:nvSpPr>
        <p:spPr>
          <a:xfrm>
            <a:off x="10053655" y="2076506"/>
            <a:ext cx="1296000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知识图谱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C744A04-6D40-413A-B7DD-ED9212C8197F}"/>
              </a:ext>
            </a:extLst>
          </p:cNvPr>
          <p:cNvSpPr/>
          <p:nvPr/>
        </p:nvSpPr>
        <p:spPr>
          <a:xfrm>
            <a:off x="10053655" y="3388969"/>
            <a:ext cx="1296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深度学习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F8CC1B6-3FF6-4B1D-AD51-E4568BCF8CC9}"/>
              </a:ext>
            </a:extLst>
          </p:cNvPr>
          <p:cNvSpPr/>
          <p:nvPr/>
        </p:nvSpPr>
        <p:spPr>
          <a:xfrm>
            <a:off x="10053655" y="4739501"/>
            <a:ext cx="1296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强化学习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27D95AD-B2CB-4DAA-8624-CC5C1070510D}"/>
              </a:ext>
            </a:extLst>
          </p:cNvPr>
          <p:cNvSpPr/>
          <p:nvPr/>
        </p:nvSpPr>
        <p:spPr>
          <a:xfrm>
            <a:off x="680484" y="1658679"/>
            <a:ext cx="11047228" cy="119084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495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BA1D8-EC93-4606-A8CC-FB2EBDD8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"/>
            <a:ext cx="11582400" cy="6858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详细构建过程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3012E7-2C25-490B-AF53-A08FB481C1A5}"/>
              </a:ext>
            </a:extLst>
          </p:cNvPr>
          <p:cNvSpPr/>
          <p:nvPr/>
        </p:nvSpPr>
        <p:spPr>
          <a:xfrm>
            <a:off x="304800" y="749300"/>
            <a:ext cx="10786927" cy="587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外交部（境外</a:t>
            </a:r>
            <a:r>
              <a:rPr lang="en-US" altLang="zh-CN" dirty="0"/>
              <a:t>+</a:t>
            </a:r>
            <a:r>
              <a:rPr lang="zh-CN" altLang="en-US"/>
              <a:t>安全） </a:t>
            </a:r>
            <a:endParaRPr lang="en-US" altLang="zh-CN" dirty="0"/>
          </a:p>
          <a:p>
            <a:r>
              <a:rPr lang="zh-CN" altLang="en-US" b="1" dirty="0"/>
              <a:t>知识抽取</a:t>
            </a:r>
            <a:r>
              <a:rPr lang="en-US" altLang="zh-CN" b="1" dirty="0"/>
              <a:t>——</a:t>
            </a:r>
            <a:r>
              <a:rPr lang="zh-CN" altLang="en-US" b="1" dirty="0"/>
              <a:t>自然语言处理：</a:t>
            </a:r>
          </a:p>
          <a:p>
            <a:pPr marL="342900" indent="-342900">
              <a:buAutoNum type="arabicPeriod"/>
            </a:pPr>
            <a:r>
              <a:rPr lang="zh-CN" altLang="en-US" dirty="0">
                <a:highlight>
                  <a:srgbClr val="FFFF00"/>
                </a:highlight>
              </a:rPr>
              <a:t>命名实体识别（</a:t>
            </a:r>
            <a:r>
              <a:rPr lang="en-US" altLang="zh-CN" dirty="0">
                <a:highlight>
                  <a:srgbClr val="FFFF00"/>
                </a:highlight>
              </a:rPr>
              <a:t>Name Entity Recognition</a:t>
            </a:r>
            <a:r>
              <a:rPr lang="zh-CN" altLang="en-US" dirty="0">
                <a:highlight>
                  <a:srgbClr val="FFFF00"/>
                </a:highlight>
              </a:rPr>
              <a:t>）</a:t>
            </a:r>
            <a:r>
              <a:rPr lang="en-US" altLang="zh-CN" dirty="0"/>
              <a:t>: </a:t>
            </a:r>
            <a:r>
              <a:rPr lang="zh-CN" altLang="en-US" dirty="0"/>
              <a:t>从文本里提取出实体并对每个实体做分类</a:t>
            </a:r>
            <a:r>
              <a:rPr lang="en-US" altLang="zh-CN" dirty="0"/>
              <a:t>/</a:t>
            </a:r>
            <a:r>
              <a:rPr lang="zh-CN" altLang="en-US" dirty="0"/>
              <a:t>打标签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sz="1400" dirty="0"/>
              <a:t>转化为序列标注的问题</a:t>
            </a:r>
            <a:endParaRPr lang="en-US" altLang="zh-CN" sz="1400" dirty="0"/>
          </a:p>
          <a:p>
            <a:pPr marL="800100" lvl="1" indent="-342900">
              <a:buAutoNum type="arabicPeriod"/>
            </a:pPr>
            <a:r>
              <a:rPr lang="zh-CN" altLang="en-US" sz="1400" dirty="0"/>
              <a:t>深度循环神经网络加上结合</a:t>
            </a:r>
            <a:r>
              <a:rPr lang="en-US" altLang="zh-CN" sz="1400" dirty="0"/>
              <a:t>CRF(</a:t>
            </a:r>
            <a:r>
              <a:rPr lang="zh-CN" altLang="en-US" sz="1400" dirty="0"/>
              <a:t>双向的循环神经网络</a:t>
            </a:r>
            <a:r>
              <a:rPr lang="en-US" altLang="zh-CN" sz="1400" dirty="0"/>
              <a:t>)</a:t>
            </a:r>
            <a:endParaRPr lang="zh-CN" altLang="en-US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highlight>
                  <a:srgbClr val="FFFF00"/>
                </a:highlight>
              </a:rPr>
              <a:t>关系抽取（</a:t>
            </a:r>
            <a:r>
              <a:rPr lang="en-US" altLang="zh-CN" dirty="0">
                <a:highlight>
                  <a:srgbClr val="FFFF00"/>
                </a:highlight>
              </a:rPr>
              <a:t>Relation Extraction</a:t>
            </a:r>
            <a:r>
              <a:rPr lang="zh-CN" altLang="en-US" dirty="0">
                <a:highlight>
                  <a:srgbClr val="FFFF00"/>
                </a:highlight>
              </a:rPr>
              <a:t>）</a:t>
            </a:r>
            <a:r>
              <a:rPr lang="zh-CN" altLang="en-US" dirty="0"/>
              <a:t>：把实体间的关系从文本中提取出来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/>
              <a:t>半监督学习</a:t>
            </a:r>
            <a:r>
              <a:rPr lang="en-US" altLang="zh-CN" sz="1400" dirty="0"/>
              <a:t>——</a:t>
            </a:r>
            <a:r>
              <a:rPr lang="zh-CN" altLang="en-US" sz="1400" dirty="0"/>
              <a:t>分类问题</a:t>
            </a:r>
            <a:endParaRPr lang="en-US" altLang="zh-CN" sz="14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/>
              <a:t>人工标注的训练语料</a:t>
            </a:r>
            <a:endParaRPr lang="en-US" altLang="zh-CN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400" dirty="0" err="1"/>
              <a:t>Deepdive</a:t>
            </a:r>
            <a:r>
              <a:rPr lang="zh-CN" altLang="en-US" sz="1400" dirty="0"/>
              <a:t>斯坦福远程监督知识抽取工具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highlight>
                  <a:srgbClr val="FFFF00"/>
                </a:highlight>
              </a:rPr>
              <a:t>实体统一（</a:t>
            </a:r>
            <a:r>
              <a:rPr lang="en-US" altLang="zh-CN" dirty="0">
                <a:highlight>
                  <a:srgbClr val="FFFF00"/>
                </a:highlight>
              </a:rPr>
              <a:t>Entity Resolution</a:t>
            </a:r>
            <a:r>
              <a:rPr lang="zh-CN" altLang="en-US" dirty="0">
                <a:highlight>
                  <a:srgbClr val="FFFF00"/>
                </a:highlight>
              </a:rPr>
              <a:t>） </a:t>
            </a:r>
            <a:r>
              <a:rPr lang="zh-CN" altLang="en-US" dirty="0"/>
              <a:t>：把不一样写法的实体合并，以减少实体的种类以及降低图谱的稀疏性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/>
              <a:t>聚类</a:t>
            </a:r>
            <a:r>
              <a:rPr lang="en-US" altLang="zh-CN" sz="1400" dirty="0"/>
              <a:t>——</a:t>
            </a:r>
            <a:r>
              <a:rPr lang="zh-CN" altLang="en-US" sz="1400" dirty="0"/>
              <a:t>字符的相似度</a:t>
            </a:r>
            <a:r>
              <a:rPr lang="en-US" altLang="zh-CN" sz="1400" dirty="0"/>
              <a:t>/</a:t>
            </a:r>
            <a:r>
              <a:rPr lang="zh-CN" altLang="en-US" sz="1400" dirty="0"/>
              <a:t>属性的相似度</a:t>
            </a:r>
            <a:r>
              <a:rPr lang="en-US" altLang="zh-CN" sz="1400" dirty="0"/>
              <a:t>/</a:t>
            </a:r>
            <a:r>
              <a:rPr lang="zh-CN" altLang="en-US" sz="1400" dirty="0"/>
              <a:t>结构的相似度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highlight>
                  <a:srgbClr val="FFFF00"/>
                </a:highlight>
              </a:rPr>
              <a:t>指代消解（</a:t>
            </a:r>
            <a:r>
              <a:rPr lang="en-US" altLang="zh-CN" dirty="0">
                <a:highlight>
                  <a:srgbClr val="FFFF00"/>
                </a:highlight>
              </a:rPr>
              <a:t>Coreference Resolution</a:t>
            </a:r>
            <a:r>
              <a:rPr lang="zh-CN" altLang="en-US" dirty="0">
                <a:highlight>
                  <a:srgbClr val="FFFF00"/>
                </a:highlight>
              </a:rPr>
              <a:t>） </a:t>
            </a:r>
            <a:r>
              <a:rPr lang="zh-CN" altLang="en-US" dirty="0"/>
              <a:t>：将代词（</a:t>
            </a:r>
            <a:r>
              <a:rPr lang="en-US" altLang="zh-CN" dirty="0" err="1"/>
              <a:t>eg</a:t>
            </a:r>
            <a:r>
              <a:rPr lang="zh-CN" altLang="en-US" dirty="0"/>
              <a:t>：这，它，</a:t>
            </a:r>
            <a:r>
              <a:rPr lang="en-US" altLang="zh-CN" dirty="0"/>
              <a:t>it</a:t>
            </a:r>
            <a:r>
              <a:rPr lang="zh-CN" altLang="en-US" dirty="0"/>
              <a:t>，</a:t>
            </a:r>
            <a:r>
              <a:rPr lang="en-US" altLang="zh-CN" dirty="0"/>
              <a:t>he</a:t>
            </a:r>
            <a:r>
              <a:rPr lang="zh-CN" altLang="en-US" dirty="0"/>
              <a:t>）指向实体</a:t>
            </a:r>
          </a:p>
          <a:p>
            <a:r>
              <a:rPr lang="zh-CN" altLang="en-US" b="1" dirty="0"/>
              <a:t>知识应用</a:t>
            </a:r>
            <a:endParaRPr lang="en-US" altLang="zh-CN" b="1" dirty="0"/>
          </a:p>
          <a:p>
            <a:pPr marL="800100" lvl="1" indent="-342900">
              <a:buAutoNum type="arabicPeriod"/>
            </a:pPr>
            <a:r>
              <a:rPr lang="zh-CN" altLang="en-US" sz="1400" dirty="0"/>
              <a:t>关键词匹配</a:t>
            </a:r>
            <a:endParaRPr lang="en-US" altLang="zh-CN" sz="1400" dirty="0"/>
          </a:p>
          <a:p>
            <a:pPr marL="800100" lvl="1" indent="-342900">
              <a:buAutoNum type="arabicPeriod"/>
            </a:pPr>
            <a:r>
              <a:rPr lang="zh-CN" altLang="en-US" sz="1400" dirty="0"/>
              <a:t>将关键词识别为实体后，借助实体的属性进行判断</a:t>
            </a:r>
            <a:endParaRPr lang="en-US" altLang="zh-CN" sz="1400" dirty="0"/>
          </a:p>
          <a:p>
            <a:pPr marL="800100" lvl="1" indent="-342900">
              <a:buAutoNum type="arabicPeriod"/>
            </a:pPr>
            <a:r>
              <a:rPr lang="zh-CN" altLang="en-US" sz="1400" dirty="0"/>
              <a:t>借助实体和实体的关系判断</a:t>
            </a:r>
            <a:endParaRPr lang="en-US" altLang="zh-CN" sz="1400" dirty="0"/>
          </a:p>
          <a:p>
            <a:pPr marL="800100" lvl="1" indent="-342900">
              <a:buAutoNum type="arabicPeriod"/>
            </a:pPr>
            <a:r>
              <a:rPr lang="zh-CN" altLang="en-US" sz="1400" dirty="0"/>
              <a:t>增加复杂策略</a:t>
            </a:r>
            <a:r>
              <a:rPr lang="en-US" altLang="zh-CN" sz="1400" dirty="0"/>
              <a:t>——</a:t>
            </a:r>
            <a:r>
              <a:rPr lang="zh-CN" altLang="en-US" sz="1400" dirty="0"/>
              <a:t>最短路径</a:t>
            </a:r>
            <a:r>
              <a:rPr lang="en-US" altLang="zh-CN" sz="1400" dirty="0"/>
              <a:t>/</a:t>
            </a:r>
            <a:r>
              <a:rPr lang="zh-CN" altLang="en-US" sz="1400" dirty="0"/>
              <a:t>一致性判断</a:t>
            </a:r>
            <a:r>
              <a:rPr lang="en-US" altLang="zh-CN" sz="1400" dirty="0"/>
              <a:t>/</a:t>
            </a:r>
            <a:r>
              <a:rPr lang="zh-CN" altLang="en-US" sz="1400" dirty="0"/>
              <a:t>中心点定位</a:t>
            </a:r>
            <a:r>
              <a:rPr lang="en-US" altLang="zh-CN" sz="1400" dirty="0"/>
              <a:t>……</a:t>
            </a:r>
          </a:p>
          <a:p>
            <a:r>
              <a:rPr lang="zh-CN" altLang="en-US" b="1" dirty="0"/>
              <a:t>知识推理</a:t>
            </a:r>
            <a:endParaRPr lang="en-US" altLang="zh-CN" b="1" dirty="0"/>
          </a:p>
          <a:p>
            <a:r>
              <a:rPr lang="zh-CN" altLang="en-US" dirty="0"/>
              <a:t>推理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sz="1400" dirty="0"/>
              <a:t>基于符号推理</a:t>
            </a:r>
            <a:endParaRPr lang="en-US" altLang="zh-CN" sz="1400" dirty="0"/>
          </a:p>
          <a:p>
            <a:pPr marL="800100" lvl="1" indent="-342900">
              <a:buAutoNum type="arabicPeriod"/>
            </a:pPr>
            <a:r>
              <a:rPr lang="zh-CN" altLang="en-US" sz="1400" dirty="0"/>
              <a:t>基于图的推理</a:t>
            </a:r>
            <a:endParaRPr lang="en-US" altLang="zh-CN" sz="1400" dirty="0"/>
          </a:p>
          <a:p>
            <a:pPr marL="800100" lvl="1" indent="-342900">
              <a:buAutoNum type="arabicPeriod"/>
            </a:pPr>
            <a:r>
              <a:rPr lang="zh-CN" altLang="en-US" sz="1400" dirty="0"/>
              <a:t>基于分布式的知识语义表示的方法</a:t>
            </a:r>
            <a:endParaRPr lang="en-US" altLang="zh-CN" sz="1400" dirty="0"/>
          </a:p>
          <a:p>
            <a:pPr marL="800100" lvl="1" indent="-342900">
              <a:buAutoNum type="arabicPeriod"/>
            </a:pPr>
            <a:r>
              <a:rPr lang="zh-CN" altLang="en-US" sz="1400" dirty="0"/>
              <a:t>基于深度学习的推理模型</a:t>
            </a:r>
            <a:endParaRPr lang="en-US" altLang="zh-CN" sz="14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7992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BA1D8-EC93-4606-A8CC-FB2EBDD8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"/>
            <a:ext cx="11582400" cy="6858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图数据库选型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16C40FF-CC38-4F3F-AE16-D6E7BDEF9174}"/>
              </a:ext>
            </a:extLst>
          </p:cNvPr>
          <p:cNvSpPr/>
          <p:nvPr/>
        </p:nvSpPr>
        <p:spPr>
          <a:xfrm>
            <a:off x="2568045" y="836246"/>
            <a:ext cx="1404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err="1"/>
              <a:t>JanusGraph</a:t>
            </a:r>
            <a:endParaRPr lang="en-US" altLang="zh-CN" b="1" dirty="0"/>
          </a:p>
          <a:p>
            <a:pPr algn="ctr"/>
            <a:r>
              <a:rPr lang="en-US" altLang="zh-CN" b="1" dirty="0"/>
              <a:t>(Titan)</a:t>
            </a:r>
            <a:endParaRPr lang="zh-CN" altLang="en-US" b="1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ED92A0-82DD-44DC-8ACC-D9DBA811BEBA}"/>
              </a:ext>
            </a:extLst>
          </p:cNvPr>
          <p:cNvSpPr/>
          <p:nvPr/>
        </p:nvSpPr>
        <p:spPr>
          <a:xfrm>
            <a:off x="5221304" y="974745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err="1"/>
              <a:t>ArangoDB</a:t>
            </a:r>
            <a:endParaRPr lang="en-US" altLang="zh-CN" b="1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76D31A7-0A0D-47E7-BB38-663E234B6594}"/>
              </a:ext>
            </a:extLst>
          </p:cNvPr>
          <p:cNvSpPr/>
          <p:nvPr/>
        </p:nvSpPr>
        <p:spPr>
          <a:xfrm>
            <a:off x="7933370" y="974745"/>
            <a:ext cx="811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/>
              <a:t>Neo4j</a:t>
            </a:r>
            <a:endParaRPr lang="zh-CN" altLang="en-US" b="1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E5E2001-A327-472F-B1F4-2080E4D9DCDF}"/>
              </a:ext>
            </a:extLst>
          </p:cNvPr>
          <p:cNvSpPr/>
          <p:nvPr/>
        </p:nvSpPr>
        <p:spPr>
          <a:xfrm>
            <a:off x="10199104" y="974745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err="1"/>
              <a:t>OrientDB</a:t>
            </a:r>
            <a:endParaRPr lang="zh-CN" altLang="en-US" b="1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FD74891-1326-470B-B0BC-1AC3A552768B}"/>
              </a:ext>
            </a:extLst>
          </p:cNvPr>
          <p:cNvSpPr/>
          <p:nvPr/>
        </p:nvSpPr>
        <p:spPr>
          <a:xfrm>
            <a:off x="305633" y="1494981"/>
            <a:ext cx="1440000" cy="52321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开放性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CD5F56D-BB04-4713-B527-63F68F415B56}"/>
              </a:ext>
            </a:extLst>
          </p:cNvPr>
          <p:cNvSpPr txBox="1"/>
          <p:nvPr/>
        </p:nvSpPr>
        <p:spPr>
          <a:xfrm>
            <a:off x="5580377" y="1604064"/>
            <a:ext cx="54373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1400" dirty="0"/>
              <a:t>开源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3E5F384-7E69-4101-BD20-F18820D3D1BF}"/>
              </a:ext>
            </a:extLst>
          </p:cNvPr>
          <p:cNvSpPr txBox="1"/>
          <p:nvPr/>
        </p:nvSpPr>
        <p:spPr>
          <a:xfrm>
            <a:off x="7797917" y="1496342"/>
            <a:ext cx="108234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1400" dirty="0"/>
              <a:t>社区版开源</a:t>
            </a:r>
            <a:endParaRPr lang="en-US" altLang="zh-CN" sz="1400" dirty="0"/>
          </a:p>
          <a:p>
            <a:pPr algn="ctr"/>
            <a:r>
              <a:rPr lang="zh-CN" altLang="en-US" sz="1400" dirty="0">
                <a:hlinkClick r:id="rId2"/>
              </a:rPr>
              <a:t>企业版闭源</a:t>
            </a:r>
            <a:endParaRPr lang="zh-CN" altLang="en-US" sz="1400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4082DEE-E431-42D5-83C7-C81253F705DF}"/>
              </a:ext>
            </a:extLst>
          </p:cNvPr>
          <p:cNvCxnSpPr>
            <a:cxnSpLocks/>
          </p:cNvCxnSpPr>
          <p:nvPr/>
        </p:nvCxnSpPr>
        <p:spPr>
          <a:xfrm>
            <a:off x="304800" y="1494981"/>
            <a:ext cx="115824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868943B-8AC8-43C4-85A9-28BE79E3CB95}"/>
              </a:ext>
            </a:extLst>
          </p:cNvPr>
          <p:cNvCxnSpPr>
            <a:cxnSpLocks/>
          </p:cNvCxnSpPr>
          <p:nvPr/>
        </p:nvCxnSpPr>
        <p:spPr>
          <a:xfrm>
            <a:off x="304800" y="2018198"/>
            <a:ext cx="115824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99570C5-E379-4C83-9FB7-AC40C847FF65}"/>
              </a:ext>
            </a:extLst>
          </p:cNvPr>
          <p:cNvCxnSpPr>
            <a:cxnSpLocks/>
          </p:cNvCxnSpPr>
          <p:nvPr/>
        </p:nvCxnSpPr>
        <p:spPr>
          <a:xfrm flipV="1">
            <a:off x="11876180" y="1488559"/>
            <a:ext cx="0" cy="52963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E0B79D2E-59E4-44F8-9C46-0E948143DAB0}"/>
              </a:ext>
            </a:extLst>
          </p:cNvPr>
          <p:cNvSpPr txBox="1"/>
          <p:nvPr/>
        </p:nvSpPr>
        <p:spPr>
          <a:xfrm>
            <a:off x="2998452" y="1604064"/>
            <a:ext cx="54373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1400" dirty="0"/>
              <a:t>开源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8F6B893-1285-4134-A07A-1039EDC53E3F}"/>
              </a:ext>
            </a:extLst>
          </p:cNvPr>
          <p:cNvSpPr txBox="1"/>
          <p:nvPr/>
        </p:nvSpPr>
        <p:spPr>
          <a:xfrm>
            <a:off x="10502874" y="1604064"/>
            <a:ext cx="54373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1400" dirty="0"/>
              <a:t>开源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38CA093-8F85-4E9B-A652-881732BF20F6}"/>
              </a:ext>
            </a:extLst>
          </p:cNvPr>
          <p:cNvSpPr/>
          <p:nvPr/>
        </p:nvSpPr>
        <p:spPr>
          <a:xfrm>
            <a:off x="305633" y="2125530"/>
            <a:ext cx="1440000" cy="522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检索语言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DC7D68B-AFDC-49E3-BF62-F9217A218261}"/>
              </a:ext>
            </a:extLst>
          </p:cNvPr>
          <p:cNvSpPr/>
          <p:nvPr/>
        </p:nvSpPr>
        <p:spPr>
          <a:xfrm>
            <a:off x="305633" y="2786875"/>
            <a:ext cx="1440000" cy="52321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/>
              <a:t>优势</a:t>
            </a:r>
            <a:endParaRPr lang="zh-CN" altLang="en-US" sz="1400" b="1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968726E-2B41-4D73-8E41-3E66E5CBB18F}"/>
              </a:ext>
            </a:extLst>
          </p:cNvPr>
          <p:cNvSpPr/>
          <p:nvPr/>
        </p:nvSpPr>
        <p:spPr>
          <a:xfrm>
            <a:off x="305633" y="3437602"/>
            <a:ext cx="1440000" cy="3339623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性能对比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0D0E4D9-89ED-479A-9489-DE7A2201AF86}"/>
              </a:ext>
            </a:extLst>
          </p:cNvPr>
          <p:cNvSpPr txBox="1"/>
          <p:nvPr/>
        </p:nvSpPr>
        <p:spPr>
          <a:xfrm>
            <a:off x="5156389" y="2247544"/>
            <a:ext cx="139172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1400" dirty="0"/>
              <a:t>HTTP/JSON API</a:t>
            </a:r>
            <a:endParaRPr lang="zh-CN" altLang="en-US" sz="14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A7201BD-C5D5-4667-BB55-5AF1858D397E}"/>
              </a:ext>
            </a:extLst>
          </p:cNvPr>
          <p:cNvSpPr txBox="1"/>
          <p:nvPr/>
        </p:nvSpPr>
        <p:spPr>
          <a:xfrm>
            <a:off x="18725307" y="3130278"/>
            <a:ext cx="13388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/>
              <a:t>运算能力强</a:t>
            </a: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A03CB9B6-DC88-4C53-B05D-317695E428A5}"/>
              </a:ext>
            </a:extLst>
          </p:cNvPr>
          <p:cNvCxnSpPr>
            <a:cxnSpLocks/>
          </p:cNvCxnSpPr>
          <p:nvPr/>
        </p:nvCxnSpPr>
        <p:spPr>
          <a:xfrm>
            <a:off x="304800" y="2125530"/>
            <a:ext cx="115824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1F7CEB03-67C4-42E1-8814-0F9AEB97D4F3}"/>
              </a:ext>
            </a:extLst>
          </p:cNvPr>
          <p:cNvCxnSpPr>
            <a:cxnSpLocks/>
          </p:cNvCxnSpPr>
          <p:nvPr/>
        </p:nvCxnSpPr>
        <p:spPr>
          <a:xfrm>
            <a:off x="304800" y="2672513"/>
            <a:ext cx="115824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0B99E7CC-74A8-45F6-A3EF-EA2217ED41E5}"/>
              </a:ext>
            </a:extLst>
          </p:cNvPr>
          <p:cNvCxnSpPr>
            <a:cxnSpLocks/>
          </p:cNvCxnSpPr>
          <p:nvPr/>
        </p:nvCxnSpPr>
        <p:spPr>
          <a:xfrm>
            <a:off x="304800" y="2786875"/>
            <a:ext cx="11582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C90FCAE0-F07B-43AE-9FFB-525AC61D0A97}"/>
              </a:ext>
            </a:extLst>
          </p:cNvPr>
          <p:cNvCxnSpPr>
            <a:cxnSpLocks/>
          </p:cNvCxnSpPr>
          <p:nvPr/>
        </p:nvCxnSpPr>
        <p:spPr>
          <a:xfrm>
            <a:off x="304800" y="3310093"/>
            <a:ext cx="11582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0C8C4079-C5C2-4995-B3E2-07DE358B68AE}"/>
              </a:ext>
            </a:extLst>
          </p:cNvPr>
          <p:cNvCxnSpPr>
            <a:cxnSpLocks/>
          </p:cNvCxnSpPr>
          <p:nvPr/>
        </p:nvCxnSpPr>
        <p:spPr>
          <a:xfrm flipV="1">
            <a:off x="11876180" y="2125530"/>
            <a:ext cx="0" cy="54698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CFBB1EA6-399C-47D1-B033-DBE78882D0DB}"/>
              </a:ext>
            </a:extLst>
          </p:cNvPr>
          <p:cNvCxnSpPr>
            <a:cxnSpLocks/>
          </p:cNvCxnSpPr>
          <p:nvPr/>
        </p:nvCxnSpPr>
        <p:spPr>
          <a:xfrm flipV="1">
            <a:off x="11876180" y="2786875"/>
            <a:ext cx="0" cy="52321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DBD8C25D-E667-4405-87B7-2D6FB843F691}"/>
              </a:ext>
            </a:extLst>
          </p:cNvPr>
          <p:cNvSpPr txBox="1"/>
          <p:nvPr/>
        </p:nvSpPr>
        <p:spPr>
          <a:xfrm>
            <a:off x="2525579" y="2247544"/>
            <a:ext cx="14895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1400" dirty="0"/>
              <a:t>Gremlin/Java API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E7F56BE-899B-48C0-A6DD-E25ED6A1A57C}"/>
              </a:ext>
            </a:extLst>
          </p:cNvPr>
          <p:cNvSpPr txBox="1"/>
          <p:nvPr/>
        </p:nvSpPr>
        <p:spPr>
          <a:xfrm>
            <a:off x="10029987" y="2247544"/>
            <a:ext cx="14895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1400" dirty="0"/>
              <a:t>Gremlin/Java API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4AE587A-77A4-4FA5-9B17-36A3B439DB50}"/>
              </a:ext>
            </a:extLst>
          </p:cNvPr>
          <p:cNvSpPr txBox="1"/>
          <p:nvPr/>
        </p:nvSpPr>
        <p:spPr>
          <a:xfrm>
            <a:off x="7971842" y="2247544"/>
            <a:ext cx="73449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1400" dirty="0"/>
              <a:t>Cypher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0490955-4C06-4BAD-BA56-3702A6885FD4}"/>
              </a:ext>
            </a:extLst>
          </p:cNvPr>
          <p:cNvSpPr txBox="1"/>
          <p:nvPr/>
        </p:nvSpPr>
        <p:spPr>
          <a:xfrm>
            <a:off x="5187649" y="2888953"/>
            <a:ext cx="13292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1400" dirty="0"/>
              <a:t>社区</a:t>
            </a:r>
            <a:r>
              <a:rPr lang="en-US" altLang="zh-CN" sz="1400" dirty="0"/>
              <a:t>/</a:t>
            </a:r>
            <a:r>
              <a:rPr lang="zh-CN" altLang="en-US" sz="1400" dirty="0"/>
              <a:t>文档友好</a:t>
            </a:r>
            <a:endParaRPr lang="en-US" altLang="zh-CN" sz="14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462AC51-2ECF-4D07-8EBD-E7B05FE68AA7}"/>
              </a:ext>
            </a:extLst>
          </p:cNvPr>
          <p:cNvSpPr txBox="1"/>
          <p:nvPr/>
        </p:nvSpPr>
        <p:spPr>
          <a:xfrm>
            <a:off x="2211393" y="2781232"/>
            <a:ext cx="211788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1400" dirty="0"/>
              <a:t>底层可以基于</a:t>
            </a:r>
            <a:endParaRPr lang="en-US" altLang="zh-CN" sz="1400" dirty="0"/>
          </a:p>
          <a:p>
            <a:pPr algn="ctr"/>
            <a:r>
              <a:rPr lang="en-US" altLang="zh-CN" sz="1400" dirty="0" err="1"/>
              <a:t>HBase+Elasticsearch</a:t>
            </a:r>
            <a:r>
              <a:rPr lang="zh-CN" altLang="en-US" sz="1400" dirty="0"/>
              <a:t>实现</a:t>
            </a:r>
            <a:endParaRPr lang="en-US" altLang="zh-CN" sz="14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9DB05F45-F658-4615-BB8F-1DEBD5A92A2D}"/>
              </a:ext>
            </a:extLst>
          </p:cNvPr>
          <p:cNvSpPr txBox="1"/>
          <p:nvPr/>
        </p:nvSpPr>
        <p:spPr>
          <a:xfrm>
            <a:off x="9767896" y="2781232"/>
            <a:ext cx="201369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1400" dirty="0"/>
              <a:t>Gremlin/Java API/</a:t>
            </a:r>
          </a:p>
          <a:p>
            <a:pPr algn="ctr"/>
            <a:r>
              <a:rPr lang="en-US" altLang="zh-CN" sz="1400" dirty="0"/>
              <a:t>RESTful HTTP/JSON API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B1DB2704-A52F-4241-A3C0-525B5838680B}"/>
              </a:ext>
            </a:extLst>
          </p:cNvPr>
          <p:cNvSpPr txBox="1"/>
          <p:nvPr/>
        </p:nvSpPr>
        <p:spPr>
          <a:xfrm>
            <a:off x="7971842" y="2888953"/>
            <a:ext cx="73449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1400" dirty="0"/>
              <a:t>Cypher</a:t>
            </a:r>
          </a:p>
        </p:txBody>
      </p:sp>
      <p:pic>
        <p:nvPicPr>
          <p:cNvPr id="1028" name="Picture 4" descr="overall results of our performance benchmark">
            <a:extLst>
              <a:ext uri="{FF2B5EF4-FFF2-40B4-BE49-F238E27FC236}">
                <a16:creationId xmlns:a16="http://schemas.microsoft.com/office/drawing/2014/main" id="{41F89AB1-FD8E-48CB-B912-33BBC9318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935" y="3417950"/>
            <a:ext cx="6115645" cy="344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B3B88A3-3DF0-453F-BDC9-65B0E85D7C14}"/>
              </a:ext>
            </a:extLst>
          </p:cNvPr>
          <p:cNvCxnSpPr>
            <a:cxnSpLocks/>
          </p:cNvCxnSpPr>
          <p:nvPr/>
        </p:nvCxnSpPr>
        <p:spPr>
          <a:xfrm>
            <a:off x="293780" y="6777230"/>
            <a:ext cx="115824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9D9F7147-B5EE-4A99-9415-25897BC18C78}"/>
              </a:ext>
            </a:extLst>
          </p:cNvPr>
          <p:cNvCxnSpPr>
            <a:cxnSpLocks/>
          </p:cNvCxnSpPr>
          <p:nvPr/>
        </p:nvCxnSpPr>
        <p:spPr>
          <a:xfrm>
            <a:off x="293780" y="3436937"/>
            <a:ext cx="115824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09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BA1D8-EC93-4606-A8CC-FB2EBDD8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"/>
            <a:ext cx="11582400" cy="6858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产品核心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47205419-566A-4515-85D8-49B228FA9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110" y="771526"/>
            <a:ext cx="4126245" cy="41522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D</a:t>
            </a:r>
            <a:r>
              <a:rPr lang="en-US" altLang="zh-CN" sz="1800" dirty="0" err="1"/>
              <a:t>ata</a:t>
            </a:r>
            <a:r>
              <a:rPr lang="en-US" altLang="zh-CN" dirty="0" err="1">
                <a:solidFill>
                  <a:srgbClr val="FF0000"/>
                </a:solidFill>
              </a:rPr>
              <a:t>B</a:t>
            </a:r>
            <a:r>
              <a:rPr lang="en-US" altLang="zh-CN" sz="1800" dirty="0" err="1"/>
              <a:t>ase</a:t>
            </a:r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5D9866D9-6504-41D5-B4CF-389176C2E8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08822" y="771526"/>
            <a:ext cx="4146566" cy="41522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B</a:t>
            </a:r>
            <a:r>
              <a:rPr lang="en-US" altLang="zh-CN" sz="1800" dirty="0" err="1"/>
              <a:t>ig</a:t>
            </a:r>
            <a:r>
              <a:rPr lang="en-US" altLang="zh-CN" dirty="0" err="1">
                <a:solidFill>
                  <a:srgbClr val="FF0000"/>
                </a:solidFill>
              </a:rPr>
              <a:t>D</a:t>
            </a:r>
            <a:r>
              <a:rPr lang="en-US" altLang="zh-CN" sz="1800" dirty="0" err="1"/>
              <a:t>ata</a:t>
            </a:r>
            <a:endParaRPr lang="zh-CN" altLang="en-US" dirty="0"/>
          </a:p>
        </p:txBody>
      </p:sp>
      <p:sp>
        <p:nvSpPr>
          <p:cNvPr id="137" name="double-up-arrow_56902">
            <a:extLst>
              <a:ext uri="{FF2B5EF4-FFF2-40B4-BE49-F238E27FC236}">
                <a16:creationId xmlns:a16="http://schemas.microsoft.com/office/drawing/2014/main" id="{456781A5-8BC0-4E19-A5B5-8AE38A58880A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6583026" y="814184"/>
            <a:ext cx="334123" cy="329908"/>
          </a:xfrm>
          <a:custGeom>
            <a:avLst/>
            <a:gdLst>
              <a:gd name="connsiteX0" fmla="*/ 303841 w 609471"/>
              <a:gd name="connsiteY0" fmla="*/ 263915 h 601783"/>
              <a:gd name="connsiteX1" fmla="*/ 351459 w 609471"/>
              <a:gd name="connsiteY1" fmla="*/ 280846 h 601783"/>
              <a:gd name="connsiteX2" fmla="*/ 581731 w 609471"/>
              <a:gd name="connsiteY2" fmla="*/ 468216 h 601783"/>
              <a:gd name="connsiteX3" fmla="*/ 592517 w 609471"/>
              <a:gd name="connsiteY3" fmla="*/ 574082 h 601783"/>
              <a:gd name="connsiteX4" fmla="*/ 534066 w 609471"/>
              <a:gd name="connsiteY4" fmla="*/ 601783 h 601783"/>
              <a:gd name="connsiteX5" fmla="*/ 486542 w 609471"/>
              <a:gd name="connsiteY5" fmla="*/ 584852 h 601783"/>
              <a:gd name="connsiteX6" fmla="*/ 303841 w 609471"/>
              <a:gd name="connsiteY6" fmla="*/ 436235 h 601783"/>
              <a:gd name="connsiteX7" fmla="*/ 122930 w 609471"/>
              <a:gd name="connsiteY7" fmla="*/ 583394 h 601783"/>
              <a:gd name="connsiteX8" fmla="*/ 75359 w 609471"/>
              <a:gd name="connsiteY8" fmla="*/ 600325 h 601783"/>
              <a:gd name="connsiteX9" fmla="*/ 16908 w 609471"/>
              <a:gd name="connsiteY9" fmla="*/ 572624 h 601783"/>
              <a:gd name="connsiteX10" fmla="*/ 27788 w 609471"/>
              <a:gd name="connsiteY10" fmla="*/ 466758 h 601783"/>
              <a:gd name="connsiteX11" fmla="*/ 256223 w 609471"/>
              <a:gd name="connsiteY11" fmla="*/ 280846 h 601783"/>
              <a:gd name="connsiteX12" fmla="*/ 303841 w 609471"/>
              <a:gd name="connsiteY12" fmla="*/ 263915 h 601783"/>
              <a:gd name="connsiteX13" fmla="*/ 303841 w 609471"/>
              <a:gd name="connsiteY13" fmla="*/ 0 h 601783"/>
              <a:gd name="connsiteX14" fmla="*/ 351459 w 609471"/>
              <a:gd name="connsiteY14" fmla="*/ 16931 h 601783"/>
              <a:gd name="connsiteX15" fmla="*/ 581731 w 609471"/>
              <a:gd name="connsiteY15" fmla="*/ 204301 h 601783"/>
              <a:gd name="connsiteX16" fmla="*/ 592517 w 609471"/>
              <a:gd name="connsiteY16" fmla="*/ 310167 h 601783"/>
              <a:gd name="connsiteX17" fmla="*/ 534066 w 609471"/>
              <a:gd name="connsiteY17" fmla="*/ 337868 h 601783"/>
              <a:gd name="connsiteX18" fmla="*/ 486542 w 609471"/>
              <a:gd name="connsiteY18" fmla="*/ 320937 h 601783"/>
              <a:gd name="connsiteX19" fmla="*/ 303841 w 609471"/>
              <a:gd name="connsiteY19" fmla="*/ 172320 h 601783"/>
              <a:gd name="connsiteX20" fmla="*/ 122930 w 609471"/>
              <a:gd name="connsiteY20" fmla="*/ 319479 h 601783"/>
              <a:gd name="connsiteX21" fmla="*/ 75359 w 609471"/>
              <a:gd name="connsiteY21" fmla="*/ 336410 h 601783"/>
              <a:gd name="connsiteX22" fmla="*/ 16908 w 609471"/>
              <a:gd name="connsiteY22" fmla="*/ 308709 h 601783"/>
              <a:gd name="connsiteX23" fmla="*/ 27788 w 609471"/>
              <a:gd name="connsiteY23" fmla="*/ 202796 h 601783"/>
              <a:gd name="connsiteX24" fmla="*/ 256223 w 609471"/>
              <a:gd name="connsiteY24" fmla="*/ 16931 h 601783"/>
              <a:gd name="connsiteX25" fmla="*/ 303841 w 609471"/>
              <a:gd name="connsiteY25" fmla="*/ 0 h 60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9471" h="601783">
                <a:moveTo>
                  <a:pt x="303841" y="263915"/>
                </a:moveTo>
                <a:cubicBezTo>
                  <a:pt x="320727" y="263915"/>
                  <a:pt x="337612" y="269559"/>
                  <a:pt x="351459" y="280846"/>
                </a:cubicBezTo>
                <a:lnTo>
                  <a:pt x="581731" y="468216"/>
                </a:lnTo>
                <a:cubicBezTo>
                  <a:pt x="613948" y="494412"/>
                  <a:pt x="618846" y="541819"/>
                  <a:pt x="592517" y="574082"/>
                </a:cubicBezTo>
                <a:cubicBezTo>
                  <a:pt x="577634" y="592330"/>
                  <a:pt x="555921" y="601783"/>
                  <a:pt x="534066" y="601783"/>
                </a:cubicBezTo>
                <a:cubicBezTo>
                  <a:pt x="517346" y="601783"/>
                  <a:pt x="500531" y="596186"/>
                  <a:pt x="486542" y="584852"/>
                </a:cubicBezTo>
                <a:lnTo>
                  <a:pt x="303841" y="436235"/>
                </a:lnTo>
                <a:lnTo>
                  <a:pt x="122930" y="583394"/>
                </a:lnTo>
                <a:cubicBezTo>
                  <a:pt x="108989" y="594822"/>
                  <a:pt x="92080" y="600325"/>
                  <a:pt x="75359" y="600325"/>
                </a:cubicBezTo>
                <a:cubicBezTo>
                  <a:pt x="53505" y="600325"/>
                  <a:pt x="31839" y="590872"/>
                  <a:pt x="16908" y="572624"/>
                </a:cubicBezTo>
                <a:cubicBezTo>
                  <a:pt x="-9327" y="540408"/>
                  <a:pt x="-4523" y="493001"/>
                  <a:pt x="27788" y="466758"/>
                </a:cubicBezTo>
                <a:lnTo>
                  <a:pt x="256223" y="280846"/>
                </a:lnTo>
                <a:cubicBezTo>
                  <a:pt x="270071" y="269559"/>
                  <a:pt x="286956" y="263915"/>
                  <a:pt x="303841" y="263915"/>
                </a:cubicBezTo>
                <a:close/>
                <a:moveTo>
                  <a:pt x="303841" y="0"/>
                </a:moveTo>
                <a:cubicBezTo>
                  <a:pt x="320727" y="0"/>
                  <a:pt x="337612" y="5644"/>
                  <a:pt x="351459" y="16931"/>
                </a:cubicBezTo>
                <a:lnTo>
                  <a:pt x="581731" y="204301"/>
                </a:lnTo>
                <a:cubicBezTo>
                  <a:pt x="613948" y="230497"/>
                  <a:pt x="618846" y="277904"/>
                  <a:pt x="592517" y="310167"/>
                </a:cubicBezTo>
                <a:cubicBezTo>
                  <a:pt x="577634" y="328415"/>
                  <a:pt x="555921" y="337868"/>
                  <a:pt x="534066" y="337868"/>
                </a:cubicBezTo>
                <a:cubicBezTo>
                  <a:pt x="517346" y="337868"/>
                  <a:pt x="500531" y="332271"/>
                  <a:pt x="486542" y="320937"/>
                </a:cubicBezTo>
                <a:lnTo>
                  <a:pt x="303841" y="172320"/>
                </a:lnTo>
                <a:lnTo>
                  <a:pt x="122930" y="319479"/>
                </a:lnTo>
                <a:cubicBezTo>
                  <a:pt x="108989" y="330907"/>
                  <a:pt x="92080" y="336410"/>
                  <a:pt x="75359" y="336410"/>
                </a:cubicBezTo>
                <a:cubicBezTo>
                  <a:pt x="53505" y="336410"/>
                  <a:pt x="31839" y="326957"/>
                  <a:pt x="16908" y="308709"/>
                </a:cubicBezTo>
                <a:cubicBezTo>
                  <a:pt x="-9327" y="276493"/>
                  <a:pt x="-4523" y="229086"/>
                  <a:pt x="27788" y="202796"/>
                </a:cubicBezTo>
                <a:lnTo>
                  <a:pt x="256223" y="16931"/>
                </a:lnTo>
                <a:cubicBezTo>
                  <a:pt x="270071" y="5644"/>
                  <a:pt x="286956" y="0"/>
                  <a:pt x="303841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C86B8779-2523-438A-8A50-D6B033216C14}"/>
              </a:ext>
            </a:extLst>
          </p:cNvPr>
          <p:cNvSpPr/>
          <p:nvPr/>
        </p:nvSpPr>
        <p:spPr>
          <a:xfrm>
            <a:off x="305633" y="1494981"/>
            <a:ext cx="1440000" cy="10800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数据规模</a:t>
            </a: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9DA25A73-46FB-49E3-925C-ECBF2AECFFBE}"/>
              </a:ext>
            </a:extLst>
          </p:cNvPr>
          <p:cNvSpPr/>
          <p:nvPr/>
        </p:nvSpPr>
        <p:spPr>
          <a:xfrm>
            <a:off x="305633" y="2783336"/>
            <a:ext cx="1440000" cy="108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数据类型</a:t>
            </a: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123B34E3-0CF4-4098-A05B-D7B8290D54FE}"/>
              </a:ext>
            </a:extLst>
          </p:cNvPr>
          <p:cNvSpPr/>
          <p:nvPr/>
        </p:nvSpPr>
        <p:spPr>
          <a:xfrm>
            <a:off x="305633" y="4071691"/>
            <a:ext cx="1440000" cy="1080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数据模式</a:t>
            </a: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F9776675-9A26-42DF-B8B3-2BCC79C5FB1F}"/>
              </a:ext>
            </a:extLst>
          </p:cNvPr>
          <p:cNvSpPr/>
          <p:nvPr/>
        </p:nvSpPr>
        <p:spPr>
          <a:xfrm>
            <a:off x="305633" y="5360045"/>
            <a:ext cx="1440000" cy="10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处理方法</a:t>
            </a: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D25D9F84-021E-4FB0-B27D-15B1986C45F5}"/>
              </a:ext>
            </a:extLst>
          </p:cNvPr>
          <p:cNvSpPr txBox="1"/>
          <p:nvPr/>
        </p:nvSpPr>
        <p:spPr>
          <a:xfrm>
            <a:off x="3826520" y="1722068"/>
            <a:ext cx="80342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dirty="0"/>
              <a:t>小</a:t>
            </a:r>
            <a:endParaRPr lang="en-US" altLang="zh-CN" dirty="0"/>
          </a:p>
          <a:p>
            <a:pPr algn="ctr"/>
            <a:r>
              <a:rPr lang="en-US" altLang="zh-CN" dirty="0"/>
              <a:t>GB/TB</a:t>
            </a:r>
            <a:endParaRPr lang="zh-CN" altLang="en-US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5F3CC5B6-39CB-4E7C-AC2C-2BD377808B16}"/>
              </a:ext>
            </a:extLst>
          </p:cNvPr>
          <p:cNvSpPr txBox="1"/>
          <p:nvPr/>
        </p:nvSpPr>
        <p:spPr>
          <a:xfrm>
            <a:off x="8721695" y="1722067"/>
            <a:ext cx="112082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dirty="0"/>
              <a:t>大</a:t>
            </a:r>
            <a:endParaRPr lang="en-US" altLang="zh-CN" dirty="0"/>
          </a:p>
          <a:p>
            <a:pPr algn="ctr"/>
            <a:r>
              <a:rPr lang="en-US" altLang="zh-CN" dirty="0"/>
              <a:t>TB/PB/ZB</a:t>
            </a:r>
            <a:endParaRPr lang="zh-CN" altLang="en-US" dirty="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D7C80AA4-06F5-4D60-A5E4-2803BC50E98E}"/>
              </a:ext>
            </a:extLst>
          </p:cNvPr>
          <p:cNvSpPr txBox="1"/>
          <p:nvPr/>
        </p:nvSpPr>
        <p:spPr>
          <a:xfrm>
            <a:off x="3564428" y="2974328"/>
            <a:ext cx="132760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dirty="0"/>
              <a:t>少</a:t>
            </a:r>
            <a:endParaRPr lang="en-US" altLang="zh-CN" dirty="0"/>
          </a:p>
          <a:p>
            <a:pPr algn="ctr"/>
            <a:r>
              <a:rPr lang="zh-CN" altLang="en-US" dirty="0"/>
              <a:t>结构化数据</a:t>
            </a: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54A353A5-7872-4199-AF89-F2AF086ABD52}"/>
              </a:ext>
            </a:extLst>
          </p:cNvPr>
          <p:cNvSpPr txBox="1"/>
          <p:nvPr/>
        </p:nvSpPr>
        <p:spPr>
          <a:xfrm>
            <a:off x="7458536" y="2853279"/>
            <a:ext cx="364715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dirty="0"/>
              <a:t>多</a:t>
            </a:r>
            <a:endParaRPr lang="en-US" altLang="zh-CN" dirty="0"/>
          </a:p>
          <a:p>
            <a:pPr algn="ctr"/>
            <a:r>
              <a:rPr lang="zh-CN" altLang="en-US" dirty="0"/>
              <a:t>结构化、半结构化、非结构化数据</a:t>
            </a:r>
            <a:endParaRPr lang="en-US" altLang="zh-CN" dirty="0"/>
          </a:p>
          <a:p>
            <a:pPr algn="ctr"/>
            <a:r>
              <a:rPr lang="zh-CN" altLang="en-US" dirty="0"/>
              <a:t>并且后两者越来越多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375DC48B-32C6-414A-BAB7-B7E27F34EC3B}"/>
              </a:ext>
            </a:extLst>
          </p:cNvPr>
          <p:cNvSpPr txBox="1"/>
          <p:nvPr/>
        </p:nvSpPr>
        <p:spPr>
          <a:xfrm>
            <a:off x="2866321" y="4286039"/>
            <a:ext cx="272382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dirty="0"/>
              <a:t>现有数据模式后产生数据</a:t>
            </a:r>
            <a:endParaRPr lang="en-US" altLang="zh-CN" dirty="0"/>
          </a:p>
          <a:p>
            <a:pPr algn="ctr"/>
            <a:r>
              <a:rPr lang="zh-CN" altLang="en-US" dirty="0"/>
              <a:t>数据结构相对固定</a:t>
            </a: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12EC85BD-B45F-435E-8759-BCBDEBCBA7A9}"/>
              </a:ext>
            </a:extLst>
          </p:cNvPr>
          <p:cNvSpPr txBox="1"/>
          <p:nvPr/>
        </p:nvSpPr>
        <p:spPr>
          <a:xfrm>
            <a:off x="7689370" y="4286039"/>
            <a:ext cx="318548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dirty="0"/>
              <a:t>无法预先确定模式</a:t>
            </a:r>
            <a:endParaRPr lang="en-US" altLang="zh-CN" dirty="0"/>
          </a:p>
          <a:p>
            <a:pPr algn="ctr"/>
            <a:r>
              <a:rPr lang="zh-CN" altLang="en-US" dirty="0"/>
              <a:t>数据模式随数据增长不断演变</a:t>
            </a: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9262765C-541F-44A8-B8B2-EAB56ED5D586}"/>
              </a:ext>
            </a:extLst>
          </p:cNvPr>
          <p:cNvSpPr txBox="1"/>
          <p:nvPr/>
        </p:nvSpPr>
        <p:spPr>
          <a:xfrm>
            <a:off x="3344817" y="5712258"/>
            <a:ext cx="176683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dirty="0"/>
              <a:t>One Size Fits All</a:t>
            </a:r>
            <a:endParaRPr lang="zh-CN" altLang="en-US" dirty="0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AB931811-26BC-45B3-BF55-E08BFD4483B6}"/>
              </a:ext>
            </a:extLst>
          </p:cNvPr>
          <p:cNvSpPr txBox="1"/>
          <p:nvPr/>
        </p:nvSpPr>
        <p:spPr>
          <a:xfrm>
            <a:off x="8458001" y="5712258"/>
            <a:ext cx="164820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dirty="0"/>
              <a:t>No Size Fits All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3821D99-A8AB-422A-BA86-2727CD1D0E35}"/>
              </a:ext>
            </a:extLst>
          </p:cNvPr>
          <p:cNvCxnSpPr>
            <a:cxnSpLocks/>
          </p:cNvCxnSpPr>
          <p:nvPr/>
        </p:nvCxnSpPr>
        <p:spPr>
          <a:xfrm>
            <a:off x="304800" y="1494981"/>
            <a:ext cx="115824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7207CD9D-A97D-4FDB-884F-120477EFF1D7}"/>
              </a:ext>
            </a:extLst>
          </p:cNvPr>
          <p:cNvCxnSpPr>
            <a:cxnSpLocks/>
          </p:cNvCxnSpPr>
          <p:nvPr/>
        </p:nvCxnSpPr>
        <p:spPr>
          <a:xfrm>
            <a:off x="304800" y="2599791"/>
            <a:ext cx="115824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A7D97C67-2855-48FF-A9BE-9CBF356757E3}"/>
              </a:ext>
            </a:extLst>
          </p:cNvPr>
          <p:cNvCxnSpPr>
            <a:cxnSpLocks/>
          </p:cNvCxnSpPr>
          <p:nvPr/>
        </p:nvCxnSpPr>
        <p:spPr>
          <a:xfrm>
            <a:off x="304800" y="2783336"/>
            <a:ext cx="115824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188D31CA-0664-4DBA-B593-79170BF3DB19}"/>
              </a:ext>
            </a:extLst>
          </p:cNvPr>
          <p:cNvCxnSpPr>
            <a:cxnSpLocks/>
          </p:cNvCxnSpPr>
          <p:nvPr/>
        </p:nvCxnSpPr>
        <p:spPr>
          <a:xfrm>
            <a:off x="304800" y="3863336"/>
            <a:ext cx="115824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25E53C4A-28E8-4453-A39F-A965BD5B0262}"/>
              </a:ext>
            </a:extLst>
          </p:cNvPr>
          <p:cNvCxnSpPr>
            <a:cxnSpLocks/>
          </p:cNvCxnSpPr>
          <p:nvPr/>
        </p:nvCxnSpPr>
        <p:spPr>
          <a:xfrm>
            <a:off x="304800" y="4071691"/>
            <a:ext cx="11582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8639FF00-48BC-47EC-9538-2E39DE86F8C2}"/>
              </a:ext>
            </a:extLst>
          </p:cNvPr>
          <p:cNvCxnSpPr>
            <a:cxnSpLocks/>
          </p:cNvCxnSpPr>
          <p:nvPr/>
        </p:nvCxnSpPr>
        <p:spPr>
          <a:xfrm>
            <a:off x="304800" y="5151691"/>
            <a:ext cx="11582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764B08B1-F35B-40F5-B345-5FD90A293D7D}"/>
              </a:ext>
            </a:extLst>
          </p:cNvPr>
          <p:cNvCxnSpPr>
            <a:cxnSpLocks/>
          </p:cNvCxnSpPr>
          <p:nvPr/>
        </p:nvCxnSpPr>
        <p:spPr>
          <a:xfrm>
            <a:off x="293780" y="5359379"/>
            <a:ext cx="115824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07DDB5E7-CF22-4525-B5F6-DA8CD9B00294}"/>
              </a:ext>
            </a:extLst>
          </p:cNvPr>
          <p:cNvCxnSpPr>
            <a:cxnSpLocks/>
          </p:cNvCxnSpPr>
          <p:nvPr/>
        </p:nvCxnSpPr>
        <p:spPr>
          <a:xfrm>
            <a:off x="293780" y="6438234"/>
            <a:ext cx="115824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C72B9199-7A51-4E07-A792-A8F6049A74FC}"/>
              </a:ext>
            </a:extLst>
          </p:cNvPr>
          <p:cNvCxnSpPr>
            <a:cxnSpLocks/>
          </p:cNvCxnSpPr>
          <p:nvPr/>
        </p:nvCxnSpPr>
        <p:spPr>
          <a:xfrm flipV="1">
            <a:off x="11876180" y="1488559"/>
            <a:ext cx="0" cy="111123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806AAF31-EBC6-4B07-9D2E-2A3990E883F0}"/>
              </a:ext>
            </a:extLst>
          </p:cNvPr>
          <p:cNvCxnSpPr>
            <a:cxnSpLocks/>
          </p:cNvCxnSpPr>
          <p:nvPr/>
        </p:nvCxnSpPr>
        <p:spPr>
          <a:xfrm flipV="1">
            <a:off x="11876180" y="2779714"/>
            <a:ext cx="0" cy="107763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8DA29E01-4FDB-4451-A58B-1873DCB43E4C}"/>
              </a:ext>
            </a:extLst>
          </p:cNvPr>
          <p:cNvCxnSpPr>
            <a:cxnSpLocks/>
          </p:cNvCxnSpPr>
          <p:nvPr/>
        </p:nvCxnSpPr>
        <p:spPr>
          <a:xfrm flipV="1">
            <a:off x="11876180" y="4071691"/>
            <a:ext cx="0" cy="107819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89155534-8E16-4A24-8301-6D61E35B2952}"/>
              </a:ext>
            </a:extLst>
          </p:cNvPr>
          <p:cNvCxnSpPr>
            <a:cxnSpLocks/>
          </p:cNvCxnSpPr>
          <p:nvPr/>
        </p:nvCxnSpPr>
        <p:spPr>
          <a:xfrm flipH="1">
            <a:off x="11866321" y="5359379"/>
            <a:ext cx="1" cy="107952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70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41C79498-DA96-4C28-A0ED-FEE8BBACEDED}"/>
              </a:ext>
            </a:extLst>
          </p:cNvPr>
          <p:cNvCxnSpPr>
            <a:cxnSpLocks/>
          </p:cNvCxnSpPr>
          <p:nvPr/>
        </p:nvCxnSpPr>
        <p:spPr>
          <a:xfrm flipV="1">
            <a:off x="10516336" y="3565019"/>
            <a:ext cx="410994" cy="586578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043B4D16-190B-4BE3-B2A2-B0D06DE8C359}"/>
              </a:ext>
            </a:extLst>
          </p:cNvPr>
          <p:cNvCxnSpPr>
            <a:cxnSpLocks/>
          </p:cNvCxnSpPr>
          <p:nvPr/>
        </p:nvCxnSpPr>
        <p:spPr>
          <a:xfrm flipH="1" flipV="1">
            <a:off x="10105344" y="3565019"/>
            <a:ext cx="410993" cy="586578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C33FC9F0-9BD6-4BAC-9DD2-C6818B52C15E}"/>
              </a:ext>
            </a:extLst>
          </p:cNvPr>
          <p:cNvCxnSpPr>
            <a:cxnSpLocks/>
          </p:cNvCxnSpPr>
          <p:nvPr/>
        </p:nvCxnSpPr>
        <p:spPr>
          <a:xfrm flipH="1">
            <a:off x="10105344" y="3565019"/>
            <a:ext cx="821986" cy="0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281BA1D8-EC93-4606-A8CC-FB2EBDD8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"/>
            <a:ext cx="11582400" cy="6858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产品核心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495BAC9-E964-4B19-9879-7E96D43E08CD}"/>
              </a:ext>
            </a:extLst>
          </p:cNvPr>
          <p:cNvCxnSpPr>
            <a:cxnSpLocks/>
          </p:cNvCxnSpPr>
          <p:nvPr/>
        </p:nvCxnSpPr>
        <p:spPr>
          <a:xfrm>
            <a:off x="759155" y="5076246"/>
            <a:ext cx="10933117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iṧlíďe">
            <a:extLst>
              <a:ext uri="{FF2B5EF4-FFF2-40B4-BE49-F238E27FC236}">
                <a16:creationId xmlns:a16="http://schemas.microsoft.com/office/drawing/2014/main" id="{EEBA6BF8-CD0F-4D69-9C4E-CF1A3ECF0416}"/>
              </a:ext>
            </a:extLst>
          </p:cNvPr>
          <p:cNvSpPr/>
          <p:nvPr/>
        </p:nvSpPr>
        <p:spPr>
          <a:xfrm rot="8100000">
            <a:off x="641218" y="1098901"/>
            <a:ext cx="3127667" cy="3109158"/>
          </a:xfrm>
          <a:prstGeom prst="teardrop">
            <a:avLst/>
          </a:prstGeom>
          <a:noFill/>
          <a:ln w="254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0" name="íŝ1iḑê">
            <a:extLst>
              <a:ext uri="{FF2B5EF4-FFF2-40B4-BE49-F238E27FC236}">
                <a16:creationId xmlns:a16="http://schemas.microsoft.com/office/drawing/2014/main" id="{AD7A2C68-ABD5-458E-A15A-FE1618C2AFCE}"/>
              </a:ext>
            </a:extLst>
          </p:cNvPr>
          <p:cNvSpPr/>
          <p:nvPr/>
        </p:nvSpPr>
        <p:spPr>
          <a:xfrm>
            <a:off x="1432009" y="4858531"/>
            <a:ext cx="1546085" cy="43279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 fontScale="85000" lnSpcReduction="20000"/>
          </a:bodyPr>
          <a:lstStyle/>
          <a:p>
            <a:pPr algn="ctr"/>
            <a:r>
              <a:rPr lang="zh-CN" altLang="en-US" sz="1866" b="1" dirty="0">
                <a:solidFill>
                  <a:schemeClr val="bg1"/>
                </a:solidFill>
              </a:rPr>
              <a:t>原始数据</a:t>
            </a:r>
          </a:p>
        </p:txBody>
      </p:sp>
      <p:sp>
        <p:nvSpPr>
          <p:cNvPr id="50" name="îşľíďe">
            <a:extLst>
              <a:ext uri="{FF2B5EF4-FFF2-40B4-BE49-F238E27FC236}">
                <a16:creationId xmlns:a16="http://schemas.microsoft.com/office/drawing/2014/main" id="{9A502F31-274F-4B73-BAA6-99FC7E58D593}"/>
              </a:ext>
            </a:extLst>
          </p:cNvPr>
          <p:cNvSpPr/>
          <p:nvPr/>
        </p:nvSpPr>
        <p:spPr>
          <a:xfrm rot="8100000">
            <a:off x="5120197" y="1866391"/>
            <a:ext cx="2489187" cy="2474456"/>
          </a:xfrm>
          <a:prstGeom prst="teardrop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3" name="iś1iḋê">
            <a:extLst>
              <a:ext uri="{FF2B5EF4-FFF2-40B4-BE49-F238E27FC236}">
                <a16:creationId xmlns:a16="http://schemas.microsoft.com/office/drawing/2014/main" id="{18E1108C-1190-4883-8D95-F705EA87D362}"/>
              </a:ext>
            </a:extLst>
          </p:cNvPr>
          <p:cNvSpPr/>
          <p:nvPr/>
        </p:nvSpPr>
        <p:spPr>
          <a:xfrm>
            <a:off x="5591515" y="4858531"/>
            <a:ext cx="1546085" cy="43279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 fontScale="85000" lnSpcReduction="20000"/>
          </a:bodyPr>
          <a:lstStyle/>
          <a:p>
            <a:pPr algn="ctr"/>
            <a:r>
              <a:rPr lang="en-US" altLang="zh-CN" sz="1866" b="1" dirty="0">
                <a:solidFill>
                  <a:schemeClr val="bg1"/>
                </a:solidFill>
              </a:rPr>
              <a:t>RDF</a:t>
            </a:r>
            <a:r>
              <a:rPr lang="zh-CN" altLang="en-US" sz="1866" b="1" dirty="0">
                <a:solidFill>
                  <a:schemeClr val="bg1"/>
                </a:solidFill>
              </a:rPr>
              <a:t>三元组</a:t>
            </a:r>
          </a:p>
        </p:txBody>
      </p:sp>
      <p:sp>
        <p:nvSpPr>
          <p:cNvPr id="48" name="íśḷïďè">
            <a:extLst>
              <a:ext uri="{FF2B5EF4-FFF2-40B4-BE49-F238E27FC236}">
                <a16:creationId xmlns:a16="http://schemas.microsoft.com/office/drawing/2014/main" id="{03E3183A-ECDA-4CA0-8BB0-46735733B69B}"/>
              </a:ext>
            </a:extLst>
          </p:cNvPr>
          <p:cNvSpPr/>
          <p:nvPr/>
        </p:nvSpPr>
        <p:spPr>
          <a:xfrm rot="8100000">
            <a:off x="9697013" y="2870209"/>
            <a:ext cx="1654102" cy="1644313"/>
          </a:xfrm>
          <a:prstGeom prst="teardrop">
            <a:avLst/>
          </a:prstGeom>
          <a:noFill/>
          <a:ln w="254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6" name="îṥḷîdè">
            <a:extLst>
              <a:ext uri="{FF2B5EF4-FFF2-40B4-BE49-F238E27FC236}">
                <a16:creationId xmlns:a16="http://schemas.microsoft.com/office/drawing/2014/main" id="{96B9ECBC-A75A-4915-ACB0-BFCA289212F4}"/>
              </a:ext>
            </a:extLst>
          </p:cNvPr>
          <p:cNvSpPr/>
          <p:nvPr/>
        </p:nvSpPr>
        <p:spPr>
          <a:xfrm>
            <a:off x="9751022" y="4858531"/>
            <a:ext cx="1546085" cy="43279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 fontScale="85000" lnSpcReduction="20000"/>
          </a:bodyPr>
          <a:lstStyle/>
          <a:p>
            <a:pPr algn="ctr"/>
            <a:r>
              <a:rPr lang="zh-CN" altLang="en-US" sz="1866" b="1" dirty="0">
                <a:solidFill>
                  <a:schemeClr val="bg1"/>
                </a:solidFill>
              </a:rPr>
              <a:t>知识图谱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260E817-F026-465B-AC88-A7390EEBE531}"/>
              </a:ext>
            </a:extLst>
          </p:cNvPr>
          <p:cNvSpPr/>
          <p:nvPr/>
        </p:nvSpPr>
        <p:spPr>
          <a:xfrm>
            <a:off x="1495019" y="1427479"/>
            <a:ext cx="736061" cy="73606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zh-CN" altLang="en-US" sz="1400" b="1" dirty="0"/>
              <a:t>分散</a:t>
            </a: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7956ECD7-BF1D-403C-AA40-426AE3967C46}"/>
              </a:ext>
            </a:extLst>
          </p:cNvPr>
          <p:cNvSpPr/>
          <p:nvPr/>
        </p:nvSpPr>
        <p:spPr>
          <a:xfrm>
            <a:off x="2378517" y="1475032"/>
            <a:ext cx="986346" cy="9863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zh-CN" altLang="en-US" sz="1400" b="1" dirty="0"/>
              <a:t>异构</a:t>
            </a: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F26762AD-0EAB-4DBC-BD87-6A3A057E749A}"/>
              </a:ext>
            </a:extLst>
          </p:cNvPr>
          <p:cNvSpPr/>
          <p:nvPr/>
        </p:nvSpPr>
        <p:spPr>
          <a:xfrm>
            <a:off x="759155" y="2013225"/>
            <a:ext cx="839972" cy="8399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zh-CN" altLang="en-US" sz="1400" b="1" dirty="0"/>
              <a:t>冗余</a:t>
            </a: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14A9367E-F24D-4680-9454-0E0B90A25327}"/>
              </a:ext>
            </a:extLst>
          </p:cNvPr>
          <p:cNvSpPr/>
          <p:nvPr/>
        </p:nvSpPr>
        <p:spPr>
          <a:xfrm>
            <a:off x="1411780" y="2569563"/>
            <a:ext cx="1260629" cy="126062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zh-CN" altLang="en-US" sz="1400" b="1" dirty="0"/>
              <a:t>噪音</a:t>
            </a: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26CA8386-D7C7-43EE-9E0D-3E427FC013FD}"/>
              </a:ext>
            </a:extLst>
          </p:cNvPr>
          <p:cNvSpPr/>
          <p:nvPr/>
        </p:nvSpPr>
        <p:spPr>
          <a:xfrm>
            <a:off x="2709368" y="2641060"/>
            <a:ext cx="905712" cy="9057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zh-CN" altLang="en-US" sz="1400" b="1" dirty="0"/>
              <a:t>非完备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1662905C-C4E2-428C-843E-DCB68B69A565}"/>
              </a:ext>
            </a:extLst>
          </p:cNvPr>
          <p:cNvSpPr/>
          <p:nvPr/>
        </p:nvSpPr>
        <p:spPr>
          <a:xfrm>
            <a:off x="1871879" y="3857775"/>
            <a:ext cx="646332" cy="6463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zh-CN" altLang="en-US" sz="1400" b="1" dirty="0"/>
              <a:t>不确定</a:t>
            </a:r>
          </a:p>
        </p:txBody>
      </p:sp>
      <p:sp>
        <p:nvSpPr>
          <p:cNvPr id="62" name="isľide">
            <a:extLst>
              <a:ext uri="{FF2B5EF4-FFF2-40B4-BE49-F238E27FC236}">
                <a16:creationId xmlns:a16="http://schemas.microsoft.com/office/drawing/2014/main" id="{E4364048-2715-4F09-95FE-9FD4161D22E0}"/>
              </a:ext>
            </a:extLst>
          </p:cNvPr>
          <p:cNvSpPr>
            <a:spLocks noChangeAspect="1"/>
          </p:cNvSpPr>
          <p:nvPr/>
        </p:nvSpPr>
        <p:spPr>
          <a:xfrm>
            <a:off x="6762958" y="2357064"/>
            <a:ext cx="651856" cy="6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zh-CN" altLang="en-US" sz="1400" b="1" dirty="0"/>
              <a:t>规范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9CBC16-3266-44EC-ABA5-A038C10B7F45}"/>
              </a:ext>
            </a:extLst>
          </p:cNvPr>
          <p:cNvSpPr/>
          <p:nvPr/>
        </p:nvSpPr>
        <p:spPr>
          <a:xfrm>
            <a:off x="3699623" y="4151597"/>
            <a:ext cx="6463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清洗</a:t>
            </a:r>
            <a:endParaRPr lang="en-US" altLang="zh-CN" dirty="0"/>
          </a:p>
          <a:p>
            <a:r>
              <a:rPr lang="zh-CN" altLang="en-US" dirty="0"/>
              <a:t>标注</a:t>
            </a:r>
            <a:endParaRPr lang="en-US" altLang="zh-CN" dirty="0"/>
          </a:p>
          <a:p>
            <a:r>
              <a:rPr lang="zh-CN" altLang="en-US" dirty="0"/>
              <a:t>抽取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DC65F06-F574-4065-8F93-55FF69346E37}"/>
              </a:ext>
            </a:extLst>
          </p:cNvPr>
          <p:cNvCxnSpPr>
            <a:cxnSpLocks/>
          </p:cNvCxnSpPr>
          <p:nvPr/>
        </p:nvCxnSpPr>
        <p:spPr>
          <a:xfrm>
            <a:off x="4332041" y="4151597"/>
            <a:ext cx="0" cy="923330"/>
          </a:xfrm>
          <a:prstGeom prst="line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A436A999-0345-486D-AB74-ADF95080B9DE}"/>
              </a:ext>
            </a:extLst>
          </p:cNvPr>
          <p:cNvSpPr/>
          <p:nvPr/>
        </p:nvSpPr>
        <p:spPr>
          <a:xfrm>
            <a:off x="7859676" y="3610701"/>
            <a:ext cx="64633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融合</a:t>
            </a:r>
            <a:endParaRPr lang="en-US" altLang="zh-CN" dirty="0"/>
          </a:p>
          <a:p>
            <a:r>
              <a:rPr lang="zh-CN" altLang="en-US" dirty="0"/>
              <a:t>规范</a:t>
            </a:r>
            <a:endParaRPr lang="en-US" altLang="zh-CN" dirty="0"/>
          </a:p>
          <a:p>
            <a:r>
              <a:rPr lang="zh-CN" altLang="en-US" dirty="0"/>
              <a:t>补全</a:t>
            </a:r>
            <a:endParaRPr lang="en-US" altLang="zh-CN" dirty="0"/>
          </a:p>
          <a:p>
            <a:r>
              <a:rPr lang="zh-CN" altLang="en-US" dirty="0"/>
              <a:t>纠错</a:t>
            </a:r>
            <a:endParaRPr lang="en-US" altLang="zh-CN" dirty="0"/>
          </a:p>
          <a:p>
            <a:r>
              <a:rPr lang="zh-CN" altLang="en-US" dirty="0"/>
              <a:t>对齐</a:t>
            </a: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80FA70AC-F351-43FA-8775-3CB273AAA059}"/>
              </a:ext>
            </a:extLst>
          </p:cNvPr>
          <p:cNvCxnSpPr>
            <a:cxnSpLocks/>
          </p:cNvCxnSpPr>
          <p:nvPr/>
        </p:nvCxnSpPr>
        <p:spPr>
          <a:xfrm>
            <a:off x="8492094" y="3610701"/>
            <a:ext cx="0" cy="1464226"/>
          </a:xfrm>
          <a:prstGeom prst="line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isľide">
            <a:extLst>
              <a:ext uri="{FF2B5EF4-FFF2-40B4-BE49-F238E27FC236}">
                <a16:creationId xmlns:a16="http://schemas.microsoft.com/office/drawing/2014/main" id="{EC88D956-937D-4292-8FAE-032954A5B46F}"/>
              </a:ext>
            </a:extLst>
          </p:cNvPr>
          <p:cNvSpPr>
            <a:spLocks noChangeAspect="1"/>
          </p:cNvSpPr>
          <p:nvPr/>
        </p:nvSpPr>
        <p:spPr>
          <a:xfrm>
            <a:off x="9779413" y="3241019"/>
            <a:ext cx="651859" cy="64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zh-CN" altLang="en-US" sz="1400" b="1" dirty="0"/>
              <a:t>准确</a:t>
            </a:r>
          </a:p>
        </p:txBody>
      </p:sp>
      <p:sp>
        <p:nvSpPr>
          <p:cNvPr id="72" name="isľide">
            <a:extLst>
              <a:ext uri="{FF2B5EF4-FFF2-40B4-BE49-F238E27FC236}">
                <a16:creationId xmlns:a16="http://schemas.microsoft.com/office/drawing/2014/main" id="{BFB34857-3391-4048-A37D-25C1012675C8}"/>
              </a:ext>
            </a:extLst>
          </p:cNvPr>
          <p:cNvSpPr>
            <a:spLocks noChangeAspect="1"/>
          </p:cNvSpPr>
          <p:nvPr/>
        </p:nvSpPr>
        <p:spPr>
          <a:xfrm>
            <a:off x="10182679" y="3867753"/>
            <a:ext cx="667314" cy="64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zh-CN" altLang="en-US" sz="1400" b="1" dirty="0"/>
              <a:t>完备</a:t>
            </a:r>
          </a:p>
        </p:txBody>
      </p:sp>
      <p:sp>
        <p:nvSpPr>
          <p:cNvPr id="73" name="isľide">
            <a:extLst>
              <a:ext uri="{FF2B5EF4-FFF2-40B4-BE49-F238E27FC236}">
                <a16:creationId xmlns:a16="http://schemas.microsoft.com/office/drawing/2014/main" id="{5F3596B9-94AD-49C0-AA55-58D7DF717DE0}"/>
              </a:ext>
            </a:extLst>
          </p:cNvPr>
          <p:cNvSpPr>
            <a:spLocks noChangeAspect="1"/>
          </p:cNvSpPr>
          <p:nvPr/>
        </p:nvSpPr>
        <p:spPr>
          <a:xfrm>
            <a:off x="10601400" y="3241019"/>
            <a:ext cx="651859" cy="64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zh-CN" altLang="en-US" sz="1400" b="1" dirty="0"/>
              <a:t>规范</a:t>
            </a:r>
          </a:p>
        </p:txBody>
      </p:sp>
      <p:sp>
        <p:nvSpPr>
          <p:cNvPr id="74" name="isľide">
            <a:extLst>
              <a:ext uri="{FF2B5EF4-FFF2-40B4-BE49-F238E27FC236}">
                <a16:creationId xmlns:a16="http://schemas.microsoft.com/office/drawing/2014/main" id="{56157BE7-F0F2-437A-A401-4C09970570FF}"/>
              </a:ext>
            </a:extLst>
          </p:cNvPr>
          <p:cNvSpPr>
            <a:spLocks noChangeAspect="1"/>
          </p:cNvSpPr>
          <p:nvPr/>
        </p:nvSpPr>
        <p:spPr>
          <a:xfrm>
            <a:off x="6028589" y="2357064"/>
            <a:ext cx="651856" cy="6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zh-CN" altLang="en-US" sz="1400" b="1" dirty="0"/>
              <a:t>集中</a:t>
            </a:r>
          </a:p>
        </p:txBody>
      </p:sp>
      <p:sp>
        <p:nvSpPr>
          <p:cNvPr id="75" name="isľide">
            <a:extLst>
              <a:ext uri="{FF2B5EF4-FFF2-40B4-BE49-F238E27FC236}">
                <a16:creationId xmlns:a16="http://schemas.microsoft.com/office/drawing/2014/main" id="{D4497B56-7AC7-40C6-AD7B-705A452614D8}"/>
              </a:ext>
            </a:extLst>
          </p:cNvPr>
          <p:cNvSpPr>
            <a:spLocks noChangeAspect="1"/>
          </p:cNvSpPr>
          <p:nvPr/>
        </p:nvSpPr>
        <p:spPr>
          <a:xfrm>
            <a:off x="5294221" y="2357064"/>
            <a:ext cx="651855" cy="6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zh-CN" altLang="en-US" sz="1400" b="1" dirty="0"/>
              <a:t>同构</a:t>
            </a:r>
          </a:p>
        </p:txBody>
      </p:sp>
      <p:sp>
        <p:nvSpPr>
          <p:cNvPr id="76" name="isľide">
            <a:extLst>
              <a:ext uri="{FF2B5EF4-FFF2-40B4-BE49-F238E27FC236}">
                <a16:creationId xmlns:a16="http://schemas.microsoft.com/office/drawing/2014/main" id="{CC26203E-EED4-45ED-A526-ECBB0AA997D3}"/>
              </a:ext>
            </a:extLst>
          </p:cNvPr>
          <p:cNvSpPr>
            <a:spLocks noChangeAspect="1"/>
          </p:cNvSpPr>
          <p:nvPr/>
        </p:nvSpPr>
        <p:spPr>
          <a:xfrm>
            <a:off x="6762958" y="3143663"/>
            <a:ext cx="651859" cy="64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zh-CN" altLang="en-US" sz="1400" b="1" dirty="0"/>
              <a:t>非完备</a:t>
            </a:r>
          </a:p>
        </p:txBody>
      </p:sp>
      <p:sp>
        <p:nvSpPr>
          <p:cNvPr id="77" name="isľide">
            <a:extLst>
              <a:ext uri="{FF2B5EF4-FFF2-40B4-BE49-F238E27FC236}">
                <a16:creationId xmlns:a16="http://schemas.microsoft.com/office/drawing/2014/main" id="{450D47A3-3CD3-4147-8EB4-B9705D73ED02}"/>
              </a:ext>
            </a:extLst>
          </p:cNvPr>
          <p:cNvSpPr>
            <a:spLocks noChangeAspect="1"/>
          </p:cNvSpPr>
          <p:nvPr/>
        </p:nvSpPr>
        <p:spPr>
          <a:xfrm>
            <a:off x="6028586" y="3143663"/>
            <a:ext cx="651859" cy="64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zh-CN" altLang="en-US" sz="1400" b="1" dirty="0"/>
              <a:t>不确定</a:t>
            </a: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7E9B2C62-5A8D-4468-A41A-AD6C8E0936CF}"/>
              </a:ext>
            </a:extLst>
          </p:cNvPr>
          <p:cNvSpPr>
            <a:spLocks noChangeAspect="1"/>
          </p:cNvSpPr>
          <p:nvPr/>
        </p:nvSpPr>
        <p:spPr>
          <a:xfrm>
            <a:off x="5298501" y="3143663"/>
            <a:ext cx="648000" cy="64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zh-CN" altLang="en-US" sz="1400" b="1" dirty="0"/>
              <a:t>冗余</a:t>
            </a:r>
          </a:p>
        </p:txBody>
      </p:sp>
    </p:spTree>
    <p:extLst>
      <p:ext uri="{BB962C8B-B14F-4D97-AF65-F5344CB8AC3E}">
        <p14:creationId xmlns:p14="http://schemas.microsoft.com/office/powerpoint/2010/main" val="2874128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BA1D8-EC93-4606-A8CC-FB2EBDD8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11585920" cy="6858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产品定位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F6C64F4-96DF-4B70-83D2-22E98C2D1D6D}"/>
              </a:ext>
            </a:extLst>
          </p:cNvPr>
          <p:cNvSpPr/>
          <p:nvPr/>
        </p:nvSpPr>
        <p:spPr>
          <a:xfrm>
            <a:off x="304800" y="1130711"/>
            <a:ext cx="8032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通过知识管理平台，将互联网的纷乱信息化繁为简，形成网信领域知识图谱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E979093-3106-4D00-816B-43B63889EA3B}"/>
              </a:ext>
            </a:extLst>
          </p:cNvPr>
          <p:cNvSpPr/>
          <p:nvPr/>
        </p:nvSpPr>
        <p:spPr>
          <a:xfrm>
            <a:off x="304800" y="1500043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辅助上层应用发掘数据之下的草蛇灰线。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40AD1E6-33BA-451B-8139-5E55AAA5E6E0}"/>
              </a:ext>
            </a:extLst>
          </p:cNvPr>
          <p:cNvSpPr/>
          <p:nvPr/>
        </p:nvSpPr>
        <p:spPr>
          <a:xfrm>
            <a:off x="304800" y="761379"/>
            <a:ext cx="2810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一站式知识构建</a:t>
            </a:r>
            <a:r>
              <a:rPr lang="en-US" altLang="zh-CN" dirty="0"/>
              <a:t>/</a:t>
            </a:r>
            <a:r>
              <a:rPr lang="zh-CN" altLang="en-US" dirty="0"/>
              <a:t>管理平台</a:t>
            </a:r>
            <a:endParaRPr lang="en-US" altLang="zh-CN" dirty="0"/>
          </a:p>
        </p:txBody>
      </p:sp>
      <p:graphicFrame>
        <p:nvGraphicFramePr>
          <p:cNvPr id="29" name="图示 28">
            <a:extLst>
              <a:ext uri="{FF2B5EF4-FFF2-40B4-BE49-F238E27FC236}">
                <a16:creationId xmlns:a16="http://schemas.microsoft.com/office/drawing/2014/main" id="{39246CEC-8A57-4D98-9F38-6D96CE01C1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6031583"/>
              </p:ext>
            </p:extLst>
          </p:nvPr>
        </p:nvGraphicFramePr>
        <p:xfrm>
          <a:off x="5507506" y="1514955"/>
          <a:ext cx="6402873" cy="3843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BECF55E4-C6B2-4DA2-B665-CC89FBCC8E17}"/>
              </a:ext>
            </a:extLst>
          </p:cNvPr>
          <p:cNvSpPr/>
          <p:nvPr/>
        </p:nvSpPr>
        <p:spPr>
          <a:xfrm>
            <a:off x="8086541" y="533348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以网信行业知识为骨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D0487DE-7228-4C41-802D-7FFBB24ACA87}"/>
              </a:ext>
            </a:extLst>
          </p:cNvPr>
          <p:cNvSpPr/>
          <p:nvPr/>
        </p:nvSpPr>
        <p:spPr>
          <a:xfrm>
            <a:off x="8086540" y="570281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以公安行业知识为肉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590454E-D4A7-4D33-93F1-786E7CCE8F72}"/>
              </a:ext>
            </a:extLst>
          </p:cNvPr>
          <p:cNvSpPr/>
          <p:nvPr/>
        </p:nvSpPr>
        <p:spPr>
          <a:xfrm>
            <a:off x="8086540" y="6060070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提供特定领域的知识支持</a:t>
            </a:r>
          </a:p>
        </p:txBody>
      </p:sp>
      <p:graphicFrame>
        <p:nvGraphicFramePr>
          <p:cNvPr id="17" name="图示 16">
            <a:extLst>
              <a:ext uri="{FF2B5EF4-FFF2-40B4-BE49-F238E27FC236}">
                <a16:creationId xmlns:a16="http://schemas.microsoft.com/office/drawing/2014/main" id="{79D59C01-E2D8-40D8-B7F7-BE28EC1F07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0725753"/>
              </p:ext>
            </p:extLst>
          </p:nvPr>
        </p:nvGraphicFramePr>
        <p:xfrm>
          <a:off x="281621" y="3535317"/>
          <a:ext cx="4359927" cy="2906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2430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BA1D8-EC93-4606-A8CC-FB2EBDD8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11585920" cy="6858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功能定位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C271B7F-A7B8-4B7D-BEBD-58F310AFFA66}"/>
              </a:ext>
            </a:extLst>
          </p:cNvPr>
          <p:cNvSpPr/>
          <p:nvPr/>
        </p:nvSpPr>
        <p:spPr>
          <a:xfrm>
            <a:off x="233288" y="3653861"/>
            <a:ext cx="1127760" cy="4114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数据采集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9D58FD-A633-47CB-89F2-DC1494D196B3}"/>
              </a:ext>
            </a:extLst>
          </p:cNvPr>
          <p:cNvSpPr/>
          <p:nvPr/>
        </p:nvSpPr>
        <p:spPr>
          <a:xfrm>
            <a:off x="1737527" y="3653863"/>
            <a:ext cx="1127760" cy="4114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/>
              <a:t>数据清洗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FF086C2-DC7A-4029-A83A-6A9ADCFBCD17}"/>
              </a:ext>
            </a:extLst>
          </p:cNvPr>
          <p:cNvSpPr/>
          <p:nvPr/>
        </p:nvSpPr>
        <p:spPr>
          <a:xfrm>
            <a:off x="3241766" y="3653863"/>
            <a:ext cx="1127760" cy="4114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数据存储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CFDDB1-F260-42BA-9513-C8715A284C6D}"/>
              </a:ext>
            </a:extLst>
          </p:cNvPr>
          <p:cNvSpPr/>
          <p:nvPr/>
        </p:nvSpPr>
        <p:spPr>
          <a:xfrm>
            <a:off x="4746005" y="3653863"/>
            <a:ext cx="1127760" cy="4114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知识抽取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3B7DCD-0719-40A2-8667-3DB2B19E3482}"/>
              </a:ext>
            </a:extLst>
          </p:cNvPr>
          <p:cNvSpPr/>
          <p:nvPr/>
        </p:nvSpPr>
        <p:spPr>
          <a:xfrm>
            <a:off x="6250244" y="3653863"/>
            <a:ext cx="1127760" cy="4114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知识构建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F8DC37-C573-4C66-82BF-A918E087147B}"/>
              </a:ext>
            </a:extLst>
          </p:cNvPr>
          <p:cNvSpPr/>
          <p:nvPr/>
        </p:nvSpPr>
        <p:spPr>
          <a:xfrm>
            <a:off x="7754483" y="3653863"/>
            <a:ext cx="1127760" cy="4114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知识推理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48166D0-F1EA-490D-99DB-CCB16032F0A9}"/>
              </a:ext>
            </a:extLst>
          </p:cNvPr>
          <p:cNvSpPr/>
          <p:nvPr/>
        </p:nvSpPr>
        <p:spPr>
          <a:xfrm>
            <a:off x="9258722" y="3653862"/>
            <a:ext cx="1127760" cy="4114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知识存储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0C6D87-908E-41A2-B36E-3EC87697EDDF}"/>
              </a:ext>
            </a:extLst>
          </p:cNvPr>
          <p:cNvSpPr/>
          <p:nvPr/>
        </p:nvSpPr>
        <p:spPr>
          <a:xfrm>
            <a:off x="10762960" y="3653862"/>
            <a:ext cx="1127760" cy="4114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知识应用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24CCB1C-EA5A-4863-9A67-37F6CFEA193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361048" y="3859600"/>
            <a:ext cx="376479" cy="2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520EDCF-1204-4339-98CC-1F89A58713E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865287" y="3859602"/>
            <a:ext cx="37647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90F59C4-7EFB-463D-93C9-006EB1F059F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369526" y="3859602"/>
            <a:ext cx="37647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7279D1E-BDFA-416A-8650-C6FA1464B5E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873765" y="3859602"/>
            <a:ext cx="37647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C5AD632-A0D4-4D4B-8E6B-060174AFCFC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378004" y="3859602"/>
            <a:ext cx="37647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CFB8E29-75AA-4D98-8A12-014CF216A7D3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8882243" y="3859601"/>
            <a:ext cx="376479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DD04EC0-7D0C-4C79-9E3C-FFB359DD064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10386482" y="3859601"/>
            <a:ext cx="376478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0ADE06A2-BE65-477E-874E-E406E86A9A00}"/>
              </a:ext>
            </a:extLst>
          </p:cNvPr>
          <p:cNvSpPr/>
          <p:nvPr/>
        </p:nvSpPr>
        <p:spPr>
          <a:xfrm rot="5400000">
            <a:off x="6610478" y="-374329"/>
            <a:ext cx="411479" cy="7525380"/>
          </a:xfrm>
          <a:prstGeom prst="leftBrace">
            <a:avLst>
              <a:gd name="adj1" fmla="val 108496"/>
              <a:gd name="adj2" fmla="val 50000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53B0A6F-0BBC-45F9-B3D4-68255194753A}"/>
              </a:ext>
            </a:extLst>
          </p:cNvPr>
          <p:cNvSpPr/>
          <p:nvPr/>
        </p:nvSpPr>
        <p:spPr>
          <a:xfrm>
            <a:off x="6029294" y="268053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6"/>
                </a:solidFill>
              </a:rPr>
              <a:t>知识管理平台</a:t>
            </a:r>
          </a:p>
        </p:txBody>
      </p:sp>
      <p:sp>
        <p:nvSpPr>
          <p:cNvPr id="41" name="左大括号 40">
            <a:extLst>
              <a:ext uri="{FF2B5EF4-FFF2-40B4-BE49-F238E27FC236}">
                <a16:creationId xmlns:a16="http://schemas.microsoft.com/office/drawing/2014/main" id="{4D6D5BDA-23AB-4D2E-99C5-A05F80F5BD50}"/>
              </a:ext>
            </a:extLst>
          </p:cNvPr>
          <p:cNvSpPr/>
          <p:nvPr/>
        </p:nvSpPr>
        <p:spPr>
          <a:xfrm rot="16200000">
            <a:off x="10427093" y="2771669"/>
            <a:ext cx="411479" cy="3118340"/>
          </a:xfrm>
          <a:prstGeom prst="leftBrace">
            <a:avLst>
              <a:gd name="adj1" fmla="val 108496"/>
              <a:gd name="adj2" fmla="val 50000"/>
            </a:avLst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36F4F42-1C99-47A5-B915-C818F2151CA9}"/>
              </a:ext>
            </a:extLst>
          </p:cNvPr>
          <p:cNvSpPr/>
          <p:nvPr/>
        </p:nvSpPr>
        <p:spPr>
          <a:xfrm>
            <a:off x="10078834" y="467151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5"/>
                </a:solidFill>
              </a:rPr>
              <a:t>知库网站</a:t>
            </a:r>
          </a:p>
        </p:txBody>
      </p:sp>
      <p:sp>
        <p:nvSpPr>
          <p:cNvPr id="43" name="左大括号 42">
            <a:extLst>
              <a:ext uri="{FF2B5EF4-FFF2-40B4-BE49-F238E27FC236}">
                <a16:creationId xmlns:a16="http://schemas.microsoft.com/office/drawing/2014/main" id="{BCB6D968-00A6-428B-9CD8-EEB3F36BCB58}"/>
              </a:ext>
            </a:extLst>
          </p:cNvPr>
          <p:cNvSpPr/>
          <p:nvPr/>
        </p:nvSpPr>
        <p:spPr>
          <a:xfrm rot="16200000">
            <a:off x="2073228" y="2051872"/>
            <a:ext cx="411479" cy="4557933"/>
          </a:xfrm>
          <a:prstGeom prst="leftBrace">
            <a:avLst>
              <a:gd name="adj1" fmla="val 108496"/>
              <a:gd name="adj2" fmla="val 50000"/>
            </a:avLst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082A7BA-E53B-41DB-B656-CD37AC20D0FA}"/>
              </a:ext>
            </a:extLst>
          </p:cNvPr>
          <p:cNvSpPr/>
          <p:nvPr/>
        </p:nvSpPr>
        <p:spPr>
          <a:xfrm>
            <a:off x="1724969" y="4671516"/>
            <a:ext cx="1107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3"/>
                </a:solidFill>
              </a:rPr>
              <a:t>底层支持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C711A0B-CF03-4761-B4A0-310EC8E6CF00}"/>
              </a:ext>
            </a:extLst>
          </p:cNvPr>
          <p:cNvSpPr/>
          <p:nvPr/>
        </p:nvSpPr>
        <p:spPr>
          <a:xfrm>
            <a:off x="304800" y="119513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知识准备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知识形成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知识存储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9EFBB9F-9050-43CA-9153-2EA28F03C2DD}"/>
              </a:ext>
            </a:extLst>
          </p:cNvPr>
          <p:cNvSpPr/>
          <p:nvPr/>
        </p:nvSpPr>
        <p:spPr>
          <a:xfrm>
            <a:off x="304800" y="766042"/>
            <a:ext cx="3740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全面管理从数据到知识的三个阶段：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7651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BA1D8-EC93-4606-A8CC-FB2EBDD8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-9332"/>
            <a:ext cx="11585920" cy="69513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系统架构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C3E708B-5136-4C26-95EB-91BAD78655AE}"/>
              </a:ext>
            </a:extLst>
          </p:cNvPr>
          <p:cNvGrpSpPr/>
          <p:nvPr/>
        </p:nvGrpSpPr>
        <p:grpSpPr>
          <a:xfrm>
            <a:off x="325944" y="753042"/>
            <a:ext cx="11585920" cy="5689600"/>
            <a:chOff x="473891" y="319314"/>
            <a:chExt cx="11152052" cy="6313715"/>
          </a:xfrm>
        </p:grpSpPr>
        <p:sp>
          <p:nvSpPr>
            <p:cNvPr id="99" name="man-standing-black-silhouette_37437">
              <a:extLst>
                <a:ext uri="{FF2B5EF4-FFF2-40B4-BE49-F238E27FC236}">
                  <a16:creationId xmlns:a16="http://schemas.microsoft.com/office/drawing/2014/main" id="{20F8EFC8-8B4F-4526-A711-52D3258EFF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73216" y="5844958"/>
              <a:ext cx="268838" cy="461803"/>
            </a:xfrm>
            <a:custGeom>
              <a:avLst/>
              <a:gdLst>
                <a:gd name="connsiteX0" fmla="*/ 63232 w 337020"/>
                <a:gd name="connsiteY0" fmla="*/ 157714 h 605028"/>
                <a:gd name="connsiteX1" fmla="*/ 273869 w 337020"/>
                <a:gd name="connsiteY1" fmla="*/ 157714 h 605028"/>
                <a:gd name="connsiteX2" fmla="*/ 318594 w 337020"/>
                <a:gd name="connsiteY2" fmla="*/ 176109 h 605028"/>
                <a:gd name="connsiteX3" fmla="*/ 337020 w 337020"/>
                <a:gd name="connsiteY3" fmla="*/ 220840 h 605028"/>
                <a:gd name="connsiteX4" fmla="*/ 337020 w 337020"/>
                <a:gd name="connsiteY4" fmla="*/ 384288 h 605028"/>
                <a:gd name="connsiteX5" fmla="*/ 327848 w 337020"/>
                <a:gd name="connsiteY5" fmla="*/ 406654 h 605028"/>
                <a:gd name="connsiteX6" fmla="*/ 305445 w 337020"/>
                <a:gd name="connsiteY6" fmla="*/ 415811 h 605028"/>
                <a:gd name="connsiteX7" fmla="*/ 283042 w 337020"/>
                <a:gd name="connsiteY7" fmla="*/ 406654 h 605028"/>
                <a:gd name="connsiteX8" fmla="*/ 273869 w 337020"/>
                <a:gd name="connsiteY8" fmla="*/ 384288 h 605028"/>
                <a:gd name="connsiteX9" fmla="*/ 273869 w 337020"/>
                <a:gd name="connsiteY9" fmla="*/ 241828 h 605028"/>
                <a:gd name="connsiteX10" fmla="*/ 252765 w 337020"/>
                <a:gd name="connsiteY10" fmla="*/ 241828 h 605028"/>
                <a:gd name="connsiteX11" fmla="*/ 252765 w 337020"/>
                <a:gd name="connsiteY11" fmla="*/ 568238 h 605028"/>
                <a:gd name="connsiteX12" fmla="*/ 241888 w 337020"/>
                <a:gd name="connsiteY12" fmla="*/ 594250 h 605028"/>
                <a:gd name="connsiteX13" fmla="*/ 215914 w 337020"/>
                <a:gd name="connsiteY13" fmla="*/ 605028 h 605028"/>
                <a:gd name="connsiteX14" fmla="*/ 189939 w 337020"/>
                <a:gd name="connsiteY14" fmla="*/ 594250 h 605028"/>
                <a:gd name="connsiteX15" fmla="*/ 179062 w 337020"/>
                <a:gd name="connsiteY15" fmla="*/ 568238 h 605028"/>
                <a:gd name="connsiteX16" fmla="*/ 179062 w 337020"/>
                <a:gd name="connsiteY16" fmla="*/ 415811 h 605028"/>
                <a:gd name="connsiteX17" fmla="*/ 158039 w 337020"/>
                <a:gd name="connsiteY17" fmla="*/ 415811 h 605028"/>
                <a:gd name="connsiteX18" fmla="*/ 158039 w 337020"/>
                <a:gd name="connsiteY18" fmla="*/ 568238 h 605028"/>
                <a:gd name="connsiteX19" fmla="*/ 147162 w 337020"/>
                <a:gd name="connsiteY19" fmla="*/ 594250 h 605028"/>
                <a:gd name="connsiteX20" fmla="*/ 121106 w 337020"/>
                <a:gd name="connsiteY20" fmla="*/ 605028 h 605028"/>
                <a:gd name="connsiteX21" fmla="*/ 95132 w 337020"/>
                <a:gd name="connsiteY21" fmla="*/ 594250 h 605028"/>
                <a:gd name="connsiteX22" fmla="*/ 84255 w 337020"/>
                <a:gd name="connsiteY22" fmla="*/ 568238 h 605028"/>
                <a:gd name="connsiteX23" fmla="*/ 84255 w 337020"/>
                <a:gd name="connsiteY23" fmla="*/ 241828 h 605028"/>
                <a:gd name="connsiteX24" fmla="*/ 63232 w 337020"/>
                <a:gd name="connsiteY24" fmla="*/ 241828 h 605028"/>
                <a:gd name="connsiteX25" fmla="*/ 63232 w 337020"/>
                <a:gd name="connsiteY25" fmla="*/ 384288 h 605028"/>
                <a:gd name="connsiteX26" fmla="*/ 53978 w 337020"/>
                <a:gd name="connsiteY26" fmla="*/ 406654 h 605028"/>
                <a:gd name="connsiteX27" fmla="*/ 31575 w 337020"/>
                <a:gd name="connsiteY27" fmla="*/ 415811 h 605028"/>
                <a:gd name="connsiteX28" fmla="*/ 9253 w 337020"/>
                <a:gd name="connsiteY28" fmla="*/ 406654 h 605028"/>
                <a:gd name="connsiteX29" fmla="*/ 0 w 337020"/>
                <a:gd name="connsiteY29" fmla="*/ 384288 h 605028"/>
                <a:gd name="connsiteX30" fmla="*/ 0 w 337020"/>
                <a:gd name="connsiteY30" fmla="*/ 220840 h 605028"/>
                <a:gd name="connsiteX31" fmla="*/ 18426 w 337020"/>
                <a:gd name="connsiteY31" fmla="*/ 176109 h 605028"/>
                <a:gd name="connsiteX32" fmla="*/ 63232 w 337020"/>
                <a:gd name="connsiteY32" fmla="*/ 157714 h 605028"/>
                <a:gd name="connsiteX33" fmla="*/ 168469 w 337020"/>
                <a:gd name="connsiteY33" fmla="*/ 0 h 605028"/>
                <a:gd name="connsiteX34" fmla="*/ 220660 w 337020"/>
                <a:gd name="connsiteY34" fmla="*/ 21560 h 605028"/>
                <a:gd name="connsiteX35" fmla="*/ 242251 w 337020"/>
                <a:gd name="connsiteY35" fmla="*/ 73594 h 605028"/>
                <a:gd name="connsiteX36" fmla="*/ 220660 w 337020"/>
                <a:gd name="connsiteY36" fmla="*/ 125710 h 605028"/>
                <a:gd name="connsiteX37" fmla="*/ 168469 w 337020"/>
                <a:gd name="connsiteY37" fmla="*/ 147270 h 605028"/>
                <a:gd name="connsiteX38" fmla="*/ 116360 w 337020"/>
                <a:gd name="connsiteY38" fmla="*/ 125710 h 605028"/>
                <a:gd name="connsiteX39" fmla="*/ 94769 w 337020"/>
                <a:gd name="connsiteY39" fmla="*/ 73594 h 605028"/>
                <a:gd name="connsiteX40" fmla="*/ 116360 w 337020"/>
                <a:gd name="connsiteY40" fmla="*/ 21560 h 605028"/>
                <a:gd name="connsiteX41" fmla="*/ 168469 w 337020"/>
                <a:gd name="connsiteY41" fmla="*/ 0 h 605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37020" h="605028">
                  <a:moveTo>
                    <a:pt x="63232" y="157714"/>
                  </a:moveTo>
                  <a:lnTo>
                    <a:pt x="273869" y="157714"/>
                  </a:lnTo>
                  <a:cubicBezTo>
                    <a:pt x="291402" y="157714"/>
                    <a:pt x="306338" y="163873"/>
                    <a:pt x="318594" y="176109"/>
                  </a:cubicBezTo>
                  <a:cubicBezTo>
                    <a:pt x="330932" y="188426"/>
                    <a:pt x="337020" y="203337"/>
                    <a:pt x="337020" y="220840"/>
                  </a:cubicBezTo>
                  <a:lnTo>
                    <a:pt x="337020" y="384288"/>
                  </a:lnTo>
                  <a:cubicBezTo>
                    <a:pt x="337020" y="393040"/>
                    <a:pt x="333936" y="400495"/>
                    <a:pt x="327848" y="406654"/>
                  </a:cubicBezTo>
                  <a:cubicBezTo>
                    <a:pt x="321679" y="412732"/>
                    <a:pt x="314211" y="415811"/>
                    <a:pt x="305445" y="415811"/>
                  </a:cubicBezTo>
                  <a:cubicBezTo>
                    <a:pt x="296678" y="415811"/>
                    <a:pt x="289211" y="412732"/>
                    <a:pt x="283042" y="406654"/>
                  </a:cubicBezTo>
                  <a:cubicBezTo>
                    <a:pt x="276954" y="400495"/>
                    <a:pt x="273869" y="393040"/>
                    <a:pt x="273869" y="384288"/>
                  </a:cubicBezTo>
                  <a:lnTo>
                    <a:pt x="273869" y="241828"/>
                  </a:lnTo>
                  <a:lnTo>
                    <a:pt x="252765" y="241828"/>
                  </a:lnTo>
                  <a:lnTo>
                    <a:pt x="252765" y="568238"/>
                  </a:lnTo>
                  <a:cubicBezTo>
                    <a:pt x="252765" y="578367"/>
                    <a:pt x="249194" y="586957"/>
                    <a:pt x="241888" y="594250"/>
                  </a:cubicBezTo>
                  <a:cubicBezTo>
                    <a:pt x="234664" y="601463"/>
                    <a:pt x="225979" y="605028"/>
                    <a:pt x="215914" y="605028"/>
                  </a:cubicBezTo>
                  <a:cubicBezTo>
                    <a:pt x="205848" y="605028"/>
                    <a:pt x="197163" y="601463"/>
                    <a:pt x="189939" y="594250"/>
                  </a:cubicBezTo>
                  <a:cubicBezTo>
                    <a:pt x="182715" y="586957"/>
                    <a:pt x="179062" y="578367"/>
                    <a:pt x="179062" y="568238"/>
                  </a:cubicBezTo>
                  <a:lnTo>
                    <a:pt x="179062" y="415811"/>
                  </a:lnTo>
                  <a:lnTo>
                    <a:pt x="158039" y="415811"/>
                  </a:lnTo>
                  <a:lnTo>
                    <a:pt x="158039" y="568238"/>
                  </a:lnTo>
                  <a:cubicBezTo>
                    <a:pt x="158039" y="578367"/>
                    <a:pt x="154386" y="586957"/>
                    <a:pt x="147162" y="594250"/>
                  </a:cubicBezTo>
                  <a:cubicBezTo>
                    <a:pt x="139938" y="601463"/>
                    <a:pt x="131253" y="605028"/>
                    <a:pt x="121106" y="605028"/>
                  </a:cubicBezTo>
                  <a:cubicBezTo>
                    <a:pt x="111041" y="605028"/>
                    <a:pt x="102356" y="601463"/>
                    <a:pt x="95132" y="594250"/>
                  </a:cubicBezTo>
                  <a:cubicBezTo>
                    <a:pt x="87908" y="586957"/>
                    <a:pt x="84255" y="578367"/>
                    <a:pt x="84255" y="568238"/>
                  </a:cubicBezTo>
                  <a:lnTo>
                    <a:pt x="84255" y="241828"/>
                  </a:lnTo>
                  <a:lnTo>
                    <a:pt x="63232" y="241828"/>
                  </a:lnTo>
                  <a:lnTo>
                    <a:pt x="63232" y="384288"/>
                  </a:lnTo>
                  <a:cubicBezTo>
                    <a:pt x="63232" y="393040"/>
                    <a:pt x="60147" y="400495"/>
                    <a:pt x="53978" y="406654"/>
                  </a:cubicBezTo>
                  <a:cubicBezTo>
                    <a:pt x="47809" y="412732"/>
                    <a:pt x="40423" y="415811"/>
                    <a:pt x="31575" y="415811"/>
                  </a:cubicBezTo>
                  <a:cubicBezTo>
                    <a:pt x="22809" y="415811"/>
                    <a:pt x="15341" y="412732"/>
                    <a:pt x="9253" y="406654"/>
                  </a:cubicBezTo>
                  <a:cubicBezTo>
                    <a:pt x="3084" y="400495"/>
                    <a:pt x="0" y="393040"/>
                    <a:pt x="0" y="384288"/>
                  </a:cubicBezTo>
                  <a:lnTo>
                    <a:pt x="0" y="220840"/>
                  </a:lnTo>
                  <a:cubicBezTo>
                    <a:pt x="0" y="203337"/>
                    <a:pt x="6169" y="188426"/>
                    <a:pt x="18426" y="176109"/>
                  </a:cubicBezTo>
                  <a:cubicBezTo>
                    <a:pt x="30764" y="163873"/>
                    <a:pt x="45699" y="157714"/>
                    <a:pt x="63232" y="157714"/>
                  </a:cubicBezTo>
                  <a:close/>
                  <a:moveTo>
                    <a:pt x="168469" y="0"/>
                  </a:moveTo>
                  <a:cubicBezTo>
                    <a:pt x="188924" y="0"/>
                    <a:pt x="206294" y="7214"/>
                    <a:pt x="220660" y="21560"/>
                  </a:cubicBezTo>
                  <a:cubicBezTo>
                    <a:pt x="235027" y="35906"/>
                    <a:pt x="242251" y="53251"/>
                    <a:pt x="242251" y="73594"/>
                  </a:cubicBezTo>
                  <a:cubicBezTo>
                    <a:pt x="242251" y="94019"/>
                    <a:pt x="235027" y="111364"/>
                    <a:pt x="220660" y="125710"/>
                  </a:cubicBezTo>
                  <a:cubicBezTo>
                    <a:pt x="206294" y="140056"/>
                    <a:pt x="188924" y="147270"/>
                    <a:pt x="168469" y="147270"/>
                  </a:cubicBezTo>
                  <a:cubicBezTo>
                    <a:pt x="148096" y="147270"/>
                    <a:pt x="130726" y="140056"/>
                    <a:pt x="116360" y="125710"/>
                  </a:cubicBezTo>
                  <a:cubicBezTo>
                    <a:pt x="101993" y="111364"/>
                    <a:pt x="94769" y="94019"/>
                    <a:pt x="94769" y="73594"/>
                  </a:cubicBezTo>
                  <a:cubicBezTo>
                    <a:pt x="94769" y="53251"/>
                    <a:pt x="101993" y="35906"/>
                    <a:pt x="116360" y="21560"/>
                  </a:cubicBezTo>
                  <a:cubicBezTo>
                    <a:pt x="130726" y="7214"/>
                    <a:pt x="148096" y="0"/>
                    <a:pt x="168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F362C8D8-2601-4AF0-885F-9A277088EF3A}"/>
                </a:ext>
              </a:extLst>
            </p:cNvPr>
            <p:cNvSpPr txBox="1"/>
            <p:nvPr/>
          </p:nvSpPr>
          <p:spPr>
            <a:xfrm>
              <a:off x="726418" y="6308463"/>
              <a:ext cx="786853" cy="247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超级管理员</a:t>
              </a: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C8CEA6F4-8C30-4A44-9CEF-57AE5B1D01F2}"/>
                </a:ext>
              </a:extLst>
            </p:cNvPr>
            <p:cNvSpPr/>
            <p:nvPr/>
          </p:nvSpPr>
          <p:spPr>
            <a:xfrm>
              <a:off x="2018039" y="5885915"/>
              <a:ext cx="9607904" cy="747114"/>
            </a:xfrm>
            <a:prstGeom prst="rect">
              <a:avLst/>
            </a:prstGeom>
            <a:noFill/>
            <a:ln w="285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                                                                                 支撑类服务</a:t>
              </a: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FF9A80E3-83EB-41D9-ADFF-4D218E29812B}"/>
                </a:ext>
              </a:extLst>
            </p:cNvPr>
            <p:cNvSpPr/>
            <p:nvPr/>
          </p:nvSpPr>
          <p:spPr>
            <a:xfrm>
              <a:off x="2126568" y="6193476"/>
              <a:ext cx="1555352" cy="3601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</a:t>
              </a: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E7A415FD-91CD-47C7-8559-3333275B85AA}"/>
                </a:ext>
              </a:extLst>
            </p:cNvPr>
            <p:cNvSpPr/>
            <p:nvPr/>
          </p:nvSpPr>
          <p:spPr>
            <a:xfrm>
              <a:off x="4087033" y="6193476"/>
              <a:ext cx="1555352" cy="3601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自然语言处理</a:t>
              </a:r>
              <a:endPara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BFA9CF3A-25BB-4EAB-A9D7-22242CEA7D62}"/>
                </a:ext>
              </a:extLst>
            </p:cNvPr>
            <p:cNvSpPr/>
            <p:nvPr/>
          </p:nvSpPr>
          <p:spPr>
            <a:xfrm>
              <a:off x="6047497" y="6193476"/>
              <a:ext cx="1555352" cy="3601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翻译组件</a:t>
              </a:r>
              <a:endPara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E6133E64-8AEF-4026-B586-CD58890C9D2E}"/>
                </a:ext>
              </a:extLst>
            </p:cNvPr>
            <p:cNvSpPr/>
            <p:nvPr/>
          </p:nvSpPr>
          <p:spPr>
            <a:xfrm>
              <a:off x="8007961" y="6193476"/>
              <a:ext cx="1555352" cy="3601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图片处理组件</a:t>
              </a:r>
              <a:endPara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ADBD07C7-2558-4442-9155-14AF7FCA5783}"/>
                </a:ext>
              </a:extLst>
            </p:cNvPr>
            <p:cNvSpPr/>
            <p:nvPr/>
          </p:nvSpPr>
          <p:spPr>
            <a:xfrm>
              <a:off x="9968426" y="6193476"/>
              <a:ext cx="1555352" cy="3601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音视频处理组件</a:t>
              </a:r>
              <a:endPara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7113FB7D-CC72-4A89-9B81-E7F60832823C}"/>
                </a:ext>
              </a:extLst>
            </p:cNvPr>
            <p:cNvSpPr/>
            <p:nvPr/>
          </p:nvSpPr>
          <p:spPr>
            <a:xfrm>
              <a:off x="475518" y="2401785"/>
              <a:ext cx="1291909" cy="40505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vert="horz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样品管理系统</a:t>
              </a: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E5440F94-7D23-4CD5-8933-0C06FD08CBA3}"/>
                </a:ext>
              </a:extLst>
            </p:cNvPr>
            <p:cNvSpPr/>
            <p:nvPr/>
          </p:nvSpPr>
          <p:spPr>
            <a:xfrm>
              <a:off x="475518" y="3639385"/>
              <a:ext cx="1291909" cy="40505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模型管理系统</a:t>
              </a: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79AB3E2E-5F56-494C-A64D-EBDB7422E4F2}"/>
                </a:ext>
              </a:extLst>
            </p:cNvPr>
            <p:cNvSpPr/>
            <p:nvPr/>
          </p:nvSpPr>
          <p:spPr>
            <a:xfrm>
              <a:off x="473891" y="4821791"/>
              <a:ext cx="1291909" cy="40505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外部应用</a:t>
              </a:r>
            </a:p>
          </p:txBody>
        </p:sp>
        <p:cxnSp>
          <p:nvCxnSpPr>
            <p:cNvPr id="150" name="直接箭头连接符 50">
              <a:extLst>
                <a:ext uri="{FF2B5EF4-FFF2-40B4-BE49-F238E27FC236}">
                  <a16:creationId xmlns:a16="http://schemas.microsoft.com/office/drawing/2014/main" id="{87F64552-AD15-4A46-A321-B569B7D56FD8}"/>
                </a:ext>
              </a:extLst>
            </p:cNvPr>
            <p:cNvCxnSpPr>
              <a:cxnSpLocks/>
              <a:endCxn id="149" idx="0"/>
            </p:cNvCxnSpPr>
            <p:nvPr/>
          </p:nvCxnSpPr>
          <p:spPr>
            <a:xfrm rot="10800000" flipV="1">
              <a:off x="1119846" y="4546305"/>
              <a:ext cx="908218" cy="275486"/>
            </a:xfrm>
            <a:prstGeom prst="bentConnector2">
              <a:avLst/>
            </a:prstGeom>
            <a:noFill/>
            <a:ln w="28575" cap="flat" cmpd="sng" algn="ctr">
              <a:solidFill>
                <a:schemeClr val="accent6"/>
              </a:solidFill>
              <a:prstDash val="sys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</p:cxn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991BE2FF-9D45-48E5-8731-94C272E13BA0}"/>
                </a:ext>
              </a:extLst>
            </p:cNvPr>
            <p:cNvSpPr txBox="1"/>
            <p:nvPr/>
          </p:nvSpPr>
          <p:spPr>
            <a:xfrm>
              <a:off x="1607759" y="4112975"/>
              <a:ext cx="420306" cy="380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外部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接口</a:t>
              </a:r>
            </a:p>
          </p:txBody>
        </p:sp>
        <p:cxnSp>
          <p:nvCxnSpPr>
            <p:cNvPr id="159" name="直接箭头连接符 50">
              <a:extLst>
                <a:ext uri="{FF2B5EF4-FFF2-40B4-BE49-F238E27FC236}">
                  <a16:creationId xmlns:a16="http://schemas.microsoft.com/office/drawing/2014/main" id="{9B565CD8-4528-46CA-9E55-5F35121B3197}"/>
                </a:ext>
              </a:extLst>
            </p:cNvPr>
            <p:cNvCxnSpPr>
              <a:cxnSpLocks/>
              <a:stCxn id="182" idx="1"/>
              <a:endCxn id="148" idx="3"/>
            </p:cNvCxnSpPr>
            <p:nvPr/>
          </p:nvCxnSpPr>
          <p:spPr>
            <a:xfrm rot="10800000">
              <a:off x="1767427" y="3841911"/>
              <a:ext cx="2166432" cy="1095350"/>
            </a:xfrm>
            <a:prstGeom prst="bentConnector3">
              <a:avLst>
                <a:gd name="adj1" fmla="val 7122"/>
              </a:avLst>
            </a:prstGeom>
            <a:noFill/>
            <a:ln w="28575" cap="flat" cmpd="sng" algn="ctr">
              <a:solidFill>
                <a:schemeClr val="accent6"/>
              </a:solidFill>
              <a:prstDash val="sys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</p:cxnSp>
        <p:cxnSp>
          <p:nvCxnSpPr>
            <p:cNvPr id="163" name="直接箭头连接符 50">
              <a:extLst>
                <a:ext uri="{FF2B5EF4-FFF2-40B4-BE49-F238E27FC236}">
                  <a16:creationId xmlns:a16="http://schemas.microsoft.com/office/drawing/2014/main" id="{FD57EA01-AA45-47F9-A1E9-8C154CD43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0309" y="5392580"/>
              <a:ext cx="0" cy="493335"/>
            </a:xfrm>
            <a:prstGeom prst="straightConnector1">
              <a:avLst/>
            </a:prstGeom>
            <a:ln w="6032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AD42EA5D-C5BB-479E-9823-EE527051466A}"/>
                </a:ext>
              </a:extLst>
            </p:cNvPr>
            <p:cNvSpPr txBox="1"/>
            <p:nvPr/>
          </p:nvSpPr>
          <p:spPr>
            <a:xfrm>
              <a:off x="3918007" y="5593439"/>
              <a:ext cx="615709" cy="252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支持</a:t>
              </a:r>
            </a:p>
          </p:txBody>
        </p:sp>
        <p:cxnSp>
          <p:nvCxnSpPr>
            <p:cNvPr id="165" name="直接箭头连接符 50">
              <a:extLst>
                <a:ext uri="{FF2B5EF4-FFF2-40B4-BE49-F238E27FC236}">
                  <a16:creationId xmlns:a16="http://schemas.microsoft.com/office/drawing/2014/main" id="{99509553-D9DF-4BDE-9186-CC4FFB9130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7005" y="5390878"/>
              <a:ext cx="0" cy="493335"/>
            </a:xfrm>
            <a:prstGeom prst="straightConnector1">
              <a:avLst/>
            </a:prstGeom>
            <a:ln w="6032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50">
              <a:extLst>
                <a:ext uri="{FF2B5EF4-FFF2-40B4-BE49-F238E27FC236}">
                  <a16:creationId xmlns:a16="http://schemas.microsoft.com/office/drawing/2014/main" id="{C58B75DF-3955-4A9B-A921-6EB2F6AF73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9883" y="5390878"/>
              <a:ext cx="0" cy="493335"/>
            </a:xfrm>
            <a:prstGeom prst="straightConnector1">
              <a:avLst/>
            </a:prstGeom>
            <a:ln w="6032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50">
              <a:extLst>
                <a:ext uri="{FF2B5EF4-FFF2-40B4-BE49-F238E27FC236}">
                  <a16:creationId xmlns:a16="http://schemas.microsoft.com/office/drawing/2014/main" id="{5C235AA2-BCD7-4D2A-BA6F-5064E00B3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43764" y="5385162"/>
              <a:ext cx="0" cy="493335"/>
            </a:xfrm>
            <a:prstGeom prst="straightConnector1">
              <a:avLst/>
            </a:prstGeom>
            <a:ln w="6032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50">
              <a:extLst>
                <a:ext uri="{FF2B5EF4-FFF2-40B4-BE49-F238E27FC236}">
                  <a16:creationId xmlns:a16="http://schemas.microsoft.com/office/drawing/2014/main" id="{08A242C4-AA04-4490-9259-967498F50BD3}"/>
                </a:ext>
              </a:extLst>
            </p:cNvPr>
            <p:cNvCxnSpPr>
              <a:cxnSpLocks/>
              <a:stCxn id="147" idx="3"/>
              <a:endCxn id="179" idx="1"/>
            </p:cNvCxnSpPr>
            <p:nvPr/>
          </p:nvCxnSpPr>
          <p:spPr>
            <a:xfrm>
              <a:off x="1767427" y="2604311"/>
              <a:ext cx="1849003" cy="578428"/>
            </a:xfrm>
            <a:prstGeom prst="bentConnector3">
              <a:avLst>
                <a:gd name="adj1" fmla="val 6826"/>
              </a:avLst>
            </a:prstGeom>
            <a:noFill/>
            <a:ln w="28575" cap="flat" cmpd="sng" algn="ctr">
              <a:solidFill>
                <a:schemeClr val="accent6"/>
              </a:solidFill>
              <a:prstDash val="sys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</p:cxnSp>
        <p:sp>
          <p:nvSpPr>
            <p:cNvPr id="169" name="man-standing-black-silhouette_37437">
              <a:extLst>
                <a:ext uri="{FF2B5EF4-FFF2-40B4-BE49-F238E27FC236}">
                  <a16:creationId xmlns:a16="http://schemas.microsoft.com/office/drawing/2014/main" id="{AF0D136F-7E99-44F3-8740-68739B88D3B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01029" y="326228"/>
              <a:ext cx="268838" cy="461804"/>
            </a:xfrm>
            <a:custGeom>
              <a:avLst/>
              <a:gdLst>
                <a:gd name="connsiteX0" fmla="*/ 63232 w 337020"/>
                <a:gd name="connsiteY0" fmla="*/ 157714 h 605028"/>
                <a:gd name="connsiteX1" fmla="*/ 273869 w 337020"/>
                <a:gd name="connsiteY1" fmla="*/ 157714 h 605028"/>
                <a:gd name="connsiteX2" fmla="*/ 318594 w 337020"/>
                <a:gd name="connsiteY2" fmla="*/ 176109 h 605028"/>
                <a:gd name="connsiteX3" fmla="*/ 337020 w 337020"/>
                <a:gd name="connsiteY3" fmla="*/ 220840 h 605028"/>
                <a:gd name="connsiteX4" fmla="*/ 337020 w 337020"/>
                <a:gd name="connsiteY4" fmla="*/ 384288 h 605028"/>
                <a:gd name="connsiteX5" fmla="*/ 327848 w 337020"/>
                <a:gd name="connsiteY5" fmla="*/ 406654 h 605028"/>
                <a:gd name="connsiteX6" fmla="*/ 305445 w 337020"/>
                <a:gd name="connsiteY6" fmla="*/ 415811 h 605028"/>
                <a:gd name="connsiteX7" fmla="*/ 283042 w 337020"/>
                <a:gd name="connsiteY7" fmla="*/ 406654 h 605028"/>
                <a:gd name="connsiteX8" fmla="*/ 273869 w 337020"/>
                <a:gd name="connsiteY8" fmla="*/ 384288 h 605028"/>
                <a:gd name="connsiteX9" fmla="*/ 273869 w 337020"/>
                <a:gd name="connsiteY9" fmla="*/ 241828 h 605028"/>
                <a:gd name="connsiteX10" fmla="*/ 252765 w 337020"/>
                <a:gd name="connsiteY10" fmla="*/ 241828 h 605028"/>
                <a:gd name="connsiteX11" fmla="*/ 252765 w 337020"/>
                <a:gd name="connsiteY11" fmla="*/ 568238 h 605028"/>
                <a:gd name="connsiteX12" fmla="*/ 241888 w 337020"/>
                <a:gd name="connsiteY12" fmla="*/ 594250 h 605028"/>
                <a:gd name="connsiteX13" fmla="*/ 215914 w 337020"/>
                <a:gd name="connsiteY13" fmla="*/ 605028 h 605028"/>
                <a:gd name="connsiteX14" fmla="*/ 189939 w 337020"/>
                <a:gd name="connsiteY14" fmla="*/ 594250 h 605028"/>
                <a:gd name="connsiteX15" fmla="*/ 179062 w 337020"/>
                <a:gd name="connsiteY15" fmla="*/ 568238 h 605028"/>
                <a:gd name="connsiteX16" fmla="*/ 179062 w 337020"/>
                <a:gd name="connsiteY16" fmla="*/ 415811 h 605028"/>
                <a:gd name="connsiteX17" fmla="*/ 158039 w 337020"/>
                <a:gd name="connsiteY17" fmla="*/ 415811 h 605028"/>
                <a:gd name="connsiteX18" fmla="*/ 158039 w 337020"/>
                <a:gd name="connsiteY18" fmla="*/ 568238 h 605028"/>
                <a:gd name="connsiteX19" fmla="*/ 147162 w 337020"/>
                <a:gd name="connsiteY19" fmla="*/ 594250 h 605028"/>
                <a:gd name="connsiteX20" fmla="*/ 121106 w 337020"/>
                <a:gd name="connsiteY20" fmla="*/ 605028 h 605028"/>
                <a:gd name="connsiteX21" fmla="*/ 95132 w 337020"/>
                <a:gd name="connsiteY21" fmla="*/ 594250 h 605028"/>
                <a:gd name="connsiteX22" fmla="*/ 84255 w 337020"/>
                <a:gd name="connsiteY22" fmla="*/ 568238 h 605028"/>
                <a:gd name="connsiteX23" fmla="*/ 84255 w 337020"/>
                <a:gd name="connsiteY23" fmla="*/ 241828 h 605028"/>
                <a:gd name="connsiteX24" fmla="*/ 63232 w 337020"/>
                <a:gd name="connsiteY24" fmla="*/ 241828 h 605028"/>
                <a:gd name="connsiteX25" fmla="*/ 63232 w 337020"/>
                <a:gd name="connsiteY25" fmla="*/ 384288 h 605028"/>
                <a:gd name="connsiteX26" fmla="*/ 53978 w 337020"/>
                <a:gd name="connsiteY26" fmla="*/ 406654 h 605028"/>
                <a:gd name="connsiteX27" fmla="*/ 31575 w 337020"/>
                <a:gd name="connsiteY27" fmla="*/ 415811 h 605028"/>
                <a:gd name="connsiteX28" fmla="*/ 9253 w 337020"/>
                <a:gd name="connsiteY28" fmla="*/ 406654 h 605028"/>
                <a:gd name="connsiteX29" fmla="*/ 0 w 337020"/>
                <a:gd name="connsiteY29" fmla="*/ 384288 h 605028"/>
                <a:gd name="connsiteX30" fmla="*/ 0 w 337020"/>
                <a:gd name="connsiteY30" fmla="*/ 220840 h 605028"/>
                <a:gd name="connsiteX31" fmla="*/ 18426 w 337020"/>
                <a:gd name="connsiteY31" fmla="*/ 176109 h 605028"/>
                <a:gd name="connsiteX32" fmla="*/ 63232 w 337020"/>
                <a:gd name="connsiteY32" fmla="*/ 157714 h 605028"/>
                <a:gd name="connsiteX33" fmla="*/ 168469 w 337020"/>
                <a:gd name="connsiteY33" fmla="*/ 0 h 605028"/>
                <a:gd name="connsiteX34" fmla="*/ 220660 w 337020"/>
                <a:gd name="connsiteY34" fmla="*/ 21560 h 605028"/>
                <a:gd name="connsiteX35" fmla="*/ 242251 w 337020"/>
                <a:gd name="connsiteY35" fmla="*/ 73594 h 605028"/>
                <a:gd name="connsiteX36" fmla="*/ 220660 w 337020"/>
                <a:gd name="connsiteY36" fmla="*/ 125710 h 605028"/>
                <a:gd name="connsiteX37" fmla="*/ 168469 w 337020"/>
                <a:gd name="connsiteY37" fmla="*/ 147270 h 605028"/>
                <a:gd name="connsiteX38" fmla="*/ 116360 w 337020"/>
                <a:gd name="connsiteY38" fmla="*/ 125710 h 605028"/>
                <a:gd name="connsiteX39" fmla="*/ 94769 w 337020"/>
                <a:gd name="connsiteY39" fmla="*/ 73594 h 605028"/>
                <a:gd name="connsiteX40" fmla="*/ 116360 w 337020"/>
                <a:gd name="connsiteY40" fmla="*/ 21560 h 605028"/>
                <a:gd name="connsiteX41" fmla="*/ 168469 w 337020"/>
                <a:gd name="connsiteY41" fmla="*/ 0 h 605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37020" h="605028">
                  <a:moveTo>
                    <a:pt x="63232" y="157714"/>
                  </a:moveTo>
                  <a:lnTo>
                    <a:pt x="273869" y="157714"/>
                  </a:lnTo>
                  <a:cubicBezTo>
                    <a:pt x="291402" y="157714"/>
                    <a:pt x="306338" y="163873"/>
                    <a:pt x="318594" y="176109"/>
                  </a:cubicBezTo>
                  <a:cubicBezTo>
                    <a:pt x="330932" y="188426"/>
                    <a:pt x="337020" y="203337"/>
                    <a:pt x="337020" y="220840"/>
                  </a:cubicBezTo>
                  <a:lnTo>
                    <a:pt x="337020" y="384288"/>
                  </a:lnTo>
                  <a:cubicBezTo>
                    <a:pt x="337020" y="393040"/>
                    <a:pt x="333936" y="400495"/>
                    <a:pt x="327848" y="406654"/>
                  </a:cubicBezTo>
                  <a:cubicBezTo>
                    <a:pt x="321679" y="412732"/>
                    <a:pt x="314211" y="415811"/>
                    <a:pt x="305445" y="415811"/>
                  </a:cubicBezTo>
                  <a:cubicBezTo>
                    <a:pt x="296678" y="415811"/>
                    <a:pt x="289211" y="412732"/>
                    <a:pt x="283042" y="406654"/>
                  </a:cubicBezTo>
                  <a:cubicBezTo>
                    <a:pt x="276954" y="400495"/>
                    <a:pt x="273869" y="393040"/>
                    <a:pt x="273869" y="384288"/>
                  </a:cubicBezTo>
                  <a:lnTo>
                    <a:pt x="273869" y="241828"/>
                  </a:lnTo>
                  <a:lnTo>
                    <a:pt x="252765" y="241828"/>
                  </a:lnTo>
                  <a:lnTo>
                    <a:pt x="252765" y="568238"/>
                  </a:lnTo>
                  <a:cubicBezTo>
                    <a:pt x="252765" y="578367"/>
                    <a:pt x="249194" y="586957"/>
                    <a:pt x="241888" y="594250"/>
                  </a:cubicBezTo>
                  <a:cubicBezTo>
                    <a:pt x="234664" y="601463"/>
                    <a:pt x="225979" y="605028"/>
                    <a:pt x="215914" y="605028"/>
                  </a:cubicBezTo>
                  <a:cubicBezTo>
                    <a:pt x="205848" y="605028"/>
                    <a:pt x="197163" y="601463"/>
                    <a:pt x="189939" y="594250"/>
                  </a:cubicBezTo>
                  <a:cubicBezTo>
                    <a:pt x="182715" y="586957"/>
                    <a:pt x="179062" y="578367"/>
                    <a:pt x="179062" y="568238"/>
                  </a:cubicBezTo>
                  <a:lnTo>
                    <a:pt x="179062" y="415811"/>
                  </a:lnTo>
                  <a:lnTo>
                    <a:pt x="158039" y="415811"/>
                  </a:lnTo>
                  <a:lnTo>
                    <a:pt x="158039" y="568238"/>
                  </a:lnTo>
                  <a:cubicBezTo>
                    <a:pt x="158039" y="578367"/>
                    <a:pt x="154386" y="586957"/>
                    <a:pt x="147162" y="594250"/>
                  </a:cubicBezTo>
                  <a:cubicBezTo>
                    <a:pt x="139938" y="601463"/>
                    <a:pt x="131253" y="605028"/>
                    <a:pt x="121106" y="605028"/>
                  </a:cubicBezTo>
                  <a:cubicBezTo>
                    <a:pt x="111041" y="605028"/>
                    <a:pt x="102356" y="601463"/>
                    <a:pt x="95132" y="594250"/>
                  </a:cubicBezTo>
                  <a:cubicBezTo>
                    <a:pt x="87908" y="586957"/>
                    <a:pt x="84255" y="578367"/>
                    <a:pt x="84255" y="568238"/>
                  </a:cubicBezTo>
                  <a:lnTo>
                    <a:pt x="84255" y="241828"/>
                  </a:lnTo>
                  <a:lnTo>
                    <a:pt x="63232" y="241828"/>
                  </a:lnTo>
                  <a:lnTo>
                    <a:pt x="63232" y="384288"/>
                  </a:lnTo>
                  <a:cubicBezTo>
                    <a:pt x="63232" y="393040"/>
                    <a:pt x="60147" y="400495"/>
                    <a:pt x="53978" y="406654"/>
                  </a:cubicBezTo>
                  <a:cubicBezTo>
                    <a:pt x="47809" y="412732"/>
                    <a:pt x="40423" y="415811"/>
                    <a:pt x="31575" y="415811"/>
                  </a:cubicBezTo>
                  <a:cubicBezTo>
                    <a:pt x="22809" y="415811"/>
                    <a:pt x="15341" y="412732"/>
                    <a:pt x="9253" y="406654"/>
                  </a:cubicBezTo>
                  <a:cubicBezTo>
                    <a:pt x="3084" y="400495"/>
                    <a:pt x="0" y="393040"/>
                    <a:pt x="0" y="384288"/>
                  </a:cubicBezTo>
                  <a:lnTo>
                    <a:pt x="0" y="220840"/>
                  </a:lnTo>
                  <a:cubicBezTo>
                    <a:pt x="0" y="203337"/>
                    <a:pt x="6169" y="188426"/>
                    <a:pt x="18426" y="176109"/>
                  </a:cubicBezTo>
                  <a:cubicBezTo>
                    <a:pt x="30764" y="163873"/>
                    <a:pt x="45699" y="157714"/>
                    <a:pt x="63232" y="157714"/>
                  </a:cubicBezTo>
                  <a:close/>
                  <a:moveTo>
                    <a:pt x="168469" y="0"/>
                  </a:moveTo>
                  <a:cubicBezTo>
                    <a:pt x="188924" y="0"/>
                    <a:pt x="206294" y="7214"/>
                    <a:pt x="220660" y="21560"/>
                  </a:cubicBezTo>
                  <a:cubicBezTo>
                    <a:pt x="235027" y="35906"/>
                    <a:pt x="242251" y="53251"/>
                    <a:pt x="242251" y="73594"/>
                  </a:cubicBezTo>
                  <a:cubicBezTo>
                    <a:pt x="242251" y="94019"/>
                    <a:pt x="235027" y="111364"/>
                    <a:pt x="220660" y="125710"/>
                  </a:cubicBezTo>
                  <a:cubicBezTo>
                    <a:pt x="206294" y="140056"/>
                    <a:pt x="188924" y="147270"/>
                    <a:pt x="168469" y="147270"/>
                  </a:cubicBezTo>
                  <a:cubicBezTo>
                    <a:pt x="148096" y="147270"/>
                    <a:pt x="130726" y="140056"/>
                    <a:pt x="116360" y="125710"/>
                  </a:cubicBezTo>
                  <a:cubicBezTo>
                    <a:pt x="101993" y="111364"/>
                    <a:pt x="94769" y="94019"/>
                    <a:pt x="94769" y="73594"/>
                  </a:cubicBezTo>
                  <a:cubicBezTo>
                    <a:pt x="94769" y="53251"/>
                    <a:pt x="101993" y="35906"/>
                    <a:pt x="116360" y="21560"/>
                  </a:cubicBezTo>
                  <a:cubicBezTo>
                    <a:pt x="130726" y="7214"/>
                    <a:pt x="148096" y="0"/>
                    <a:pt x="168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00726356-E15D-49FF-AC94-61370F74FB39}"/>
                </a:ext>
              </a:extLst>
            </p:cNvPr>
            <p:cNvSpPr txBox="1"/>
            <p:nvPr/>
          </p:nvSpPr>
          <p:spPr>
            <a:xfrm>
              <a:off x="3429584" y="789733"/>
              <a:ext cx="664671" cy="247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普通用户</a:t>
              </a:r>
            </a:p>
          </p:txBody>
        </p:sp>
        <p:sp>
          <p:nvSpPr>
            <p:cNvPr id="171" name="man-standing-black-silhouette_37437">
              <a:extLst>
                <a:ext uri="{FF2B5EF4-FFF2-40B4-BE49-F238E27FC236}">
                  <a16:creationId xmlns:a16="http://schemas.microsoft.com/office/drawing/2014/main" id="{E8FFFA3C-19B2-454B-A629-86AFB882F84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35904" y="319314"/>
              <a:ext cx="268838" cy="461803"/>
            </a:xfrm>
            <a:custGeom>
              <a:avLst/>
              <a:gdLst>
                <a:gd name="connsiteX0" fmla="*/ 63232 w 337020"/>
                <a:gd name="connsiteY0" fmla="*/ 157714 h 605028"/>
                <a:gd name="connsiteX1" fmla="*/ 273869 w 337020"/>
                <a:gd name="connsiteY1" fmla="*/ 157714 h 605028"/>
                <a:gd name="connsiteX2" fmla="*/ 318594 w 337020"/>
                <a:gd name="connsiteY2" fmla="*/ 176109 h 605028"/>
                <a:gd name="connsiteX3" fmla="*/ 337020 w 337020"/>
                <a:gd name="connsiteY3" fmla="*/ 220840 h 605028"/>
                <a:gd name="connsiteX4" fmla="*/ 337020 w 337020"/>
                <a:gd name="connsiteY4" fmla="*/ 384288 h 605028"/>
                <a:gd name="connsiteX5" fmla="*/ 327848 w 337020"/>
                <a:gd name="connsiteY5" fmla="*/ 406654 h 605028"/>
                <a:gd name="connsiteX6" fmla="*/ 305445 w 337020"/>
                <a:gd name="connsiteY6" fmla="*/ 415811 h 605028"/>
                <a:gd name="connsiteX7" fmla="*/ 283042 w 337020"/>
                <a:gd name="connsiteY7" fmla="*/ 406654 h 605028"/>
                <a:gd name="connsiteX8" fmla="*/ 273869 w 337020"/>
                <a:gd name="connsiteY8" fmla="*/ 384288 h 605028"/>
                <a:gd name="connsiteX9" fmla="*/ 273869 w 337020"/>
                <a:gd name="connsiteY9" fmla="*/ 241828 h 605028"/>
                <a:gd name="connsiteX10" fmla="*/ 252765 w 337020"/>
                <a:gd name="connsiteY10" fmla="*/ 241828 h 605028"/>
                <a:gd name="connsiteX11" fmla="*/ 252765 w 337020"/>
                <a:gd name="connsiteY11" fmla="*/ 568238 h 605028"/>
                <a:gd name="connsiteX12" fmla="*/ 241888 w 337020"/>
                <a:gd name="connsiteY12" fmla="*/ 594250 h 605028"/>
                <a:gd name="connsiteX13" fmla="*/ 215914 w 337020"/>
                <a:gd name="connsiteY13" fmla="*/ 605028 h 605028"/>
                <a:gd name="connsiteX14" fmla="*/ 189939 w 337020"/>
                <a:gd name="connsiteY14" fmla="*/ 594250 h 605028"/>
                <a:gd name="connsiteX15" fmla="*/ 179062 w 337020"/>
                <a:gd name="connsiteY15" fmla="*/ 568238 h 605028"/>
                <a:gd name="connsiteX16" fmla="*/ 179062 w 337020"/>
                <a:gd name="connsiteY16" fmla="*/ 415811 h 605028"/>
                <a:gd name="connsiteX17" fmla="*/ 158039 w 337020"/>
                <a:gd name="connsiteY17" fmla="*/ 415811 h 605028"/>
                <a:gd name="connsiteX18" fmla="*/ 158039 w 337020"/>
                <a:gd name="connsiteY18" fmla="*/ 568238 h 605028"/>
                <a:gd name="connsiteX19" fmla="*/ 147162 w 337020"/>
                <a:gd name="connsiteY19" fmla="*/ 594250 h 605028"/>
                <a:gd name="connsiteX20" fmla="*/ 121106 w 337020"/>
                <a:gd name="connsiteY20" fmla="*/ 605028 h 605028"/>
                <a:gd name="connsiteX21" fmla="*/ 95132 w 337020"/>
                <a:gd name="connsiteY21" fmla="*/ 594250 h 605028"/>
                <a:gd name="connsiteX22" fmla="*/ 84255 w 337020"/>
                <a:gd name="connsiteY22" fmla="*/ 568238 h 605028"/>
                <a:gd name="connsiteX23" fmla="*/ 84255 w 337020"/>
                <a:gd name="connsiteY23" fmla="*/ 241828 h 605028"/>
                <a:gd name="connsiteX24" fmla="*/ 63232 w 337020"/>
                <a:gd name="connsiteY24" fmla="*/ 241828 h 605028"/>
                <a:gd name="connsiteX25" fmla="*/ 63232 w 337020"/>
                <a:gd name="connsiteY25" fmla="*/ 384288 h 605028"/>
                <a:gd name="connsiteX26" fmla="*/ 53978 w 337020"/>
                <a:gd name="connsiteY26" fmla="*/ 406654 h 605028"/>
                <a:gd name="connsiteX27" fmla="*/ 31575 w 337020"/>
                <a:gd name="connsiteY27" fmla="*/ 415811 h 605028"/>
                <a:gd name="connsiteX28" fmla="*/ 9253 w 337020"/>
                <a:gd name="connsiteY28" fmla="*/ 406654 h 605028"/>
                <a:gd name="connsiteX29" fmla="*/ 0 w 337020"/>
                <a:gd name="connsiteY29" fmla="*/ 384288 h 605028"/>
                <a:gd name="connsiteX30" fmla="*/ 0 w 337020"/>
                <a:gd name="connsiteY30" fmla="*/ 220840 h 605028"/>
                <a:gd name="connsiteX31" fmla="*/ 18426 w 337020"/>
                <a:gd name="connsiteY31" fmla="*/ 176109 h 605028"/>
                <a:gd name="connsiteX32" fmla="*/ 63232 w 337020"/>
                <a:gd name="connsiteY32" fmla="*/ 157714 h 605028"/>
                <a:gd name="connsiteX33" fmla="*/ 168469 w 337020"/>
                <a:gd name="connsiteY33" fmla="*/ 0 h 605028"/>
                <a:gd name="connsiteX34" fmla="*/ 220660 w 337020"/>
                <a:gd name="connsiteY34" fmla="*/ 21560 h 605028"/>
                <a:gd name="connsiteX35" fmla="*/ 242251 w 337020"/>
                <a:gd name="connsiteY35" fmla="*/ 73594 h 605028"/>
                <a:gd name="connsiteX36" fmla="*/ 220660 w 337020"/>
                <a:gd name="connsiteY36" fmla="*/ 125710 h 605028"/>
                <a:gd name="connsiteX37" fmla="*/ 168469 w 337020"/>
                <a:gd name="connsiteY37" fmla="*/ 147270 h 605028"/>
                <a:gd name="connsiteX38" fmla="*/ 116360 w 337020"/>
                <a:gd name="connsiteY38" fmla="*/ 125710 h 605028"/>
                <a:gd name="connsiteX39" fmla="*/ 94769 w 337020"/>
                <a:gd name="connsiteY39" fmla="*/ 73594 h 605028"/>
                <a:gd name="connsiteX40" fmla="*/ 116360 w 337020"/>
                <a:gd name="connsiteY40" fmla="*/ 21560 h 605028"/>
                <a:gd name="connsiteX41" fmla="*/ 168469 w 337020"/>
                <a:gd name="connsiteY41" fmla="*/ 0 h 605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37020" h="605028">
                  <a:moveTo>
                    <a:pt x="63232" y="157714"/>
                  </a:moveTo>
                  <a:lnTo>
                    <a:pt x="273869" y="157714"/>
                  </a:lnTo>
                  <a:cubicBezTo>
                    <a:pt x="291402" y="157714"/>
                    <a:pt x="306338" y="163873"/>
                    <a:pt x="318594" y="176109"/>
                  </a:cubicBezTo>
                  <a:cubicBezTo>
                    <a:pt x="330932" y="188426"/>
                    <a:pt x="337020" y="203337"/>
                    <a:pt x="337020" y="220840"/>
                  </a:cubicBezTo>
                  <a:lnTo>
                    <a:pt x="337020" y="384288"/>
                  </a:lnTo>
                  <a:cubicBezTo>
                    <a:pt x="337020" y="393040"/>
                    <a:pt x="333936" y="400495"/>
                    <a:pt x="327848" y="406654"/>
                  </a:cubicBezTo>
                  <a:cubicBezTo>
                    <a:pt x="321679" y="412732"/>
                    <a:pt x="314211" y="415811"/>
                    <a:pt x="305445" y="415811"/>
                  </a:cubicBezTo>
                  <a:cubicBezTo>
                    <a:pt x="296678" y="415811"/>
                    <a:pt x="289211" y="412732"/>
                    <a:pt x="283042" y="406654"/>
                  </a:cubicBezTo>
                  <a:cubicBezTo>
                    <a:pt x="276954" y="400495"/>
                    <a:pt x="273869" y="393040"/>
                    <a:pt x="273869" y="384288"/>
                  </a:cubicBezTo>
                  <a:lnTo>
                    <a:pt x="273869" y="241828"/>
                  </a:lnTo>
                  <a:lnTo>
                    <a:pt x="252765" y="241828"/>
                  </a:lnTo>
                  <a:lnTo>
                    <a:pt x="252765" y="568238"/>
                  </a:lnTo>
                  <a:cubicBezTo>
                    <a:pt x="252765" y="578367"/>
                    <a:pt x="249194" y="586957"/>
                    <a:pt x="241888" y="594250"/>
                  </a:cubicBezTo>
                  <a:cubicBezTo>
                    <a:pt x="234664" y="601463"/>
                    <a:pt x="225979" y="605028"/>
                    <a:pt x="215914" y="605028"/>
                  </a:cubicBezTo>
                  <a:cubicBezTo>
                    <a:pt x="205848" y="605028"/>
                    <a:pt x="197163" y="601463"/>
                    <a:pt x="189939" y="594250"/>
                  </a:cubicBezTo>
                  <a:cubicBezTo>
                    <a:pt x="182715" y="586957"/>
                    <a:pt x="179062" y="578367"/>
                    <a:pt x="179062" y="568238"/>
                  </a:cubicBezTo>
                  <a:lnTo>
                    <a:pt x="179062" y="415811"/>
                  </a:lnTo>
                  <a:lnTo>
                    <a:pt x="158039" y="415811"/>
                  </a:lnTo>
                  <a:lnTo>
                    <a:pt x="158039" y="568238"/>
                  </a:lnTo>
                  <a:cubicBezTo>
                    <a:pt x="158039" y="578367"/>
                    <a:pt x="154386" y="586957"/>
                    <a:pt x="147162" y="594250"/>
                  </a:cubicBezTo>
                  <a:cubicBezTo>
                    <a:pt x="139938" y="601463"/>
                    <a:pt x="131253" y="605028"/>
                    <a:pt x="121106" y="605028"/>
                  </a:cubicBezTo>
                  <a:cubicBezTo>
                    <a:pt x="111041" y="605028"/>
                    <a:pt x="102356" y="601463"/>
                    <a:pt x="95132" y="594250"/>
                  </a:cubicBezTo>
                  <a:cubicBezTo>
                    <a:pt x="87908" y="586957"/>
                    <a:pt x="84255" y="578367"/>
                    <a:pt x="84255" y="568238"/>
                  </a:cubicBezTo>
                  <a:lnTo>
                    <a:pt x="84255" y="241828"/>
                  </a:lnTo>
                  <a:lnTo>
                    <a:pt x="63232" y="241828"/>
                  </a:lnTo>
                  <a:lnTo>
                    <a:pt x="63232" y="384288"/>
                  </a:lnTo>
                  <a:cubicBezTo>
                    <a:pt x="63232" y="393040"/>
                    <a:pt x="60147" y="400495"/>
                    <a:pt x="53978" y="406654"/>
                  </a:cubicBezTo>
                  <a:cubicBezTo>
                    <a:pt x="47809" y="412732"/>
                    <a:pt x="40423" y="415811"/>
                    <a:pt x="31575" y="415811"/>
                  </a:cubicBezTo>
                  <a:cubicBezTo>
                    <a:pt x="22809" y="415811"/>
                    <a:pt x="15341" y="412732"/>
                    <a:pt x="9253" y="406654"/>
                  </a:cubicBezTo>
                  <a:cubicBezTo>
                    <a:pt x="3084" y="400495"/>
                    <a:pt x="0" y="393040"/>
                    <a:pt x="0" y="384288"/>
                  </a:cubicBezTo>
                  <a:lnTo>
                    <a:pt x="0" y="220840"/>
                  </a:lnTo>
                  <a:cubicBezTo>
                    <a:pt x="0" y="203337"/>
                    <a:pt x="6169" y="188426"/>
                    <a:pt x="18426" y="176109"/>
                  </a:cubicBezTo>
                  <a:cubicBezTo>
                    <a:pt x="30764" y="163873"/>
                    <a:pt x="45699" y="157714"/>
                    <a:pt x="63232" y="157714"/>
                  </a:cubicBezTo>
                  <a:close/>
                  <a:moveTo>
                    <a:pt x="168469" y="0"/>
                  </a:moveTo>
                  <a:cubicBezTo>
                    <a:pt x="188924" y="0"/>
                    <a:pt x="206294" y="7214"/>
                    <a:pt x="220660" y="21560"/>
                  </a:cubicBezTo>
                  <a:cubicBezTo>
                    <a:pt x="235027" y="35906"/>
                    <a:pt x="242251" y="53251"/>
                    <a:pt x="242251" y="73594"/>
                  </a:cubicBezTo>
                  <a:cubicBezTo>
                    <a:pt x="242251" y="94019"/>
                    <a:pt x="235027" y="111364"/>
                    <a:pt x="220660" y="125710"/>
                  </a:cubicBezTo>
                  <a:cubicBezTo>
                    <a:pt x="206294" y="140056"/>
                    <a:pt x="188924" y="147270"/>
                    <a:pt x="168469" y="147270"/>
                  </a:cubicBezTo>
                  <a:cubicBezTo>
                    <a:pt x="148096" y="147270"/>
                    <a:pt x="130726" y="140056"/>
                    <a:pt x="116360" y="125710"/>
                  </a:cubicBezTo>
                  <a:cubicBezTo>
                    <a:pt x="101993" y="111364"/>
                    <a:pt x="94769" y="94019"/>
                    <a:pt x="94769" y="73594"/>
                  </a:cubicBezTo>
                  <a:cubicBezTo>
                    <a:pt x="94769" y="53251"/>
                    <a:pt x="101993" y="35906"/>
                    <a:pt x="116360" y="21560"/>
                  </a:cubicBezTo>
                  <a:cubicBezTo>
                    <a:pt x="130726" y="7214"/>
                    <a:pt x="148096" y="0"/>
                    <a:pt x="168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464C294B-757F-4D27-9AD4-B2EDD4B4E889}"/>
                </a:ext>
              </a:extLst>
            </p:cNvPr>
            <p:cNvSpPr txBox="1"/>
            <p:nvPr/>
          </p:nvSpPr>
          <p:spPr>
            <a:xfrm>
              <a:off x="4450192" y="782818"/>
              <a:ext cx="664671" cy="247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运营人员</a:t>
              </a:r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2B25A72B-006D-4CFD-BB89-60DF77AF4AB4}"/>
                </a:ext>
              </a:extLst>
            </p:cNvPr>
            <p:cNvSpPr txBox="1"/>
            <p:nvPr/>
          </p:nvSpPr>
          <p:spPr>
            <a:xfrm>
              <a:off x="6762401" y="5592467"/>
              <a:ext cx="550423" cy="252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支持</a:t>
              </a:r>
            </a:p>
          </p:txBody>
        </p: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F3FF1CF7-8A95-4708-BDF0-2C7FFB427C7C}"/>
                </a:ext>
              </a:extLst>
            </p:cNvPr>
            <p:cNvSpPr txBox="1"/>
            <p:nvPr/>
          </p:nvSpPr>
          <p:spPr>
            <a:xfrm>
              <a:off x="8771246" y="5592467"/>
              <a:ext cx="550423" cy="252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支持</a:t>
              </a:r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BDCADBB1-EC3E-4642-93C3-149AF9B7D026}"/>
                </a:ext>
              </a:extLst>
            </p:cNvPr>
            <p:cNvSpPr txBox="1"/>
            <p:nvPr/>
          </p:nvSpPr>
          <p:spPr>
            <a:xfrm>
              <a:off x="10859735" y="5592467"/>
              <a:ext cx="550423" cy="252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支持</a:t>
              </a:r>
            </a:p>
          </p:txBody>
        </p:sp>
        <p:cxnSp>
          <p:nvCxnSpPr>
            <p:cNvPr id="176" name="直接箭头连接符 50">
              <a:extLst>
                <a:ext uri="{FF2B5EF4-FFF2-40B4-BE49-F238E27FC236}">
                  <a16:creationId xmlns:a16="http://schemas.microsoft.com/office/drawing/2014/main" id="{826C9515-7D1C-4E72-94F6-0F22FD4E24A4}"/>
                </a:ext>
              </a:extLst>
            </p:cNvPr>
            <p:cNvCxnSpPr>
              <a:cxnSpLocks/>
              <a:stCxn id="182" idx="3"/>
              <a:endCxn id="204" idx="1"/>
            </p:cNvCxnSpPr>
            <p:nvPr/>
          </p:nvCxnSpPr>
          <p:spPr>
            <a:xfrm flipV="1">
              <a:off x="5292391" y="4038101"/>
              <a:ext cx="801579" cy="89916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A3E4BA72-9683-4612-BCFD-31549CE4B40B}"/>
                </a:ext>
              </a:extLst>
            </p:cNvPr>
            <p:cNvSpPr/>
            <p:nvPr/>
          </p:nvSpPr>
          <p:spPr>
            <a:xfrm>
              <a:off x="2018038" y="1142121"/>
              <a:ext cx="3493280" cy="2509071"/>
            </a:xfrm>
            <a:prstGeom prst="rect">
              <a:avLst/>
            </a:prstGeom>
            <a:noFill/>
            <a:ln w="285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知库网站</a:t>
              </a: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E93D54BB-2E84-4FCC-A933-1BD36748FE78}"/>
                </a:ext>
              </a:extLst>
            </p:cNvPr>
            <p:cNvSpPr/>
            <p:nvPr/>
          </p:nvSpPr>
          <p:spPr>
            <a:xfrm>
              <a:off x="3607996" y="1458359"/>
              <a:ext cx="1358531" cy="3601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知库门户子系统</a:t>
              </a: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C618C018-CD83-4336-BDAF-6CF7FC337B0D}"/>
                </a:ext>
              </a:extLst>
            </p:cNvPr>
            <p:cNvSpPr/>
            <p:nvPr/>
          </p:nvSpPr>
          <p:spPr>
            <a:xfrm>
              <a:off x="3616430" y="3002680"/>
              <a:ext cx="1358531" cy="3601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知库运营子系统</a:t>
              </a: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A4C639CF-F857-4C38-AB2D-3915DA0BD8CB}"/>
                </a:ext>
              </a:extLst>
            </p:cNvPr>
            <p:cNvSpPr/>
            <p:nvPr/>
          </p:nvSpPr>
          <p:spPr>
            <a:xfrm>
              <a:off x="2114456" y="2375191"/>
              <a:ext cx="1358531" cy="3601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内容发布子系统</a:t>
              </a: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5F90A91D-D829-4004-B6D0-DD17FE778D8F}"/>
                </a:ext>
              </a:extLst>
            </p:cNvPr>
            <p:cNvSpPr/>
            <p:nvPr/>
          </p:nvSpPr>
          <p:spPr>
            <a:xfrm>
              <a:off x="2018038" y="4055618"/>
              <a:ext cx="3493280" cy="1268891"/>
            </a:xfrm>
            <a:prstGeom prst="rect">
              <a:avLst/>
            </a:prstGeom>
            <a:noFill/>
            <a:ln w="285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基础数据管理系统</a:t>
              </a: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2A48BFAC-3F0B-47C0-9085-3F58B94FBA90}"/>
                </a:ext>
              </a:extLst>
            </p:cNvPr>
            <p:cNvSpPr/>
            <p:nvPr/>
          </p:nvSpPr>
          <p:spPr>
            <a:xfrm>
              <a:off x="3933859" y="4757202"/>
              <a:ext cx="1358531" cy="3601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语料管理子系统</a:t>
              </a: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FB3D7322-D126-48A1-9EBE-B0413DA77225}"/>
                </a:ext>
              </a:extLst>
            </p:cNvPr>
            <p:cNvSpPr/>
            <p:nvPr/>
          </p:nvSpPr>
          <p:spPr>
            <a:xfrm>
              <a:off x="2312912" y="4731118"/>
              <a:ext cx="1358531" cy="3601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基础数据管理</a:t>
              </a:r>
              <a:endPara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子系统</a:t>
              </a:r>
            </a:p>
          </p:txBody>
        </p:sp>
        <p:cxnSp>
          <p:nvCxnSpPr>
            <p:cNvPr id="184" name="直接箭头连接符 183">
              <a:extLst>
                <a:ext uri="{FF2B5EF4-FFF2-40B4-BE49-F238E27FC236}">
                  <a16:creationId xmlns:a16="http://schemas.microsoft.com/office/drawing/2014/main" id="{48781A20-9302-46C7-87F1-DDE5373A18D9}"/>
                </a:ext>
              </a:extLst>
            </p:cNvPr>
            <p:cNvCxnSpPr>
              <a:cxnSpLocks/>
            </p:cNvCxnSpPr>
            <p:nvPr/>
          </p:nvCxnSpPr>
          <p:spPr>
            <a:xfrm>
              <a:off x="3964110" y="1844869"/>
              <a:ext cx="0" cy="114303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EBF72694-72C4-470F-AD9E-9054040E68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9092" y="1818477"/>
              <a:ext cx="0" cy="1169425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D471E6E1-1389-4A49-A9EC-FFBD56260284}"/>
                </a:ext>
              </a:extLst>
            </p:cNvPr>
            <p:cNvSpPr txBox="1"/>
            <p:nvPr/>
          </p:nvSpPr>
          <p:spPr>
            <a:xfrm>
              <a:off x="4385935" y="2171531"/>
              <a:ext cx="322561" cy="57551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提交任务</a:t>
              </a:r>
            </a:p>
          </p:txBody>
        </p:sp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760BB63E-E848-492A-B549-CD00B751BE16}"/>
                </a:ext>
              </a:extLst>
            </p:cNvPr>
            <p:cNvSpPr txBox="1"/>
            <p:nvPr/>
          </p:nvSpPr>
          <p:spPr>
            <a:xfrm>
              <a:off x="3913394" y="2170989"/>
              <a:ext cx="322561" cy="57551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发布任务</a:t>
              </a:r>
            </a:p>
          </p:txBody>
        </p:sp>
        <p:cxnSp>
          <p:nvCxnSpPr>
            <p:cNvPr id="188" name="直接箭头连接符 50">
              <a:extLst>
                <a:ext uri="{FF2B5EF4-FFF2-40B4-BE49-F238E27FC236}">
                  <a16:creationId xmlns:a16="http://schemas.microsoft.com/office/drawing/2014/main" id="{C9C3C4BC-B458-49DF-A40E-C0BED16A3BE3}"/>
                </a:ext>
              </a:extLst>
            </p:cNvPr>
            <p:cNvCxnSpPr>
              <a:cxnSpLocks/>
              <a:stCxn id="180" idx="0"/>
              <a:endCxn id="178" idx="1"/>
            </p:cNvCxnSpPr>
            <p:nvPr/>
          </p:nvCxnSpPr>
          <p:spPr>
            <a:xfrm rot="5400000" flipH="1" flipV="1">
              <a:off x="2832473" y="1599667"/>
              <a:ext cx="736773" cy="814274"/>
            </a:xfrm>
            <a:prstGeom prst="bentConnector2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671E09C0-4BF5-4834-858E-5A0B96F8ECBC}"/>
                </a:ext>
              </a:extLst>
            </p:cNvPr>
            <p:cNvSpPr txBox="1"/>
            <p:nvPr/>
          </p:nvSpPr>
          <p:spPr>
            <a:xfrm>
              <a:off x="2784892" y="2050820"/>
              <a:ext cx="664671" cy="23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发布内容</a:t>
              </a:r>
            </a:p>
          </p:txBody>
        </p: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26177F6B-2AF3-4097-816B-A32576ECB5A7}"/>
                </a:ext>
              </a:extLst>
            </p:cNvPr>
            <p:cNvSpPr txBox="1"/>
            <p:nvPr/>
          </p:nvSpPr>
          <p:spPr>
            <a:xfrm>
              <a:off x="3747494" y="4190488"/>
              <a:ext cx="469111" cy="38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同步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语料</a:t>
              </a:r>
            </a:p>
          </p:txBody>
        </p: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B911E0E7-E03C-47A3-B968-5EF80292244D}"/>
                </a:ext>
              </a:extLst>
            </p:cNvPr>
            <p:cNvSpPr txBox="1"/>
            <p:nvPr/>
          </p:nvSpPr>
          <p:spPr>
            <a:xfrm>
              <a:off x="4276830" y="3734169"/>
              <a:ext cx="664671" cy="23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生成语料</a:t>
              </a:r>
            </a:p>
          </p:txBody>
        </p:sp>
        <p:cxnSp>
          <p:nvCxnSpPr>
            <p:cNvPr id="192" name="直接箭头连接符 50">
              <a:extLst>
                <a:ext uri="{FF2B5EF4-FFF2-40B4-BE49-F238E27FC236}">
                  <a16:creationId xmlns:a16="http://schemas.microsoft.com/office/drawing/2014/main" id="{CEA5664E-AD3B-49FA-B997-14C6D2D29CEE}"/>
                </a:ext>
              </a:extLst>
            </p:cNvPr>
            <p:cNvCxnSpPr>
              <a:cxnSpLocks/>
              <a:stCxn id="179" idx="2"/>
              <a:endCxn id="182" idx="0"/>
            </p:cNvCxnSpPr>
            <p:nvPr/>
          </p:nvCxnSpPr>
          <p:spPr>
            <a:xfrm rot="16200000" flipH="1">
              <a:off x="3757209" y="3901285"/>
              <a:ext cx="1394405" cy="317429"/>
            </a:xfrm>
            <a:prstGeom prst="bentConnector3">
              <a:avLst>
                <a:gd name="adj1" fmla="val 68976"/>
              </a:avLst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文本框 192">
              <a:extLst>
                <a:ext uri="{FF2B5EF4-FFF2-40B4-BE49-F238E27FC236}">
                  <a16:creationId xmlns:a16="http://schemas.microsoft.com/office/drawing/2014/main" id="{D07F6CAB-7776-4CD8-921B-3F9077DFE067}"/>
                </a:ext>
              </a:extLst>
            </p:cNvPr>
            <p:cNvSpPr txBox="1"/>
            <p:nvPr/>
          </p:nvSpPr>
          <p:spPr>
            <a:xfrm>
              <a:off x="1988481" y="2905225"/>
              <a:ext cx="664671" cy="23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同步样品</a:t>
              </a:r>
            </a:p>
          </p:txBody>
        </p:sp>
        <p:sp>
          <p:nvSpPr>
            <p:cNvPr id="194" name="man-standing-black-silhouette_37437">
              <a:extLst>
                <a:ext uri="{FF2B5EF4-FFF2-40B4-BE49-F238E27FC236}">
                  <a16:creationId xmlns:a16="http://schemas.microsoft.com/office/drawing/2014/main" id="{5C05A3CA-2ADD-4441-BAB9-61DE4DB84D0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81473" y="319314"/>
              <a:ext cx="268838" cy="461804"/>
            </a:xfrm>
            <a:custGeom>
              <a:avLst/>
              <a:gdLst>
                <a:gd name="connsiteX0" fmla="*/ 63232 w 337020"/>
                <a:gd name="connsiteY0" fmla="*/ 157714 h 605028"/>
                <a:gd name="connsiteX1" fmla="*/ 273869 w 337020"/>
                <a:gd name="connsiteY1" fmla="*/ 157714 h 605028"/>
                <a:gd name="connsiteX2" fmla="*/ 318594 w 337020"/>
                <a:gd name="connsiteY2" fmla="*/ 176109 h 605028"/>
                <a:gd name="connsiteX3" fmla="*/ 337020 w 337020"/>
                <a:gd name="connsiteY3" fmla="*/ 220840 h 605028"/>
                <a:gd name="connsiteX4" fmla="*/ 337020 w 337020"/>
                <a:gd name="connsiteY4" fmla="*/ 384288 h 605028"/>
                <a:gd name="connsiteX5" fmla="*/ 327848 w 337020"/>
                <a:gd name="connsiteY5" fmla="*/ 406654 h 605028"/>
                <a:gd name="connsiteX6" fmla="*/ 305445 w 337020"/>
                <a:gd name="connsiteY6" fmla="*/ 415811 h 605028"/>
                <a:gd name="connsiteX7" fmla="*/ 283042 w 337020"/>
                <a:gd name="connsiteY7" fmla="*/ 406654 h 605028"/>
                <a:gd name="connsiteX8" fmla="*/ 273869 w 337020"/>
                <a:gd name="connsiteY8" fmla="*/ 384288 h 605028"/>
                <a:gd name="connsiteX9" fmla="*/ 273869 w 337020"/>
                <a:gd name="connsiteY9" fmla="*/ 241828 h 605028"/>
                <a:gd name="connsiteX10" fmla="*/ 252765 w 337020"/>
                <a:gd name="connsiteY10" fmla="*/ 241828 h 605028"/>
                <a:gd name="connsiteX11" fmla="*/ 252765 w 337020"/>
                <a:gd name="connsiteY11" fmla="*/ 568238 h 605028"/>
                <a:gd name="connsiteX12" fmla="*/ 241888 w 337020"/>
                <a:gd name="connsiteY12" fmla="*/ 594250 h 605028"/>
                <a:gd name="connsiteX13" fmla="*/ 215914 w 337020"/>
                <a:gd name="connsiteY13" fmla="*/ 605028 h 605028"/>
                <a:gd name="connsiteX14" fmla="*/ 189939 w 337020"/>
                <a:gd name="connsiteY14" fmla="*/ 594250 h 605028"/>
                <a:gd name="connsiteX15" fmla="*/ 179062 w 337020"/>
                <a:gd name="connsiteY15" fmla="*/ 568238 h 605028"/>
                <a:gd name="connsiteX16" fmla="*/ 179062 w 337020"/>
                <a:gd name="connsiteY16" fmla="*/ 415811 h 605028"/>
                <a:gd name="connsiteX17" fmla="*/ 158039 w 337020"/>
                <a:gd name="connsiteY17" fmla="*/ 415811 h 605028"/>
                <a:gd name="connsiteX18" fmla="*/ 158039 w 337020"/>
                <a:gd name="connsiteY18" fmla="*/ 568238 h 605028"/>
                <a:gd name="connsiteX19" fmla="*/ 147162 w 337020"/>
                <a:gd name="connsiteY19" fmla="*/ 594250 h 605028"/>
                <a:gd name="connsiteX20" fmla="*/ 121106 w 337020"/>
                <a:gd name="connsiteY20" fmla="*/ 605028 h 605028"/>
                <a:gd name="connsiteX21" fmla="*/ 95132 w 337020"/>
                <a:gd name="connsiteY21" fmla="*/ 594250 h 605028"/>
                <a:gd name="connsiteX22" fmla="*/ 84255 w 337020"/>
                <a:gd name="connsiteY22" fmla="*/ 568238 h 605028"/>
                <a:gd name="connsiteX23" fmla="*/ 84255 w 337020"/>
                <a:gd name="connsiteY23" fmla="*/ 241828 h 605028"/>
                <a:gd name="connsiteX24" fmla="*/ 63232 w 337020"/>
                <a:gd name="connsiteY24" fmla="*/ 241828 h 605028"/>
                <a:gd name="connsiteX25" fmla="*/ 63232 w 337020"/>
                <a:gd name="connsiteY25" fmla="*/ 384288 h 605028"/>
                <a:gd name="connsiteX26" fmla="*/ 53978 w 337020"/>
                <a:gd name="connsiteY26" fmla="*/ 406654 h 605028"/>
                <a:gd name="connsiteX27" fmla="*/ 31575 w 337020"/>
                <a:gd name="connsiteY27" fmla="*/ 415811 h 605028"/>
                <a:gd name="connsiteX28" fmla="*/ 9253 w 337020"/>
                <a:gd name="connsiteY28" fmla="*/ 406654 h 605028"/>
                <a:gd name="connsiteX29" fmla="*/ 0 w 337020"/>
                <a:gd name="connsiteY29" fmla="*/ 384288 h 605028"/>
                <a:gd name="connsiteX30" fmla="*/ 0 w 337020"/>
                <a:gd name="connsiteY30" fmla="*/ 220840 h 605028"/>
                <a:gd name="connsiteX31" fmla="*/ 18426 w 337020"/>
                <a:gd name="connsiteY31" fmla="*/ 176109 h 605028"/>
                <a:gd name="connsiteX32" fmla="*/ 63232 w 337020"/>
                <a:gd name="connsiteY32" fmla="*/ 157714 h 605028"/>
                <a:gd name="connsiteX33" fmla="*/ 168469 w 337020"/>
                <a:gd name="connsiteY33" fmla="*/ 0 h 605028"/>
                <a:gd name="connsiteX34" fmla="*/ 220660 w 337020"/>
                <a:gd name="connsiteY34" fmla="*/ 21560 h 605028"/>
                <a:gd name="connsiteX35" fmla="*/ 242251 w 337020"/>
                <a:gd name="connsiteY35" fmla="*/ 73594 h 605028"/>
                <a:gd name="connsiteX36" fmla="*/ 220660 w 337020"/>
                <a:gd name="connsiteY36" fmla="*/ 125710 h 605028"/>
                <a:gd name="connsiteX37" fmla="*/ 168469 w 337020"/>
                <a:gd name="connsiteY37" fmla="*/ 147270 h 605028"/>
                <a:gd name="connsiteX38" fmla="*/ 116360 w 337020"/>
                <a:gd name="connsiteY38" fmla="*/ 125710 h 605028"/>
                <a:gd name="connsiteX39" fmla="*/ 94769 w 337020"/>
                <a:gd name="connsiteY39" fmla="*/ 73594 h 605028"/>
                <a:gd name="connsiteX40" fmla="*/ 116360 w 337020"/>
                <a:gd name="connsiteY40" fmla="*/ 21560 h 605028"/>
                <a:gd name="connsiteX41" fmla="*/ 168469 w 337020"/>
                <a:gd name="connsiteY41" fmla="*/ 0 h 605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37020" h="605028">
                  <a:moveTo>
                    <a:pt x="63232" y="157714"/>
                  </a:moveTo>
                  <a:lnTo>
                    <a:pt x="273869" y="157714"/>
                  </a:lnTo>
                  <a:cubicBezTo>
                    <a:pt x="291402" y="157714"/>
                    <a:pt x="306338" y="163873"/>
                    <a:pt x="318594" y="176109"/>
                  </a:cubicBezTo>
                  <a:cubicBezTo>
                    <a:pt x="330932" y="188426"/>
                    <a:pt x="337020" y="203337"/>
                    <a:pt x="337020" y="220840"/>
                  </a:cubicBezTo>
                  <a:lnTo>
                    <a:pt x="337020" y="384288"/>
                  </a:lnTo>
                  <a:cubicBezTo>
                    <a:pt x="337020" y="393040"/>
                    <a:pt x="333936" y="400495"/>
                    <a:pt x="327848" y="406654"/>
                  </a:cubicBezTo>
                  <a:cubicBezTo>
                    <a:pt x="321679" y="412732"/>
                    <a:pt x="314211" y="415811"/>
                    <a:pt x="305445" y="415811"/>
                  </a:cubicBezTo>
                  <a:cubicBezTo>
                    <a:pt x="296678" y="415811"/>
                    <a:pt x="289211" y="412732"/>
                    <a:pt x="283042" y="406654"/>
                  </a:cubicBezTo>
                  <a:cubicBezTo>
                    <a:pt x="276954" y="400495"/>
                    <a:pt x="273869" y="393040"/>
                    <a:pt x="273869" y="384288"/>
                  </a:cubicBezTo>
                  <a:lnTo>
                    <a:pt x="273869" y="241828"/>
                  </a:lnTo>
                  <a:lnTo>
                    <a:pt x="252765" y="241828"/>
                  </a:lnTo>
                  <a:lnTo>
                    <a:pt x="252765" y="568238"/>
                  </a:lnTo>
                  <a:cubicBezTo>
                    <a:pt x="252765" y="578367"/>
                    <a:pt x="249194" y="586957"/>
                    <a:pt x="241888" y="594250"/>
                  </a:cubicBezTo>
                  <a:cubicBezTo>
                    <a:pt x="234664" y="601463"/>
                    <a:pt x="225979" y="605028"/>
                    <a:pt x="215914" y="605028"/>
                  </a:cubicBezTo>
                  <a:cubicBezTo>
                    <a:pt x="205848" y="605028"/>
                    <a:pt x="197163" y="601463"/>
                    <a:pt x="189939" y="594250"/>
                  </a:cubicBezTo>
                  <a:cubicBezTo>
                    <a:pt x="182715" y="586957"/>
                    <a:pt x="179062" y="578367"/>
                    <a:pt x="179062" y="568238"/>
                  </a:cubicBezTo>
                  <a:lnTo>
                    <a:pt x="179062" y="415811"/>
                  </a:lnTo>
                  <a:lnTo>
                    <a:pt x="158039" y="415811"/>
                  </a:lnTo>
                  <a:lnTo>
                    <a:pt x="158039" y="568238"/>
                  </a:lnTo>
                  <a:cubicBezTo>
                    <a:pt x="158039" y="578367"/>
                    <a:pt x="154386" y="586957"/>
                    <a:pt x="147162" y="594250"/>
                  </a:cubicBezTo>
                  <a:cubicBezTo>
                    <a:pt x="139938" y="601463"/>
                    <a:pt x="131253" y="605028"/>
                    <a:pt x="121106" y="605028"/>
                  </a:cubicBezTo>
                  <a:cubicBezTo>
                    <a:pt x="111041" y="605028"/>
                    <a:pt x="102356" y="601463"/>
                    <a:pt x="95132" y="594250"/>
                  </a:cubicBezTo>
                  <a:cubicBezTo>
                    <a:pt x="87908" y="586957"/>
                    <a:pt x="84255" y="578367"/>
                    <a:pt x="84255" y="568238"/>
                  </a:cubicBezTo>
                  <a:lnTo>
                    <a:pt x="84255" y="241828"/>
                  </a:lnTo>
                  <a:lnTo>
                    <a:pt x="63232" y="241828"/>
                  </a:lnTo>
                  <a:lnTo>
                    <a:pt x="63232" y="384288"/>
                  </a:lnTo>
                  <a:cubicBezTo>
                    <a:pt x="63232" y="393040"/>
                    <a:pt x="60147" y="400495"/>
                    <a:pt x="53978" y="406654"/>
                  </a:cubicBezTo>
                  <a:cubicBezTo>
                    <a:pt x="47809" y="412732"/>
                    <a:pt x="40423" y="415811"/>
                    <a:pt x="31575" y="415811"/>
                  </a:cubicBezTo>
                  <a:cubicBezTo>
                    <a:pt x="22809" y="415811"/>
                    <a:pt x="15341" y="412732"/>
                    <a:pt x="9253" y="406654"/>
                  </a:cubicBezTo>
                  <a:cubicBezTo>
                    <a:pt x="3084" y="400495"/>
                    <a:pt x="0" y="393040"/>
                    <a:pt x="0" y="384288"/>
                  </a:cubicBezTo>
                  <a:lnTo>
                    <a:pt x="0" y="220840"/>
                  </a:lnTo>
                  <a:cubicBezTo>
                    <a:pt x="0" y="203337"/>
                    <a:pt x="6169" y="188426"/>
                    <a:pt x="18426" y="176109"/>
                  </a:cubicBezTo>
                  <a:cubicBezTo>
                    <a:pt x="30764" y="163873"/>
                    <a:pt x="45699" y="157714"/>
                    <a:pt x="63232" y="157714"/>
                  </a:cubicBezTo>
                  <a:close/>
                  <a:moveTo>
                    <a:pt x="168469" y="0"/>
                  </a:moveTo>
                  <a:cubicBezTo>
                    <a:pt x="188924" y="0"/>
                    <a:pt x="206294" y="7214"/>
                    <a:pt x="220660" y="21560"/>
                  </a:cubicBezTo>
                  <a:cubicBezTo>
                    <a:pt x="235027" y="35906"/>
                    <a:pt x="242251" y="53251"/>
                    <a:pt x="242251" y="73594"/>
                  </a:cubicBezTo>
                  <a:cubicBezTo>
                    <a:pt x="242251" y="94019"/>
                    <a:pt x="235027" y="111364"/>
                    <a:pt x="220660" y="125710"/>
                  </a:cubicBezTo>
                  <a:cubicBezTo>
                    <a:pt x="206294" y="140056"/>
                    <a:pt x="188924" y="147270"/>
                    <a:pt x="168469" y="147270"/>
                  </a:cubicBezTo>
                  <a:cubicBezTo>
                    <a:pt x="148096" y="147270"/>
                    <a:pt x="130726" y="140056"/>
                    <a:pt x="116360" y="125710"/>
                  </a:cubicBezTo>
                  <a:cubicBezTo>
                    <a:pt x="101993" y="111364"/>
                    <a:pt x="94769" y="94019"/>
                    <a:pt x="94769" y="73594"/>
                  </a:cubicBezTo>
                  <a:cubicBezTo>
                    <a:pt x="94769" y="53251"/>
                    <a:pt x="101993" y="35906"/>
                    <a:pt x="116360" y="21560"/>
                  </a:cubicBezTo>
                  <a:cubicBezTo>
                    <a:pt x="130726" y="7214"/>
                    <a:pt x="148096" y="0"/>
                    <a:pt x="168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D4A1B5E7-45D6-4063-987D-282AB5E2CEDD}"/>
                </a:ext>
              </a:extLst>
            </p:cNvPr>
            <p:cNvSpPr txBox="1"/>
            <p:nvPr/>
          </p:nvSpPr>
          <p:spPr>
            <a:xfrm>
              <a:off x="8060083" y="855786"/>
              <a:ext cx="542489" cy="247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管理员</a:t>
              </a:r>
            </a:p>
          </p:txBody>
        </p:sp>
        <p:cxnSp>
          <p:nvCxnSpPr>
            <p:cNvPr id="196" name="直接箭头连接符 195">
              <a:extLst>
                <a:ext uri="{FF2B5EF4-FFF2-40B4-BE49-F238E27FC236}">
                  <a16:creationId xmlns:a16="http://schemas.microsoft.com/office/drawing/2014/main" id="{F7085DAE-1C00-487C-A65E-B3D519C43315}"/>
                </a:ext>
              </a:extLst>
            </p:cNvPr>
            <p:cNvCxnSpPr/>
            <p:nvPr/>
          </p:nvCxnSpPr>
          <p:spPr>
            <a:xfrm flipH="1">
              <a:off x="5511318" y="1934050"/>
              <a:ext cx="423655" cy="0"/>
            </a:xfrm>
            <a:prstGeom prst="straightConnector1">
              <a:avLst/>
            </a:prstGeom>
            <a:ln w="6032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63E28217-8999-4AE0-8954-21DFF70BB413}"/>
                </a:ext>
              </a:extLst>
            </p:cNvPr>
            <p:cNvSpPr txBox="1"/>
            <p:nvPr/>
          </p:nvSpPr>
          <p:spPr>
            <a:xfrm>
              <a:off x="5530523" y="1444778"/>
              <a:ext cx="469111" cy="38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提供数据</a:t>
              </a:r>
            </a:p>
          </p:txBody>
        </p:sp>
        <p:cxnSp>
          <p:nvCxnSpPr>
            <p:cNvPr id="198" name="连接符: 曲线 197">
              <a:extLst>
                <a:ext uri="{FF2B5EF4-FFF2-40B4-BE49-F238E27FC236}">
                  <a16:creationId xmlns:a16="http://schemas.microsoft.com/office/drawing/2014/main" id="{CAEBF983-38CE-4916-941A-71A2B6485BBE}"/>
                </a:ext>
              </a:extLst>
            </p:cNvPr>
            <p:cNvCxnSpPr>
              <a:cxnSpLocks/>
              <a:stCxn id="170" idx="3"/>
              <a:endCxn id="178" idx="0"/>
            </p:cNvCxnSpPr>
            <p:nvPr/>
          </p:nvCxnSpPr>
          <p:spPr>
            <a:xfrm>
              <a:off x="4094254" y="913325"/>
              <a:ext cx="193008" cy="545033"/>
            </a:xfrm>
            <a:prstGeom prst="curvedConnector2">
              <a:avLst/>
            </a:prstGeom>
            <a:ln w="28575">
              <a:solidFill>
                <a:schemeClr val="accent2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连接符: 曲线 198">
              <a:extLst>
                <a:ext uri="{FF2B5EF4-FFF2-40B4-BE49-F238E27FC236}">
                  <a16:creationId xmlns:a16="http://schemas.microsoft.com/office/drawing/2014/main" id="{4A809671-BE6B-4377-98A5-4DF82C76B0CE}"/>
                </a:ext>
              </a:extLst>
            </p:cNvPr>
            <p:cNvCxnSpPr>
              <a:cxnSpLocks/>
              <a:stCxn id="172" idx="3"/>
              <a:endCxn id="179" idx="3"/>
            </p:cNvCxnSpPr>
            <p:nvPr/>
          </p:nvCxnSpPr>
          <p:spPr>
            <a:xfrm flipH="1">
              <a:off x="4974961" y="906411"/>
              <a:ext cx="139901" cy="2276328"/>
            </a:xfrm>
            <a:prstGeom prst="curvedConnector3">
              <a:avLst>
                <a:gd name="adj1" fmla="val -155682"/>
              </a:avLst>
            </a:prstGeom>
            <a:ln w="28575">
              <a:solidFill>
                <a:schemeClr val="accent2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连接符: 曲线 199">
              <a:extLst>
                <a:ext uri="{FF2B5EF4-FFF2-40B4-BE49-F238E27FC236}">
                  <a16:creationId xmlns:a16="http://schemas.microsoft.com/office/drawing/2014/main" id="{1FDD932B-3EFB-4660-AE31-AE20A2A55B7F}"/>
                </a:ext>
              </a:extLst>
            </p:cNvPr>
            <p:cNvCxnSpPr>
              <a:cxnSpLocks/>
              <a:stCxn id="100" idx="3"/>
              <a:endCxn id="101" idx="1"/>
            </p:cNvCxnSpPr>
            <p:nvPr/>
          </p:nvCxnSpPr>
          <p:spPr>
            <a:xfrm flipV="1">
              <a:off x="1513271" y="6259472"/>
              <a:ext cx="504768" cy="17258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2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2966513A-0041-4F59-BB6F-FB995B14A72B}"/>
                </a:ext>
              </a:extLst>
            </p:cNvPr>
            <p:cNvSpPr/>
            <p:nvPr/>
          </p:nvSpPr>
          <p:spPr>
            <a:xfrm>
              <a:off x="6075290" y="326228"/>
              <a:ext cx="1291909" cy="40505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采集管理系统</a:t>
              </a: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72FEEADF-47F2-4E64-8187-E8A9A19A7BDA}"/>
                </a:ext>
              </a:extLst>
            </p:cNvPr>
            <p:cNvSpPr/>
            <p:nvPr/>
          </p:nvSpPr>
          <p:spPr>
            <a:xfrm>
              <a:off x="5935787" y="1123836"/>
              <a:ext cx="1556753" cy="4200675"/>
            </a:xfrm>
            <a:prstGeom prst="rect">
              <a:avLst/>
            </a:prstGeom>
            <a:noFill/>
            <a:ln w="285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E88624E6-505A-49A8-A7C0-0438443A5822}"/>
                </a:ext>
              </a:extLst>
            </p:cNvPr>
            <p:cNvSpPr/>
            <p:nvPr/>
          </p:nvSpPr>
          <p:spPr>
            <a:xfrm>
              <a:off x="6093970" y="2217555"/>
              <a:ext cx="1222579" cy="3965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子数据中转</a:t>
              </a:r>
              <a:endPara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2DA2B6E0-D01E-451B-BF65-946E829ECAF2}"/>
                </a:ext>
              </a:extLst>
            </p:cNvPr>
            <p:cNvSpPr/>
            <p:nvPr/>
          </p:nvSpPr>
          <p:spPr>
            <a:xfrm>
              <a:off x="6093970" y="3839842"/>
              <a:ext cx="1222579" cy="3965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数据预处理</a:t>
              </a:r>
              <a:endPara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</a:t>
              </a: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C965AEB9-B213-4CAA-9577-B81ADBB109E1}"/>
                </a:ext>
              </a:extLst>
            </p:cNvPr>
            <p:cNvSpPr/>
            <p:nvPr/>
          </p:nvSpPr>
          <p:spPr>
            <a:xfrm>
              <a:off x="7915213" y="1123836"/>
              <a:ext cx="1656091" cy="4200675"/>
            </a:xfrm>
            <a:prstGeom prst="rect">
              <a:avLst/>
            </a:prstGeom>
            <a:noFill/>
            <a:ln w="285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  </a:t>
              </a: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C379FDE6-1C41-423A-802A-45AB2E71D8A0}"/>
                </a:ext>
              </a:extLst>
            </p:cNvPr>
            <p:cNvSpPr/>
            <p:nvPr/>
          </p:nvSpPr>
          <p:spPr>
            <a:xfrm>
              <a:off x="8072645" y="4365869"/>
              <a:ext cx="1341226" cy="3965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知识加工分析组件</a:t>
              </a: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5CAFE107-836E-404D-B353-555B46D37112}"/>
                </a:ext>
              </a:extLst>
            </p:cNvPr>
            <p:cNvSpPr/>
            <p:nvPr/>
          </p:nvSpPr>
          <p:spPr>
            <a:xfrm>
              <a:off x="8072645" y="3105367"/>
              <a:ext cx="1341226" cy="3965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知识图谱管理</a:t>
              </a:r>
              <a:endPara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子系统</a:t>
              </a: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D8CE4F22-D399-43FD-9AAB-879B7478DC49}"/>
                </a:ext>
              </a:extLst>
            </p:cNvPr>
            <p:cNvSpPr/>
            <p:nvPr/>
          </p:nvSpPr>
          <p:spPr>
            <a:xfrm>
              <a:off x="8072644" y="1844869"/>
              <a:ext cx="1341226" cy="3965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知识图谱搜索</a:t>
              </a:r>
              <a:endPara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子系统</a:t>
              </a: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4BA82B16-DE7C-4370-BB69-8F0FA9615EB3}"/>
                </a:ext>
              </a:extLst>
            </p:cNvPr>
            <p:cNvSpPr/>
            <p:nvPr/>
          </p:nvSpPr>
          <p:spPr>
            <a:xfrm>
              <a:off x="10003262" y="1123836"/>
              <a:ext cx="1616199" cy="4200675"/>
            </a:xfrm>
            <a:prstGeom prst="rect">
              <a:avLst/>
            </a:prstGeom>
            <a:noFill/>
            <a:ln w="285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D0C2EE88-AFF8-4179-9D02-0EDB90100DCB}"/>
                </a:ext>
              </a:extLst>
            </p:cNvPr>
            <p:cNvSpPr/>
            <p:nvPr/>
          </p:nvSpPr>
          <p:spPr>
            <a:xfrm>
              <a:off x="10105711" y="1557094"/>
              <a:ext cx="1390433" cy="3965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有害识别</a:t>
              </a: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3293C501-BD87-4973-8602-B99C25EC1F7C}"/>
                </a:ext>
              </a:extLst>
            </p:cNvPr>
            <p:cNvSpPr/>
            <p:nvPr/>
          </p:nvSpPr>
          <p:spPr>
            <a:xfrm>
              <a:off x="10105711" y="2189760"/>
              <a:ext cx="1390433" cy="3965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突发事件识别</a:t>
              </a: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6E1D0C33-FF49-47AD-9588-BF7C84CFF2C1}"/>
                </a:ext>
              </a:extLst>
            </p:cNvPr>
            <p:cNvSpPr/>
            <p:nvPr/>
          </p:nvSpPr>
          <p:spPr>
            <a:xfrm>
              <a:off x="10105711" y="2822425"/>
              <a:ext cx="1390433" cy="3965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事件推理</a:t>
              </a: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7856EBE3-B43E-4944-AE9F-0A575B799240}"/>
                </a:ext>
              </a:extLst>
            </p:cNvPr>
            <p:cNvSpPr/>
            <p:nvPr/>
          </p:nvSpPr>
          <p:spPr>
            <a:xfrm>
              <a:off x="10105711" y="3455091"/>
              <a:ext cx="1390433" cy="3965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信息搜索</a:t>
              </a: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7827DCA1-3CD5-4C80-B948-F48D287C0978}"/>
                </a:ext>
              </a:extLst>
            </p:cNvPr>
            <p:cNvSpPr/>
            <p:nvPr/>
          </p:nvSpPr>
          <p:spPr>
            <a:xfrm>
              <a:off x="10105711" y="4087758"/>
              <a:ext cx="1390433" cy="3965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社交关系分析</a:t>
              </a: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C2DA2D10-DECF-410B-8F57-387B593CFA4B}"/>
                </a:ext>
              </a:extLst>
            </p:cNvPr>
            <p:cNvSpPr/>
            <p:nvPr/>
          </p:nvSpPr>
          <p:spPr>
            <a:xfrm>
              <a:off x="10105711" y="4720423"/>
              <a:ext cx="1390433" cy="3965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6" name="文本框 215">
              <a:extLst>
                <a:ext uri="{FF2B5EF4-FFF2-40B4-BE49-F238E27FC236}">
                  <a16:creationId xmlns:a16="http://schemas.microsoft.com/office/drawing/2014/main" id="{5EFBD683-7575-4694-BD41-990BA9C9A778}"/>
                </a:ext>
              </a:extLst>
            </p:cNvPr>
            <p:cNvSpPr txBox="1"/>
            <p:nvPr/>
          </p:nvSpPr>
          <p:spPr>
            <a:xfrm>
              <a:off x="7498214" y="3540335"/>
              <a:ext cx="420306" cy="4188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提供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原料</a:t>
              </a:r>
            </a:p>
          </p:txBody>
        </p:sp>
        <p:cxnSp>
          <p:nvCxnSpPr>
            <p:cNvPr id="217" name="直接箭头连接符 50">
              <a:extLst>
                <a:ext uri="{FF2B5EF4-FFF2-40B4-BE49-F238E27FC236}">
                  <a16:creationId xmlns:a16="http://schemas.microsoft.com/office/drawing/2014/main" id="{58E5AAF1-C574-4BF6-9BC1-A97E9D6DFAB3}"/>
                </a:ext>
              </a:extLst>
            </p:cNvPr>
            <p:cNvCxnSpPr>
              <a:cxnSpLocks/>
              <a:stCxn id="204" idx="3"/>
              <a:endCxn id="206" idx="1"/>
            </p:cNvCxnSpPr>
            <p:nvPr/>
          </p:nvCxnSpPr>
          <p:spPr>
            <a:xfrm>
              <a:off x="7316549" y="4038102"/>
              <a:ext cx="756096" cy="52602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文本框 217">
              <a:extLst>
                <a:ext uri="{FF2B5EF4-FFF2-40B4-BE49-F238E27FC236}">
                  <a16:creationId xmlns:a16="http://schemas.microsoft.com/office/drawing/2014/main" id="{DB7BEE20-9A18-4EE0-98F8-A3972319FFCB}"/>
                </a:ext>
              </a:extLst>
            </p:cNvPr>
            <p:cNvSpPr txBox="1"/>
            <p:nvPr/>
          </p:nvSpPr>
          <p:spPr>
            <a:xfrm>
              <a:off x="8726559" y="3807699"/>
              <a:ext cx="664671" cy="257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提交审核</a:t>
              </a:r>
            </a:p>
          </p:txBody>
        </p:sp>
        <p:sp>
          <p:nvSpPr>
            <p:cNvPr id="219" name="文本框 218">
              <a:extLst>
                <a:ext uri="{FF2B5EF4-FFF2-40B4-BE49-F238E27FC236}">
                  <a16:creationId xmlns:a16="http://schemas.microsoft.com/office/drawing/2014/main" id="{E946A63B-01EB-4B96-B048-A52D93E4F49D}"/>
                </a:ext>
              </a:extLst>
            </p:cNvPr>
            <p:cNvSpPr txBox="1"/>
            <p:nvPr/>
          </p:nvSpPr>
          <p:spPr>
            <a:xfrm>
              <a:off x="9569230" y="2797169"/>
              <a:ext cx="507711" cy="40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知识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检索</a:t>
              </a:r>
            </a:p>
          </p:txBody>
        </p:sp>
        <p:cxnSp>
          <p:nvCxnSpPr>
            <p:cNvPr id="220" name="直接箭头连接符 50">
              <a:extLst>
                <a:ext uri="{FF2B5EF4-FFF2-40B4-BE49-F238E27FC236}">
                  <a16:creationId xmlns:a16="http://schemas.microsoft.com/office/drawing/2014/main" id="{FD1F355F-3688-4F3C-953F-C4FC466482DC}"/>
                </a:ext>
              </a:extLst>
            </p:cNvPr>
            <p:cNvCxnSpPr>
              <a:cxnSpLocks/>
            </p:cNvCxnSpPr>
            <p:nvPr/>
          </p:nvCxnSpPr>
          <p:spPr>
            <a:xfrm>
              <a:off x="9563313" y="3335865"/>
              <a:ext cx="439949" cy="0"/>
            </a:xfrm>
            <a:prstGeom prst="straightConnector1">
              <a:avLst/>
            </a:prstGeom>
            <a:ln w="60325">
              <a:solidFill>
                <a:schemeClr val="accent3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箭头连接符 50">
              <a:extLst>
                <a:ext uri="{FF2B5EF4-FFF2-40B4-BE49-F238E27FC236}">
                  <a16:creationId xmlns:a16="http://schemas.microsoft.com/office/drawing/2014/main" id="{2FD743CD-460E-44C1-8907-D6B1F872F7DA}"/>
                </a:ext>
              </a:extLst>
            </p:cNvPr>
            <p:cNvCxnSpPr>
              <a:cxnSpLocks/>
              <a:endCxn id="206" idx="3"/>
            </p:cNvCxnSpPr>
            <p:nvPr/>
          </p:nvCxnSpPr>
          <p:spPr>
            <a:xfrm flipH="1">
              <a:off x="9413871" y="4564129"/>
              <a:ext cx="554555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文本框 221">
              <a:extLst>
                <a:ext uri="{FF2B5EF4-FFF2-40B4-BE49-F238E27FC236}">
                  <a16:creationId xmlns:a16="http://schemas.microsoft.com/office/drawing/2014/main" id="{45009961-AB70-4962-9CC8-754FFA589FEE}"/>
                </a:ext>
              </a:extLst>
            </p:cNvPr>
            <p:cNvSpPr txBox="1"/>
            <p:nvPr/>
          </p:nvSpPr>
          <p:spPr>
            <a:xfrm>
              <a:off x="9569231" y="4087760"/>
              <a:ext cx="420306" cy="401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反馈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知识</a:t>
              </a:r>
            </a:p>
          </p:txBody>
        </p:sp>
        <p:sp>
          <p:nvSpPr>
            <p:cNvPr id="223" name="文本框 222">
              <a:extLst>
                <a:ext uri="{FF2B5EF4-FFF2-40B4-BE49-F238E27FC236}">
                  <a16:creationId xmlns:a16="http://schemas.microsoft.com/office/drawing/2014/main" id="{3016C8F4-4B42-40A2-9F1E-1A23841850CF}"/>
                </a:ext>
              </a:extLst>
            </p:cNvPr>
            <p:cNvSpPr txBox="1"/>
            <p:nvPr/>
          </p:nvSpPr>
          <p:spPr>
            <a:xfrm>
              <a:off x="8735062" y="2551656"/>
              <a:ext cx="542489" cy="257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可视化</a:t>
              </a:r>
            </a:p>
          </p:txBody>
        </p:sp>
        <p:cxnSp>
          <p:nvCxnSpPr>
            <p:cNvPr id="224" name="直接箭头连接符 50">
              <a:extLst>
                <a:ext uri="{FF2B5EF4-FFF2-40B4-BE49-F238E27FC236}">
                  <a16:creationId xmlns:a16="http://schemas.microsoft.com/office/drawing/2014/main" id="{27D05929-7CB3-448A-ABD5-83474D601426}"/>
                </a:ext>
              </a:extLst>
            </p:cNvPr>
            <p:cNvCxnSpPr>
              <a:cxnSpLocks/>
              <a:stCxn id="201" idx="2"/>
              <a:endCxn id="203" idx="3"/>
            </p:cNvCxnSpPr>
            <p:nvPr/>
          </p:nvCxnSpPr>
          <p:spPr>
            <a:xfrm rot="16200000" flipH="1">
              <a:off x="6176630" y="1275895"/>
              <a:ext cx="1684534" cy="595304"/>
            </a:xfrm>
            <a:prstGeom prst="bentConnector4">
              <a:avLst>
                <a:gd name="adj1" fmla="val 12235"/>
                <a:gd name="adj2" fmla="val 163976"/>
              </a:avLst>
            </a:prstGeom>
            <a:noFill/>
            <a:ln w="28575" cap="flat" cmpd="sng" algn="ctr">
              <a:solidFill>
                <a:schemeClr val="accent6"/>
              </a:solidFill>
              <a:prstDash val="sys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</p:cxnSp>
        <p:sp>
          <p:nvSpPr>
            <p:cNvPr id="225" name="文本框 224">
              <a:extLst>
                <a:ext uri="{FF2B5EF4-FFF2-40B4-BE49-F238E27FC236}">
                  <a16:creationId xmlns:a16="http://schemas.microsoft.com/office/drawing/2014/main" id="{61020B0E-B1CD-49C9-BF72-B57FF5F49244}"/>
                </a:ext>
              </a:extLst>
            </p:cNvPr>
            <p:cNvSpPr txBox="1"/>
            <p:nvPr/>
          </p:nvSpPr>
          <p:spPr>
            <a:xfrm>
              <a:off x="6122408" y="1142128"/>
              <a:ext cx="1398582" cy="587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数据调度系统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6" name="文本框 225">
              <a:extLst>
                <a:ext uri="{FF2B5EF4-FFF2-40B4-BE49-F238E27FC236}">
                  <a16:creationId xmlns:a16="http://schemas.microsoft.com/office/drawing/2014/main" id="{2C7DFA0B-FE26-4446-9000-672C48648DC3}"/>
                </a:ext>
              </a:extLst>
            </p:cNvPr>
            <p:cNvSpPr txBox="1"/>
            <p:nvPr/>
          </p:nvSpPr>
          <p:spPr>
            <a:xfrm>
              <a:off x="8086274" y="1161276"/>
              <a:ext cx="1398582" cy="308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知识管理系统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3C352E67-2704-46A4-9BAD-59E7CB42A0A7}"/>
                </a:ext>
              </a:extLst>
            </p:cNvPr>
            <p:cNvSpPr/>
            <p:nvPr/>
          </p:nvSpPr>
          <p:spPr>
            <a:xfrm>
              <a:off x="10185131" y="1134753"/>
              <a:ext cx="1202272" cy="3089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知识图谱应用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228" name="连接符: 曲线 227">
              <a:extLst>
                <a:ext uri="{FF2B5EF4-FFF2-40B4-BE49-F238E27FC236}">
                  <a16:creationId xmlns:a16="http://schemas.microsoft.com/office/drawing/2014/main" id="{7A722C00-AE36-4D64-9475-2C7CE6BC6D3C}"/>
                </a:ext>
              </a:extLst>
            </p:cNvPr>
            <p:cNvCxnSpPr>
              <a:cxnSpLocks/>
              <a:stCxn id="195" idx="3"/>
              <a:endCxn id="226" idx="0"/>
            </p:cNvCxnSpPr>
            <p:nvPr/>
          </p:nvCxnSpPr>
          <p:spPr>
            <a:xfrm>
              <a:off x="8602572" y="979377"/>
              <a:ext cx="182994" cy="181898"/>
            </a:xfrm>
            <a:prstGeom prst="curvedConnector2">
              <a:avLst/>
            </a:prstGeom>
            <a:ln w="28575">
              <a:solidFill>
                <a:schemeClr val="accent2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箭头连接符 228">
              <a:extLst>
                <a:ext uri="{FF2B5EF4-FFF2-40B4-BE49-F238E27FC236}">
                  <a16:creationId xmlns:a16="http://schemas.microsoft.com/office/drawing/2014/main" id="{A1EFE2DA-2FEA-4A17-B402-B8C469DAECDC}"/>
                </a:ext>
              </a:extLst>
            </p:cNvPr>
            <p:cNvCxnSpPr>
              <a:cxnSpLocks/>
              <a:stCxn id="203" idx="2"/>
              <a:endCxn id="204" idx="0"/>
            </p:cNvCxnSpPr>
            <p:nvPr/>
          </p:nvCxnSpPr>
          <p:spPr>
            <a:xfrm>
              <a:off x="6705260" y="2614073"/>
              <a:ext cx="0" cy="1225769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箭头连接符 229">
              <a:extLst>
                <a:ext uri="{FF2B5EF4-FFF2-40B4-BE49-F238E27FC236}">
                  <a16:creationId xmlns:a16="http://schemas.microsoft.com/office/drawing/2014/main" id="{6FA130D7-A00F-4962-A52A-11FE2B084831}"/>
                </a:ext>
              </a:extLst>
            </p:cNvPr>
            <p:cNvCxnSpPr>
              <a:cxnSpLocks/>
              <a:stCxn id="207" idx="0"/>
              <a:endCxn id="208" idx="2"/>
            </p:cNvCxnSpPr>
            <p:nvPr/>
          </p:nvCxnSpPr>
          <p:spPr>
            <a:xfrm flipH="1" flipV="1">
              <a:off x="8743258" y="2241387"/>
              <a:ext cx="1" cy="86398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箭头连接符 230">
              <a:extLst>
                <a:ext uri="{FF2B5EF4-FFF2-40B4-BE49-F238E27FC236}">
                  <a16:creationId xmlns:a16="http://schemas.microsoft.com/office/drawing/2014/main" id="{E8F71B7A-B032-4E8D-8260-53653430A2BB}"/>
                </a:ext>
              </a:extLst>
            </p:cNvPr>
            <p:cNvCxnSpPr>
              <a:cxnSpLocks/>
              <a:stCxn id="206" idx="0"/>
              <a:endCxn id="207" idx="2"/>
            </p:cNvCxnSpPr>
            <p:nvPr/>
          </p:nvCxnSpPr>
          <p:spPr>
            <a:xfrm flipV="1">
              <a:off x="8743258" y="3501885"/>
              <a:ext cx="0" cy="86398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50CD088C-D76A-4DA7-986F-CBCABEB29000}"/>
                </a:ext>
              </a:extLst>
            </p:cNvPr>
            <p:cNvSpPr/>
            <p:nvPr/>
          </p:nvSpPr>
          <p:spPr>
            <a:xfrm>
              <a:off x="8929086" y="319314"/>
              <a:ext cx="1291909" cy="40505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400" b="1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外部应用</a:t>
              </a:r>
            </a:p>
          </p:txBody>
        </p:sp>
        <p:cxnSp>
          <p:nvCxnSpPr>
            <p:cNvPr id="233" name="连接符: 肘形 232">
              <a:extLst>
                <a:ext uri="{FF2B5EF4-FFF2-40B4-BE49-F238E27FC236}">
                  <a16:creationId xmlns:a16="http://schemas.microsoft.com/office/drawing/2014/main" id="{9F323FD9-FB72-49A2-B63B-49F11E1DD566}"/>
                </a:ext>
              </a:extLst>
            </p:cNvPr>
            <p:cNvCxnSpPr>
              <a:cxnSpLocks/>
              <a:stCxn id="232" idx="2"/>
            </p:cNvCxnSpPr>
            <p:nvPr/>
          </p:nvCxnSpPr>
          <p:spPr>
            <a:xfrm rot="5400000">
              <a:off x="9302084" y="836157"/>
              <a:ext cx="384749" cy="161166"/>
            </a:xfrm>
            <a:prstGeom prst="bentConnector3">
              <a:avLst/>
            </a:prstGeom>
            <a:noFill/>
            <a:ln w="28575" cap="flat" cmpd="sng" algn="ctr">
              <a:solidFill>
                <a:schemeClr val="accent6"/>
              </a:solidFill>
              <a:prstDash val="sysDash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</p:cxnSp>
        <p:sp>
          <p:nvSpPr>
            <p:cNvPr id="234" name="文本框 233">
              <a:extLst>
                <a:ext uri="{FF2B5EF4-FFF2-40B4-BE49-F238E27FC236}">
                  <a16:creationId xmlns:a16="http://schemas.microsoft.com/office/drawing/2014/main" id="{980E54B9-4B07-4583-9082-FFAE7C17369F}"/>
                </a:ext>
              </a:extLst>
            </p:cNvPr>
            <p:cNvSpPr txBox="1"/>
            <p:nvPr/>
          </p:nvSpPr>
          <p:spPr>
            <a:xfrm>
              <a:off x="9606141" y="727502"/>
              <a:ext cx="420306" cy="380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外部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接口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68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BA1D8-EC93-4606-A8CC-FB2EBDD8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"/>
            <a:ext cx="11582400" cy="6858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技术架构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9CC8A78-7729-4CF7-98F6-D0B0C4538DA8}"/>
              </a:ext>
            </a:extLst>
          </p:cNvPr>
          <p:cNvSpPr/>
          <p:nvPr/>
        </p:nvSpPr>
        <p:spPr>
          <a:xfrm>
            <a:off x="2532441" y="1026040"/>
            <a:ext cx="2615609" cy="808075"/>
          </a:xfrm>
          <a:prstGeom prst="round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Elasticsearch</a:t>
            </a:r>
          </a:p>
          <a:p>
            <a:pPr algn="ctr"/>
            <a:r>
              <a:rPr lang="zh-CN" altLang="en-US" b="1" dirty="0">
                <a:solidFill>
                  <a:schemeClr val="accent4"/>
                </a:solidFill>
              </a:rPr>
              <a:t>检索工具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AEA7A80D-6B9D-49E5-B857-A1311B9FAE36}"/>
              </a:ext>
            </a:extLst>
          </p:cNvPr>
          <p:cNvSpPr/>
          <p:nvPr/>
        </p:nvSpPr>
        <p:spPr>
          <a:xfrm>
            <a:off x="2532511" y="4240219"/>
            <a:ext cx="3835323" cy="2198681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50E556-E276-4A52-9C62-0A644F3FC005}"/>
              </a:ext>
            </a:extLst>
          </p:cNvPr>
          <p:cNvSpPr txBox="1"/>
          <p:nvPr/>
        </p:nvSpPr>
        <p:spPr>
          <a:xfrm>
            <a:off x="2668915" y="4240219"/>
            <a:ext cx="1781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err="1">
                <a:solidFill>
                  <a:schemeClr val="accent1"/>
                </a:solidFill>
              </a:rPr>
              <a:t>Hadoop+Spark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algn="ctr"/>
            <a:r>
              <a:rPr lang="zh-CN" altLang="en-US" b="1" dirty="0">
                <a:solidFill>
                  <a:schemeClr val="accent1"/>
                </a:solidFill>
              </a:rPr>
              <a:t>离线计算平台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0FF83D-4AE5-494C-9209-A630C08BE101}"/>
              </a:ext>
            </a:extLst>
          </p:cNvPr>
          <p:cNvSpPr/>
          <p:nvPr/>
        </p:nvSpPr>
        <p:spPr>
          <a:xfrm>
            <a:off x="2898342" y="5907480"/>
            <a:ext cx="115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新数据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7D29287-2F4D-4070-B118-75A514BBDCFE}"/>
              </a:ext>
            </a:extLst>
          </p:cNvPr>
          <p:cNvSpPr/>
          <p:nvPr/>
        </p:nvSpPr>
        <p:spPr>
          <a:xfrm>
            <a:off x="4788195" y="5913575"/>
            <a:ext cx="115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全量数据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9BC4C37-CBB5-4525-8BF0-F1A5B3B3F104}"/>
              </a:ext>
            </a:extLst>
          </p:cNvPr>
          <p:cNvSpPr/>
          <p:nvPr/>
        </p:nvSpPr>
        <p:spPr>
          <a:xfrm>
            <a:off x="4788195" y="4460150"/>
            <a:ext cx="115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增量数据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6C790BEF-7C03-477D-9B3B-DEE9036BB4B2}"/>
              </a:ext>
            </a:extLst>
          </p:cNvPr>
          <p:cNvSpPr/>
          <p:nvPr/>
        </p:nvSpPr>
        <p:spPr>
          <a:xfrm>
            <a:off x="4788195" y="2633130"/>
            <a:ext cx="2615609" cy="808075"/>
          </a:xfrm>
          <a:prstGeom prst="round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accent6"/>
                </a:solidFill>
              </a:rPr>
              <a:t>JanusGraph</a:t>
            </a:r>
            <a:endParaRPr lang="en-US" altLang="zh-CN" b="1" dirty="0">
              <a:solidFill>
                <a:schemeClr val="accent6"/>
              </a:solidFill>
            </a:endParaRPr>
          </a:p>
          <a:p>
            <a:pPr algn="ctr"/>
            <a:r>
              <a:rPr lang="zh-CN" altLang="en-US" b="1" dirty="0">
                <a:solidFill>
                  <a:schemeClr val="accent6"/>
                </a:solidFill>
              </a:rPr>
              <a:t>图数据库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A59ABBFC-4B5E-4F9D-8B24-FD99828DB274}"/>
              </a:ext>
            </a:extLst>
          </p:cNvPr>
          <p:cNvSpPr/>
          <p:nvPr/>
        </p:nvSpPr>
        <p:spPr>
          <a:xfrm>
            <a:off x="7043952" y="1026040"/>
            <a:ext cx="2615609" cy="808075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2"/>
                </a:solidFill>
              </a:rPr>
              <a:t>上层应用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5FFA87D6-BD90-4481-B9B2-1DCC05995AD2}"/>
              </a:ext>
            </a:extLst>
          </p:cNvPr>
          <p:cNvSpPr/>
          <p:nvPr/>
        </p:nvSpPr>
        <p:spPr>
          <a:xfrm>
            <a:off x="7043880" y="5630825"/>
            <a:ext cx="2615609" cy="808075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3"/>
                </a:solidFill>
              </a:rPr>
              <a:t>运维程序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33AA412-0ECA-48D8-B6E7-84BCD2599919}"/>
              </a:ext>
            </a:extLst>
          </p:cNvPr>
          <p:cNvCxnSpPr>
            <a:cxnSpLocks/>
            <a:stCxn id="40" idx="1"/>
            <a:endCxn id="7" idx="2"/>
          </p:cNvCxnSpPr>
          <p:nvPr/>
        </p:nvCxnSpPr>
        <p:spPr>
          <a:xfrm rot="10800000">
            <a:off x="3840247" y="1834116"/>
            <a:ext cx="947949" cy="1203053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12">
            <a:extLst>
              <a:ext uri="{FF2B5EF4-FFF2-40B4-BE49-F238E27FC236}">
                <a16:creationId xmlns:a16="http://schemas.microsoft.com/office/drawing/2014/main" id="{8D27A70A-89BB-4499-BDFF-1ED38CE75FF0}"/>
              </a:ext>
            </a:extLst>
          </p:cNvPr>
          <p:cNvCxnSpPr>
            <a:cxnSpLocks/>
            <a:stCxn id="41" idx="2"/>
            <a:endCxn id="40" idx="0"/>
          </p:cNvCxnSpPr>
          <p:nvPr/>
        </p:nvCxnSpPr>
        <p:spPr>
          <a:xfrm rot="5400000">
            <a:off x="6824372" y="1105744"/>
            <a:ext cx="799015" cy="225575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12">
            <a:extLst>
              <a:ext uri="{FF2B5EF4-FFF2-40B4-BE49-F238E27FC236}">
                <a16:creationId xmlns:a16="http://schemas.microsoft.com/office/drawing/2014/main" id="{5211D03D-4928-4E39-983D-011A5A152B96}"/>
              </a:ext>
            </a:extLst>
          </p:cNvPr>
          <p:cNvCxnSpPr>
            <a:cxnSpLocks/>
            <a:stCxn id="42" idx="0"/>
            <a:endCxn id="40" idx="3"/>
          </p:cNvCxnSpPr>
          <p:nvPr/>
        </p:nvCxnSpPr>
        <p:spPr>
          <a:xfrm rot="16200000" flipV="1">
            <a:off x="6580917" y="3860056"/>
            <a:ext cx="2593657" cy="947881"/>
          </a:xfrm>
          <a:prstGeom prst="bent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12">
            <a:extLst>
              <a:ext uri="{FF2B5EF4-FFF2-40B4-BE49-F238E27FC236}">
                <a16:creationId xmlns:a16="http://schemas.microsoft.com/office/drawing/2014/main" id="{3B240CEE-A1ED-45F0-A636-E34378D84FCF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5364195" y="3441205"/>
            <a:ext cx="0" cy="10189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12">
            <a:extLst>
              <a:ext uri="{FF2B5EF4-FFF2-40B4-BE49-F238E27FC236}">
                <a16:creationId xmlns:a16="http://schemas.microsoft.com/office/drawing/2014/main" id="{90447DD5-8050-4239-A510-417AF117ADAC}"/>
              </a:ext>
            </a:extLst>
          </p:cNvPr>
          <p:cNvCxnSpPr>
            <a:cxnSpLocks/>
            <a:stCxn id="9" idx="0"/>
            <a:endCxn id="39" idx="2"/>
          </p:cNvCxnSpPr>
          <p:nvPr/>
        </p:nvCxnSpPr>
        <p:spPr>
          <a:xfrm rot="5400000" flipH="1" flipV="1">
            <a:off x="3911603" y="4454889"/>
            <a:ext cx="1015330" cy="188985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12">
            <a:extLst>
              <a:ext uri="{FF2B5EF4-FFF2-40B4-BE49-F238E27FC236}">
                <a16:creationId xmlns:a16="http://schemas.microsoft.com/office/drawing/2014/main" id="{E1D17A4F-A995-4BF5-B2A6-2801FA22ED2A}"/>
              </a:ext>
            </a:extLst>
          </p:cNvPr>
          <p:cNvCxnSpPr>
            <a:cxnSpLocks/>
            <a:stCxn id="38" idx="0"/>
            <a:endCxn id="39" idx="2"/>
          </p:cNvCxnSpPr>
          <p:nvPr/>
        </p:nvCxnSpPr>
        <p:spPr>
          <a:xfrm flipV="1">
            <a:off x="5364195" y="4892150"/>
            <a:ext cx="0" cy="10214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12">
            <a:extLst>
              <a:ext uri="{FF2B5EF4-FFF2-40B4-BE49-F238E27FC236}">
                <a16:creationId xmlns:a16="http://schemas.microsoft.com/office/drawing/2014/main" id="{A885FA9B-4106-4FA1-948C-8ADCA2F1B424}"/>
              </a:ext>
            </a:extLst>
          </p:cNvPr>
          <p:cNvCxnSpPr>
            <a:cxnSpLocks/>
            <a:endCxn id="38" idx="3"/>
          </p:cNvCxnSpPr>
          <p:nvPr/>
        </p:nvCxnSpPr>
        <p:spPr>
          <a:xfrm rot="5400000">
            <a:off x="4988980" y="4392420"/>
            <a:ext cx="2688370" cy="785940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12">
            <a:extLst>
              <a:ext uri="{FF2B5EF4-FFF2-40B4-BE49-F238E27FC236}">
                <a16:creationId xmlns:a16="http://schemas.microsoft.com/office/drawing/2014/main" id="{15928FF4-14D9-469D-BEA7-141C6BD4C5EF}"/>
              </a:ext>
            </a:extLst>
          </p:cNvPr>
          <p:cNvCxnSpPr>
            <a:cxnSpLocks/>
            <a:stCxn id="7" idx="3"/>
            <a:endCxn id="41" idx="1"/>
          </p:cNvCxnSpPr>
          <p:nvPr/>
        </p:nvCxnSpPr>
        <p:spPr>
          <a:xfrm>
            <a:off x="5148050" y="1430078"/>
            <a:ext cx="1895902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C82D4D55-E514-4B85-8B2E-528CFB7225D7}"/>
              </a:ext>
            </a:extLst>
          </p:cNvPr>
          <p:cNvSpPr txBox="1"/>
          <p:nvPr/>
        </p:nvSpPr>
        <p:spPr>
          <a:xfrm>
            <a:off x="4290378" y="50875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/>
              <a:t>计算增量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F8B2FE54-BEA5-46B6-8B8B-6375E78F07F5}"/>
              </a:ext>
            </a:extLst>
          </p:cNvPr>
          <p:cNvSpPr txBox="1"/>
          <p:nvPr/>
        </p:nvSpPr>
        <p:spPr>
          <a:xfrm>
            <a:off x="4515522" y="368887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/>
              <a:t>增量更新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70ADF505-3C6A-4CE7-B2BB-9F339BE22EB4}"/>
              </a:ext>
            </a:extLst>
          </p:cNvPr>
          <p:cNvSpPr txBox="1"/>
          <p:nvPr/>
        </p:nvSpPr>
        <p:spPr>
          <a:xfrm>
            <a:off x="6726135" y="45222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/>
              <a:t>数据回流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9F0F2A16-5C87-476B-86F3-E33243F781F3}"/>
              </a:ext>
            </a:extLst>
          </p:cNvPr>
          <p:cNvSpPr txBox="1"/>
          <p:nvPr/>
        </p:nvSpPr>
        <p:spPr>
          <a:xfrm>
            <a:off x="3840246" y="223351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/>
              <a:t>数据同步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CD5BD41-C11B-46AE-9A69-38B20BCB8F7E}"/>
              </a:ext>
            </a:extLst>
          </p:cNvPr>
          <p:cNvSpPr txBox="1"/>
          <p:nvPr/>
        </p:nvSpPr>
        <p:spPr>
          <a:xfrm>
            <a:off x="5824095" y="111739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/>
              <a:t>检索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CA8884B1-A6C8-4456-BF0A-224DC78CFB1B}"/>
              </a:ext>
            </a:extLst>
          </p:cNvPr>
          <p:cNvSpPr txBox="1"/>
          <p:nvPr/>
        </p:nvSpPr>
        <p:spPr>
          <a:xfrm>
            <a:off x="8351684" y="43062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/>
              <a:t>定期清理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93EABC14-14AC-4FB7-9267-9867FC3D7A07}"/>
              </a:ext>
            </a:extLst>
          </p:cNvPr>
          <p:cNvSpPr txBox="1"/>
          <p:nvPr/>
        </p:nvSpPr>
        <p:spPr>
          <a:xfrm>
            <a:off x="6772472" y="187295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/>
              <a:t>查询修改</a:t>
            </a:r>
            <a:r>
              <a:rPr lang="en-US" altLang="zh-CN" sz="1400" b="1" dirty="0"/>
              <a:t>	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10764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8C30797-CEFF-462C-9F81-528B44D9C3D1}"/>
              </a:ext>
            </a:extLst>
          </p:cNvPr>
          <p:cNvSpPr/>
          <p:nvPr/>
        </p:nvSpPr>
        <p:spPr>
          <a:xfrm>
            <a:off x="9257502" y="1658673"/>
            <a:ext cx="993606" cy="4361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dirty="0"/>
              <a:t>现有</a:t>
            </a:r>
            <a:endParaRPr lang="en-US" altLang="zh-CN" sz="1400" b="1" dirty="0"/>
          </a:p>
          <a:p>
            <a:pPr algn="ctr"/>
            <a:r>
              <a:rPr lang="zh-CN" altLang="en-US" sz="1400" b="1" dirty="0"/>
              <a:t>知识图谱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81BA1D8-EC93-4606-A8CC-FB2EBDD8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"/>
            <a:ext cx="11582400" cy="6858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知识应用</a:t>
            </a:r>
            <a:r>
              <a:rPr lang="en-US" altLang="zh-CN" sz="2800" dirty="0"/>
              <a:t>-</a:t>
            </a:r>
            <a:r>
              <a:rPr lang="zh-CN" altLang="en-US" sz="2800" dirty="0"/>
              <a:t>外交部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F8058FC-6E9E-4CF0-A900-934A4240C3FB}"/>
              </a:ext>
            </a:extLst>
          </p:cNvPr>
          <p:cNvSpPr txBox="1"/>
          <p:nvPr/>
        </p:nvSpPr>
        <p:spPr>
          <a:xfrm>
            <a:off x="304800" y="749300"/>
            <a:ext cx="6288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400" b="1" dirty="0"/>
              <a:t>辅助判别：</a:t>
            </a:r>
            <a:r>
              <a:rPr lang="zh-CN" altLang="en-US" sz="1400" dirty="0"/>
              <a:t>辅助外交部</a:t>
            </a:r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判断一条新闻是否为</a:t>
            </a:r>
            <a:r>
              <a:rPr lang="en-US" altLang="zh-CN" sz="1400" b="1" dirty="0"/>
              <a:t>【</a:t>
            </a:r>
            <a:r>
              <a:rPr lang="zh-CN" altLang="en-US" sz="1400" b="1" dirty="0">
                <a:solidFill>
                  <a:srgbClr val="FF0000"/>
                </a:solidFill>
                <a:ea typeface="Microsoft YaHei"/>
              </a:rPr>
              <a:t>国人</a:t>
            </a:r>
            <a:r>
              <a:rPr lang="en-US" altLang="zh-CN" sz="1400" b="1" dirty="0"/>
              <a:t>】【</a:t>
            </a:r>
            <a:r>
              <a:rPr lang="zh-CN" altLang="en-US" sz="1400" b="1" dirty="0">
                <a:solidFill>
                  <a:srgbClr val="FF0000"/>
                </a:solidFill>
                <a:ea typeface="Microsoft YaHei"/>
              </a:rPr>
              <a:t>境外</a:t>
            </a:r>
            <a:r>
              <a:rPr lang="en-US" altLang="zh-CN" sz="1400" b="1" dirty="0"/>
              <a:t>】【</a:t>
            </a:r>
            <a:r>
              <a:rPr lang="zh-CN" altLang="en-US" sz="1400" b="1" dirty="0">
                <a:solidFill>
                  <a:srgbClr val="FF0000"/>
                </a:solidFill>
                <a:ea typeface="Microsoft YaHei"/>
              </a:rPr>
              <a:t>安全</a:t>
            </a:r>
            <a:r>
              <a:rPr lang="en-US" altLang="zh-CN" sz="1400" b="1" dirty="0"/>
              <a:t>】</a:t>
            </a:r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相关。</a:t>
            </a:r>
            <a:endParaRPr lang="zh-CN" altLang="en-US" sz="14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88F1DD7-5F77-42DC-B6FC-30B4B9CD5B93}"/>
              </a:ext>
            </a:extLst>
          </p:cNvPr>
          <p:cNvSpPr txBox="1"/>
          <p:nvPr/>
        </p:nvSpPr>
        <p:spPr>
          <a:xfrm>
            <a:off x="1501102" y="1487082"/>
            <a:ext cx="1261884" cy="30777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命名实体识别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4FF9096-3593-490A-9C9A-E768702AEF31}"/>
              </a:ext>
            </a:extLst>
          </p:cNvPr>
          <p:cNvSpPr txBox="1"/>
          <p:nvPr/>
        </p:nvSpPr>
        <p:spPr>
          <a:xfrm>
            <a:off x="2762986" y="3459572"/>
            <a:ext cx="902811" cy="30777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/>
            </a:lvl1pPr>
          </a:lstStyle>
          <a:p>
            <a:r>
              <a:rPr lang="zh-CN" altLang="en-US" dirty="0"/>
              <a:t>关系抽取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82D2FBA-8598-4512-AB94-6449F2C1CB45}"/>
              </a:ext>
            </a:extLst>
          </p:cNvPr>
          <p:cNvSpPr txBox="1"/>
          <p:nvPr/>
        </p:nvSpPr>
        <p:spPr>
          <a:xfrm>
            <a:off x="4013916" y="1523267"/>
            <a:ext cx="902811" cy="30777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/>
            </a:lvl1pPr>
          </a:lstStyle>
          <a:p>
            <a:r>
              <a:rPr lang="zh-CN" altLang="en-US" dirty="0"/>
              <a:t>实体消歧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78336E7-2C2A-4491-B489-C5AC2361DAEB}"/>
              </a:ext>
            </a:extLst>
          </p:cNvPr>
          <p:cNvSpPr txBox="1"/>
          <p:nvPr/>
        </p:nvSpPr>
        <p:spPr>
          <a:xfrm>
            <a:off x="9747955" y="245910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返回判定结果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BD58CC4-344B-4DE3-87E6-1A6736C76764}"/>
              </a:ext>
            </a:extLst>
          </p:cNvPr>
          <p:cNvSpPr txBox="1"/>
          <p:nvPr/>
        </p:nvSpPr>
        <p:spPr>
          <a:xfrm>
            <a:off x="6420057" y="878690"/>
            <a:ext cx="1335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检索实体是否</a:t>
            </a:r>
            <a:endParaRPr lang="en-US" altLang="zh-CN" sz="1400" b="1" dirty="0"/>
          </a:p>
          <a:p>
            <a:r>
              <a:rPr lang="zh-CN" altLang="en-US" sz="1400" b="1" dirty="0"/>
              <a:t>境外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安全相关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19CFE5E-1C54-4790-AA63-7BCA794E7A56}"/>
              </a:ext>
            </a:extLst>
          </p:cNvPr>
          <p:cNvSpPr txBox="1"/>
          <p:nvPr/>
        </p:nvSpPr>
        <p:spPr>
          <a:xfrm>
            <a:off x="6456926" y="372515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检索关系</a:t>
            </a:r>
            <a:endParaRPr lang="en-US" altLang="zh-CN" sz="1400" b="1" dirty="0"/>
          </a:p>
          <a:p>
            <a:r>
              <a:rPr lang="zh-CN" altLang="en-US" sz="1400" b="1" dirty="0"/>
              <a:t>是否安全相关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505C4FE-4D70-4B7E-A8FB-F8F4F2FBCEA6}"/>
              </a:ext>
            </a:extLst>
          </p:cNvPr>
          <p:cNvSpPr/>
          <p:nvPr/>
        </p:nvSpPr>
        <p:spPr>
          <a:xfrm>
            <a:off x="2834068" y="1655826"/>
            <a:ext cx="993606" cy="436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实体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F5AC744-D5E6-4212-B0AA-7B6F69C6EFBD}"/>
              </a:ext>
            </a:extLst>
          </p:cNvPr>
          <p:cNvSpPr/>
          <p:nvPr/>
        </p:nvSpPr>
        <p:spPr>
          <a:xfrm>
            <a:off x="5267249" y="1655826"/>
            <a:ext cx="993606" cy="436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实体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5D56CBD-86E6-4F86-9D01-96838018C064}"/>
              </a:ext>
            </a:extLst>
          </p:cNvPr>
          <p:cNvSpPr/>
          <p:nvPr/>
        </p:nvSpPr>
        <p:spPr>
          <a:xfrm>
            <a:off x="5267249" y="3594100"/>
            <a:ext cx="993606" cy="436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关系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4CDB877-5DFD-4F4A-AC8E-F9F1ABA50DD4}"/>
              </a:ext>
            </a:extLst>
          </p:cNvPr>
          <p:cNvSpPr/>
          <p:nvPr/>
        </p:nvSpPr>
        <p:spPr>
          <a:xfrm>
            <a:off x="6652997" y="2612994"/>
            <a:ext cx="993606" cy="4361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知识</a:t>
            </a:r>
            <a:endParaRPr lang="en-US" altLang="zh-CN" sz="1400" b="1" dirty="0"/>
          </a:p>
          <a:p>
            <a:pPr algn="ctr"/>
            <a:r>
              <a:rPr lang="zh-CN" altLang="en-US" sz="1400" b="1" dirty="0"/>
              <a:t>三元组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C3B6BD-7C69-45A9-BCA8-BE19F94BD842}"/>
              </a:ext>
            </a:extLst>
          </p:cNvPr>
          <p:cNvSpPr/>
          <p:nvPr/>
        </p:nvSpPr>
        <p:spPr>
          <a:xfrm>
            <a:off x="410958" y="1915313"/>
            <a:ext cx="993606" cy="4361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dirty="0"/>
              <a:t>新数据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BD29730-A97E-4548-ACC0-C7CD2A39D860}"/>
              </a:ext>
            </a:extLst>
          </p:cNvPr>
          <p:cNvCxnSpPr>
            <a:stCxn id="23" idx="3"/>
            <a:endCxn id="19" idx="1"/>
          </p:cNvCxnSpPr>
          <p:nvPr/>
        </p:nvCxnSpPr>
        <p:spPr>
          <a:xfrm flipV="1">
            <a:off x="1404564" y="1873918"/>
            <a:ext cx="1429504" cy="259487"/>
          </a:xfrm>
          <a:prstGeom prst="bentConnector3">
            <a:avLst>
              <a:gd name="adj1" fmla="val 11466"/>
            </a:avLst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箭头连接符 4">
            <a:extLst>
              <a:ext uri="{FF2B5EF4-FFF2-40B4-BE49-F238E27FC236}">
                <a16:creationId xmlns:a16="http://schemas.microsoft.com/office/drawing/2014/main" id="{D586E11C-F83B-4D0F-AAB0-391410FAFF78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>
            <a:off x="1404564" y="2133405"/>
            <a:ext cx="3862685" cy="1678787"/>
          </a:xfrm>
          <a:prstGeom prst="bentConnector3">
            <a:avLst>
              <a:gd name="adj1" fmla="val 4223"/>
            </a:avLst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箭头连接符 4">
            <a:extLst>
              <a:ext uri="{FF2B5EF4-FFF2-40B4-BE49-F238E27FC236}">
                <a16:creationId xmlns:a16="http://schemas.microsoft.com/office/drawing/2014/main" id="{C52E42A0-A595-4D39-8ED8-CA41B03884D0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3827674" y="1873918"/>
            <a:ext cx="1439575" cy="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箭头连接符 4">
            <a:extLst>
              <a:ext uri="{FF2B5EF4-FFF2-40B4-BE49-F238E27FC236}">
                <a16:creationId xmlns:a16="http://schemas.microsoft.com/office/drawing/2014/main" id="{63CEB413-D755-498F-A340-544481A1EF8C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6260855" y="1873918"/>
            <a:ext cx="392142" cy="957168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接箭头连接符 4">
            <a:extLst>
              <a:ext uri="{FF2B5EF4-FFF2-40B4-BE49-F238E27FC236}">
                <a16:creationId xmlns:a16="http://schemas.microsoft.com/office/drawing/2014/main" id="{F1DA70BD-5C7B-4B8B-B3A1-7AC497EFFE28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6260855" y="2831086"/>
            <a:ext cx="392142" cy="981106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36FE9D45-EA3B-465D-A35A-3A884C81F3A8}"/>
              </a:ext>
            </a:extLst>
          </p:cNvPr>
          <p:cNvSpPr/>
          <p:nvPr/>
        </p:nvSpPr>
        <p:spPr>
          <a:xfrm>
            <a:off x="2834068" y="2654074"/>
            <a:ext cx="993606" cy="436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代词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B0BB83F-D93E-4D52-9968-6FF0489EF3D4}"/>
              </a:ext>
            </a:extLst>
          </p:cNvPr>
          <p:cNvSpPr txBox="1"/>
          <p:nvPr/>
        </p:nvSpPr>
        <p:spPr>
          <a:xfrm>
            <a:off x="3376269" y="2264561"/>
            <a:ext cx="902811" cy="30777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/>
            </a:lvl1pPr>
          </a:lstStyle>
          <a:p>
            <a:r>
              <a:rPr lang="zh-CN" altLang="en-US" dirty="0"/>
              <a:t>指代消解</a:t>
            </a:r>
          </a:p>
        </p:txBody>
      </p:sp>
      <p:cxnSp>
        <p:nvCxnSpPr>
          <p:cNvPr id="60" name="直接箭头连接符 4">
            <a:extLst>
              <a:ext uri="{FF2B5EF4-FFF2-40B4-BE49-F238E27FC236}">
                <a16:creationId xmlns:a16="http://schemas.microsoft.com/office/drawing/2014/main" id="{74FA1108-1205-4D71-9F2C-FE8A6E1518A9}"/>
              </a:ext>
            </a:extLst>
          </p:cNvPr>
          <p:cNvCxnSpPr>
            <a:cxnSpLocks/>
            <a:stCxn id="44" idx="0"/>
            <a:endCxn id="19" idx="2"/>
          </p:cNvCxnSpPr>
          <p:nvPr/>
        </p:nvCxnSpPr>
        <p:spPr>
          <a:xfrm flipV="1">
            <a:off x="3330871" y="2092009"/>
            <a:ext cx="0" cy="562065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接箭头连接符 4">
            <a:extLst>
              <a:ext uri="{FF2B5EF4-FFF2-40B4-BE49-F238E27FC236}">
                <a16:creationId xmlns:a16="http://schemas.microsoft.com/office/drawing/2014/main" id="{A420CCB0-2150-40EA-A009-0164208E9BA5}"/>
              </a:ext>
            </a:extLst>
          </p:cNvPr>
          <p:cNvCxnSpPr>
            <a:cxnSpLocks/>
            <a:stCxn id="23" idx="3"/>
            <a:endCxn id="44" idx="1"/>
          </p:cNvCxnSpPr>
          <p:nvPr/>
        </p:nvCxnSpPr>
        <p:spPr>
          <a:xfrm>
            <a:off x="1404564" y="2133405"/>
            <a:ext cx="1429504" cy="738761"/>
          </a:xfrm>
          <a:prstGeom prst="bentConnector3">
            <a:avLst>
              <a:gd name="adj1" fmla="val 11466"/>
            </a:avLst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接箭头连接符 4">
            <a:extLst>
              <a:ext uri="{FF2B5EF4-FFF2-40B4-BE49-F238E27FC236}">
                <a16:creationId xmlns:a16="http://schemas.microsoft.com/office/drawing/2014/main" id="{D0162E76-1664-4500-A5E6-6D9A0426BAB9}"/>
              </a:ext>
            </a:extLst>
          </p:cNvPr>
          <p:cNvCxnSpPr>
            <a:cxnSpLocks/>
            <a:stCxn id="20" idx="0"/>
            <a:endCxn id="3" idx="1"/>
          </p:cNvCxnSpPr>
          <p:nvPr/>
        </p:nvCxnSpPr>
        <p:spPr>
          <a:xfrm rot="16200000" flipH="1">
            <a:off x="7400307" y="19570"/>
            <a:ext cx="220939" cy="3493450"/>
          </a:xfrm>
          <a:prstGeom prst="bentConnector4">
            <a:avLst>
              <a:gd name="adj1" fmla="val -103467"/>
              <a:gd name="adj2" fmla="val 87069"/>
            </a:avLst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直接箭头连接符 4">
            <a:extLst>
              <a:ext uri="{FF2B5EF4-FFF2-40B4-BE49-F238E27FC236}">
                <a16:creationId xmlns:a16="http://schemas.microsoft.com/office/drawing/2014/main" id="{48C02A82-6E1F-4F18-9319-257F1DC7342D}"/>
              </a:ext>
            </a:extLst>
          </p:cNvPr>
          <p:cNvCxnSpPr>
            <a:cxnSpLocks/>
            <a:stCxn id="21" idx="2"/>
            <a:endCxn id="3" idx="1"/>
          </p:cNvCxnSpPr>
          <p:nvPr/>
        </p:nvCxnSpPr>
        <p:spPr>
          <a:xfrm rot="5400000" flipH="1" flipV="1">
            <a:off x="6434018" y="1206799"/>
            <a:ext cx="2153518" cy="3493450"/>
          </a:xfrm>
          <a:prstGeom prst="bentConnector4">
            <a:avLst>
              <a:gd name="adj1" fmla="val -10615"/>
              <a:gd name="adj2" fmla="val 87227"/>
            </a:avLst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直接箭头连接符 4">
            <a:extLst>
              <a:ext uri="{FF2B5EF4-FFF2-40B4-BE49-F238E27FC236}">
                <a16:creationId xmlns:a16="http://schemas.microsoft.com/office/drawing/2014/main" id="{4CD57964-E8E4-4103-96B8-91554CB7AB23}"/>
              </a:ext>
            </a:extLst>
          </p:cNvPr>
          <p:cNvCxnSpPr>
            <a:cxnSpLocks/>
            <a:stCxn id="22" idx="3"/>
            <a:endCxn id="3" idx="1"/>
          </p:cNvCxnSpPr>
          <p:nvPr/>
        </p:nvCxnSpPr>
        <p:spPr>
          <a:xfrm flipV="1">
            <a:off x="7646603" y="1876765"/>
            <a:ext cx="1610899" cy="954321"/>
          </a:xfrm>
          <a:prstGeom prst="bentConnector3">
            <a:avLst>
              <a:gd name="adj1" fmla="val 72227"/>
            </a:avLst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9E70CB21-AC86-40CA-8CFC-11280CAD8757}"/>
              </a:ext>
            </a:extLst>
          </p:cNvPr>
          <p:cNvSpPr/>
          <p:nvPr/>
        </p:nvSpPr>
        <p:spPr>
          <a:xfrm>
            <a:off x="9257502" y="3157917"/>
            <a:ext cx="993606" cy="4361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dirty="0"/>
              <a:t>应用</a:t>
            </a:r>
          </a:p>
        </p:txBody>
      </p:sp>
      <p:cxnSp>
        <p:nvCxnSpPr>
          <p:cNvPr id="121" name="直接箭头连接符 4">
            <a:extLst>
              <a:ext uri="{FF2B5EF4-FFF2-40B4-BE49-F238E27FC236}">
                <a16:creationId xmlns:a16="http://schemas.microsoft.com/office/drawing/2014/main" id="{2F08E610-170E-4616-ADEA-DFE88AEB1DA3}"/>
              </a:ext>
            </a:extLst>
          </p:cNvPr>
          <p:cNvCxnSpPr>
            <a:cxnSpLocks/>
            <a:stCxn id="3" idx="2"/>
            <a:endCxn id="103" idx="0"/>
          </p:cNvCxnSpPr>
          <p:nvPr/>
        </p:nvCxnSpPr>
        <p:spPr>
          <a:xfrm rot="5400000">
            <a:off x="9222775" y="2626386"/>
            <a:ext cx="1063061" cy="12700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85D63521-DF01-4143-BA0D-6DDC767FF78C}"/>
              </a:ext>
            </a:extLst>
          </p:cNvPr>
          <p:cNvSpPr txBox="1"/>
          <p:nvPr/>
        </p:nvSpPr>
        <p:spPr>
          <a:xfrm>
            <a:off x="7700429" y="2265319"/>
            <a:ext cx="976549" cy="52322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/>
            </a:lvl1pPr>
          </a:lstStyle>
          <a:p>
            <a:r>
              <a:rPr lang="zh-CN" altLang="en-US" dirty="0"/>
              <a:t>判断知识</a:t>
            </a:r>
            <a:endParaRPr lang="en-US" altLang="zh-CN" dirty="0"/>
          </a:p>
          <a:p>
            <a:r>
              <a:rPr lang="zh-CN" altLang="en-US" dirty="0"/>
              <a:t>存在</a:t>
            </a:r>
            <a:r>
              <a:rPr lang="en-US" altLang="zh-CN" dirty="0"/>
              <a:t>/</a:t>
            </a:r>
            <a:r>
              <a:rPr lang="zh-CN" altLang="en-US" dirty="0"/>
              <a:t>正确</a:t>
            </a:r>
          </a:p>
        </p:txBody>
      </p:sp>
    </p:spTree>
    <p:extLst>
      <p:ext uri="{BB962C8B-B14F-4D97-AF65-F5344CB8AC3E}">
        <p14:creationId xmlns:p14="http://schemas.microsoft.com/office/powerpoint/2010/main" val="31100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窄&quot;,&quot;HeaderHeight&quot;:10.0,&quot;FooterHeight&quot;:5.0,&quot;SideMargin&quot;:2.5,&quot;TopMargin&quot;:0.0,&quot;BottomMargin&quot;:0.0,&quot;IntervalMargin&quot;:1.0,&quot;SettingType&quot;:&quot;System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3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3459</TotalTime>
  <Words>1756</Words>
  <Application>Microsoft Office PowerPoint</Application>
  <PresentationFormat>宽屏</PresentationFormat>
  <Paragraphs>601</Paragraphs>
  <Slides>21</Slides>
  <Notes>0</Notes>
  <HiddenSlides>10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等线 Light</vt:lpstr>
      <vt:lpstr>微软雅黑</vt:lpstr>
      <vt:lpstr>Arial</vt:lpstr>
      <vt:lpstr>Impact</vt:lpstr>
      <vt:lpstr>Office 主题​​</vt:lpstr>
      <vt:lpstr>DIMP 数据智能管理平台  产品设计</vt:lpstr>
      <vt:lpstr>学术背景</vt:lpstr>
      <vt:lpstr>产品核心</vt:lpstr>
      <vt:lpstr>产品核心</vt:lpstr>
      <vt:lpstr>产品定位</vt:lpstr>
      <vt:lpstr>功能定位</vt:lpstr>
      <vt:lpstr>系统架构</vt:lpstr>
      <vt:lpstr>技术架构</vt:lpstr>
      <vt:lpstr>知识应用-外交部</vt:lpstr>
      <vt:lpstr>知识应用-外交部</vt:lpstr>
      <vt:lpstr>发展规划</vt:lpstr>
      <vt:lpstr>PowerPoint 演示文稿</vt:lpstr>
      <vt:lpstr>数据流程</vt:lpstr>
      <vt:lpstr>功能架构</vt:lpstr>
      <vt:lpstr>技术架构</vt:lpstr>
      <vt:lpstr>PowerPoint 演示文稿</vt:lpstr>
      <vt:lpstr>PowerPoint 演示文稿</vt:lpstr>
      <vt:lpstr>系统架构</vt:lpstr>
      <vt:lpstr>知识应用-外交部</vt:lpstr>
      <vt:lpstr>详细构建过程</vt:lpstr>
      <vt:lpstr>图数据库选型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知识管理平台产品规划</dc:title>
  <dc:creator>lux ferre</dc:creator>
  <cp:lastModifiedBy>gpp</cp:lastModifiedBy>
  <cp:revision>16</cp:revision>
  <dcterms:created xsi:type="dcterms:W3CDTF">2018-11-17T03:49:14Z</dcterms:created>
  <dcterms:modified xsi:type="dcterms:W3CDTF">2019-01-24T15:36:12Z</dcterms:modified>
</cp:coreProperties>
</file>