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86" r:id="rId2"/>
    <p:sldId id="688" r:id="rId3"/>
    <p:sldId id="689" r:id="rId4"/>
    <p:sldId id="691" r:id="rId5"/>
    <p:sldId id="690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9BD2128-418E-4A94-A283-A5EB07C93A33}">
          <p14:sldIdLst>
            <p14:sldId id="686"/>
            <p14:sldId id="688"/>
            <p14:sldId id="689"/>
            <p14:sldId id="691"/>
            <p14:sldId id="690"/>
          </p14:sldIdLst>
        </p14:section>
        <p14:section name="01" id="{3454779D-0DC9-4315-81B5-217815C30826}">
          <p14:sldIdLst/>
        </p14:section>
        <p14:section name="02" id="{5D6F5115-BA6A-437D-B393-93C118A1A3C3}">
          <p14:sldIdLst/>
        </p14:section>
        <p14:section name="03" id="{31FE3614-4724-40FD-9681-0440D349CAC6}">
          <p14:sldIdLst/>
        </p14:section>
        <p14:section name="04" id="{D34E91E6-D9A8-4534-AC3A-FE7B92E68F7A}">
          <p14:sldIdLst/>
        </p14:section>
        <p14:section name="05" id="{7C125DDD-9B98-453D-8AA8-184B775AAC20}">
          <p14:sldIdLst/>
        </p14:section>
        <p14:section name="结束" id="{B5CB3664-04EF-408E-A9E0-BB9CEABF954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6AB"/>
    <a:srgbClr val="178AA2"/>
    <a:srgbClr val="4492E6"/>
    <a:srgbClr val="FEFEFE"/>
    <a:srgbClr val="14A8E0"/>
    <a:srgbClr val="EF5098"/>
    <a:srgbClr val="FDD10D"/>
    <a:srgbClr val="E7E7E7"/>
    <a:srgbClr val="AEC77B"/>
    <a:srgbClr val="20B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2976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-15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7681"/>
    </p:cViewPr>
  </p:sorterViewPr>
  <p:notesViewPr>
    <p:cSldViewPr snapToGrid="0" showGuides="1">
      <p:cViewPr varScale="1">
        <p:scale>
          <a:sx n="61" d="100"/>
          <a:sy n="61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89BB-1778-4275-956C-143FD19FBC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1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89BB-1778-4275-956C-143FD19FBC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7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89BB-1778-4275-956C-143FD19FBC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2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89BB-1778-4275-956C-143FD19FBC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4" name="页脚占位符 3" title="Sinoso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A691EC1-C5D8-4B54-BBCE-EEC1CA512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195" y="2484159"/>
            <a:ext cx="2638218" cy="1271588"/>
          </a:xfrm>
        </p:spPr>
        <p:txBody>
          <a:bodyPr anchor="t">
            <a:noAutofit/>
          </a:bodyPr>
          <a:lstStyle>
            <a:lvl1pPr marL="0" indent="0" algn="r">
              <a:buNone/>
              <a:defRPr lang="zh-CN" altLang="en-US" sz="9600" b="1" kern="1200" dirty="0" smtClean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197119" y="2565400"/>
            <a:ext cx="4535055" cy="656792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02890" y="3222192"/>
            <a:ext cx="4529283" cy="2143377"/>
          </a:xfrm>
        </p:spPr>
        <p:txBody>
          <a:bodyPr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0B5AB4-0F20-41FA-9F7F-3B5760057614}"/>
              </a:ext>
            </a:extLst>
          </p:cNvPr>
          <p:cNvCxnSpPr>
            <a:cxnSpLocks/>
          </p:cNvCxnSpPr>
          <p:nvPr userDrawn="1"/>
        </p:nvCxnSpPr>
        <p:spPr>
          <a:xfrm>
            <a:off x="5003879" y="2494642"/>
            <a:ext cx="0" cy="126110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标题_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A691EC1-C5D8-4B54-BBCE-EEC1CA512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6764"/>
            <a:ext cx="2245420" cy="1271588"/>
          </a:xfrm>
        </p:spPr>
        <p:txBody>
          <a:bodyPr anchor="t">
            <a:noAutofit/>
          </a:bodyPr>
          <a:lstStyle>
            <a:lvl1pPr marL="0" indent="0" algn="r">
              <a:buNone/>
              <a:defRPr lang="zh-CN" altLang="en-US" sz="9600" b="1" kern="1200" dirty="0" smtClean="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88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A691EC1-C5D8-4B54-BBCE-EEC1CA512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195" y="2484159"/>
            <a:ext cx="2638218" cy="1271588"/>
          </a:xfrm>
        </p:spPr>
        <p:txBody>
          <a:bodyPr anchor="t">
            <a:no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02890" y="2494642"/>
            <a:ext cx="4529283" cy="2870927"/>
          </a:xfrm>
        </p:spPr>
        <p:txBody>
          <a:bodyPr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0B5AB4-0F20-41FA-9F7F-3B5760057614}"/>
              </a:ext>
            </a:extLst>
          </p:cNvPr>
          <p:cNvCxnSpPr>
            <a:cxnSpLocks/>
          </p:cNvCxnSpPr>
          <p:nvPr userDrawn="1"/>
        </p:nvCxnSpPr>
        <p:spPr>
          <a:xfrm>
            <a:off x="5003879" y="2494642"/>
            <a:ext cx="0" cy="126110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强调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8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 title="Sinosoft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00EB1-CE56-4610-8BFB-E078AAA2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FA74C7E-846F-4B73-9510-38F24223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D97726-CAC0-4068-A450-E301931F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18DD9F3-60AB-41EB-9326-F580B9AB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5" name="页脚占位符 4" title="Sinosoft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7" r:id="rId4"/>
    <p:sldLayoutId id="2147483668" r:id="rId5"/>
    <p:sldLayoutId id="2147483662" r:id="rId6"/>
    <p:sldLayoutId id="2147483664" r:id="rId7"/>
    <p:sldLayoutId id="2147483663" r:id="rId8"/>
    <p:sldLayoutId id="2147483661" r:id="rId9"/>
    <p:sldLayoutId id="2147483665" r:id="rId10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>
            <a:extLst>
              <a:ext uri="{FF2B5EF4-FFF2-40B4-BE49-F238E27FC236}">
                <a16:creationId xmlns:a16="http://schemas.microsoft.com/office/drawing/2014/main" id="{928CCC28-9540-4B63-B994-BA9F34E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知识图谱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技术架构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90B6E4CA-908E-4E18-94EE-C96F1543AD48}"/>
              </a:ext>
            </a:extLst>
          </p:cNvPr>
          <p:cNvSpPr/>
          <p:nvPr/>
        </p:nvSpPr>
        <p:spPr>
          <a:xfrm>
            <a:off x="2532441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Elasticsearch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检索工具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0F5228-5F35-42CB-8575-535BCEF41211}"/>
              </a:ext>
            </a:extLst>
          </p:cNvPr>
          <p:cNvSpPr/>
          <p:nvPr/>
        </p:nvSpPr>
        <p:spPr>
          <a:xfrm>
            <a:off x="2532511" y="4240219"/>
            <a:ext cx="3835323" cy="2198681"/>
          </a:xfrm>
          <a:prstGeom prst="roundRect">
            <a:avLst/>
          </a:prstGeom>
          <a:noFill/>
          <a:ln w="2857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1CE015F-7A5B-465E-AC2A-CE53F02F2354}"/>
              </a:ext>
            </a:extLst>
          </p:cNvPr>
          <p:cNvSpPr txBox="1"/>
          <p:nvPr/>
        </p:nvSpPr>
        <p:spPr>
          <a:xfrm>
            <a:off x="2668915" y="42402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Hadoop+Spark</a:t>
            </a:r>
            <a:endParaRPr lang="en-US" altLang="zh-CN" b="1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离线计算平台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927E164-B061-49F9-8B71-6BE5B6B259DB}"/>
              </a:ext>
            </a:extLst>
          </p:cNvPr>
          <p:cNvSpPr/>
          <p:nvPr/>
        </p:nvSpPr>
        <p:spPr>
          <a:xfrm>
            <a:off x="2898342" y="5907480"/>
            <a:ext cx="1152000" cy="432000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新数据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6C735FE8-CDFB-4DE1-8D53-165E7A13E42C}"/>
              </a:ext>
            </a:extLst>
          </p:cNvPr>
          <p:cNvSpPr/>
          <p:nvPr/>
        </p:nvSpPr>
        <p:spPr>
          <a:xfrm>
            <a:off x="4788195" y="5913575"/>
            <a:ext cx="1152000" cy="432000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全量数据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EFDCEC01-B683-4A11-B128-B26E120F18F4}"/>
              </a:ext>
            </a:extLst>
          </p:cNvPr>
          <p:cNvSpPr/>
          <p:nvPr/>
        </p:nvSpPr>
        <p:spPr>
          <a:xfrm>
            <a:off x="4788195" y="4460150"/>
            <a:ext cx="1152000" cy="432000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增量数据</a:t>
            </a:r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CC541AB5-AD0C-4084-B415-43808B987E38}"/>
              </a:ext>
            </a:extLst>
          </p:cNvPr>
          <p:cNvSpPr/>
          <p:nvPr/>
        </p:nvSpPr>
        <p:spPr>
          <a:xfrm>
            <a:off x="4788195" y="263313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JanusGraph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图数据库</a:t>
            </a: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478D7075-95EE-407E-ACCB-F91906DFFFAD}"/>
              </a:ext>
            </a:extLst>
          </p:cNvPr>
          <p:cNvSpPr/>
          <p:nvPr/>
        </p:nvSpPr>
        <p:spPr>
          <a:xfrm>
            <a:off x="7043952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上层应用</a:t>
            </a:r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E91C5CC1-53CC-405A-B362-7FC85E8FECDB}"/>
              </a:ext>
            </a:extLst>
          </p:cNvPr>
          <p:cNvSpPr/>
          <p:nvPr/>
        </p:nvSpPr>
        <p:spPr>
          <a:xfrm>
            <a:off x="7043880" y="5630825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运维程序</a:t>
            </a:r>
          </a:p>
        </p:txBody>
      </p:sp>
      <p:cxnSp>
        <p:nvCxnSpPr>
          <p:cNvPr id="241" name="直接箭头连接符 12">
            <a:extLst>
              <a:ext uri="{FF2B5EF4-FFF2-40B4-BE49-F238E27FC236}">
                <a16:creationId xmlns:a16="http://schemas.microsoft.com/office/drawing/2014/main" id="{CAA41288-D5AB-4E7D-A0C2-5155104DF43A}"/>
              </a:ext>
            </a:extLst>
          </p:cNvPr>
          <p:cNvCxnSpPr>
            <a:cxnSpLocks/>
            <a:stCxn id="238" idx="1"/>
            <a:endCxn id="232" idx="2"/>
          </p:cNvCxnSpPr>
          <p:nvPr/>
        </p:nvCxnSpPr>
        <p:spPr>
          <a:xfrm rot="10800000">
            <a:off x="3840247" y="1834116"/>
            <a:ext cx="947949" cy="1203053"/>
          </a:xfrm>
          <a:prstGeom prst="bentConnector2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2" name="直接箭头连接符 12">
            <a:extLst>
              <a:ext uri="{FF2B5EF4-FFF2-40B4-BE49-F238E27FC236}">
                <a16:creationId xmlns:a16="http://schemas.microsoft.com/office/drawing/2014/main" id="{71222D42-D5EF-4946-AEB9-FBFDC64DEE94}"/>
              </a:ext>
            </a:extLst>
          </p:cNvPr>
          <p:cNvCxnSpPr>
            <a:cxnSpLocks/>
            <a:stCxn id="239" idx="2"/>
            <a:endCxn id="238" idx="0"/>
          </p:cNvCxnSpPr>
          <p:nvPr/>
        </p:nvCxnSpPr>
        <p:spPr>
          <a:xfrm rot="5400000">
            <a:off x="6824372" y="1105744"/>
            <a:ext cx="799015" cy="225575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6" name="直接箭头连接符 12">
            <a:extLst>
              <a:ext uri="{FF2B5EF4-FFF2-40B4-BE49-F238E27FC236}">
                <a16:creationId xmlns:a16="http://schemas.microsoft.com/office/drawing/2014/main" id="{47BAE13E-34D5-4DFD-BDBD-707182EE8CA4}"/>
              </a:ext>
            </a:extLst>
          </p:cNvPr>
          <p:cNvCxnSpPr>
            <a:cxnSpLocks/>
            <a:stCxn id="240" idx="0"/>
            <a:endCxn id="238" idx="3"/>
          </p:cNvCxnSpPr>
          <p:nvPr/>
        </p:nvCxnSpPr>
        <p:spPr>
          <a:xfrm rot="16200000" flipV="1">
            <a:off x="6580917" y="3860056"/>
            <a:ext cx="2593657" cy="947881"/>
          </a:xfrm>
          <a:prstGeom prst="bentConnector2">
            <a:avLst/>
          </a:prstGeom>
          <a:noFill/>
          <a:ln w="28575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直接箭头连接符 12">
            <a:extLst>
              <a:ext uri="{FF2B5EF4-FFF2-40B4-BE49-F238E27FC236}">
                <a16:creationId xmlns:a16="http://schemas.microsoft.com/office/drawing/2014/main" id="{6C9BDE2D-A886-4F0F-9C04-ED4751521776}"/>
              </a:ext>
            </a:extLst>
          </p:cNvPr>
          <p:cNvCxnSpPr>
            <a:cxnSpLocks/>
            <a:stCxn id="237" idx="0"/>
          </p:cNvCxnSpPr>
          <p:nvPr/>
        </p:nvCxnSpPr>
        <p:spPr>
          <a:xfrm flipV="1">
            <a:off x="5364195" y="3441205"/>
            <a:ext cx="0" cy="1018945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9" name="直接箭头连接符 12">
            <a:extLst>
              <a:ext uri="{FF2B5EF4-FFF2-40B4-BE49-F238E27FC236}">
                <a16:creationId xmlns:a16="http://schemas.microsoft.com/office/drawing/2014/main" id="{2AD1C370-63BD-4877-BE0B-4DE8E0DE5ABE}"/>
              </a:ext>
            </a:extLst>
          </p:cNvPr>
          <p:cNvCxnSpPr>
            <a:cxnSpLocks/>
            <a:stCxn id="235" idx="0"/>
            <a:endCxn id="237" idx="2"/>
          </p:cNvCxnSpPr>
          <p:nvPr/>
        </p:nvCxnSpPr>
        <p:spPr>
          <a:xfrm rot="5400000" flipH="1" flipV="1">
            <a:off x="3911603" y="4454889"/>
            <a:ext cx="1015330" cy="1889853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0" name="直接箭头连接符 12">
            <a:extLst>
              <a:ext uri="{FF2B5EF4-FFF2-40B4-BE49-F238E27FC236}">
                <a16:creationId xmlns:a16="http://schemas.microsoft.com/office/drawing/2014/main" id="{A53D8214-9117-483F-A410-FD58B295B5B5}"/>
              </a:ext>
            </a:extLst>
          </p:cNvPr>
          <p:cNvCxnSpPr>
            <a:cxnSpLocks/>
            <a:stCxn id="236" idx="0"/>
            <a:endCxn id="237" idx="2"/>
          </p:cNvCxnSpPr>
          <p:nvPr/>
        </p:nvCxnSpPr>
        <p:spPr>
          <a:xfrm flipV="1">
            <a:off x="5364195" y="4892150"/>
            <a:ext cx="0" cy="1021425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1" name="直接箭头连接符 12">
            <a:extLst>
              <a:ext uri="{FF2B5EF4-FFF2-40B4-BE49-F238E27FC236}">
                <a16:creationId xmlns:a16="http://schemas.microsoft.com/office/drawing/2014/main" id="{322AF282-0665-4384-A263-E3812FFEA2CA}"/>
              </a:ext>
            </a:extLst>
          </p:cNvPr>
          <p:cNvCxnSpPr>
            <a:cxnSpLocks/>
            <a:endCxn id="236" idx="3"/>
          </p:cNvCxnSpPr>
          <p:nvPr/>
        </p:nvCxnSpPr>
        <p:spPr>
          <a:xfrm rot="5400000">
            <a:off x="4988980" y="4392420"/>
            <a:ext cx="2688370" cy="785940"/>
          </a:xfrm>
          <a:prstGeom prst="bentConnector2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直接箭头连接符 12">
            <a:extLst>
              <a:ext uri="{FF2B5EF4-FFF2-40B4-BE49-F238E27FC236}">
                <a16:creationId xmlns:a16="http://schemas.microsoft.com/office/drawing/2014/main" id="{A5B586AB-E55B-483D-A717-68DA63A4C4EB}"/>
              </a:ext>
            </a:extLst>
          </p:cNvPr>
          <p:cNvCxnSpPr>
            <a:cxnSpLocks/>
            <a:stCxn id="232" idx="3"/>
            <a:endCxn id="239" idx="1"/>
          </p:cNvCxnSpPr>
          <p:nvPr/>
        </p:nvCxnSpPr>
        <p:spPr>
          <a:xfrm>
            <a:off x="5148050" y="1430078"/>
            <a:ext cx="1895902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C4F0B7B-B5A3-4E4C-98F9-E37543D34DC7}"/>
              </a:ext>
            </a:extLst>
          </p:cNvPr>
          <p:cNvSpPr txBox="1"/>
          <p:nvPr/>
        </p:nvSpPr>
        <p:spPr>
          <a:xfrm>
            <a:off x="4290378" y="508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计算增量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42518A9D-AD30-49A2-91C7-81C1C6FEAF92}"/>
              </a:ext>
            </a:extLst>
          </p:cNvPr>
          <p:cNvSpPr txBox="1"/>
          <p:nvPr/>
        </p:nvSpPr>
        <p:spPr>
          <a:xfrm>
            <a:off x="4515522" y="3688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增量更新</a:t>
            </a: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F21381F-94D4-43E3-BC0A-83BE86B5BCF9}"/>
              </a:ext>
            </a:extLst>
          </p:cNvPr>
          <p:cNvSpPr txBox="1"/>
          <p:nvPr/>
        </p:nvSpPr>
        <p:spPr>
          <a:xfrm>
            <a:off x="6726135" y="4522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数据回流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9CF575A8-54D0-465C-BA3B-750DD2D713B3}"/>
              </a:ext>
            </a:extLst>
          </p:cNvPr>
          <p:cNvSpPr txBox="1"/>
          <p:nvPr/>
        </p:nvSpPr>
        <p:spPr>
          <a:xfrm>
            <a:off x="3840246" y="223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数据同步</a:t>
            </a: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7255ABE6-AEDB-4C79-A88C-07819CDB38F7}"/>
              </a:ext>
            </a:extLst>
          </p:cNvPr>
          <p:cNvSpPr txBox="1"/>
          <p:nvPr/>
        </p:nvSpPr>
        <p:spPr>
          <a:xfrm>
            <a:off x="5824095" y="111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检索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2F3EF18E-A895-4187-9AEF-BD810EEA1B66}"/>
              </a:ext>
            </a:extLst>
          </p:cNvPr>
          <p:cNvSpPr txBox="1"/>
          <p:nvPr/>
        </p:nvSpPr>
        <p:spPr>
          <a:xfrm>
            <a:off x="8351684" y="4306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定期清理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450D8385-60CB-478A-BC61-5DF0D211D3FD}"/>
              </a:ext>
            </a:extLst>
          </p:cNvPr>
          <p:cNvSpPr txBox="1"/>
          <p:nvPr/>
        </p:nvSpPr>
        <p:spPr>
          <a:xfrm>
            <a:off x="6772472" y="1872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查询修改</a:t>
            </a:r>
            <a:r>
              <a:rPr lang="en-US" altLang="zh-CN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endParaRPr lang="zh-CN" altLang="en-US" sz="14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86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>
            <a:extLst>
              <a:ext uri="{FF2B5EF4-FFF2-40B4-BE49-F238E27FC236}">
                <a16:creationId xmlns:a16="http://schemas.microsoft.com/office/drawing/2014/main" id="{928CCC28-9540-4B63-B994-BA9F34E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知识图谱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数据流程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DCD7D0-3AE8-4891-B5D2-5C05542CBB1C}"/>
              </a:ext>
            </a:extLst>
          </p:cNvPr>
          <p:cNvSpPr/>
          <p:nvPr/>
        </p:nvSpPr>
        <p:spPr>
          <a:xfrm>
            <a:off x="9516469" y="1910283"/>
            <a:ext cx="993606" cy="436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现有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知识图谱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6A97E9-D06C-42DE-9EB9-2C47F2C652B3}"/>
              </a:ext>
            </a:extLst>
          </p:cNvPr>
          <p:cNvSpPr txBox="1"/>
          <p:nvPr/>
        </p:nvSpPr>
        <p:spPr>
          <a:xfrm>
            <a:off x="1760069" y="1738692"/>
            <a:ext cx="126188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命名实体识别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1CAAED-CB05-4699-821C-B9C828164547}"/>
              </a:ext>
            </a:extLst>
          </p:cNvPr>
          <p:cNvSpPr txBox="1"/>
          <p:nvPr/>
        </p:nvSpPr>
        <p:spPr>
          <a:xfrm>
            <a:off x="3021953" y="3711182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关系抽取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B35A97-E499-44D8-9093-8A9BBD8FDD4C}"/>
              </a:ext>
            </a:extLst>
          </p:cNvPr>
          <p:cNvSpPr txBox="1"/>
          <p:nvPr/>
        </p:nvSpPr>
        <p:spPr>
          <a:xfrm>
            <a:off x="4272883" y="1774877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实体消歧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A1314B-6C3C-4C1B-A94F-CA9F5A0EAFF0}"/>
              </a:ext>
            </a:extLst>
          </p:cNvPr>
          <p:cNvSpPr txBox="1"/>
          <p:nvPr/>
        </p:nvSpPr>
        <p:spPr>
          <a:xfrm>
            <a:off x="10006922" y="271071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返回判定结果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C18098-19C3-4218-BDDD-5F5407EB1DA6}"/>
              </a:ext>
            </a:extLst>
          </p:cNvPr>
          <p:cNvSpPr txBox="1"/>
          <p:nvPr/>
        </p:nvSpPr>
        <p:spPr>
          <a:xfrm>
            <a:off x="6679024" y="113030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检索实体是否</a:t>
            </a:r>
            <a:endParaRPr lang="en-US" altLang="zh-CN" sz="1400" b="1" dirty="0"/>
          </a:p>
          <a:p>
            <a:r>
              <a:rPr lang="zh-CN" altLang="en-US" sz="1400" b="1" dirty="0"/>
              <a:t>境外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安全相关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4ED075-08E1-411F-A8CF-14281502D656}"/>
              </a:ext>
            </a:extLst>
          </p:cNvPr>
          <p:cNvSpPr txBox="1"/>
          <p:nvPr/>
        </p:nvSpPr>
        <p:spPr>
          <a:xfrm>
            <a:off x="6715893" y="39767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检索关系</a:t>
            </a:r>
            <a:endParaRPr lang="en-US" altLang="zh-CN" sz="1400" b="1" dirty="0"/>
          </a:p>
          <a:p>
            <a:r>
              <a:rPr lang="zh-CN" altLang="en-US" sz="1400" b="1" dirty="0"/>
              <a:t>是否安全相关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E159E5-AD10-4484-A2FF-53401B29C8EE}"/>
              </a:ext>
            </a:extLst>
          </p:cNvPr>
          <p:cNvSpPr/>
          <p:nvPr/>
        </p:nvSpPr>
        <p:spPr>
          <a:xfrm>
            <a:off x="3093035" y="190743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CCCB62-0722-4E9B-8F04-B46517472152}"/>
              </a:ext>
            </a:extLst>
          </p:cNvPr>
          <p:cNvSpPr/>
          <p:nvPr/>
        </p:nvSpPr>
        <p:spPr>
          <a:xfrm>
            <a:off x="5526216" y="190743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A7F466-BED7-48D4-BC9B-96808DEAF0E4}"/>
              </a:ext>
            </a:extLst>
          </p:cNvPr>
          <p:cNvSpPr/>
          <p:nvPr/>
        </p:nvSpPr>
        <p:spPr>
          <a:xfrm>
            <a:off x="5526216" y="3845710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关系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575185F-4F08-411B-BA25-E0335EE3FFF6}"/>
              </a:ext>
            </a:extLst>
          </p:cNvPr>
          <p:cNvSpPr/>
          <p:nvPr/>
        </p:nvSpPr>
        <p:spPr>
          <a:xfrm>
            <a:off x="6911964" y="2864604"/>
            <a:ext cx="993606" cy="436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知识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三元组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CDEF8D-26D7-486F-81BD-9CB2CC1D8172}"/>
              </a:ext>
            </a:extLst>
          </p:cNvPr>
          <p:cNvSpPr/>
          <p:nvPr/>
        </p:nvSpPr>
        <p:spPr>
          <a:xfrm>
            <a:off x="669925" y="2166923"/>
            <a:ext cx="993606" cy="4361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新数据</a:t>
            </a:r>
          </a:p>
        </p:txBody>
      </p:sp>
      <p:cxnSp>
        <p:nvCxnSpPr>
          <p:cNvPr id="39" name="直接箭头连接符 4">
            <a:extLst>
              <a:ext uri="{FF2B5EF4-FFF2-40B4-BE49-F238E27FC236}">
                <a16:creationId xmlns:a16="http://schemas.microsoft.com/office/drawing/2014/main" id="{B34AF02F-5846-4EC6-98E9-3CBF04246320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 flipV="1">
            <a:off x="1663531" y="2125528"/>
            <a:ext cx="1429504" cy="259487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4">
            <a:extLst>
              <a:ext uri="{FF2B5EF4-FFF2-40B4-BE49-F238E27FC236}">
                <a16:creationId xmlns:a16="http://schemas.microsoft.com/office/drawing/2014/main" id="{42680A9B-3FDF-42BF-A54E-139B32B1F17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1663531" y="2385015"/>
            <a:ext cx="3862685" cy="1678787"/>
          </a:xfrm>
          <a:prstGeom prst="bentConnector3">
            <a:avLst>
              <a:gd name="adj1" fmla="val 4223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">
            <a:extLst>
              <a:ext uri="{FF2B5EF4-FFF2-40B4-BE49-F238E27FC236}">
                <a16:creationId xmlns:a16="http://schemas.microsoft.com/office/drawing/2014/main" id="{8291FA58-7F85-46CB-ADBD-B2614AAF25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086641" y="2125528"/>
            <a:ext cx="143957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">
            <a:extLst>
              <a:ext uri="{FF2B5EF4-FFF2-40B4-BE49-F238E27FC236}">
                <a16:creationId xmlns:a16="http://schemas.microsoft.com/office/drawing/2014/main" id="{2BF9DE01-3919-416A-8FC6-CFD9668D158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6519822" y="2125528"/>
            <a:ext cx="392142" cy="95716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">
            <a:extLst>
              <a:ext uri="{FF2B5EF4-FFF2-40B4-BE49-F238E27FC236}">
                <a16:creationId xmlns:a16="http://schemas.microsoft.com/office/drawing/2014/main" id="{0343A683-DF1D-4A51-872D-D3737C7F8CEE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519822" y="3082696"/>
            <a:ext cx="392142" cy="98110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54D5570-D16C-4EF6-860C-D3666CC89EF1}"/>
              </a:ext>
            </a:extLst>
          </p:cNvPr>
          <p:cNvSpPr/>
          <p:nvPr/>
        </p:nvSpPr>
        <p:spPr>
          <a:xfrm>
            <a:off x="3093035" y="2905684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代词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A2B825-A321-4FC1-9622-FB6A6653A5C3}"/>
              </a:ext>
            </a:extLst>
          </p:cNvPr>
          <p:cNvSpPr txBox="1"/>
          <p:nvPr/>
        </p:nvSpPr>
        <p:spPr>
          <a:xfrm>
            <a:off x="3635236" y="2516171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指代消解</a:t>
            </a:r>
          </a:p>
        </p:txBody>
      </p:sp>
      <p:cxnSp>
        <p:nvCxnSpPr>
          <p:cNvPr id="46" name="直接箭头连接符 4">
            <a:extLst>
              <a:ext uri="{FF2B5EF4-FFF2-40B4-BE49-F238E27FC236}">
                <a16:creationId xmlns:a16="http://schemas.microsoft.com/office/drawing/2014/main" id="{04AE7FA1-2B49-4F5E-A94F-F2559F6BDD54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3589838" y="2343619"/>
            <a:ext cx="0" cy="56206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">
            <a:extLst>
              <a:ext uri="{FF2B5EF4-FFF2-40B4-BE49-F238E27FC236}">
                <a16:creationId xmlns:a16="http://schemas.microsoft.com/office/drawing/2014/main" id="{7903F3F9-E6B1-410F-8FFC-506123407457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1663531" y="2385015"/>
            <a:ext cx="1429504" cy="738761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">
            <a:extLst>
              <a:ext uri="{FF2B5EF4-FFF2-40B4-BE49-F238E27FC236}">
                <a16:creationId xmlns:a16="http://schemas.microsoft.com/office/drawing/2014/main" id="{86A06C35-1F0C-44F2-BA10-73AB7F604B21}"/>
              </a:ext>
            </a:extLst>
          </p:cNvPr>
          <p:cNvCxnSpPr>
            <a:cxnSpLocks/>
            <a:stCxn id="35" idx="0"/>
            <a:endCxn id="27" idx="1"/>
          </p:cNvCxnSpPr>
          <p:nvPr/>
        </p:nvCxnSpPr>
        <p:spPr>
          <a:xfrm rot="16200000" flipH="1">
            <a:off x="7659274" y="271180"/>
            <a:ext cx="220939" cy="3493450"/>
          </a:xfrm>
          <a:prstGeom prst="bentConnector4">
            <a:avLst>
              <a:gd name="adj1" fmla="val -103467"/>
              <a:gd name="adj2" fmla="val 87069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">
            <a:extLst>
              <a:ext uri="{FF2B5EF4-FFF2-40B4-BE49-F238E27FC236}">
                <a16:creationId xmlns:a16="http://schemas.microsoft.com/office/drawing/2014/main" id="{AAC2B795-ED62-403B-A13C-9552AC7BE977}"/>
              </a:ext>
            </a:extLst>
          </p:cNvPr>
          <p:cNvCxnSpPr>
            <a:cxnSpLocks/>
            <a:stCxn id="36" idx="2"/>
            <a:endCxn id="27" idx="1"/>
          </p:cNvCxnSpPr>
          <p:nvPr/>
        </p:nvCxnSpPr>
        <p:spPr>
          <a:xfrm rot="5400000" flipH="1" flipV="1">
            <a:off x="6692985" y="1458409"/>
            <a:ext cx="2153518" cy="3493450"/>
          </a:xfrm>
          <a:prstGeom prst="bentConnector4">
            <a:avLst>
              <a:gd name="adj1" fmla="val -10615"/>
              <a:gd name="adj2" fmla="val 87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">
            <a:extLst>
              <a:ext uri="{FF2B5EF4-FFF2-40B4-BE49-F238E27FC236}">
                <a16:creationId xmlns:a16="http://schemas.microsoft.com/office/drawing/2014/main" id="{8C6DDC68-03CB-4A56-B31D-57E2E2AF0F47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 flipV="1">
            <a:off x="7905570" y="2128375"/>
            <a:ext cx="1610899" cy="954321"/>
          </a:xfrm>
          <a:prstGeom prst="bentConnector3">
            <a:avLst>
              <a:gd name="adj1" fmla="val 72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83090E0-8121-4A65-9CCE-B295ABB197CD}"/>
              </a:ext>
            </a:extLst>
          </p:cNvPr>
          <p:cNvSpPr/>
          <p:nvPr/>
        </p:nvSpPr>
        <p:spPr>
          <a:xfrm>
            <a:off x="9516469" y="3409527"/>
            <a:ext cx="993606" cy="436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应用</a:t>
            </a:r>
          </a:p>
        </p:txBody>
      </p:sp>
      <p:cxnSp>
        <p:nvCxnSpPr>
          <p:cNvPr id="52" name="直接箭头连接符 4">
            <a:extLst>
              <a:ext uri="{FF2B5EF4-FFF2-40B4-BE49-F238E27FC236}">
                <a16:creationId xmlns:a16="http://schemas.microsoft.com/office/drawing/2014/main" id="{03A26CC8-ACC5-4B11-BF2C-2ECF9CC389F5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 rot="5400000">
            <a:off x="9481742" y="2877996"/>
            <a:ext cx="1063061" cy="1270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03A18A-A48B-46CC-A41E-473339E73D99}"/>
              </a:ext>
            </a:extLst>
          </p:cNvPr>
          <p:cNvSpPr txBox="1"/>
          <p:nvPr/>
        </p:nvSpPr>
        <p:spPr>
          <a:xfrm>
            <a:off x="7959396" y="2516929"/>
            <a:ext cx="976549" cy="5232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判断知识</a:t>
            </a:r>
            <a:endParaRPr lang="en-US" altLang="zh-CN" dirty="0"/>
          </a:p>
          <a:p>
            <a:r>
              <a:rPr lang="zh-CN" altLang="en-US" dirty="0"/>
              <a:t>存在</a:t>
            </a:r>
            <a:r>
              <a:rPr lang="en-US" altLang="zh-CN" dirty="0"/>
              <a:t>/</a:t>
            </a:r>
            <a:r>
              <a:rPr lang="zh-CN" altLang="en-US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60873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>
            <a:extLst>
              <a:ext uri="{FF2B5EF4-FFF2-40B4-BE49-F238E27FC236}">
                <a16:creationId xmlns:a16="http://schemas.microsoft.com/office/drawing/2014/main" id="{928CCC28-9540-4B63-B994-BA9F34E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知识图谱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应用场景</a:t>
            </a:r>
          </a:p>
        </p:txBody>
      </p:sp>
      <p:sp>
        <p:nvSpPr>
          <p:cNvPr id="27" name="TextBox 77">
            <a:extLst>
              <a:ext uri="{FF2B5EF4-FFF2-40B4-BE49-F238E27FC236}">
                <a16:creationId xmlns:a16="http://schemas.microsoft.com/office/drawing/2014/main" id="{46B61553-D258-47DE-878D-5170C2BB81F1}"/>
              </a:ext>
            </a:extLst>
          </p:cNvPr>
          <p:cNvSpPr txBox="1"/>
          <p:nvPr/>
        </p:nvSpPr>
        <p:spPr>
          <a:xfrm>
            <a:off x="669925" y="1130300"/>
            <a:ext cx="5181762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400" b="1" dirty="0">
                <a:latin typeface="宋体" panose="02010600030101010101" pitchFamily="2" charset="-122"/>
              </a:rPr>
              <a:t>辅助判别：</a:t>
            </a:r>
            <a:r>
              <a:rPr lang="zh-CN" altLang="en-US" sz="1400" dirty="0">
                <a:latin typeface="宋体" panose="02010600030101010101" pitchFamily="2" charset="-122"/>
              </a:rPr>
              <a:t>判断一条新闻是否为 </a:t>
            </a:r>
            <a:r>
              <a:rPr lang="zh-CN" altLang="en-US" sz="1400" b="1" dirty="0">
                <a:latin typeface="宋体" panose="02010600030101010101" pitchFamily="2" charset="-122"/>
              </a:rPr>
              <a:t>国人</a:t>
            </a:r>
            <a:r>
              <a:rPr lang="zh-CN" altLang="en-US" sz="1400" dirty="0">
                <a:latin typeface="宋体" panose="02010600030101010101" pitchFamily="2" charset="-122"/>
              </a:rPr>
              <a:t> </a:t>
            </a:r>
            <a:r>
              <a:rPr lang="zh-CN" altLang="en-US" sz="1400" b="1" dirty="0">
                <a:latin typeface="宋体" panose="02010600030101010101" pitchFamily="2" charset="-122"/>
              </a:rPr>
              <a:t>境外 安全 </a:t>
            </a:r>
            <a:r>
              <a:rPr lang="zh-CN" altLang="en-US" sz="1400" dirty="0">
                <a:latin typeface="宋体" panose="02010600030101010101" pitchFamily="2" charset="-122"/>
              </a:rPr>
              <a:t>相关。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2999F2-605C-400F-8913-3CCC74EE9CAF}"/>
              </a:ext>
            </a:extLst>
          </p:cNvPr>
          <p:cNvSpPr txBox="1"/>
          <p:nvPr/>
        </p:nvSpPr>
        <p:spPr>
          <a:xfrm>
            <a:off x="669924" y="16689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原始输入：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D6EDE-14C4-4517-A6E8-781F0BD38714}"/>
              </a:ext>
            </a:extLst>
          </p:cNvPr>
          <p:cNvSpPr txBox="1"/>
          <p:nvPr/>
        </p:nvSpPr>
        <p:spPr>
          <a:xfrm>
            <a:off x="1752272" y="1668943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zh-CN" altLang="en-US" sz="1400" dirty="0"/>
              <a:t>月</a:t>
            </a:r>
            <a:r>
              <a:rPr lang="en-US" altLang="zh-CN" sz="1400" dirty="0"/>
              <a:t>5</a:t>
            </a:r>
            <a:r>
              <a:rPr lang="zh-CN" altLang="en-US" sz="1400" dirty="0"/>
              <a:t>日普吉岛两艘游船发生倾覆，导致</a:t>
            </a:r>
            <a:r>
              <a:rPr lang="en-US" altLang="zh-CN" sz="1400" dirty="0"/>
              <a:t>42</a:t>
            </a:r>
            <a:r>
              <a:rPr lang="zh-CN" altLang="en-US" sz="1400" dirty="0"/>
              <a:t>名中国游客遇难。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2B461A-BD22-4BFD-9417-0E2DF1C805C0}"/>
              </a:ext>
            </a:extLst>
          </p:cNvPr>
          <p:cNvSpPr txBox="1"/>
          <p:nvPr/>
        </p:nvSpPr>
        <p:spPr>
          <a:xfrm>
            <a:off x="669924" y="22941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实体识别：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C72FB6-986E-47F3-BD26-667E4A40C192}"/>
              </a:ext>
            </a:extLst>
          </p:cNvPr>
          <p:cNvSpPr txBox="1"/>
          <p:nvPr/>
        </p:nvSpPr>
        <p:spPr>
          <a:xfrm>
            <a:off x="669924" y="29194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关系抽取：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95AE42-1EB2-407D-9E91-99729FE5B3B8}"/>
              </a:ext>
            </a:extLst>
          </p:cNvPr>
          <p:cNvSpPr txBox="1"/>
          <p:nvPr/>
        </p:nvSpPr>
        <p:spPr>
          <a:xfrm>
            <a:off x="2836437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699D94-8D42-45F9-B000-437556FADE6F}"/>
              </a:ext>
            </a:extLst>
          </p:cNvPr>
          <p:cNvSpPr/>
          <p:nvPr/>
        </p:nvSpPr>
        <p:spPr>
          <a:xfrm>
            <a:off x="1752272" y="22885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普吉岛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DDBC30-819F-433C-8179-9E164457F957}"/>
              </a:ext>
            </a:extLst>
          </p:cNvPr>
          <p:cNvSpPr/>
          <p:nvPr/>
        </p:nvSpPr>
        <p:spPr>
          <a:xfrm>
            <a:off x="2717390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游船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60A8ED-64B4-46AE-9128-9BD36895BDB0}"/>
              </a:ext>
            </a:extLst>
          </p:cNvPr>
          <p:cNvSpPr/>
          <p:nvPr/>
        </p:nvSpPr>
        <p:spPr>
          <a:xfrm>
            <a:off x="4288554" y="228856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 中国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5285E3E-C522-4ABD-BDC7-AA3E6BD0FA25}"/>
              </a:ext>
            </a:extLst>
          </p:cNvPr>
          <p:cNvSpPr/>
          <p:nvPr/>
        </p:nvSpPr>
        <p:spPr>
          <a:xfrm>
            <a:off x="5912618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遇难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291116-B636-468A-86ED-0BF1680B4597}"/>
              </a:ext>
            </a:extLst>
          </p:cNvPr>
          <p:cNvSpPr/>
          <p:nvPr/>
        </p:nvSpPr>
        <p:spPr>
          <a:xfrm>
            <a:off x="3502972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倾覆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E7529A-72CB-4C60-AD08-2A11BDFEB429}"/>
              </a:ext>
            </a:extLst>
          </p:cNvPr>
          <p:cNvSpPr txBox="1"/>
          <p:nvPr/>
        </p:nvSpPr>
        <p:spPr>
          <a:xfrm>
            <a:off x="669924" y="35446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知识形成：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F2668F-56CD-4A51-8B40-2F7B0124196D}"/>
              </a:ext>
            </a:extLst>
          </p:cNvPr>
          <p:cNvSpPr/>
          <p:nvPr/>
        </p:nvSpPr>
        <p:spPr>
          <a:xfrm>
            <a:off x="1752272" y="3548489"/>
            <a:ext cx="1595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游船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普吉岛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1D1D61-332D-4394-A3E5-2066EB4C0771}"/>
              </a:ext>
            </a:extLst>
          </p:cNvPr>
          <p:cNvSpPr/>
          <p:nvPr/>
        </p:nvSpPr>
        <p:spPr>
          <a:xfrm>
            <a:off x="5127035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游客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41F575-7D11-463A-9853-A9A7906B3029}"/>
              </a:ext>
            </a:extLst>
          </p:cNvPr>
          <p:cNvSpPr txBox="1"/>
          <p:nvPr/>
        </p:nvSpPr>
        <p:spPr>
          <a:xfrm>
            <a:off x="3801980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导致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56F5AA-0D74-4EBE-9C90-8100550ADD5E}"/>
              </a:ext>
            </a:extLst>
          </p:cNvPr>
          <p:cNvSpPr txBox="1"/>
          <p:nvPr/>
        </p:nvSpPr>
        <p:spPr>
          <a:xfrm>
            <a:off x="1752272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位于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9A9145-3E88-4E1A-B5D3-8F4C4E163C4C}"/>
              </a:ext>
            </a:extLst>
          </p:cNvPr>
          <p:cNvSpPr/>
          <p:nvPr/>
        </p:nvSpPr>
        <p:spPr>
          <a:xfrm>
            <a:off x="3347581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游船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倾覆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CD2557-5798-467E-B69F-72DB681E682F}"/>
              </a:ext>
            </a:extLst>
          </p:cNvPr>
          <p:cNvSpPr/>
          <p:nvPr/>
        </p:nvSpPr>
        <p:spPr>
          <a:xfrm>
            <a:off x="4763353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倾覆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导致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遇难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5B45C5-A84E-4E53-AA38-56E24D9D8618}"/>
              </a:ext>
            </a:extLst>
          </p:cNvPr>
          <p:cNvSpPr/>
          <p:nvPr/>
        </p:nvSpPr>
        <p:spPr>
          <a:xfrm>
            <a:off x="6179125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中国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9F526B-70BA-4152-AA4C-E1F70ADFF563}"/>
              </a:ext>
            </a:extLst>
          </p:cNvPr>
          <p:cNvSpPr/>
          <p:nvPr/>
        </p:nvSpPr>
        <p:spPr>
          <a:xfrm>
            <a:off x="5851687" y="291851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发生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4BF2D6-31F9-46D8-B0D3-8DDB30D0AE7E}"/>
              </a:ext>
            </a:extLst>
          </p:cNvPr>
          <p:cNvSpPr/>
          <p:nvPr/>
        </p:nvSpPr>
        <p:spPr>
          <a:xfrm>
            <a:off x="7594897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遇难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E6042B-EC28-49F4-9BF0-04CA4AE7AFC2}"/>
              </a:ext>
            </a:extLst>
          </p:cNvPr>
          <p:cNvSpPr txBox="1"/>
          <p:nvPr/>
        </p:nvSpPr>
        <p:spPr>
          <a:xfrm>
            <a:off x="4767523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属于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37A1F96-A282-44B4-9038-0E455E5BDD5A}"/>
              </a:ext>
            </a:extLst>
          </p:cNvPr>
          <p:cNvSpPr/>
          <p:nvPr/>
        </p:nvSpPr>
        <p:spPr>
          <a:xfrm>
            <a:off x="223958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1"/>
                </a:solidFill>
              </a:rPr>
              <a:t>地标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09C2FC-2571-47E3-8F35-58C54E9AAF67}"/>
              </a:ext>
            </a:extLst>
          </p:cNvPr>
          <p:cNvSpPr/>
          <p:nvPr/>
        </p:nvSpPr>
        <p:spPr>
          <a:xfrm>
            <a:off x="307991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3"/>
                </a:solidFill>
              </a:rPr>
              <a:t>物品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613011D-13E8-4BC2-859C-C2FB24BF17A6}"/>
              </a:ext>
            </a:extLst>
          </p:cNvPr>
          <p:cNvSpPr/>
          <p:nvPr/>
        </p:nvSpPr>
        <p:spPr>
          <a:xfrm>
            <a:off x="388240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5"/>
                </a:solidFill>
              </a:rPr>
              <a:t>事件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64F609-3E47-4B0C-94C8-D7A824AABD0A}"/>
              </a:ext>
            </a:extLst>
          </p:cNvPr>
          <p:cNvSpPr/>
          <p:nvPr/>
        </p:nvSpPr>
        <p:spPr>
          <a:xfrm>
            <a:off x="6274646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5"/>
                </a:solidFill>
              </a:rPr>
              <a:t>事件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E08E48-EC18-4DAE-8769-0B0CF70D832A}"/>
              </a:ext>
            </a:extLst>
          </p:cNvPr>
          <p:cNvSpPr/>
          <p:nvPr/>
        </p:nvSpPr>
        <p:spPr>
          <a:xfrm>
            <a:off x="471994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1"/>
                </a:solidFill>
              </a:rPr>
              <a:t>地标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37B5FD-9B0C-45B9-9B86-F31C89534DCD}"/>
              </a:ext>
            </a:extLst>
          </p:cNvPr>
          <p:cNvSpPr/>
          <p:nvPr/>
        </p:nvSpPr>
        <p:spPr>
          <a:xfrm>
            <a:off x="5491614" y="215596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6"/>
                </a:solidFill>
              </a:rPr>
              <a:t>人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53C8C6-5F7E-4607-A9AF-09B81FDCAD7C}"/>
              </a:ext>
            </a:extLst>
          </p:cNvPr>
          <p:cNvSpPr/>
          <p:nvPr/>
        </p:nvSpPr>
        <p:spPr>
          <a:xfrm>
            <a:off x="2206884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关系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99E37-F1CE-4E63-B51E-28042CB15B6A}"/>
              </a:ext>
            </a:extLst>
          </p:cNvPr>
          <p:cNvSpPr/>
          <p:nvPr/>
        </p:nvSpPr>
        <p:spPr>
          <a:xfrm>
            <a:off x="3156601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DD1FF0-93CA-4FEE-AD95-1EBA8AD4B48C}"/>
              </a:ext>
            </a:extLst>
          </p:cNvPr>
          <p:cNvSpPr/>
          <p:nvPr/>
        </p:nvSpPr>
        <p:spPr>
          <a:xfrm>
            <a:off x="4122144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9576253-E49F-4303-82CF-AABB57C15B52}"/>
              </a:ext>
            </a:extLst>
          </p:cNvPr>
          <p:cNvSpPr/>
          <p:nvPr/>
        </p:nvSpPr>
        <p:spPr>
          <a:xfrm>
            <a:off x="5222135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关系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36BADB-9A75-4E27-BE8B-507E31B1D8D7}"/>
              </a:ext>
            </a:extLst>
          </p:cNvPr>
          <p:cNvSpPr/>
          <p:nvPr/>
        </p:nvSpPr>
        <p:spPr>
          <a:xfrm>
            <a:off x="6274646" y="278050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EE33010-9E96-4C15-83EC-B8F0950C304B}"/>
              </a:ext>
            </a:extLst>
          </p:cNvPr>
          <p:cNvSpPr txBox="1"/>
          <p:nvPr/>
        </p:nvSpPr>
        <p:spPr>
          <a:xfrm>
            <a:off x="669924" y="41699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知识推理：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2CA5E50-FA2C-4AC2-B36E-F097E8F5445C}"/>
              </a:ext>
            </a:extLst>
          </p:cNvPr>
          <p:cNvSpPr/>
          <p:nvPr/>
        </p:nvSpPr>
        <p:spPr>
          <a:xfrm>
            <a:off x="1752272" y="41727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普吉岛→泰国→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92A981-1664-4BEE-9967-04BB5F66A7AF}"/>
              </a:ext>
            </a:extLst>
          </p:cNvPr>
          <p:cNvSpPr/>
          <p:nvPr/>
        </p:nvSpPr>
        <p:spPr>
          <a:xfrm>
            <a:off x="355276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倾覆→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1CA0762-DED9-4D3A-BAD7-2314B54C4810}"/>
              </a:ext>
            </a:extLst>
          </p:cNvPr>
          <p:cNvSpPr/>
          <p:nvPr/>
        </p:nvSpPr>
        <p:spPr>
          <a:xfrm>
            <a:off x="499418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遇难→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68B4D7-10B7-454F-96C5-A901EA4BC39F}"/>
              </a:ext>
            </a:extLst>
          </p:cNvPr>
          <p:cNvSpPr/>
          <p:nvPr/>
        </p:nvSpPr>
        <p:spPr>
          <a:xfrm>
            <a:off x="6435605" y="417274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中国→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4227929-88D3-425D-ADF0-F4EEAB653671}"/>
              </a:ext>
            </a:extLst>
          </p:cNvPr>
          <p:cNvCxnSpPr>
            <a:cxnSpLocks/>
          </p:cNvCxnSpPr>
          <p:nvPr/>
        </p:nvCxnSpPr>
        <p:spPr>
          <a:xfrm>
            <a:off x="669925" y="5228199"/>
            <a:ext cx="10850562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37C225C-7C18-4CE1-BE20-9CF097B74AB4}"/>
              </a:ext>
            </a:extLst>
          </p:cNvPr>
          <p:cNvCxnSpPr>
            <a:cxnSpLocks/>
          </p:cNvCxnSpPr>
          <p:nvPr/>
        </p:nvCxnSpPr>
        <p:spPr>
          <a:xfrm>
            <a:off x="1752272" y="1564913"/>
            <a:ext cx="0" cy="4765549"/>
          </a:xfrm>
          <a:prstGeom prst="line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082277E-C24D-4D88-B0F7-9AFE0C8F7CF7}"/>
              </a:ext>
            </a:extLst>
          </p:cNvPr>
          <p:cNvSpPr txBox="1"/>
          <p:nvPr/>
        </p:nvSpPr>
        <p:spPr>
          <a:xfrm>
            <a:off x="669924" y="561783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结       论：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6AE7AF5-E02D-4172-8DD6-77A3CEFC35DF}"/>
              </a:ext>
            </a:extLst>
          </p:cNvPr>
          <p:cNvSpPr/>
          <p:nvPr/>
        </p:nvSpPr>
        <p:spPr>
          <a:xfrm>
            <a:off x="3881314" y="55359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境外</a:t>
            </a:r>
            <a:r>
              <a:rPr lang="zh-CN" altLang="en-US" sz="1400" dirty="0"/>
              <a:t>相关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ADAF433-7FD2-410A-842F-0934A7CA1A31}"/>
              </a:ext>
            </a:extLst>
          </p:cNvPr>
          <p:cNvSpPr/>
          <p:nvPr/>
        </p:nvSpPr>
        <p:spPr>
          <a:xfrm>
            <a:off x="3881314" y="5843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安全</a:t>
            </a:r>
            <a:r>
              <a:rPr lang="zh-CN" altLang="en-US" sz="1400" dirty="0"/>
              <a:t>相关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096CE87-F933-4727-941E-62E798A6E44F}"/>
              </a:ext>
            </a:extLst>
          </p:cNvPr>
          <p:cNvSpPr/>
          <p:nvPr/>
        </p:nvSpPr>
        <p:spPr>
          <a:xfrm>
            <a:off x="4930832" y="5535976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EE7851-B9F3-42B9-B142-3EA46731C3E6}"/>
              </a:ext>
            </a:extLst>
          </p:cNvPr>
          <p:cNvSpPr/>
          <p:nvPr/>
        </p:nvSpPr>
        <p:spPr>
          <a:xfrm>
            <a:off x="4930832" y="5843753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0473A5-3077-4612-A2F9-E5E7E9908803}"/>
              </a:ext>
            </a:extLst>
          </p:cNvPr>
          <p:cNvGrpSpPr/>
          <p:nvPr/>
        </p:nvGrpSpPr>
        <p:grpSpPr>
          <a:xfrm>
            <a:off x="7834101" y="1898921"/>
            <a:ext cx="569387" cy="470569"/>
            <a:chOff x="8005265" y="1646989"/>
            <a:chExt cx="569387" cy="4705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EBE491D-6E19-48CA-8680-CDA2E0FCD07B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4DA117-93E6-4843-B0AA-D30FF8B93426}"/>
                </a:ext>
              </a:extLst>
            </p:cNvPr>
            <p:cNvSpPr txBox="1"/>
            <p:nvPr/>
          </p:nvSpPr>
          <p:spPr>
            <a:xfrm>
              <a:off x="8005265" y="175916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普吉岛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20DFFF-C48C-44CA-887B-6AC6AAB17DC3}"/>
              </a:ext>
            </a:extLst>
          </p:cNvPr>
          <p:cNvGrpSpPr/>
          <p:nvPr/>
        </p:nvGrpSpPr>
        <p:grpSpPr>
          <a:xfrm>
            <a:off x="9043304" y="1187276"/>
            <a:ext cx="470569" cy="470569"/>
            <a:chOff x="8054674" y="1646989"/>
            <a:chExt cx="470569" cy="47056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1D1528-972B-4B89-85AE-A5D12082CEDE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6E37E2C-7FAB-41D5-AB92-E0BFD2D1AEA1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泰国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E58DE1-07CD-48D4-9BA4-015B3B7430B9}"/>
              </a:ext>
            </a:extLst>
          </p:cNvPr>
          <p:cNvGrpSpPr/>
          <p:nvPr/>
        </p:nvGrpSpPr>
        <p:grpSpPr>
          <a:xfrm>
            <a:off x="10599449" y="1146466"/>
            <a:ext cx="470569" cy="470569"/>
            <a:chOff x="8054674" y="1646989"/>
            <a:chExt cx="470569" cy="470569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F3934E2-9137-4783-9FFC-63BBA2401B75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AE31201-8703-4926-8203-534AEA861C14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境外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7519500-5FE5-4916-B270-9EC64764A490}"/>
              </a:ext>
            </a:extLst>
          </p:cNvPr>
          <p:cNvGrpSpPr/>
          <p:nvPr/>
        </p:nvGrpSpPr>
        <p:grpSpPr>
          <a:xfrm>
            <a:off x="9210397" y="3905960"/>
            <a:ext cx="470569" cy="470569"/>
            <a:chOff x="8054674" y="1646989"/>
            <a:chExt cx="470569" cy="470569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EF4E94B-E85F-43E6-B91A-CE33D4D6D19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5B0C888-78F3-4A25-A664-7ED384E0DBB9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中国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2B611C9-70C2-48A4-9AA8-DE7FA65D84DA}"/>
              </a:ext>
            </a:extLst>
          </p:cNvPr>
          <p:cNvGrpSpPr/>
          <p:nvPr/>
        </p:nvGrpSpPr>
        <p:grpSpPr>
          <a:xfrm>
            <a:off x="8568847" y="2539848"/>
            <a:ext cx="470569" cy="470569"/>
            <a:chOff x="8054674" y="1646989"/>
            <a:chExt cx="470569" cy="47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2BDD230-745F-4A3C-B94C-E84EF9DEB4E4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8B49CA0-9326-44F2-B764-FFB0CA01BFA7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境内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4647488-3827-4D41-94F9-499FC14B992B}"/>
              </a:ext>
            </a:extLst>
          </p:cNvPr>
          <p:cNvGrpSpPr/>
          <p:nvPr/>
        </p:nvGrpSpPr>
        <p:grpSpPr>
          <a:xfrm>
            <a:off x="9608892" y="1628748"/>
            <a:ext cx="470569" cy="470569"/>
            <a:chOff x="8054674" y="1646989"/>
            <a:chExt cx="470569" cy="47056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56AC0B8-DB4B-47F1-961A-30F9B5672AF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19846CF-4F79-4A8B-AE1F-EB97EC43E913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游船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DB62F9D-DF35-495A-9748-118FAA0A9459}"/>
              </a:ext>
            </a:extLst>
          </p:cNvPr>
          <p:cNvGrpSpPr/>
          <p:nvPr/>
        </p:nvGrpSpPr>
        <p:grpSpPr>
          <a:xfrm>
            <a:off x="10933007" y="4332774"/>
            <a:ext cx="470569" cy="470569"/>
            <a:chOff x="8054674" y="1646989"/>
            <a:chExt cx="470569" cy="470569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4A26BF2-6669-4B1D-92A1-5E3B6432190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4F5F7BD-CEA4-4993-9C46-36B1502B5298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游客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62515B9-A534-44C7-9269-6E028043A1D4}"/>
              </a:ext>
            </a:extLst>
          </p:cNvPr>
          <p:cNvGrpSpPr/>
          <p:nvPr/>
        </p:nvGrpSpPr>
        <p:grpSpPr>
          <a:xfrm>
            <a:off x="9378343" y="2704670"/>
            <a:ext cx="470569" cy="470569"/>
            <a:chOff x="8054674" y="1646989"/>
            <a:chExt cx="470569" cy="47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E211CEB-00B4-422F-A23E-B0D397F1D32D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8E7A89C-E87C-4916-81A1-A67D93FB2464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倾覆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64AD8A6-F559-41E9-B741-98ECDB4E9EC1}"/>
              </a:ext>
            </a:extLst>
          </p:cNvPr>
          <p:cNvGrpSpPr/>
          <p:nvPr/>
        </p:nvGrpSpPr>
        <p:grpSpPr>
          <a:xfrm>
            <a:off x="10066277" y="3003486"/>
            <a:ext cx="470569" cy="470569"/>
            <a:chOff x="8054674" y="1646989"/>
            <a:chExt cx="470569" cy="470569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2E2D28F-43BD-4DCA-AEA6-A3068F3F1922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52793D2-28C9-41D0-8E00-F66398649FBD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遇难</a:t>
              </a: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D55C3F-197A-4A6E-A9A6-2D0C3606985F}"/>
              </a:ext>
            </a:extLst>
          </p:cNvPr>
          <p:cNvCxnSpPr>
            <a:cxnSpLocks/>
            <a:stCxn id="6" idx="7"/>
            <a:endCxn id="63" idx="3"/>
          </p:cNvCxnSpPr>
          <p:nvPr/>
        </p:nvCxnSpPr>
        <p:spPr>
          <a:xfrm flipV="1">
            <a:off x="8285166" y="1588932"/>
            <a:ext cx="827051" cy="37890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7646E709-FE76-4465-B8A9-0B307513EBAC}"/>
              </a:ext>
            </a:extLst>
          </p:cNvPr>
          <p:cNvSpPr/>
          <p:nvPr/>
        </p:nvSpPr>
        <p:spPr>
          <a:xfrm>
            <a:off x="8815776" y="197842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位于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DAF4200-D9BD-4BCD-913F-B8FC75CB3F82}"/>
              </a:ext>
            </a:extLst>
          </p:cNvPr>
          <p:cNvSpPr/>
          <p:nvPr/>
        </p:nvSpPr>
        <p:spPr>
          <a:xfrm>
            <a:off x="10317461" y="376902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92A56D1-E957-4766-904C-C7C677AE42BD}"/>
              </a:ext>
            </a:extLst>
          </p:cNvPr>
          <p:cNvCxnSpPr>
            <a:cxnSpLocks/>
            <a:stCxn id="94" idx="1"/>
            <a:endCxn id="8" idx="3"/>
          </p:cNvCxnSpPr>
          <p:nvPr/>
        </p:nvCxnSpPr>
        <p:spPr>
          <a:xfrm flipH="1">
            <a:off x="8403488" y="1864033"/>
            <a:ext cx="1220116" cy="2701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C0792E6-4D38-40A0-9F1F-0FB0E9F9DDCB}"/>
              </a:ext>
            </a:extLst>
          </p:cNvPr>
          <p:cNvCxnSpPr>
            <a:cxnSpLocks/>
            <a:stCxn id="93" idx="4"/>
            <a:endCxn id="99" idx="0"/>
          </p:cNvCxnSpPr>
          <p:nvPr/>
        </p:nvCxnSpPr>
        <p:spPr>
          <a:xfrm flipH="1">
            <a:off x="9613628" y="2099317"/>
            <a:ext cx="230549" cy="60535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5C367F1-079A-4B37-93E2-7B05240FE940}"/>
              </a:ext>
            </a:extLst>
          </p:cNvPr>
          <p:cNvCxnSpPr>
            <a:cxnSpLocks/>
            <a:stCxn id="96" idx="1"/>
            <a:endCxn id="87" idx="5"/>
          </p:cNvCxnSpPr>
          <p:nvPr/>
        </p:nvCxnSpPr>
        <p:spPr>
          <a:xfrm flipH="1" flipV="1">
            <a:off x="9612053" y="4307616"/>
            <a:ext cx="1389867" cy="9407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4A58CF7-5512-4A4B-807E-FD0596AA21EF}"/>
              </a:ext>
            </a:extLst>
          </p:cNvPr>
          <p:cNvCxnSpPr>
            <a:cxnSpLocks/>
            <a:stCxn id="96" idx="1"/>
            <a:endCxn id="103" idx="5"/>
          </p:cNvCxnSpPr>
          <p:nvPr/>
        </p:nvCxnSpPr>
        <p:spPr>
          <a:xfrm flipH="1" flipV="1">
            <a:off x="10467933" y="3405142"/>
            <a:ext cx="533987" cy="996545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E40026D-C8A8-4FC5-B85C-174E8B36F237}"/>
              </a:ext>
            </a:extLst>
          </p:cNvPr>
          <p:cNvCxnSpPr>
            <a:cxnSpLocks/>
            <a:stCxn id="87" idx="1"/>
            <a:endCxn id="90" idx="4"/>
          </p:cNvCxnSpPr>
          <p:nvPr/>
        </p:nvCxnSpPr>
        <p:spPr>
          <a:xfrm flipH="1" flipV="1">
            <a:off x="8804132" y="3010417"/>
            <a:ext cx="475178" cy="96445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07DBD46-ECDD-4A64-93BC-EF8A06A3BB05}"/>
              </a:ext>
            </a:extLst>
          </p:cNvPr>
          <p:cNvCxnSpPr>
            <a:cxnSpLocks/>
            <a:stCxn id="99" idx="5"/>
            <a:endCxn id="103" idx="1"/>
          </p:cNvCxnSpPr>
          <p:nvPr/>
        </p:nvCxnSpPr>
        <p:spPr>
          <a:xfrm flipV="1">
            <a:off x="9779999" y="3072399"/>
            <a:ext cx="355191" cy="33927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9A7B594-6514-47B1-9D37-4EE4E2C9FB9D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9499162" y="1381751"/>
            <a:ext cx="1114999" cy="40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DB34F6E-3A89-4142-9894-81F8686BFBB4}"/>
              </a:ext>
            </a:extLst>
          </p:cNvPr>
          <p:cNvSpPr/>
          <p:nvPr/>
        </p:nvSpPr>
        <p:spPr>
          <a:xfrm>
            <a:off x="5104472" y="4473521"/>
            <a:ext cx="21210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遇难</a:t>
            </a:r>
            <a:r>
              <a:rPr lang="en-US" altLang="zh-CN" sz="1100" dirty="0"/>
              <a:t>-</a:t>
            </a:r>
            <a:r>
              <a:rPr lang="zh-CN" altLang="en-US" sz="1100" dirty="0"/>
              <a:t>属于</a:t>
            </a:r>
            <a:r>
              <a:rPr lang="en-US" altLang="zh-CN" sz="1100" dirty="0"/>
              <a:t>-</a:t>
            </a:r>
            <a:r>
              <a:rPr lang="zh-CN" altLang="en-US" sz="1100" b="1" dirty="0">
                <a:solidFill>
                  <a:srgbClr val="FF0000"/>
                </a:solidFill>
              </a:rPr>
              <a:t>安全事件</a:t>
            </a:r>
            <a:endParaRPr lang="zh-CN" altLang="en-US" sz="1100" dirty="0">
              <a:solidFill>
                <a:schemeClr val="accent5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4F3A23-4741-4E6B-9C6E-3726AE1160D1}"/>
              </a:ext>
            </a:extLst>
          </p:cNvPr>
          <p:cNvSpPr/>
          <p:nvPr/>
        </p:nvSpPr>
        <p:spPr>
          <a:xfrm>
            <a:off x="1752272" y="4473521"/>
            <a:ext cx="335220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普吉岛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4"/>
                </a:solidFill>
              </a:rPr>
              <a:t>位于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3"/>
                </a:solidFill>
              </a:rPr>
              <a:t>游船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倾覆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导致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遇难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endParaRPr lang="en-US" altLang="zh-CN" sz="1100" dirty="0">
              <a:solidFill>
                <a:schemeClr val="accent6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普吉岛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EF5547-D20D-481C-801F-65844EC3A740}"/>
              </a:ext>
            </a:extLst>
          </p:cNvPr>
          <p:cNvSpPr/>
          <p:nvPr/>
        </p:nvSpPr>
        <p:spPr>
          <a:xfrm>
            <a:off x="1760306" y="5535977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  <a:endParaRPr lang="zh-CN" altLang="en-US" sz="14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2029E96-7646-4605-8DB9-E35A8B59CA7A}"/>
              </a:ext>
            </a:extLst>
          </p:cNvPr>
          <p:cNvSpPr/>
          <p:nvPr/>
        </p:nvSpPr>
        <p:spPr>
          <a:xfrm>
            <a:off x="1760306" y="5843754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  <a:endParaRPr lang="zh-CN" altLang="en-US" sz="14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08A192F-AA8E-4974-85E4-247EE6829751}"/>
              </a:ext>
            </a:extLst>
          </p:cNvPr>
          <p:cNvSpPr/>
          <p:nvPr/>
        </p:nvSpPr>
        <p:spPr>
          <a:xfrm>
            <a:off x="8324041" y="1553649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F99AF6-FFBE-4CA5-817C-DCCB5FF48A02}"/>
              </a:ext>
            </a:extLst>
          </p:cNvPr>
          <p:cNvSpPr/>
          <p:nvPr/>
        </p:nvSpPr>
        <p:spPr>
          <a:xfrm>
            <a:off x="9789813" y="1171324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FD2D05B-D251-4010-85C4-BCD4531F174F}"/>
              </a:ext>
            </a:extLst>
          </p:cNvPr>
          <p:cNvSpPr/>
          <p:nvPr/>
        </p:nvSpPr>
        <p:spPr>
          <a:xfrm>
            <a:off x="8596382" y="3247251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D92C69-DAE2-4BA5-B27A-C50B7B82E2EA}"/>
              </a:ext>
            </a:extLst>
          </p:cNvPr>
          <p:cNvSpPr/>
          <p:nvPr/>
        </p:nvSpPr>
        <p:spPr>
          <a:xfrm>
            <a:off x="10028698" y="44051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3E5CED1-4FDD-40AE-A900-E54272AE6ECB}"/>
              </a:ext>
            </a:extLst>
          </p:cNvPr>
          <p:cNvSpPr/>
          <p:nvPr/>
        </p:nvSpPr>
        <p:spPr>
          <a:xfrm>
            <a:off x="9373792" y="2206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FF22763-8969-4FD5-9DE7-0CEF949613AD}"/>
              </a:ext>
            </a:extLst>
          </p:cNvPr>
          <p:cNvSpPr/>
          <p:nvPr/>
        </p:nvSpPr>
        <p:spPr>
          <a:xfrm>
            <a:off x="9665491" y="31526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导致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8FCC602-3EBA-4805-AB5F-AC581C8CD782}"/>
              </a:ext>
            </a:extLst>
          </p:cNvPr>
          <p:cNvGrpSpPr/>
          <p:nvPr/>
        </p:nvGrpSpPr>
        <p:grpSpPr>
          <a:xfrm>
            <a:off x="10310446" y="2221029"/>
            <a:ext cx="470569" cy="470569"/>
            <a:chOff x="8054674" y="1667847"/>
            <a:chExt cx="470569" cy="470569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62A6614-C776-4CA1-9314-CF3762ADAFBC}"/>
                </a:ext>
              </a:extLst>
            </p:cNvPr>
            <p:cNvSpPr/>
            <p:nvPr/>
          </p:nvSpPr>
          <p:spPr>
            <a:xfrm>
              <a:off x="8054674" y="1667847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8E98B35-572A-46E5-8C9C-804D6A0D8133}"/>
                </a:ext>
              </a:extLst>
            </p:cNvPr>
            <p:cNvSpPr txBox="1"/>
            <p:nvPr/>
          </p:nvSpPr>
          <p:spPr>
            <a:xfrm>
              <a:off x="8069385" y="17030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安全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事件</a:t>
              </a: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AF9E609-0980-45C0-B637-A3828E10ADC1}"/>
              </a:ext>
            </a:extLst>
          </p:cNvPr>
          <p:cNvCxnSpPr>
            <a:cxnSpLocks/>
            <a:stCxn id="99" idx="7"/>
            <a:endCxn id="132" idx="1"/>
          </p:cNvCxnSpPr>
          <p:nvPr/>
        </p:nvCxnSpPr>
        <p:spPr>
          <a:xfrm flipV="1">
            <a:off x="9779999" y="2456313"/>
            <a:ext cx="545158" cy="3172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C96F5B6-F1E1-44B0-8206-7754E76A6D81}"/>
              </a:ext>
            </a:extLst>
          </p:cNvPr>
          <p:cNvCxnSpPr>
            <a:cxnSpLocks/>
            <a:stCxn id="103" idx="0"/>
            <a:endCxn id="132" idx="2"/>
          </p:cNvCxnSpPr>
          <p:nvPr/>
        </p:nvCxnSpPr>
        <p:spPr>
          <a:xfrm flipV="1">
            <a:off x="10301562" y="2656368"/>
            <a:ext cx="244168" cy="3471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40C5EEBD-391A-4F5F-9576-F86E02B9FB75}"/>
              </a:ext>
            </a:extLst>
          </p:cNvPr>
          <p:cNvSpPr/>
          <p:nvPr/>
        </p:nvSpPr>
        <p:spPr>
          <a:xfrm>
            <a:off x="9759678" y="23360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AB40475-DB6C-4CD2-904F-EFF959D936D9}"/>
              </a:ext>
            </a:extLst>
          </p:cNvPr>
          <p:cNvSpPr/>
          <p:nvPr/>
        </p:nvSpPr>
        <p:spPr>
          <a:xfrm>
            <a:off x="10009617" y="273526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5393E85-1910-4A30-B013-184601028F68}"/>
              </a:ext>
            </a:extLst>
          </p:cNvPr>
          <p:cNvCxnSpPr>
            <a:cxnSpLocks/>
            <a:stCxn id="96" idx="0"/>
            <a:endCxn id="66" idx="5"/>
          </p:cNvCxnSpPr>
          <p:nvPr/>
        </p:nvCxnSpPr>
        <p:spPr>
          <a:xfrm flipH="1" flipV="1">
            <a:off x="11001105" y="1548122"/>
            <a:ext cx="167187" cy="27846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CCB28087-5A6B-4FE8-A02C-5BEFE9239D61}"/>
              </a:ext>
            </a:extLst>
          </p:cNvPr>
          <p:cNvSpPr/>
          <p:nvPr/>
        </p:nvSpPr>
        <p:spPr>
          <a:xfrm>
            <a:off x="11128395" y="285939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>
                <a:solidFill>
                  <a:schemeClr val="accent4"/>
                </a:solidFill>
              </a:rPr>
              <a:t>位于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12F498E-AF06-4F5F-8926-6F1509662D8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0666525" y="2671442"/>
            <a:ext cx="501767" cy="1661332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9DC172EC-1CAB-439A-A4F0-FEC4AD27464E}"/>
              </a:ext>
            </a:extLst>
          </p:cNvPr>
          <p:cNvSpPr/>
          <p:nvPr/>
        </p:nvSpPr>
        <p:spPr>
          <a:xfrm>
            <a:off x="10532221" y="324728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B575A5D-BB65-42C4-AEE9-0F33B393F025}"/>
              </a:ext>
            </a:extLst>
          </p:cNvPr>
          <p:cNvSpPr/>
          <p:nvPr/>
        </p:nvSpPr>
        <p:spPr>
          <a:xfrm>
            <a:off x="1750442" y="5228200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B269BCD-188F-4842-BEB0-67032EF3477B}"/>
              </a:ext>
            </a:extLst>
          </p:cNvPr>
          <p:cNvSpPr/>
          <p:nvPr/>
        </p:nvSpPr>
        <p:spPr>
          <a:xfrm>
            <a:off x="7225565" y="4485216"/>
            <a:ext cx="18389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4"/>
                </a:solidFill>
              </a:rPr>
              <a:t>属于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1"/>
                </a:solidFill>
              </a:rPr>
              <a:t>中国</a:t>
            </a:r>
            <a:r>
              <a:rPr lang="en-US" altLang="zh-CN" sz="1100" dirty="0"/>
              <a:t>-</a:t>
            </a:r>
            <a:r>
              <a:rPr lang="zh-CN" altLang="en-US" sz="1100" dirty="0"/>
              <a:t>属于</a:t>
            </a:r>
            <a:r>
              <a:rPr lang="en-US" altLang="zh-CN" sz="1100" dirty="0"/>
              <a:t>-</a:t>
            </a:r>
            <a:r>
              <a:rPr lang="zh-CN" altLang="en-US" sz="1100" b="1" dirty="0">
                <a:solidFill>
                  <a:srgbClr val="92D050"/>
                </a:solidFill>
              </a:rPr>
              <a:t>境内</a:t>
            </a:r>
            <a:endParaRPr lang="zh-CN" altLang="en-US" sz="1100" dirty="0">
              <a:solidFill>
                <a:schemeClr val="accent5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9A37B5D-0A05-4A99-8727-3A5266824AC8}"/>
              </a:ext>
            </a:extLst>
          </p:cNvPr>
          <p:cNvSpPr/>
          <p:nvPr/>
        </p:nvSpPr>
        <p:spPr>
          <a:xfrm>
            <a:off x="3881314" y="52281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国人</a:t>
            </a:r>
            <a:r>
              <a:rPr lang="zh-CN" altLang="en-US" sz="1400" dirty="0"/>
              <a:t>相关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24AE8ED-09DA-4201-87EE-B3D20B528881}"/>
              </a:ext>
            </a:extLst>
          </p:cNvPr>
          <p:cNvSpPr/>
          <p:nvPr/>
        </p:nvSpPr>
        <p:spPr>
          <a:xfrm>
            <a:off x="4930832" y="5228199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D700DAD-6C72-45DA-9915-3328298C871D}"/>
              </a:ext>
            </a:extLst>
          </p:cNvPr>
          <p:cNvCxnSpPr>
            <a:cxnSpLocks/>
            <a:stCxn id="96" idx="1"/>
            <a:endCxn id="90" idx="5"/>
          </p:cNvCxnSpPr>
          <p:nvPr/>
        </p:nvCxnSpPr>
        <p:spPr>
          <a:xfrm flipH="1" flipV="1">
            <a:off x="8970503" y="2941504"/>
            <a:ext cx="2031417" cy="146018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1DEADDF2-7797-4D3F-A9B3-ACD6D993F181}"/>
              </a:ext>
            </a:extLst>
          </p:cNvPr>
          <p:cNvSpPr/>
          <p:nvPr/>
        </p:nvSpPr>
        <p:spPr>
          <a:xfrm>
            <a:off x="9499162" y="3572010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>
            <a:extLst>
              <a:ext uri="{FF2B5EF4-FFF2-40B4-BE49-F238E27FC236}">
                <a16:creationId xmlns:a16="http://schemas.microsoft.com/office/drawing/2014/main" id="{928CCC28-9540-4B63-B994-BA9F34E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知识图谱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应用场景</a:t>
            </a:r>
          </a:p>
        </p:txBody>
      </p:sp>
      <p:sp>
        <p:nvSpPr>
          <p:cNvPr id="27" name="TextBox 77">
            <a:extLst>
              <a:ext uri="{FF2B5EF4-FFF2-40B4-BE49-F238E27FC236}">
                <a16:creationId xmlns:a16="http://schemas.microsoft.com/office/drawing/2014/main" id="{46B61553-D258-47DE-878D-5170C2BB81F1}"/>
              </a:ext>
            </a:extLst>
          </p:cNvPr>
          <p:cNvSpPr txBox="1"/>
          <p:nvPr/>
        </p:nvSpPr>
        <p:spPr>
          <a:xfrm>
            <a:off x="669925" y="1130300"/>
            <a:ext cx="5181762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1400" b="1" dirty="0">
                <a:latin typeface="宋体" panose="02010600030101010101" pitchFamily="2" charset="-122"/>
              </a:rPr>
              <a:t>辅助判别：</a:t>
            </a:r>
            <a:r>
              <a:rPr lang="zh-CN" altLang="en-US" sz="1400" dirty="0">
                <a:latin typeface="宋体" panose="02010600030101010101" pitchFamily="2" charset="-122"/>
              </a:rPr>
              <a:t>判断一条新闻是否为 </a:t>
            </a:r>
            <a:r>
              <a:rPr lang="zh-CN" altLang="en-US" sz="1400" b="1" dirty="0">
                <a:latin typeface="宋体" panose="02010600030101010101" pitchFamily="2" charset="-122"/>
              </a:rPr>
              <a:t>国人</a:t>
            </a:r>
            <a:r>
              <a:rPr lang="zh-CN" altLang="en-US" sz="1400" dirty="0">
                <a:latin typeface="宋体" panose="02010600030101010101" pitchFamily="2" charset="-122"/>
              </a:rPr>
              <a:t> </a:t>
            </a:r>
            <a:r>
              <a:rPr lang="zh-CN" altLang="en-US" sz="1400" b="1" dirty="0">
                <a:latin typeface="宋体" panose="02010600030101010101" pitchFamily="2" charset="-122"/>
              </a:rPr>
              <a:t>境外 安全 </a:t>
            </a:r>
            <a:r>
              <a:rPr lang="zh-CN" altLang="en-US" sz="1400" dirty="0">
                <a:latin typeface="宋体" panose="02010600030101010101" pitchFamily="2" charset="-122"/>
              </a:rPr>
              <a:t>相关。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2999F2-605C-400F-8913-3CCC74EE9CAF}"/>
              </a:ext>
            </a:extLst>
          </p:cNvPr>
          <p:cNvSpPr txBox="1"/>
          <p:nvPr/>
        </p:nvSpPr>
        <p:spPr>
          <a:xfrm>
            <a:off x="669924" y="16689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原始输入：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D6EDE-14C4-4517-A6E8-781F0BD38714}"/>
              </a:ext>
            </a:extLst>
          </p:cNvPr>
          <p:cNvSpPr txBox="1"/>
          <p:nvPr/>
        </p:nvSpPr>
        <p:spPr>
          <a:xfrm>
            <a:off x="1752272" y="1668943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zh-CN" altLang="en-US" sz="1400" dirty="0"/>
              <a:t>月</a:t>
            </a:r>
            <a:r>
              <a:rPr lang="en-US" altLang="zh-CN" sz="1400" dirty="0"/>
              <a:t>5</a:t>
            </a:r>
            <a:r>
              <a:rPr lang="zh-CN" altLang="en-US" sz="1400" dirty="0"/>
              <a:t>日普吉岛两艘游船发生倾覆，导致</a:t>
            </a:r>
            <a:r>
              <a:rPr lang="en-US" altLang="zh-CN" sz="1400" dirty="0"/>
              <a:t>42</a:t>
            </a:r>
            <a:r>
              <a:rPr lang="zh-CN" altLang="en-US" sz="1400" dirty="0"/>
              <a:t>名中国游客遇难。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2B461A-BD22-4BFD-9417-0E2DF1C805C0}"/>
              </a:ext>
            </a:extLst>
          </p:cNvPr>
          <p:cNvSpPr txBox="1"/>
          <p:nvPr/>
        </p:nvSpPr>
        <p:spPr>
          <a:xfrm>
            <a:off x="669924" y="22941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实体识别：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C72FB6-986E-47F3-BD26-667E4A40C192}"/>
              </a:ext>
            </a:extLst>
          </p:cNvPr>
          <p:cNvSpPr txBox="1"/>
          <p:nvPr/>
        </p:nvSpPr>
        <p:spPr>
          <a:xfrm>
            <a:off x="669924" y="29194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关系抽取：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95AE42-1EB2-407D-9E91-99729FE5B3B8}"/>
              </a:ext>
            </a:extLst>
          </p:cNvPr>
          <p:cNvSpPr txBox="1"/>
          <p:nvPr/>
        </p:nvSpPr>
        <p:spPr>
          <a:xfrm>
            <a:off x="2836437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699D94-8D42-45F9-B000-437556FADE6F}"/>
              </a:ext>
            </a:extLst>
          </p:cNvPr>
          <p:cNvSpPr/>
          <p:nvPr/>
        </p:nvSpPr>
        <p:spPr>
          <a:xfrm>
            <a:off x="1752272" y="22885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普吉岛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DDBC30-819F-433C-8179-9E164457F957}"/>
              </a:ext>
            </a:extLst>
          </p:cNvPr>
          <p:cNvSpPr/>
          <p:nvPr/>
        </p:nvSpPr>
        <p:spPr>
          <a:xfrm>
            <a:off x="2717390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游船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60A8ED-64B4-46AE-9128-9BD36895BDB0}"/>
              </a:ext>
            </a:extLst>
          </p:cNvPr>
          <p:cNvSpPr/>
          <p:nvPr/>
        </p:nvSpPr>
        <p:spPr>
          <a:xfrm>
            <a:off x="4288554" y="228856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 中国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5285E3E-C522-4ABD-BDC7-AA3E6BD0FA25}"/>
              </a:ext>
            </a:extLst>
          </p:cNvPr>
          <p:cNvSpPr/>
          <p:nvPr/>
        </p:nvSpPr>
        <p:spPr>
          <a:xfrm>
            <a:off x="5912618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遇难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291116-B636-468A-86ED-0BF1680B4597}"/>
              </a:ext>
            </a:extLst>
          </p:cNvPr>
          <p:cNvSpPr/>
          <p:nvPr/>
        </p:nvSpPr>
        <p:spPr>
          <a:xfrm>
            <a:off x="3502972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倾覆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E7529A-72CB-4C60-AD08-2A11BDFEB429}"/>
              </a:ext>
            </a:extLst>
          </p:cNvPr>
          <p:cNvSpPr txBox="1"/>
          <p:nvPr/>
        </p:nvSpPr>
        <p:spPr>
          <a:xfrm>
            <a:off x="669924" y="35446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知识形成：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F2668F-56CD-4A51-8B40-2F7B0124196D}"/>
              </a:ext>
            </a:extLst>
          </p:cNvPr>
          <p:cNvSpPr/>
          <p:nvPr/>
        </p:nvSpPr>
        <p:spPr>
          <a:xfrm>
            <a:off x="1752272" y="3548489"/>
            <a:ext cx="1595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游船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普吉岛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1D1D61-332D-4394-A3E5-2066EB4C0771}"/>
              </a:ext>
            </a:extLst>
          </p:cNvPr>
          <p:cNvSpPr/>
          <p:nvPr/>
        </p:nvSpPr>
        <p:spPr>
          <a:xfrm>
            <a:off x="5127035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游客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41F575-7D11-463A-9853-A9A7906B3029}"/>
              </a:ext>
            </a:extLst>
          </p:cNvPr>
          <p:cNvSpPr txBox="1"/>
          <p:nvPr/>
        </p:nvSpPr>
        <p:spPr>
          <a:xfrm>
            <a:off x="3801980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导致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56F5AA-0D74-4EBE-9C90-8100550ADD5E}"/>
              </a:ext>
            </a:extLst>
          </p:cNvPr>
          <p:cNvSpPr txBox="1"/>
          <p:nvPr/>
        </p:nvSpPr>
        <p:spPr>
          <a:xfrm>
            <a:off x="1752272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位于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9A9145-3E88-4E1A-B5D3-8F4C4E163C4C}"/>
              </a:ext>
            </a:extLst>
          </p:cNvPr>
          <p:cNvSpPr/>
          <p:nvPr/>
        </p:nvSpPr>
        <p:spPr>
          <a:xfrm>
            <a:off x="3347581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游船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倾覆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CD2557-5798-467E-B69F-72DB681E682F}"/>
              </a:ext>
            </a:extLst>
          </p:cNvPr>
          <p:cNvSpPr/>
          <p:nvPr/>
        </p:nvSpPr>
        <p:spPr>
          <a:xfrm>
            <a:off x="4763353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倾覆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导致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遇难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5B45C5-A84E-4E53-AA38-56E24D9D8618}"/>
              </a:ext>
            </a:extLst>
          </p:cNvPr>
          <p:cNvSpPr/>
          <p:nvPr/>
        </p:nvSpPr>
        <p:spPr>
          <a:xfrm>
            <a:off x="6179125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中国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9F526B-70BA-4152-AA4C-E1F70ADFF563}"/>
              </a:ext>
            </a:extLst>
          </p:cNvPr>
          <p:cNvSpPr/>
          <p:nvPr/>
        </p:nvSpPr>
        <p:spPr>
          <a:xfrm>
            <a:off x="5851687" y="291851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发生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4BF2D6-31F9-46D8-B0D3-8DDB30D0AE7E}"/>
              </a:ext>
            </a:extLst>
          </p:cNvPr>
          <p:cNvSpPr/>
          <p:nvPr/>
        </p:nvSpPr>
        <p:spPr>
          <a:xfrm>
            <a:off x="7594897" y="35484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5"/>
                </a:solidFill>
              </a:rPr>
              <a:t>遇难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E6042B-EC28-49F4-9BF0-04CA4AE7AFC2}"/>
              </a:ext>
            </a:extLst>
          </p:cNvPr>
          <p:cNvSpPr txBox="1"/>
          <p:nvPr/>
        </p:nvSpPr>
        <p:spPr>
          <a:xfrm>
            <a:off x="4767523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属于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37A1F96-A282-44B4-9038-0E455E5BDD5A}"/>
              </a:ext>
            </a:extLst>
          </p:cNvPr>
          <p:cNvSpPr/>
          <p:nvPr/>
        </p:nvSpPr>
        <p:spPr>
          <a:xfrm>
            <a:off x="223958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1"/>
                </a:solidFill>
              </a:rPr>
              <a:t>地标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09C2FC-2571-47E3-8F35-58C54E9AAF67}"/>
              </a:ext>
            </a:extLst>
          </p:cNvPr>
          <p:cNvSpPr/>
          <p:nvPr/>
        </p:nvSpPr>
        <p:spPr>
          <a:xfrm>
            <a:off x="307991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3"/>
                </a:solidFill>
              </a:rPr>
              <a:t>物品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613011D-13E8-4BC2-859C-C2FB24BF17A6}"/>
              </a:ext>
            </a:extLst>
          </p:cNvPr>
          <p:cNvSpPr/>
          <p:nvPr/>
        </p:nvSpPr>
        <p:spPr>
          <a:xfrm>
            <a:off x="388240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5"/>
                </a:solidFill>
              </a:rPr>
              <a:t>事件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64F609-3E47-4B0C-94C8-D7A824AABD0A}"/>
              </a:ext>
            </a:extLst>
          </p:cNvPr>
          <p:cNvSpPr/>
          <p:nvPr/>
        </p:nvSpPr>
        <p:spPr>
          <a:xfrm>
            <a:off x="6274646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5"/>
                </a:solidFill>
              </a:rPr>
              <a:t>事件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E08E48-EC18-4DAE-8769-0B0CF70D832A}"/>
              </a:ext>
            </a:extLst>
          </p:cNvPr>
          <p:cNvSpPr/>
          <p:nvPr/>
        </p:nvSpPr>
        <p:spPr>
          <a:xfrm>
            <a:off x="471994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1"/>
                </a:solidFill>
              </a:rPr>
              <a:t>地标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37B5FD-9B0C-45B9-9B86-F31C89534DCD}"/>
              </a:ext>
            </a:extLst>
          </p:cNvPr>
          <p:cNvSpPr/>
          <p:nvPr/>
        </p:nvSpPr>
        <p:spPr>
          <a:xfrm>
            <a:off x="5491614" y="215596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6"/>
                </a:solidFill>
              </a:rPr>
              <a:t>人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53C8C6-5F7E-4607-A9AF-09B81FDCAD7C}"/>
              </a:ext>
            </a:extLst>
          </p:cNvPr>
          <p:cNvSpPr/>
          <p:nvPr/>
        </p:nvSpPr>
        <p:spPr>
          <a:xfrm>
            <a:off x="2206884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关系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99E37-F1CE-4E63-B51E-28042CB15B6A}"/>
              </a:ext>
            </a:extLst>
          </p:cNvPr>
          <p:cNvSpPr/>
          <p:nvPr/>
        </p:nvSpPr>
        <p:spPr>
          <a:xfrm>
            <a:off x="3156601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DD1FF0-93CA-4FEE-AD95-1EBA8AD4B48C}"/>
              </a:ext>
            </a:extLst>
          </p:cNvPr>
          <p:cNvSpPr/>
          <p:nvPr/>
        </p:nvSpPr>
        <p:spPr>
          <a:xfrm>
            <a:off x="4122144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9576253-E49F-4303-82CF-AABB57C15B52}"/>
              </a:ext>
            </a:extLst>
          </p:cNvPr>
          <p:cNvSpPr/>
          <p:nvPr/>
        </p:nvSpPr>
        <p:spPr>
          <a:xfrm>
            <a:off x="5222135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关系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36BADB-9A75-4E27-BE8B-507E31B1D8D7}"/>
              </a:ext>
            </a:extLst>
          </p:cNvPr>
          <p:cNvSpPr/>
          <p:nvPr/>
        </p:nvSpPr>
        <p:spPr>
          <a:xfrm>
            <a:off x="6274646" y="278050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动作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EE33010-9E96-4C15-83EC-B8F0950C304B}"/>
              </a:ext>
            </a:extLst>
          </p:cNvPr>
          <p:cNvSpPr txBox="1"/>
          <p:nvPr/>
        </p:nvSpPr>
        <p:spPr>
          <a:xfrm>
            <a:off x="669924" y="41699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知识推理：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2CA5E50-FA2C-4AC2-B36E-F097E8F5445C}"/>
              </a:ext>
            </a:extLst>
          </p:cNvPr>
          <p:cNvSpPr/>
          <p:nvPr/>
        </p:nvSpPr>
        <p:spPr>
          <a:xfrm>
            <a:off x="1752272" y="41727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普吉岛→泰国→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92A981-1664-4BEE-9967-04BB5F66A7AF}"/>
              </a:ext>
            </a:extLst>
          </p:cNvPr>
          <p:cNvSpPr/>
          <p:nvPr/>
        </p:nvSpPr>
        <p:spPr>
          <a:xfrm>
            <a:off x="355276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倾覆→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1CA0762-DED9-4D3A-BAD7-2314B54C4810}"/>
              </a:ext>
            </a:extLst>
          </p:cNvPr>
          <p:cNvSpPr/>
          <p:nvPr/>
        </p:nvSpPr>
        <p:spPr>
          <a:xfrm>
            <a:off x="499418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遇难→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68B4D7-10B7-454F-96C5-A901EA4BC39F}"/>
              </a:ext>
            </a:extLst>
          </p:cNvPr>
          <p:cNvSpPr/>
          <p:nvPr/>
        </p:nvSpPr>
        <p:spPr>
          <a:xfrm>
            <a:off x="6435605" y="417274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中国→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4227929-88D3-425D-ADF0-F4EEAB653671}"/>
              </a:ext>
            </a:extLst>
          </p:cNvPr>
          <p:cNvCxnSpPr>
            <a:cxnSpLocks/>
          </p:cNvCxnSpPr>
          <p:nvPr/>
        </p:nvCxnSpPr>
        <p:spPr>
          <a:xfrm>
            <a:off x="669925" y="5228199"/>
            <a:ext cx="10850562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37C225C-7C18-4CE1-BE20-9CF097B74AB4}"/>
              </a:ext>
            </a:extLst>
          </p:cNvPr>
          <p:cNvCxnSpPr>
            <a:cxnSpLocks/>
          </p:cNvCxnSpPr>
          <p:nvPr/>
        </p:nvCxnSpPr>
        <p:spPr>
          <a:xfrm>
            <a:off x="1752272" y="1564913"/>
            <a:ext cx="0" cy="4765549"/>
          </a:xfrm>
          <a:prstGeom prst="line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082277E-C24D-4D88-B0F7-9AFE0C8F7CF7}"/>
              </a:ext>
            </a:extLst>
          </p:cNvPr>
          <p:cNvSpPr txBox="1"/>
          <p:nvPr/>
        </p:nvSpPr>
        <p:spPr>
          <a:xfrm>
            <a:off x="669924" y="561783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结       论：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6AE7AF5-E02D-4172-8DD6-77A3CEFC35DF}"/>
              </a:ext>
            </a:extLst>
          </p:cNvPr>
          <p:cNvSpPr/>
          <p:nvPr/>
        </p:nvSpPr>
        <p:spPr>
          <a:xfrm>
            <a:off x="3881314" y="55359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境外</a:t>
            </a:r>
            <a:r>
              <a:rPr lang="zh-CN" altLang="en-US" sz="1400" dirty="0"/>
              <a:t>相关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ADAF433-7FD2-410A-842F-0934A7CA1A31}"/>
              </a:ext>
            </a:extLst>
          </p:cNvPr>
          <p:cNvSpPr/>
          <p:nvPr/>
        </p:nvSpPr>
        <p:spPr>
          <a:xfrm>
            <a:off x="3881314" y="5843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安全</a:t>
            </a:r>
            <a:r>
              <a:rPr lang="zh-CN" altLang="en-US" sz="1400" dirty="0"/>
              <a:t>相关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096CE87-F933-4727-941E-62E798A6E44F}"/>
              </a:ext>
            </a:extLst>
          </p:cNvPr>
          <p:cNvSpPr/>
          <p:nvPr/>
        </p:nvSpPr>
        <p:spPr>
          <a:xfrm>
            <a:off x="4930832" y="5535976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EE7851-B9F3-42B9-B142-3EA46731C3E6}"/>
              </a:ext>
            </a:extLst>
          </p:cNvPr>
          <p:cNvSpPr/>
          <p:nvPr/>
        </p:nvSpPr>
        <p:spPr>
          <a:xfrm>
            <a:off x="4930832" y="5843753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0473A5-3077-4612-A2F9-E5E7E9908803}"/>
              </a:ext>
            </a:extLst>
          </p:cNvPr>
          <p:cNvGrpSpPr/>
          <p:nvPr/>
        </p:nvGrpSpPr>
        <p:grpSpPr>
          <a:xfrm>
            <a:off x="7834101" y="1898921"/>
            <a:ext cx="569387" cy="470569"/>
            <a:chOff x="8005265" y="1646989"/>
            <a:chExt cx="569387" cy="4705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EBE491D-6E19-48CA-8680-CDA2E0FCD07B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4DA117-93E6-4843-B0AA-D30FF8B93426}"/>
                </a:ext>
              </a:extLst>
            </p:cNvPr>
            <p:cNvSpPr txBox="1"/>
            <p:nvPr/>
          </p:nvSpPr>
          <p:spPr>
            <a:xfrm>
              <a:off x="8005265" y="175916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普吉岛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620DFFF-C48C-44CA-887B-6AC6AAB17DC3}"/>
              </a:ext>
            </a:extLst>
          </p:cNvPr>
          <p:cNvGrpSpPr/>
          <p:nvPr/>
        </p:nvGrpSpPr>
        <p:grpSpPr>
          <a:xfrm>
            <a:off x="9043304" y="1187276"/>
            <a:ext cx="470569" cy="470569"/>
            <a:chOff x="8054674" y="1646989"/>
            <a:chExt cx="470569" cy="47056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1D1528-972B-4B89-85AE-A5D12082CEDE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6E37E2C-7FAB-41D5-AB92-E0BFD2D1AEA1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泰国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E58DE1-07CD-48D4-9BA4-015B3B7430B9}"/>
              </a:ext>
            </a:extLst>
          </p:cNvPr>
          <p:cNvGrpSpPr/>
          <p:nvPr/>
        </p:nvGrpSpPr>
        <p:grpSpPr>
          <a:xfrm>
            <a:off x="10599449" y="1146466"/>
            <a:ext cx="470569" cy="470569"/>
            <a:chOff x="8054674" y="1646989"/>
            <a:chExt cx="470569" cy="470569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F3934E2-9137-4783-9FFC-63BBA2401B75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AE31201-8703-4926-8203-534AEA861C14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境外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7519500-5FE5-4916-B270-9EC64764A490}"/>
              </a:ext>
            </a:extLst>
          </p:cNvPr>
          <p:cNvGrpSpPr/>
          <p:nvPr/>
        </p:nvGrpSpPr>
        <p:grpSpPr>
          <a:xfrm>
            <a:off x="9210397" y="3905960"/>
            <a:ext cx="470569" cy="470569"/>
            <a:chOff x="8054674" y="1646989"/>
            <a:chExt cx="470569" cy="470569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EF4E94B-E85F-43E6-B91A-CE33D4D6D19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5B0C888-78F3-4A25-A664-7ED384E0DBB9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中国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2B611C9-70C2-48A4-9AA8-DE7FA65D84DA}"/>
              </a:ext>
            </a:extLst>
          </p:cNvPr>
          <p:cNvGrpSpPr/>
          <p:nvPr/>
        </p:nvGrpSpPr>
        <p:grpSpPr>
          <a:xfrm>
            <a:off x="8568847" y="2539848"/>
            <a:ext cx="470569" cy="470569"/>
            <a:chOff x="8054674" y="1646989"/>
            <a:chExt cx="470569" cy="47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2BDD230-745F-4A3C-B94C-E84EF9DEB4E4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8B49CA0-9326-44F2-B764-FFB0CA01BFA7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境内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4647488-3827-4D41-94F9-499FC14B992B}"/>
              </a:ext>
            </a:extLst>
          </p:cNvPr>
          <p:cNvGrpSpPr/>
          <p:nvPr/>
        </p:nvGrpSpPr>
        <p:grpSpPr>
          <a:xfrm>
            <a:off x="9608892" y="1628748"/>
            <a:ext cx="470569" cy="470569"/>
            <a:chOff x="8054674" y="1646989"/>
            <a:chExt cx="470569" cy="47056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56AC0B8-DB4B-47F1-961A-30F9B5672AF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19846CF-4F79-4A8B-AE1F-EB97EC43E913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游船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DB62F9D-DF35-495A-9748-118FAA0A9459}"/>
              </a:ext>
            </a:extLst>
          </p:cNvPr>
          <p:cNvGrpSpPr/>
          <p:nvPr/>
        </p:nvGrpSpPr>
        <p:grpSpPr>
          <a:xfrm>
            <a:off x="10933007" y="4332774"/>
            <a:ext cx="470569" cy="470569"/>
            <a:chOff x="8054674" y="1646989"/>
            <a:chExt cx="470569" cy="470569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4A26BF2-6669-4B1D-92A1-5E3B6432190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4F5F7BD-CEA4-4993-9C46-36B1502B5298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游客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62515B9-A534-44C7-9269-6E028043A1D4}"/>
              </a:ext>
            </a:extLst>
          </p:cNvPr>
          <p:cNvGrpSpPr/>
          <p:nvPr/>
        </p:nvGrpSpPr>
        <p:grpSpPr>
          <a:xfrm>
            <a:off x="9378343" y="2704670"/>
            <a:ext cx="470569" cy="470569"/>
            <a:chOff x="8054674" y="1646989"/>
            <a:chExt cx="470569" cy="47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E211CEB-00B4-422F-A23E-B0D397F1D32D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8E7A89C-E87C-4916-81A1-A67D93FB2464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倾覆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64AD8A6-F559-41E9-B741-98ECDB4E9EC1}"/>
              </a:ext>
            </a:extLst>
          </p:cNvPr>
          <p:cNvGrpSpPr/>
          <p:nvPr/>
        </p:nvGrpSpPr>
        <p:grpSpPr>
          <a:xfrm>
            <a:off x="10066277" y="3003486"/>
            <a:ext cx="470569" cy="470569"/>
            <a:chOff x="8054674" y="1646989"/>
            <a:chExt cx="470569" cy="470569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2E2D28F-43BD-4DCA-AEA6-A3068F3F1922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52793D2-28C9-41D0-8E00-F66398649FBD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遇难</a:t>
              </a: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D55C3F-197A-4A6E-A9A6-2D0C3606985F}"/>
              </a:ext>
            </a:extLst>
          </p:cNvPr>
          <p:cNvCxnSpPr>
            <a:cxnSpLocks/>
            <a:stCxn id="6" idx="7"/>
            <a:endCxn id="63" idx="3"/>
          </p:cNvCxnSpPr>
          <p:nvPr/>
        </p:nvCxnSpPr>
        <p:spPr>
          <a:xfrm flipV="1">
            <a:off x="8285166" y="1588932"/>
            <a:ext cx="827051" cy="37890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7646E709-FE76-4465-B8A9-0B307513EBAC}"/>
              </a:ext>
            </a:extLst>
          </p:cNvPr>
          <p:cNvSpPr/>
          <p:nvPr/>
        </p:nvSpPr>
        <p:spPr>
          <a:xfrm>
            <a:off x="8815776" y="197842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位于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DAF4200-D9BD-4BCD-913F-B8FC75CB3F82}"/>
              </a:ext>
            </a:extLst>
          </p:cNvPr>
          <p:cNvSpPr/>
          <p:nvPr/>
        </p:nvSpPr>
        <p:spPr>
          <a:xfrm>
            <a:off x="10317461" y="376902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92A56D1-E957-4766-904C-C7C677AE42BD}"/>
              </a:ext>
            </a:extLst>
          </p:cNvPr>
          <p:cNvCxnSpPr>
            <a:cxnSpLocks/>
            <a:stCxn id="94" idx="1"/>
            <a:endCxn id="8" idx="3"/>
          </p:cNvCxnSpPr>
          <p:nvPr/>
        </p:nvCxnSpPr>
        <p:spPr>
          <a:xfrm flipH="1">
            <a:off x="8403488" y="1864033"/>
            <a:ext cx="1220116" cy="2701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C0792E6-4D38-40A0-9F1F-0FB0E9F9DDCB}"/>
              </a:ext>
            </a:extLst>
          </p:cNvPr>
          <p:cNvCxnSpPr>
            <a:cxnSpLocks/>
            <a:stCxn id="93" idx="4"/>
            <a:endCxn id="99" idx="0"/>
          </p:cNvCxnSpPr>
          <p:nvPr/>
        </p:nvCxnSpPr>
        <p:spPr>
          <a:xfrm flipH="1">
            <a:off x="9613628" y="2099317"/>
            <a:ext cx="230549" cy="60535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5C367F1-079A-4B37-93E2-7B05240FE940}"/>
              </a:ext>
            </a:extLst>
          </p:cNvPr>
          <p:cNvCxnSpPr>
            <a:cxnSpLocks/>
            <a:stCxn id="96" idx="1"/>
            <a:endCxn id="87" idx="5"/>
          </p:cNvCxnSpPr>
          <p:nvPr/>
        </p:nvCxnSpPr>
        <p:spPr>
          <a:xfrm flipH="1" flipV="1">
            <a:off x="9612053" y="4307616"/>
            <a:ext cx="1389867" cy="9407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14A58CF7-5512-4A4B-807E-FD0596AA21EF}"/>
              </a:ext>
            </a:extLst>
          </p:cNvPr>
          <p:cNvCxnSpPr>
            <a:cxnSpLocks/>
            <a:stCxn id="96" idx="1"/>
            <a:endCxn id="103" idx="5"/>
          </p:cNvCxnSpPr>
          <p:nvPr/>
        </p:nvCxnSpPr>
        <p:spPr>
          <a:xfrm flipH="1" flipV="1">
            <a:off x="10467933" y="3405142"/>
            <a:ext cx="533987" cy="996545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E40026D-C8A8-4FC5-B85C-174E8B36F237}"/>
              </a:ext>
            </a:extLst>
          </p:cNvPr>
          <p:cNvCxnSpPr>
            <a:cxnSpLocks/>
            <a:stCxn id="87" idx="1"/>
            <a:endCxn id="90" idx="4"/>
          </p:cNvCxnSpPr>
          <p:nvPr/>
        </p:nvCxnSpPr>
        <p:spPr>
          <a:xfrm flipH="1" flipV="1">
            <a:off x="8804132" y="3010417"/>
            <a:ext cx="475178" cy="96445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07DBD46-ECDD-4A64-93BC-EF8A06A3BB05}"/>
              </a:ext>
            </a:extLst>
          </p:cNvPr>
          <p:cNvCxnSpPr>
            <a:cxnSpLocks/>
            <a:stCxn id="99" idx="5"/>
            <a:endCxn id="103" idx="1"/>
          </p:cNvCxnSpPr>
          <p:nvPr/>
        </p:nvCxnSpPr>
        <p:spPr>
          <a:xfrm flipV="1">
            <a:off x="9779999" y="3072399"/>
            <a:ext cx="355191" cy="33927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9A7B594-6514-47B1-9D37-4EE4E2C9FB9D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9499162" y="1381751"/>
            <a:ext cx="1114999" cy="40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DB34F6E-3A89-4142-9894-81F8686BFBB4}"/>
              </a:ext>
            </a:extLst>
          </p:cNvPr>
          <p:cNvSpPr/>
          <p:nvPr/>
        </p:nvSpPr>
        <p:spPr>
          <a:xfrm>
            <a:off x="5104472" y="4473521"/>
            <a:ext cx="21210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遇难</a:t>
            </a:r>
            <a:r>
              <a:rPr lang="en-US" altLang="zh-CN" sz="1100" dirty="0"/>
              <a:t>-</a:t>
            </a:r>
            <a:r>
              <a:rPr lang="zh-CN" altLang="en-US" sz="1100" dirty="0"/>
              <a:t>属于</a:t>
            </a:r>
            <a:r>
              <a:rPr lang="en-US" altLang="zh-CN" sz="1100" dirty="0"/>
              <a:t>-</a:t>
            </a:r>
            <a:r>
              <a:rPr lang="zh-CN" altLang="en-US" sz="1100" b="1" dirty="0">
                <a:solidFill>
                  <a:srgbClr val="FF0000"/>
                </a:solidFill>
              </a:rPr>
              <a:t>安全事件</a:t>
            </a:r>
            <a:endParaRPr lang="zh-CN" altLang="en-US" sz="1100" dirty="0">
              <a:solidFill>
                <a:schemeClr val="accent5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4F3A23-4741-4E6B-9C6E-3726AE1160D1}"/>
              </a:ext>
            </a:extLst>
          </p:cNvPr>
          <p:cNvSpPr/>
          <p:nvPr/>
        </p:nvSpPr>
        <p:spPr>
          <a:xfrm>
            <a:off x="1752272" y="4473521"/>
            <a:ext cx="335220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普吉岛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4"/>
                </a:solidFill>
              </a:rPr>
              <a:t>位于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3"/>
                </a:solidFill>
              </a:rPr>
              <a:t>游船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倾覆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导致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5"/>
                </a:solidFill>
              </a:rPr>
              <a:t>遇难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rgbClr val="00B050"/>
                </a:solidFill>
              </a:rPr>
              <a:t>发生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endParaRPr lang="en-US" altLang="zh-CN" sz="1100" dirty="0">
              <a:solidFill>
                <a:schemeClr val="accent6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普吉岛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EF5547-D20D-481C-801F-65844EC3A740}"/>
              </a:ext>
            </a:extLst>
          </p:cNvPr>
          <p:cNvSpPr/>
          <p:nvPr/>
        </p:nvSpPr>
        <p:spPr>
          <a:xfrm>
            <a:off x="1760306" y="5535977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位于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境外</a:t>
            </a:r>
            <a:endParaRPr lang="zh-CN" altLang="en-US" sz="14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2029E96-7646-4605-8DB9-E35A8B59CA7A}"/>
              </a:ext>
            </a:extLst>
          </p:cNvPr>
          <p:cNvSpPr/>
          <p:nvPr/>
        </p:nvSpPr>
        <p:spPr>
          <a:xfrm>
            <a:off x="1760306" y="5843754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rgbClr val="00B050"/>
                </a:solidFill>
              </a:rPr>
              <a:t>发生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FF0000"/>
                </a:solidFill>
              </a:rPr>
              <a:t>安全事件</a:t>
            </a:r>
            <a:endParaRPr lang="zh-CN" altLang="en-US" sz="14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08A192F-AA8E-4974-85E4-247EE6829751}"/>
              </a:ext>
            </a:extLst>
          </p:cNvPr>
          <p:cNvSpPr/>
          <p:nvPr/>
        </p:nvSpPr>
        <p:spPr>
          <a:xfrm>
            <a:off x="8324041" y="1553649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F99AF6-FFBE-4CA5-817C-DCCB5FF48A02}"/>
              </a:ext>
            </a:extLst>
          </p:cNvPr>
          <p:cNvSpPr/>
          <p:nvPr/>
        </p:nvSpPr>
        <p:spPr>
          <a:xfrm>
            <a:off x="9789813" y="1171324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FD2D05B-D251-4010-85C4-BCD4531F174F}"/>
              </a:ext>
            </a:extLst>
          </p:cNvPr>
          <p:cNvSpPr/>
          <p:nvPr/>
        </p:nvSpPr>
        <p:spPr>
          <a:xfrm>
            <a:off x="8596382" y="3247251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D92C69-DAE2-4BA5-B27A-C50B7B82E2EA}"/>
              </a:ext>
            </a:extLst>
          </p:cNvPr>
          <p:cNvSpPr/>
          <p:nvPr/>
        </p:nvSpPr>
        <p:spPr>
          <a:xfrm>
            <a:off x="10028698" y="44051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3E5CED1-4FDD-40AE-A900-E54272AE6ECB}"/>
              </a:ext>
            </a:extLst>
          </p:cNvPr>
          <p:cNvSpPr/>
          <p:nvPr/>
        </p:nvSpPr>
        <p:spPr>
          <a:xfrm>
            <a:off x="9373792" y="2206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FF22763-8969-4FD5-9DE7-0CEF949613AD}"/>
              </a:ext>
            </a:extLst>
          </p:cNvPr>
          <p:cNvSpPr/>
          <p:nvPr/>
        </p:nvSpPr>
        <p:spPr>
          <a:xfrm>
            <a:off x="9665491" y="31526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导致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8FCC602-3EBA-4805-AB5F-AC581C8CD782}"/>
              </a:ext>
            </a:extLst>
          </p:cNvPr>
          <p:cNvGrpSpPr/>
          <p:nvPr/>
        </p:nvGrpSpPr>
        <p:grpSpPr>
          <a:xfrm>
            <a:off x="10310446" y="2221029"/>
            <a:ext cx="470569" cy="470569"/>
            <a:chOff x="8054674" y="1667847"/>
            <a:chExt cx="470569" cy="470569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62A6614-C776-4CA1-9314-CF3762ADAFBC}"/>
                </a:ext>
              </a:extLst>
            </p:cNvPr>
            <p:cNvSpPr/>
            <p:nvPr/>
          </p:nvSpPr>
          <p:spPr>
            <a:xfrm>
              <a:off x="8054674" y="1667847"/>
              <a:ext cx="470569" cy="4705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8E98B35-572A-46E5-8C9C-804D6A0D8133}"/>
                </a:ext>
              </a:extLst>
            </p:cNvPr>
            <p:cNvSpPr txBox="1"/>
            <p:nvPr/>
          </p:nvSpPr>
          <p:spPr>
            <a:xfrm>
              <a:off x="8069385" y="17030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安全</a:t>
              </a:r>
              <a:endParaRPr lang="en-US" altLang="zh-CN" sz="1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chemeClr val="bg1"/>
                  </a:solidFill>
                </a:rPr>
                <a:t>事件</a:t>
              </a: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AF9E609-0980-45C0-B637-A3828E10ADC1}"/>
              </a:ext>
            </a:extLst>
          </p:cNvPr>
          <p:cNvCxnSpPr>
            <a:cxnSpLocks/>
            <a:stCxn id="99" idx="7"/>
            <a:endCxn id="132" idx="1"/>
          </p:cNvCxnSpPr>
          <p:nvPr/>
        </p:nvCxnSpPr>
        <p:spPr>
          <a:xfrm flipV="1">
            <a:off x="9779999" y="2456313"/>
            <a:ext cx="545158" cy="3172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C96F5B6-F1E1-44B0-8206-7754E76A6D81}"/>
              </a:ext>
            </a:extLst>
          </p:cNvPr>
          <p:cNvCxnSpPr>
            <a:cxnSpLocks/>
            <a:stCxn id="103" idx="0"/>
            <a:endCxn id="132" idx="2"/>
          </p:cNvCxnSpPr>
          <p:nvPr/>
        </p:nvCxnSpPr>
        <p:spPr>
          <a:xfrm flipV="1">
            <a:off x="10301562" y="2656368"/>
            <a:ext cx="244168" cy="3471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40C5EEBD-391A-4F5F-9576-F86E02B9FB75}"/>
              </a:ext>
            </a:extLst>
          </p:cNvPr>
          <p:cNvSpPr/>
          <p:nvPr/>
        </p:nvSpPr>
        <p:spPr>
          <a:xfrm>
            <a:off x="9759678" y="23360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AB40475-DB6C-4CD2-904F-EFF959D936D9}"/>
              </a:ext>
            </a:extLst>
          </p:cNvPr>
          <p:cNvSpPr/>
          <p:nvPr/>
        </p:nvSpPr>
        <p:spPr>
          <a:xfrm>
            <a:off x="10009617" y="273526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5393E85-1910-4A30-B013-184601028F68}"/>
              </a:ext>
            </a:extLst>
          </p:cNvPr>
          <p:cNvCxnSpPr>
            <a:cxnSpLocks/>
            <a:stCxn id="96" idx="0"/>
            <a:endCxn id="66" idx="5"/>
          </p:cNvCxnSpPr>
          <p:nvPr/>
        </p:nvCxnSpPr>
        <p:spPr>
          <a:xfrm flipH="1" flipV="1">
            <a:off x="11001105" y="1548122"/>
            <a:ext cx="167187" cy="27846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CCB28087-5A6B-4FE8-A02C-5BEFE9239D61}"/>
              </a:ext>
            </a:extLst>
          </p:cNvPr>
          <p:cNvSpPr/>
          <p:nvPr/>
        </p:nvSpPr>
        <p:spPr>
          <a:xfrm>
            <a:off x="11128395" y="285939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>
                <a:solidFill>
                  <a:schemeClr val="accent4"/>
                </a:solidFill>
              </a:rPr>
              <a:t>位于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12F498E-AF06-4F5F-8926-6F1509662D8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0666525" y="2671442"/>
            <a:ext cx="501767" cy="1661332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9DC172EC-1CAB-439A-A4F0-FEC4AD27464E}"/>
              </a:ext>
            </a:extLst>
          </p:cNvPr>
          <p:cNvSpPr/>
          <p:nvPr/>
        </p:nvSpPr>
        <p:spPr>
          <a:xfrm>
            <a:off x="10532221" y="324728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</a:rPr>
              <a:t>发生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B575A5D-BB65-42C4-AEE9-0F33B393F025}"/>
              </a:ext>
            </a:extLst>
          </p:cNvPr>
          <p:cNvSpPr/>
          <p:nvPr/>
        </p:nvSpPr>
        <p:spPr>
          <a:xfrm>
            <a:off x="1750442" y="5228200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B269BCD-188F-4842-BEB0-67032EF3477B}"/>
              </a:ext>
            </a:extLst>
          </p:cNvPr>
          <p:cNvSpPr/>
          <p:nvPr/>
        </p:nvSpPr>
        <p:spPr>
          <a:xfrm>
            <a:off x="7225565" y="4485216"/>
            <a:ext cx="18389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游客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4"/>
                </a:solidFill>
              </a:rPr>
              <a:t>属于</a:t>
            </a:r>
            <a:r>
              <a:rPr lang="en-US" altLang="zh-CN" sz="1100" dirty="0"/>
              <a:t>-</a:t>
            </a:r>
            <a:r>
              <a:rPr lang="zh-CN" altLang="en-US" sz="1100" dirty="0">
                <a:solidFill>
                  <a:schemeClr val="accent1"/>
                </a:solidFill>
              </a:rPr>
              <a:t>中国</a:t>
            </a:r>
            <a:r>
              <a:rPr lang="en-US" altLang="zh-CN" sz="1100" dirty="0"/>
              <a:t>-</a:t>
            </a:r>
            <a:r>
              <a:rPr lang="zh-CN" altLang="en-US" sz="1100" dirty="0"/>
              <a:t>属于</a:t>
            </a:r>
            <a:r>
              <a:rPr lang="en-US" altLang="zh-CN" sz="1100" dirty="0"/>
              <a:t>-</a:t>
            </a:r>
            <a:r>
              <a:rPr lang="zh-CN" altLang="en-US" sz="1100" b="1" dirty="0">
                <a:solidFill>
                  <a:srgbClr val="92D050"/>
                </a:solidFill>
              </a:rPr>
              <a:t>境内</a:t>
            </a:r>
            <a:endParaRPr lang="zh-CN" altLang="en-US" sz="1100" dirty="0">
              <a:solidFill>
                <a:schemeClr val="accent5"/>
              </a:solidFill>
            </a:endParaRPr>
          </a:p>
          <a:p>
            <a:r>
              <a:rPr lang="zh-CN" altLang="en-US" sz="1400" dirty="0"/>
              <a:t>→</a:t>
            </a:r>
            <a:r>
              <a:rPr lang="zh-CN" altLang="en-US" sz="1400" dirty="0">
                <a:solidFill>
                  <a:schemeClr val="accent6"/>
                </a:solidFill>
              </a:rPr>
              <a:t>游客</a:t>
            </a:r>
            <a:r>
              <a:rPr lang="en-US" altLang="zh-CN" sz="1400" dirty="0"/>
              <a:t>-</a:t>
            </a:r>
            <a:r>
              <a:rPr lang="zh-CN" altLang="en-US" sz="1400" dirty="0">
                <a:solidFill>
                  <a:schemeClr val="accent4"/>
                </a:solidFill>
              </a:rPr>
              <a:t>属于</a:t>
            </a:r>
            <a:r>
              <a:rPr lang="en-US" altLang="zh-CN" sz="1400" dirty="0"/>
              <a:t>-</a:t>
            </a:r>
            <a:r>
              <a:rPr lang="zh-CN" altLang="en-US" sz="1400" b="1" dirty="0">
                <a:solidFill>
                  <a:srgbClr val="92D050"/>
                </a:solidFill>
              </a:rPr>
              <a:t>境内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9A37B5D-0A05-4A99-8727-3A5266824AC8}"/>
              </a:ext>
            </a:extLst>
          </p:cNvPr>
          <p:cNvSpPr/>
          <p:nvPr/>
        </p:nvSpPr>
        <p:spPr>
          <a:xfrm>
            <a:off x="3881314" y="52281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国人</a:t>
            </a:r>
            <a:r>
              <a:rPr lang="zh-CN" altLang="en-US" sz="1400" dirty="0"/>
              <a:t>相关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24AE8ED-09DA-4201-87EE-B3D20B528881}"/>
              </a:ext>
            </a:extLst>
          </p:cNvPr>
          <p:cNvSpPr/>
          <p:nvPr/>
        </p:nvSpPr>
        <p:spPr>
          <a:xfrm>
            <a:off x="4930832" y="5228199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D700DAD-6C72-45DA-9915-3328298C871D}"/>
              </a:ext>
            </a:extLst>
          </p:cNvPr>
          <p:cNvCxnSpPr>
            <a:cxnSpLocks/>
            <a:stCxn id="96" idx="1"/>
            <a:endCxn id="90" idx="5"/>
          </p:cNvCxnSpPr>
          <p:nvPr/>
        </p:nvCxnSpPr>
        <p:spPr>
          <a:xfrm flipH="1" flipV="1">
            <a:off x="8970503" y="2941504"/>
            <a:ext cx="2031417" cy="146018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1DEADDF2-7797-4D3F-A9B3-ACD6D993F181}"/>
              </a:ext>
            </a:extLst>
          </p:cNvPr>
          <p:cNvSpPr/>
          <p:nvPr/>
        </p:nvSpPr>
        <p:spPr>
          <a:xfrm>
            <a:off x="9499162" y="3572010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chemeClr val="accent4"/>
                </a:solidFill>
              </a:rPr>
              <a:t>属于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4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EA08-85DB-4BEA-8F0E-2FE4588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39DC1-9F36-41C2-A432-CC9F54E4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E4BD1-1A67-4A59-BE07-7B43DEFC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F7DF3-7758-492C-9B5B-032F8A7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02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g01hbjbz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34862</TotalTime>
  <Words>562</Words>
  <Application>Microsoft Office PowerPoint</Application>
  <PresentationFormat>宽屏</PresentationFormat>
  <Paragraphs>207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Microsoft YaHei</vt:lpstr>
      <vt:lpstr>Arial</vt:lpstr>
      <vt:lpstr>Calibri</vt:lpstr>
      <vt:lpstr>主题5</vt:lpstr>
      <vt:lpstr>知识图谱-技术架构</vt:lpstr>
      <vt:lpstr>知识图谱-数据流程</vt:lpstr>
      <vt:lpstr>知识图谱-应用场景</vt:lpstr>
      <vt:lpstr>知识图谱-应用场景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lux ferre</dc:creator>
  <cp:lastModifiedBy>gpp</cp:lastModifiedBy>
  <cp:revision>1372</cp:revision>
  <cp:lastPrinted>2018-01-28T16:00:00Z</cp:lastPrinted>
  <dcterms:created xsi:type="dcterms:W3CDTF">2018-01-28T16:00:00Z</dcterms:created>
  <dcterms:modified xsi:type="dcterms:W3CDTF">2019-01-24T14:22:19Z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