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72" r:id="rId14"/>
    <p:sldId id="273" r:id="rId15"/>
    <p:sldId id="274" r:id="rId16"/>
    <p:sldId id="275" r:id="rId17"/>
    <p:sldId id="292" r:id="rId18"/>
    <p:sldId id="277" r:id="rId19"/>
    <p:sldId id="278" r:id="rId20"/>
    <p:sldId id="279" r:id="rId21"/>
    <p:sldId id="280" r:id="rId22"/>
    <p:sldId id="282" r:id="rId23"/>
    <p:sldId id="283" r:id="rId24"/>
    <p:sldId id="290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5A554C"/>
        </a:solidFill>
        <a:effectLst/>
        <a:uFillTx/>
        <a:latin typeface="+mn-lt"/>
        <a:ea typeface="+mn-ea"/>
        <a:cs typeface="+mn-cs"/>
        <a:sym typeface="Marker Fel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5A554C"/>
        </a:solidFill>
        <a:effectLst/>
        <a:uFillTx/>
        <a:latin typeface="+mn-lt"/>
        <a:ea typeface="+mn-ea"/>
        <a:cs typeface="+mn-cs"/>
        <a:sym typeface="Marker Fel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5A554C"/>
        </a:solidFill>
        <a:effectLst/>
        <a:uFillTx/>
        <a:latin typeface="+mn-lt"/>
        <a:ea typeface="+mn-ea"/>
        <a:cs typeface="+mn-cs"/>
        <a:sym typeface="Marker Fel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5A554C"/>
        </a:solidFill>
        <a:effectLst/>
        <a:uFillTx/>
        <a:latin typeface="+mn-lt"/>
        <a:ea typeface="+mn-ea"/>
        <a:cs typeface="+mn-cs"/>
        <a:sym typeface="Marker Fel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5A554C"/>
        </a:solidFill>
        <a:effectLst/>
        <a:uFillTx/>
        <a:latin typeface="+mn-lt"/>
        <a:ea typeface="+mn-ea"/>
        <a:cs typeface="+mn-cs"/>
        <a:sym typeface="Marker Fel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5A554C"/>
        </a:solidFill>
        <a:effectLst/>
        <a:uFillTx/>
        <a:latin typeface="+mn-lt"/>
        <a:ea typeface="+mn-ea"/>
        <a:cs typeface="+mn-cs"/>
        <a:sym typeface="Marker Fel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5A554C"/>
        </a:solidFill>
        <a:effectLst/>
        <a:uFillTx/>
        <a:latin typeface="+mn-lt"/>
        <a:ea typeface="+mn-ea"/>
        <a:cs typeface="+mn-cs"/>
        <a:sym typeface="Marker Fel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5A554C"/>
        </a:solidFill>
        <a:effectLst/>
        <a:uFillTx/>
        <a:latin typeface="+mn-lt"/>
        <a:ea typeface="+mn-ea"/>
        <a:cs typeface="+mn-cs"/>
        <a:sym typeface="Marker Fel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5A554C"/>
        </a:solidFill>
        <a:effectLst/>
        <a:uFillTx/>
        <a:latin typeface="+mn-lt"/>
        <a:ea typeface="+mn-ea"/>
        <a:cs typeface="+mn-cs"/>
        <a:sym typeface="Marker Fel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254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313507"/>
              <a:satOff val="34334"/>
              <a:lumOff val="-8266"/>
              <a:alpha val="10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254308"/>
              <a:satOff val="57261"/>
              <a:lumOff val="12765"/>
              <a:alpha val="62000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739060"/>
              <a:satOff val="51948"/>
              <a:lumOff val="-8454"/>
              <a:alpha val="62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868685"/>
              </a:solidFill>
              <a:prstDash val="solid"/>
              <a:miter lim="400000"/>
            </a:ln>
          </a:left>
          <a:right>
            <a:ln w="12700" cap="flat">
              <a:solidFill>
                <a:srgbClr val="868685"/>
              </a:solidFill>
              <a:prstDash val="solid"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0" cap="flat">
              <a:solidFill>
                <a:schemeClr val="accent5">
                  <a:hueOff val="61010"/>
                  <a:satOff val="20460"/>
                  <a:lumOff val="-2197"/>
                  <a:alpha val="62000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6"/>
  </p:normalViewPr>
  <p:slideViewPr>
    <p:cSldViewPr snapToGrid="0" snapToObjects="1">
      <p:cViewPr varScale="1">
        <p:scale>
          <a:sx n="35" d="100"/>
          <a:sy n="35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2" name="Shape 3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项目中定位</a:t>
            </a:r>
          </a:p>
          <a:p>
            <a:endParaRPr/>
          </a:p>
          <a:p>
            <a:r>
              <a:t>系统本身定位</a:t>
            </a:r>
          </a:p>
          <a:p>
            <a:r>
              <a:t>	对网上情报信息及时发现，以及对监测到的信息进行综合分析。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5" name="Shape 5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现在网上情报产品的主要用户为分析中心，这是分析中心的六大科室。</a:t>
            </a:r>
          </a:p>
          <a:p>
            <a:r>
              <a:t>每个科室分管了不同的监测媒体与方向。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2387600" y="2692400"/>
            <a:ext cx="19621500" cy="3924300"/>
          </a:xfrm>
          <a:prstGeom prst="rect">
            <a:avLst/>
          </a:prstGeom>
        </p:spPr>
        <p:txBody>
          <a:bodyPr anchor="b"/>
          <a:lstStyle>
            <a:lvl1pPr>
              <a:defRPr sz="132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387600" y="7048500"/>
            <a:ext cx="19621500" cy="1790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600"/>
            </a:lvl1pPr>
            <a:lvl2pPr marL="0" indent="228600" algn="ctr">
              <a:spcBef>
                <a:spcPts val="0"/>
              </a:spcBef>
              <a:buSzTx/>
              <a:buNone/>
              <a:defRPr sz="5600"/>
            </a:lvl2pPr>
            <a:lvl3pPr marL="0" indent="457200" algn="ctr">
              <a:spcBef>
                <a:spcPts val="0"/>
              </a:spcBef>
              <a:buSzTx/>
              <a:buNone/>
              <a:defRPr sz="5600"/>
            </a:lvl3pPr>
            <a:lvl4pPr marL="0" indent="685800" algn="ctr">
              <a:spcBef>
                <a:spcPts val="0"/>
              </a:spcBef>
              <a:buSzTx/>
              <a:buNone/>
              <a:defRPr sz="5600"/>
            </a:lvl4pPr>
            <a:lvl5pPr marL="0" indent="914400" algn="ctr">
              <a:spcBef>
                <a:spcPts val="0"/>
              </a:spcBef>
              <a:buSzTx/>
              <a:buNone/>
              <a:defRPr sz="5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6983" y="13106399"/>
            <a:ext cx="461773" cy="431801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Type a quote here.”"/>
          <p:cNvSpPr txBox="1">
            <a:spLocks noGrp="1"/>
          </p:cNvSpPr>
          <p:nvPr>
            <p:ph type="body" sz="quarter" idx="13"/>
          </p:nvPr>
        </p:nvSpPr>
        <p:spPr>
          <a:xfrm>
            <a:off x="2387600" y="6045200"/>
            <a:ext cx="19621500" cy="8763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600">
                <a:solidFill>
                  <a:srgbClr val="45A7DE"/>
                </a:solidFill>
              </a:defRPr>
            </a:lvl1pPr>
          </a:lstStyle>
          <a:p>
            <a:r>
              <a:t>“Type a quote here.”</a:t>
            </a:r>
          </a:p>
        </p:txBody>
      </p:sp>
      <p:sp>
        <p:nvSpPr>
          <p:cNvPr id="94" name="–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2387600" y="8953500"/>
            <a:ext cx="19621500" cy="787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</a:lstStyle>
          <a:p>
            <a:r>
              <a:t>–Johnny Appleseed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sz="half" idx="13"/>
          </p:nvPr>
        </p:nvSpPr>
        <p:spPr>
          <a:xfrm>
            <a:off x="4857985" y="912870"/>
            <a:ext cx="14630401" cy="7620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2387600" y="8623300"/>
            <a:ext cx="19621500" cy="2400300"/>
          </a:xfrm>
          <a:prstGeom prst="rect">
            <a:avLst/>
          </a:prstGeom>
        </p:spPr>
        <p:txBody>
          <a:bodyPr anchor="b"/>
          <a:lstStyle>
            <a:lvl1pPr>
              <a:defRPr sz="13200"/>
            </a:lvl1pPr>
          </a:lstStyle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387600" y="11150600"/>
            <a:ext cx="19621500" cy="1790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600"/>
            </a:lvl1pPr>
            <a:lvl2pPr marL="0" indent="228600" algn="ctr">
              <a:spcBef>
                <a:spcPts val="0"/>
              </a:spcBef>
              <a:buSzTx/>
              <a:buNone/>
              <a:defRPr sz="5600"/>
            </a:lvl2pPr>
            <a:lvl3pPr marL="0" indent="457200" algn="ctr">
              <a:spcBef>
                <a:spcPts val="0"/>
              </a:spcBef>
              <a:buSzTx/>
              <a:buNone/>
              <a:defRPr sz="5600"/>
            </a:lvl3pPr>
            <a:lvl4pPr marL="0" indent="685800" algn="ctr">
              <a:spcBef>
                <a:spcPts val="0"/>
              </a:spcBef>
              <a:buSzTx/>
              <a:buNone/>
              <a:defRPr sz="5600"/>
            </a:lvl4pPr>
            <a:lvl5pPr marL="0" indent="914400" algn="ctr">
              <a:spcBef>
                <a:spcPts val="0"/>
              </a:spcBef>
              <a:buSzTx/>
              <a:buNone/>
              <a:defRPr sz="5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2387600" y="4000500"/>
            <a:ext cx="19621500" cy="5715000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</a:lstStyle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5338226" y="1143000"/>
            <a:ext cx="8089901" cy="1078653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711200" y="1981200"/>
            <a:ext cx="140462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711200" y="6731000"/>
            <a:ext cx="14046200" cy="5232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600"/>
            </a:lvl1pPr>
            <a:lvl2pPr marL="0" indent="228600" algn="ctr">
              <a:spcBef>
                <a:spcPts val="0"/>
              </a:spcBef>
              <a:buSzTx/>
              <a:buNone/>
              <a:defRPr sz="5600"/>
            </a:lvl2pPr>
            <a:lvl3pPr marL="0" indent="457200" algn="ctr">
              <a:spcBef>
                <a:spcPts val="0"/>
              </a:spcBef>
              <a:buSzTx/>
              <a:buNone/>
              <a:defRPr sz="5600"/>
            </a:lvl3pPr>
            <a:lvl4pPr marL="0" indent="685800" algn="ctr">
              <a:spcBef>
                <a:spcPts val="0"/>
              </a:spcBef>
              <a:buSzTx/>
              <a:buNone/>
              <a:defRPr sz="5600"/>
            </a:lvl4pPr>
            <a:lvl5pPr marL="0" indent="914400" algn="ctr">
              <a:spcBef>
                <a:spcPts val="0"/>
              </a:spcBef>
              <a:buSzTx/>
              <a:buNone/>
              <a:defRPr sz="5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2387600" y="3898900"/>
            <a:ext cx="196215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271500" y="3898900"/>
            <a:ext cx="8724900" cy="8039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2387600" y="3898900"/>
            <a:ext cx="10223500" cy="8039100"/>
          </a:xfrm>
          <a:prstGeom prst="rect">
            <a:avLst/>
          </a:prstGeom>
        </p:spPr>
        <p:txBody>
          <a:bodyPr/>
          <a:lstStyle>
            <a:lvl1pPr marL="673099" indent="-673099">
              <a:spcBef>
                <a:spcPts val="5300"/>
              </a:spcBef>
              <a:buSzPct val="50000"/>
              <a:buBlip>
                <a:blip r:embed="rId2"/>
              </a:buBlip>
              <a:defRPr sz="5000"/>
            </a:lvl1pPr>
            <a:lvl2pPr marL="13462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2pPr>
            <a:lvl3pPr marL="20193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3pPr>
            <a:lvl4pPr marL="26924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4pPr>
            <a:lvl5pPr marL="33655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 rot="21600000">
            <a:off x="16029108" y="861812"/>
            <a:ext cx="7810501" cy="5857876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 rot="21600000">
            <a:off x="16073863" y="7236116"/>
            <a:ext cx="7762876" cy="582215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554411" y="859436"/>
            <a:ext cx="15062201" cy="12192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2387600" y="1790700"/>
            <a:ext cx="196215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2387600" y="355600"/>
            <a:ext cx="196215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6983" y="13106400"/>
            <a:ext cx="461773" cy="4318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86868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9pPr>
    </p:titleStyle>
    <p:bodyStyle>
      <a:lvl1pPr marL="889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64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1pPr>
      <a:lvl2pPr marL="1778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64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2pPr>
      <a:lvl3pPr marL="2667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64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3pPr>
      <a:lvl4pPr marL="3556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64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4pPr>
      <a:lvl5pPr marL="4445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64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5pPr>
      <a:lvl6pPr marL="5334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64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6pPr>
      <a:lvl7pPr marL="6223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64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7pPr>
      <a:lvl8pPr marL="7112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64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8pPr>
      <a:lvl9pPr marL="8001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15"/>
        </a:buBlip>
        <a:tabLst/>
        <a:defRPr sz="6400" b="0" i="0" u="none" strike="noStrike" cap="none" spc="0" baseline="0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KIMP…"/>
          <p:cNvSpPr txBox="1">
            <a:spLocks noGrp="1"/>
          </p:cNvSpPr>
          <p:nvPr>
            <p:ph type="ctrTitle"/>
          </p:nvPr>
        </p:nvSpPr>
        <p:spPr>
          <a:xfrm>
            <a:off x="2387600" y="2705100"/>
            <a:ext cx="19621500" cy="4544225"/>
          </a:xfrm>
          <a:prstGeom prst="rect">
            <a:avLst/>
          </a:prstGeom>
        </p:spPr>
        <p:txBody>
          <a:bodyPr/>
          <a:lstStyle/>
          <a:p>
            <a:pPr defTabSz="457200">
              <a:defRPr sz="8800">
                <a:solidFill>
                  <a:schemeClr val="accent5">
                    <a:satOff val="19674"/>
                    <a:lumOff val="-24274"/>
                  </a:schemeClr>
                </a:solidFill>
                <a:latin typeface="Songti SC Bold"/>
                <a:ea typeface="Songti SC Bold"/>
                <a:cs typeface="Songti SC Bold"/>
                <a:sym typeface="Songti SC Bold"/>
              </a:defRPr>
            </a:pPr>
            <a:r>
              <a:t>KIMP</a:t>
            </a:r>
          </a:p>
          <a:p>
            <a:pPr>
              <a:defRPr sz="8800">
                <a:solidFill>
                  <a:srgbClr val="000000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pPr>
            <a:r>
              <a:t>知识管理平台</a:t>
            </a:r>
          </a:p>
          <a:p>
            <a:pPr>
              <a:defRPr sz="6600">
                <a:solidFill>
                  <a:srgbClr val="000000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pPr>
            <a:r>
              <a:t>－产品规划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线条"/>
          <p:cNvSpPr/>
          <p:nvPr/>
        </p:nvSpPr>
        <p:spPr>
          <a:xfrm>
            <a:off x="-50800" y="1076131"/>
            <a:ext cx="24485600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296" name="04 应用场景 - 有害识别"/>
          <p:cNvSpPr/>
          <p:nvPr/>
        </p:nvSpPr>
        <p:spPr>
          <a:xfrm>
            <a:off x="598735" y="-165100"/>
            <a:ext cx="2369453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pPr algn="l">
              <a:defRPr sz="4400">
                <a:solidFill>
                  <a:srgbClr val="00000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04 应用场景 </a:t>
            </a:r>
            <a:r>
              <a:rPr sz="3600"/>
              <a:t>- 有害识别</a:t>
            </a:r>
          </a:p>
        </p:txBody>
      </p:sp>
      <p:pic>
        <p:nvPicPr>
          <p:cNvPr id="29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641" y="1691938"/>
            <a:ext cx="21837087" cy="107251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线条"/>
          <p:cNvSpPr/>
          <p:nvPr/>
        </p:nvSpPr>
        <p:spPr>
          <a:xfrm>
            <a:off x="-50800" y="1076131"/>
            <a:ext cx="24485600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309" name="05 系统划分"/>
          <p:cNvSpPr/>
          <p:nvPr/>
        </p:nvSpPr>
        <p:spPr>
          <a:xfrm>
            <a:off x="598735" y="-165100"/>
            <a:ext cx="2369453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>
              <a:defRPr sz="4400">
                <a:solidFill>
                  <a:srgbClr val="00000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t>05 系统划分</a:t>
            </a:r>
          </a:p>
        </p:txBody>
      </p:sp>
      <p:graphicFrame>
        <p:nvGraphicFramePr>
          <p:cNvPr id="310" name="表格"/>
          <p:cNvGraphicFramePr/>
          <p:nvPr/>
        </p:nvGraphicFramePr>
        <p:xfrm>
          <a:off x="697212" y="1578738"/>
          <a:ext cx="22647254" cy="12010515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724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1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5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34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341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0186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FFFFFF"/>
                          </a:solidFill>
                        </a:rPr>
                        <a:t>系统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167273"/>
                        <a:satOff val="2235"/>
                        <a:lumOff val="-225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FFFFFF"/>
                          </a:solidFill>
                        </a:rPr>
                        <a:t>子系统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167273"/>
                        <a:satOff val="2235"/>
                        <a:lumOff val="-225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FFFFFF"/>
                          </a:solidFill>
                        </a:rPr>
                        <a:t>定位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167273"/>
                        <a:satOff val="2235"/>
                        <a:lumOff val="-225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FFFFFF"/>
                          </a:solidFill>
                        </a:rPr>
                        <a:t>核心功能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167273"/>
                        <a:satOff val="2235"/>
                        <a:lumOff val="-225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FFFFFF"/>
                          </a:solidFill>
                        </a:rPr>
                        <a:t>产品负责人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167273"/>
                        <a:satOff val="2235"/>
                        <a:lumOff val="-225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 b="1">
                          <a:solidFill>
                            <a:srgbClr val="FFFFFF"/>
                          </a:solidFill>
                        </a:rPr>
                        <a:t>技术负责人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167273"/>
                        <a:satOff val="2235"/>
                        <a:lumOff val="-2254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868">
                <a:tc rowSpan="3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知库网站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知库门户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/>
                        <a:t>标记及翻译的任务进行执行，执行完毕后提交给系统管理员进行审核。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/>
                        <a:t>执行任务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王俊懿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苏展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3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知库运营子系统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/>
                        <a:t>将数据转换成待执行任务，进行任务分发，对任务执行的结果进行审核，将任务完成后产生的数据归档至基础数据库中。
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/>
                        <a:t>发布任务
审核任务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王俊懿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苏展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68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内容发布子系统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/>
                        <a:t>智库网站的静态内容发布子系统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/>
                        <a:t>发布静态内容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王俊懿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苏展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5995">
                <a:tc row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数据调度系统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数据中转子系统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/>
                        <a:t>管理维护数据转换规则，将采集数据转换为有效数据并进行分级分类，为知库门户提供样品源及为知识图谱加工提供原料。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/>
                        <a:t>数据模型管理
数据分级分类
数据审核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王俊懿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苏展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368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数据预处理组件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/>
                        <a:t>主要实现把采集的数据进行数据清洗等，把数据转换为可使用的数据格式。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/>
                        <a:t>清洗数据
共享数据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王俊懿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苏展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8971">
                <a:tc row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数据管理系统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语料管理子系统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/>
                        <a:t>对所有用到的语料进行分类及管理，面向模型管理系统和知识图谱管理系统提供语料数据支撑，语料主要包括文本类语料、图片类语料。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/>
                        <a:t>语料归档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王俊懿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苏展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186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数据管理子系统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/>
                        <a:t>对所有有使用价值的数据进行分类及管理，面向第三方提供数据支撑。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/>
                        <a:t>基础数据归档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王俊懿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苏展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06115">
                <a:tc rowSpan="3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知识管理系统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知识图谱管理子系统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/>
                        <a:t>对所有知识进行管理，经过知识加工抽取。系统支持对知识加工过程的监测、审核，对知识加工结果的分析。
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/>
                        <a:t>审核知识
知识归档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王俊懿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苏展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605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知识图谱搜索子系统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/>
                        <a:t>对知识图谱进行多角度的展示。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/>
                        <a:t>图检索
知识图谱展示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王俊懿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苏展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35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知识图谱加工分析组件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/>
                        <a:t>主要实现对采集数据和语料库中的部分数据进行知识的加工、抽取、融合、推理、验证等功能。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b="1">
                          <a:solidFill>
                            <a:srgbClr val="000000"/>
                          </a:solidFill>
                        </a:defRPr>
                      </a:pPr>
                      <a:r>
                        <a:t>知识加工</a:t>
                      </a:r>
                    </a:p>
                    <a:p>
                      <a:pPr algn="l">
                        <a:defRPr sz="2000" b="1">
                          <a:solidFill>
                            <a:srgbClr val="000000"/>
                          </a:solidFill>
                        </a:defRPr>
                      </a:pPr>
                      <a:r>
                        <a:t>（抽取、融合、推理、验证）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王俊懿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/>
                        <a:t>苏展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线条"/>
          <p:cNvSpPr/>
          <p:nvPr/>
        </p:nvSpPr>
        <p:spPr>
          <a:xfrm>
            <a:off x="-50800" y="1076131"/>
            <a:ext cx="24485600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315" name="06 建设规划"/>
          <p:cNvSpPr/>
          <p:nvPr/>
        </p:nvSpPr>
        <p:spPr>
          <a:xfrm>
            <a:off x="598735" y="-165100"/>
            <a:ext cx="2369453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>
              <a:defRPr sz="4400">
                <a:solidFill>
                  <a:srgbClr val="00000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t>06 建设规划</a:t>
            </a:r>
          </a:p>
        </p:txBody>
      </p:sp>
      <p:graphicFrame>
        <p:nvGraphicFramePr>
          <p:cNvPr id="316" name="表格"/>
          <p:cNvGraphicFramePr/>
          <p:nvPr/>
        </p:nvGraphicFramePr>
        <p:xfrm>
          <a:off x="943385" y="1999997"/>
          <a:ext cx="22509930" cy="10163713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3368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7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4027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Kaiti SC Bold"/>
                          <a:ea typeface="Kaiti SC Bold"/>
                          <a:cs typeface="Kaiti SC Bold"/>
                          <a:sym typeface="Kaiti SC Bold"/>
                        </a:rPr>
                        <a:t>阶段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167273"/>
                        <a:satOff val="2235"/>
                        <a:lumOff val="-225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Kaiti SC Bold"/>
                          <a:ea typeface="Kaiti SC Bold"/>
                          <a:cs typeface="Kaiti SC Bold"/>
                          <a:sym typeface="Kaiti SC Bold"/>
                        </a:rPr>
                        <a:t>建设目标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167273"/>
                        <a:satOff val="2235"/>
                        <a:lumOff val="-225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Kaiti SC Bold"/>
                          <a:ea typeface="Kaiti SC Bold"/>
                          <a:cs typeface="Kaiti SC Bold"/>
                          <a:sym typeface="Kaiti SC Bold"/>
                        </a:rPr>
                        <a:t>开始时间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167273"/>
                        <a:satOff val="2235"/>
                        <a:lumOff val="-225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Kaiti SC Bold"/>
                          <a:ea typeface="Kaiti SC Bold"/>
                          <a:cs typeface="Kaiti SC Bold"/>
                          <a:sym typeface="Kaiti SC Bold"/>
                        </a:rPr>
                        <a:t>结束时间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167273"/>
                        <a:satOff val="2235"/>
                        <a:lumOff val="-2254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443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Kaiti SC Bold"/>
                          <a:ea typeface="Kaiti SC Bold"/>
                          <a:cs typeface="Kaiti SC Bold"/>
                          <a:sym typeface="Kaiti SC Bold"/>
                        </a:rPr>
                        <a:t>第一阶段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167273"/>
                        <a:satOff val="2235"/>
                        <a:lumOff val="-225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Kaiti SC Bold"/>
                          <a:ea typeface="Kaiti SC Bold"/>
                          <a:cs typeface="Kaiti SC Bold"/>
                          <a:sym typeface="Kaiti SC Bold"/>
                        </a:rPr>
                        <a:t>1. 实现知识图谱搜索子系统的demo 版。
2. 完成整体架构设计。
3. 实现知库门户的V0.2版本，支持翻译语料及标记语料任务执行。
4. 实现知识抽取及知识图谱应用的demo，针对有害识别、智能搜索应用场景。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Kaiti SC Bold"/>
                          <a:ea typeface="Kaiti SC Bold"/>
                          <a:cs typeface="Kaiti SC Bold"/>
                          <a:sym typeface="Kaiti SC Bold"/>
                        </a:rPr>
                        <a:t>2019年1月10日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Kaiti SC Bold"/>
                          <a:ea typeface="Kaiti SC Bold"/>
                          <a:cs typeface="Kaiti SC Bold"/>
                          <a:sym typeface="Kaiti SC Bold"/>
                        </a:rPr>
                        <a:t>2019年5月20日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444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Kaiti SC Bold"/>
                          <a:ea typeface="Kaiti SC Bold"/>
                          <a:cs typeface="Kaiti SC Bold"/>
                          <a:sym typeface="Kaiti SC Bold"/>
                        </a:rPr>
                        <a:t>第二阶段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167273"/>
                        <a:satOff val="2235"/>
                        <a:lumOff val="-225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Kaiti SC Bold"/>
                          <a:ea typeface="Kaiti SC Bold"/>
                          <a:cs typeface="Kaiti SC Bold"/>
                          <a:sym typeface="Kaiti SC Bold"/>
                        </a:rPr>
                        <a:t>1. 对知库门户进行升级完善，主要对标记任务的种类进行扩充，支持实体标记、情感标记等。
2. 面对NOS项目支撑，主要包括语料管理系统、辅助翻译系统。
3. 完成知库网站V1.0版本设计与研发，与样品库系统及其他对接需求，启动上线运行。
4. 完成数据管理系统V0.1版本，实现基础数据的初步归档，对有害识别、知识抽取、翻译提供语料支撑。
5. 提供实体语料支撑，对知识加工组件效果进行完善及验证。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Kaiti SC Bold"/>
                          <a:ea typeface="Kaiti SC Bold"/>
                          <a:cs typeface="Kaiti SC Bold"/>
                          <a:sym typeface="Kaiti SC Bold"/>
                        </a:rPr>
                        <a:t>2019年4月20日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Kaiti SC Bold"/>
                          <a:ea typeface="Kaiti SC Bold"/>
                          <a:cs typeface="Kaiti SC Bold"/>
                          <a:sym typeface="Kaiti SC Bold"/>
                        </a:rPr>
                        <a:t>2019年6月30日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485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Kaiti SC Bold"/>
                          <a:ea typeface="Kaiti SC Bold"/>
                          <a:cs typeface="Kaiti SC Bold"/>
                          <a:sym typeface="Kaiti SC Bold"/>
                        </a:rPr>
                        <a:t>第三阶段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167273"/>
                        <a:satOff val="2235"/>
                        <a:lumOff val="-225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Kaiti SC Bold"/>
                          <a:ea typeface="Kaiti SC Bold"/>
                          <a:cs typeface="Kaiti SC Bold"/>
                          <a:sym typeface="Kaiti SC Bold"/>
                        </a:rPr>
                        <a:t>1. 完善数据管理系统，对语料及基础数据业务功能进行完善设计及研发，实现V1.0公测版本。
2. 启动知识图谱管理系统建设，完成V0.2版本设计与研发，实现对知识的加工、审核、管理、可视化展示。增加人物库、事件库概念，针对人和事进行重点知识管理。
3. 增加采集数据自动接入功能，对网上内容进行清洗、加工，接入知库门户进行语料标记，以及自动接入知识加工组件，实现实时知识抽取。
4. 启动人物分析、事件分析相关场景的知识模型设计、加工、抽取设计与研发。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Kaiti SC Bold"/>
                          <a:ea typeface="Kaiti SC Bold"/>
                          <a:cs typeface="Kaiti SC Bold"/>
                          <a:sym typeface="Kaiti SC Bold"/>
                        </a:rPr>
                        <a:t>2019年5月20日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Kaiti SC Bold"/>
                          <a:ea typeface="Kaiti SC Bold"/>
                          <a:cs typeface="Kaiti SC Bold"/>
                          <a:sym typeface="Kaiti SC Bold"/>
                        </a:rPr>
                        <a:t>2019年7月25日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207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latin typeface="Kaiti SC Bold"/>
                          <a:ea typeface="Kaiti SC Bold"/>
                          <a:cs typeface="Kaiti SC Bold"/>
                          <a:sym typeface="Kaiti SC Bold"/>
                        </a:rPr>
                        <a:t>第四阶段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167273"/>
                        <a:satOff val="2235"/>
                        <a:lumOff val="-2254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Kaiti SC Bold"/>
                          <a:ea typeface="Kaiti SC Bold"/>
                          <a:cs typeface="Kaiti SC Bold"/>
                          <a:sym typeface="Kaiti SC Bold"/>
                        </a:rPr>
                        <a:t>1. 完善数据调度系统，实现数据自动监测、数据自动分级分类、数据任务调度、数据共享日志管理等功能。
2. 实现数据调度系统V1.0版本建设，正式启动上线。
3. 实现知识管理系统V1.0版本建设，正式启动上线。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Kaiti SC Bold"/>
                          <a:ea typeface="Kaiti SC Bold"/>
                          <a:cs typeface="Kaiti SC Bold"/>
                          <a:sym typeface="Kaiti SC Bold"/>
                        </a:rPr>
                        <a:t>2019年6月20日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Kaiti SC Bold"/>
                          <a:ea typeface="Kaiti SC Bold"/>
                          <a:cs typeface="Kaiti SC Bold"/>
                          <a:sym typeface="Kaiti SC Bold"/>
                        </a:rPr>
                        <a:t>2019年8月25日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矩形"/>
          <p:cNvSpPr/>
          <p:nvPr/>
        </p:nvSpPr>
        <p:spPr>
          <a:xfrm>
            <a:off x="4827034" y="-1"/>
            <a:ext cx="91140" cy="13716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9" name="目录"/>
          <p:cNvSpPr txBox="1"/>
          <p:nvPr/>
        </p:nvSpPr>
        <p:spPr>
          <a:xfrm>
            <a:off x="2366358" y="956255"/>
            <a:ext cx="2233937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>
                <a:solidFill>
                  <a:srgbClr val="000000"/>
                </a:solidFill>
              </a:defRPr>
            </a:lvl1pPr>
          </a:lstStyle>
          <a:p>
            <a:r>
              <a:t>目录</a:t>
            </a:r>
          </a:p>
        </p:txBody>
      </p:sp>
      <p:sp>
        <p:nvSpPr>
          <p:cNvPr id="320" name="矩形"/>
          <p:cNvSpPr/>
          <p:nvPr/>
        </p:nvSpPr>
        <p:spPr>
          <a:xfrm>
            <a:off x="4871516" y="4369367"/>
            <a:ext cx="15322624" cy="2958637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1" name="二、总体设计"/>
          <p:cNvSpPr txBox="1"/>
          <p:nvPr/>
        </p:nvSpPr>
        <p:spPr>
          <a:xfrm>
            <a:off x="5144913" y="4453533"/>
            <a:ext cx="420194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FFFFFF"/>
                </a:solidFill>
              </a:defRPr>
            </a:lvl1pPr>
          </a:lstStyle>
          <a:p>
            <a:r>
              <a:t>二、总体设计</a:t>
            </a:r>
          </a:p>
        </p:txBody>
      </p:sp>
      <p:sp>
        <p:nvSpPr>
          <p:cNvPr id="322" name="01 体系结构"/>
          <p:cNvSpPr txBox="1"/>
          <p:nvPr/>
        </p:nvSpPr>
        <p:spPr>
          <a:xfrm>
            <a:off x="6318422" y="5555279"/>
            <a:ext cx="409974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01 体系结构</a:t>
            </a:r>
          </a:p>
        </p:txBody>
      </p:sp>
      <p:sp>
        <p:nvSpPr>
          <p:cNvPr id="323" name="05 数据流程"/>
          <p:cNvSpPr txBox="1"/>
          <p:nvPr/>
        </p:nvSpPr>
        <p:spPr>
          <a:xfrm>
            <a:off x="6318422" y="6436081"/>
            <a:ext cx="409974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05 数据流程</a:t>
            </a:r>
          </a:p>
        </p:txBody>
      </p:sp>
      <p:sp>
        <p:nvSpPr>
          <p:cNvPr id="324" name="04 技术路线"/>
          <p:cNvSpPr txBox="1"/>
          <p:nvPr/>
        </p:nvSpPr>
        <p:spPr>
          <a:xfrm>
            <a:off x="15389727" y="5555279"/>
            <a:ext cx="2823624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04 技术路线</a:t>
            </a:r>
          </a:p>
        </p:txBody>
      </p:sp>
      <p:sp>
        <p:nvSpPr>
          <p:cNvPr id="325" name="02 业务流程"/>
          <p:cNvSpPr txBox="1"/>
          <p:nvPr/>
        </p:nvSpPr>
        <p:spPr>
          <a:xfrm>
            <a:off x="9602416" y="5555279"/>
            <a:ext cx="409974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02 业务流程</a:t>
            </a:r>
          </a:p>
        </p:txBody>
      </p:sp>
      <p:sp>
        <p:nvSpPr>
          <p:cNvPr id="326" name="06 机房设计"/>
          <p:cNvSpPr txBox="1"/>
          <p:nvPr/>
        </p:nvSpPr>
        <p:spPr>
          <a:xfrm>
            <a:off x="9602416" y="6436081"/>
            <a:ext cx="2823624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06 机房设计</a:t>
            </a:r>
          </a:p>
        </p:txBody>
      </p:sp>
      <p:sp>
        <p:nvSpPr>
          <p:cNvPr id="327" name="03 用户分析"/>
          <p:cNvSpPr txBox="1"/>
          <p:nvPr/>
        </p:nvSpPr>
        <p:spPr>
          <a:xfrm>
            <a:off x="12577944" y="5555279"/>
            <a:ext cx="2823624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03 用户分析</a:t>
            </a:r>
          </a:p>
        </p:txBody>
      </p:sp>
      <p:sp>
        <p:nvSpPr>
          <p:cNvPr id="328" name="一、产品规划"/>
          <p:cNvSpPr txBox="1"/>
          <p:nvPr/>
        </p:nvSpPr>
        <p:spPr>
          <a:xfrm>
            <a:off x="5144913" y="1231961"/>
            <a:ext cx="420194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000000"/>
                </a:solidFill>
              </a:defRPr>
            </a:lvl1pPr>
          </a:lstStyle>
          <a:p>
            <a:r>
              <a:t>一、产品规划</a:t>
            </a:r>
          </a:p>
        </p:txBody>
      </p:sp>
      <p:sp>
        <p:nvSpPr>
          <p:cNvPr id="329" name="02 产品定位"/>
          <p:cNvSpPr txBox="1"/>
          <p:nvPr/>
        </p:nvSpPr>
        <p:spPr>
          <a:xfrm>
            <a:off x="9364886" y="2171097"/>
            <a:ext cx="409974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02 产品定位</a:t>
            </a:r>
          </a:p>
        </p:txBody>
      </p:sp>
      <p:sp>
        <p:nvSpPr>
          <p:cNvPr id="330" name="05 系统划分"/>
          <p:cNvSpPr txBox="1"/>
          <p:nvPr/>
        </p:nvSpPr>
        <p:spPr>
          <a:xfrm>
            <a:off x="6318422" y="3171365"/>
            <a:ext cx="409974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05 系统划分</a:t>
            </a:r>
          </a:p>
        </p:txBody>
      </p:sp>
      <p:sp>
        <p:nvSpPr>
          <p:cNvPr id="331" name="03 产品核心"/>
          <p:cNvSpPr txBox="1"/>
          <p:nvPr/>
        </p:nvSpPr>
        <p:spPr>
          <a:xfrm>
            <a:off x="12233678" y="2171097"/>
            <a:ext cx="4099744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03 产品核心</a:t>
            </a:r>
          </a:p>
        </p:txBody>
      </p:sp>
      <p:sp>
        <p:nvSpPr>
          <p:cNvPr id="332" name="01 学术背景"/>
          <p:cNvSpPr txBox="1"/>
          <p:nvPr/>
        </p:nvSpPr>
        <p:spPr>
          <a:xfrm>
            <a:off x="6318422" y="2171097"/>
            <a:ext cx="409974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01 学术背景</a:t>
            </a:r>
          </a:p>
        </p:txBody>
      </p:sp>
      <p:sp>
        <p:nvSpPr>
          <p:cNvPr id="333" name="06 建设规划"/>
          <p:cNvSpPr txBox="1"/>
          <p:nvPr/>
        </p:nvSpPr>
        <p:spPr>
          <a:xfrm>
            <a:off x="9264822" y="3171365"/>
            <a:ext cx="514689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06 建设规划</a:t>
            </a:r>
          </a:p>
        </p:txBody>
      </p:sp>
      <p:sp>
        <p:nvSpPr>
          <p:cNvPr id="334" name="04 应用场景"/>
          <p:cNvSpPr txBox="1"/>
          <p:nvPr/>
        </p:nvSpPr>
        <p:spPr>
          <a:xfrm>
            <a:off x="15208422" y="2171097"/>
            <a:ext cx="2727716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04 应用场景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01 体系结构"/>
          <p:cNvSpPr txBox="1">
            <a:spLocks noGrp="1"/>
          </p:cNvSpPr>
          <p:nvPr>
            <p:ph type="ctrTitle"/>
          </p:nvPr>
        </p:nvSpPr>
        <p:spPr>
          <a:xfrm>
            <a:off x="598735" y="-228600"/>
            <a:ext cx="23694530" cy="1063229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rgbClr val="00000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t>01 体系结构</a:t>
            </a:r>
          </a:p>
        </p:txBody>
      </p:sp>
      <p:sp>
        <p:nvSpPr>
          <p:cNvPr id="337" name="线条"/>
          <p:cNvSpPr/>
          <p:nvPr/>
        </p:nvSpPr>
        <p:spPr>
          <a:xfrm>
            <a:off x="-50800" y="990600"/>
            <a:ext cx="24485600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338" name="知库网站"/>
          <p:cNvSpPr/>
          <p:nvPr/>
        </p:nvSpPr>
        <p:spPr>
          <a:xfrm>
            <a:off x="3474429" y="1429899"/>
            <a:ext cx="8896567" cy="1098978"/>
          </a:xfrm>
          <a:prstGeom prst="rect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 知库网站</a:t>
            </a:r>
          </a:p>
        </p:txBody>
      </p:sp>
      <p:sp>
        <p:nvSpPr>
          <p:cNvPr id="339" name="矩形"/>
          <p:cNvSpPr/>
          <p:nvPr/>
        </p:nvSpPr>
        <p:spPr>
          <a:xfrm>
            <a:off x="1289103" y="1173510"/>
            <a:ext cx="21805797" cy="2725251"/>
          </a:xfrm>
          <a:prstGeom prst="rect">
            <a:avLst/>
          </a:prstGeom>
          <a:ln w="25400">
            <a:solidFill>
              <a:schemeClr val="accent1">
                <a:hueOff val="550649"/>
                <a:satOff val="22840"/>
                <a:lumOff val="-37254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l"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</a:defRPr>
            </a:pPr>
            <a:endParaRPr/>
          </a:p>
        </p:txBody>
      </p:sp>
      <p:sp>
        <p:nvSpPr>
          <p:cNvPr id="340" name="知库门户"/>
          <p:cNvSpPr/>
          <p:nvPr/>
        </p:nvSpPr>
        <p:spPr>
          <a:xfrm>
            <a:off x="5395130" y="1649967"/>
            <a:ext cx="1846645" cy="667719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知库门户</a:t>
            </a:r>
          </a:p>
        </p:txBody>
      </p:sp>
      <p:sp>
        <p:nvSpPr>
          <p:cNvPr id="341" name="知库运营子系统"/>
          <p:cNvSpPr/>
          <p:nvPr/>
        </p:nvSpPr>
        <p:spPr>
          <a:xfrm>
            <a:off x="7484187" y="1643818"/>
            <a:ext cx="2127703" cy="667719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知库运营子系统</a:t>
            </a:r>
          </a:p>
        </p:txBody>
      </p:sp>
      <p:sp>
        <p:nvSpPr>
          <p:cNvPr id="342" name="内容发布子系统"/>
          <p:cNvSpPr/>
          <p:nvPr/>
        </p:nvSpPr>
        <p:spPr>
          <a:xfrm>
            <a:off x="9850261" y="1600057"/>
            <a:ext cx="2127704" cy="706202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内容发布子系统</a:t>
            </a:r>
          </a:p>
        </p:txBody>
      </p:sp>
      <p:sp>
        <p:nvSpPr>
          <p:cNvPr id="343" name="应用层"/>
          <p:cNvSpPr txBox="1"/>
          <p:nvPr/>
        </p:nvSpPr>
        <p:spPr>
          <a:xfrm>
            <a:off x="1688307" y="2063270"/>
            <a:ext cx="1755779" cy="472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应用层</a:t>
            </a:r>
          </a:p>
        </p:txBody>
      </p:sp>
      <p:sp>
        <p:nvSpPr>
          <p:cNvPr id="344" name="AP支撑管理"/>
          <p:cNvSpPr/>
          <p:nvPr/>
        </p:nvSpPr>
        <p:spPr>
          <a:xfrm>
            <a:off x="3520323" y="4391892"/>
            <a:ext cx="1846645" cy="675767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AP支撑管理</a:t>
            </a:r>
          </a:p>
        </p:txBody>
      </p:sp>
      <p:sp>
        <p:nvSpPr>
          <p:cNvPr id="345" name="搜索引擎"/>
          <p:cNvSpPr/>
          <p:nvPr/>
        </p:nvSpPr>
        <p:spPr>
          <a:xfrm>
            <a:off x="5601895" y="4391712"/>
            <a:ext cx="1846645" cy="676126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搜索引擎</a:t>
            </a:r>
          </a:p>
        </p:txBody>
      </p:sp>
      <p:sp>
        <p:nvSpPr>
          <p:cNvPr id="346" name="多语种翻译系统"/>
          <p:cNvSpPr/>
          <p:nvPr/>
        </p:nvSpPr>
        <p:spPr>
          <a:xfrm>
            <a:off x="7683467" y="4401730"/>
            <a:ext cx="2127703" cy="706203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多语种翻译系统</a:t>
            </a:r>
          </a:p>
        </p:txBody>
      </p:sp>
      <p:sp>
        <p:nvSpPr>
          <p:cNvPr id="347" name="矩形"/>
          <p:cNvSpPr/>
          <p:nvPr/>
        </p:nvSpPr>
        <p:spPr>
          <a:xfrm>
            <a:off x="1302198" y="4068971"/>
            <a:ext cx="21788337" cy="1340328"/>
          </a:xfrm>
          <a:prstGeom prst="rect">
            <a:avLst/>
          </a:prstGeom>
          <a:ln w="25400">
            <a:solidFill>
              <a:schemeClr val="accent1">
                <a:hueOff val="550649"/>
                <a:satOff val="22840"/>
                <a:lumOff val="-37254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l"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</a:defRPr>
            </a:pPr>
            <a:endParaRPr/>
          </a:p>
        </p:txBody>
      </p:sp>
      <p:sp>
        <p:nvSpPr>
          <p:cNvPr id="348" name="应用支撑层"/>
          <p:cNvSpPr txBox="1"/>
          <p:nvPr/>
        </p:nvSpPr>
        <p:spPr>
          <a:xfrm>
            <a:off x="1409653" y="4502804"/>
            <a:ext cx="1755779" cy="472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应用支撑层</a:t>
            </a:r>
          </a:p>
        </p:txBody>
      </p:sp>
      <p:sp>
        <p:nvSpPr>
          <p:cNvPr id="349" name="矩形"/>
          <p:cNvSpPr/>
          <p:nvPr/>
        </p:nvSpPr>
        <p:spPr>
          <a:xfrm>
            <a:off x="1319654" y="5643977"/>
            <a:ext cx="21753423" cy="1354591"/>
          </a:xfrm>
          <a:prstGeom prst="rect">
            <a:avLst/>
          </a:prstGeom>
          <a:ln w="25400">
            <a:solidFill>
              <a:schemeClr val="accent1">
                <a:hueOff val="550649"/>
                <a:satOff val="22840"/>
                <a:lumOff val="-37254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l"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</a:defRPr>
            </a:pPr>
            <a:endParaRPr/>
          </a:p>
        </p:txBody>
      </p:sp>
      <p:sp>
        <p:nvSpPr>
          <p:cNvPr id="350" name="网上采集"/>
          <p:cNvSpPr/>
          <p:nvPr/>
        </p:nvSpPr>
        <p:spPr>
          <a:xfrm>
            <a:off x="7683468" y="5966586"/>
            <a:ext cx="1858424" cy="706202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网上采集</a:t>
            </a:r>
          </a:p>
        </p:txBody>
      </p:sp>
      <p:sp>
        <p:nvSpPr>
          <p:cNvPr id="351" name="音视频处理组件"/>
          <p:cNvSpPr/>
          <p:nvPr/>
        </p:nvSpPr>
        <p:spPr>
          <a:xfrm>
            <a:off x="11852946" y="5979630"/>
            <a:ext cx="2006601" cy="725137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音视频处理组件</a:t>
            </a:r>
          </a:p>
        </p:txBody>
      </p:sp>
      <p:sp>
        <p:nvSpPr>
          <p:cNvPr id="352" name="自然语言处理"/>
          <p:cNvSpPr/>
          <p:nvPr/>
        </p:nvSpPr>
        <p:spPr>
          <a:xfrm>
            <a:off x="3514433" y="5944305"/>
            <a:ext cx="1858424" cy="706203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自然语言处理</a:t>
            </a:r>
          </a:p>
        </p:txBody>
      </p:sp>
      <p:sp>
        <p:nvSpPr>
          <p:cNvPr id="353" name="支撑层"/>
          <p:cNvSpPr txBox="1"/>
          <p:nvPr/>
        </p:nvSpPr>
        <p:spPr>
          <a:xfrm>
            <a:off x="1692672" y="6124621"/>
            <a:ext cx="1755778" cy="472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支撑层</a:t>
            </a:r>
          </a:p>
        </p:txBody>
      </p:sp>
      <p:sp>
        <p:nvSpPr>
          <p:cNvPr id="354" name="文本处理组件"/>
          <p:cNvSpPr/>
          <p:nvPr/>
        </p:nvSpPr>
        <p:spPr>
          <a:xfrm>
            <a:off x="5596006" y="5982789"/>
            <a:ext cx="1858423" cy="667719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文本处理组件</a:t>
            </a:r>
          </a:p>
        </p:txBody>
      </p:sp>
      <p:sp>
        <p:nvSpPr>
          <p:cNvPr id="355" name="矩形"/>
          <p:cNvSpPr/>
          <p:nvPr/>
        </p:nvSpPr>
        <p:spPr>
          <a:xfrm>
            <a:off x="1293466" y="7244412"/>
            <a:ext cx="21788339" cy="4587017"/>
          </a:xfrm>
          <a:prstGeom prst="rect">
            <a:avLst/>
          </a:prstGeom>
          <a:ln w="25400">
            <a:solidFill>
              <a:schemeClr val="accent1">
                <a:hueOff val="550649"/>
                <a:satOff val="22840"/>
                <a:lumOff val="-37254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l"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</a:defRPr>
            </a:pPr>
            <a:endParaRPr/>
          </a:p>
        </p:txBody>
      </p:sp>
      <p:sp>
        <p:nvSpPr>
          <p:cNvPr id="356" name="数据层"/>
          <p:cNvSpPr txBox="1"/>
          <p:nvPr/>
        </p:nvSpPr>
        <p:spPr>
          <a:xfrm>
            <a:off x="1452157" y="9152930"/>
            <a:ext cx="1755778" cy="472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数据层</a:t>
            </a:r>
          </a:p>
        </p:txBody>
      </p:sp>
      <p:sp>
        <p:nvSpPr>
          <p:cNvPr id="357" name="实体库"/>
          <p:cNvSpPr/>
          <p:nvPr/>
        </p:nvSpPr>
        <p:spPr>
          <a:xfrm>
            <a:off x="3383176" y="7496881"/>
            <a:ext cx="7919064" cy="2127866"/>
          </a:xfrm>
          <a:prstGeom prst="rect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实体库</a:t>
            </a:r>
          </a:p>
        </p:txBody>
      </p:sp>
      <p:sp>
        <p:nvSpPr>
          <p:cNvPr id="358" name="人名库"/>
          <p:cNvSpPr/>
          <p:nvPr/>
        </p:nvSpPr>
        <p:spPr>
          <a:xfrm>
            <a:off x="4900688" y="7762818"/>
            <a:ext cx="1846645" cy="675767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人名库</a:t>
            </a:r>
          </a:p>
        </p:txBody>
      </p:sp>
      <p:sp>
        <p:nvSpPr>
          <p:cNvPr id="359" name="地名库"/>
          <p:cNvSpPr/>
          <p:nvPr/>
        </p:nvSpPr>
        <p:spPr>
          <a:xfrm>
            <a:off x="6982260" y="7747600"/>
            <a:ext cx="1858424" cy="706203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地名库</a:t>
            </a:r>
          </a:p>
        </p:txBody>
      </p:sp>
      <p:sp>
        <p:nvSpPr>
          <p:cNvPr id="360" name="事件库"/>
          <p:cNvSpPr/>
          <p:nvPr/>
        </p:nvSpPr>
        <p:spPr>
          <a:xfrm>
            <a:off x="9075264" y="7754149"/>
            <a:ext cx="1858424" cy="706202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事件库</a:t>
            </a:r>
          </a:p>
        </p:txBody>
      </p:sp>
      <p:sp>
        <p:nvSpPr>
          <p:cNvPr id="361" name="组织库"/>
          <p:cNvSpPr/>
          <p:nvPr/>
        </p:nvSpPr>
        <p:spPr>
          <a:xfrm>
            <a:off x="4894304" y="8737155"/>
            <a:ext cx="1858424" cy="675767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t>组织库</a:t>
            </a:r>
          </a:p>
        </p:txBody>
      </p:sp>
      <p:sp>
        <p:nvSpPr>
          <p:cNvPr id="362" name="物品库"/>
          <p:cNvSpPr/>
          <p:nvPr/>
        </p:nvSpPr>
        <p:spPr>
          <a:xfrm>
            <a:off x="7005901" y="8712470"/>
            <a:ext cx="1858424" cy="725137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物品库</a:t>
            </a:r>
          </a:p>
        </p:txBody>
      </p:sp>
      <p:sp>
        <p:nvSpPr>
          <p:cNvPr id="363" name="自然语言"/>
          <p:cNvSpPr/>
          <p:nvPr/>
        </p:nvSpPr>
        <p:spPr>
          <a:xfrm>
            <a:off x="3308025" y="10123062"/>
            <a:ext cx="13611498" cy="1234495"/>
          </a:xfrm>
          <a:prstGeom prst="rect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自然语言</a:t>
            </a:r>
          </a:p>
        </p:txBody>
      </p:sp>
      <p:sp>
        <p:nvSpPr>
          <p:cNvPr id="364" name="近义词"/>
          <p:cNvSpPr/>
          <p:nvPr/>
        </p:nvSpPr>
        <p:spPr>
          <a:xfrm>
            <a:off x="4885326" y="10395620"/>
            <a:ext cx="1858424" cy="706202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近义词</a:t>
            </a:r>
          </a:p>
        </p:txBody>
      </p:sp>
      <p:sp>
        <p:nvSpPr>
          <p:cNvPr id="365" name="分词库"/>
          <p:cNvSpPr/>
          <p:nvPr/>
        </p:nvSpPr>
        <p:spPr>
          <a:xfrm>
            <a:off x="6968252" y="10395620"/>
            <a:ext cx="1858424" cy="706202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分词库</a:t>
            </a:r>
          </a:p>
        </p:txBody>
      </p:sp>
      <p:sp>
        <p:nvSpPr>
          <p:cNvPr id="366" name="矩形"/>
          <p:cNvSpPr/>
          <p:nvPr/>
        </p:nvSpPr>
        <p:spPr>
          <a:xfrm>
            <a:off x="1289100" y="11979405"/>
            <a:ext cx="21788342" cy="1172053"/>
          </a:xfrm>
          <a:prstGeom prst="rect">
            <a:avLst/>
          </a:prstGeom>
          <a:ln w="25400">
            <a:solidFill>
              <a:schemeClr val="accent1">
                <a:hueOff val="550649"/>
                <a:satOff val="22840"/>
                <a:lumOff val="-37254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l"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</a:defRPr>
            </a:pPr>
            <a:endParaRPr/>
          </a:p>
        </p:txBody>
      </p:sp>
      <p:sp>
        <p:nvSpPr>
          <p:cNvPr id="367" name="基础层"/>
          <p:cNvSpPr txBox="1"/>
          <p:nvPr/>
        </p:nvSpPr>
        <p:spPr>
          <a:xfrm>
            <a:off x="1634937" y="12390865"/>
            <a:ext cx="1755779" cy="472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基础层</a:t>
            </a:r>
          </a:p>
        </p:txBody>
      </p:sp>
      <p:sp>
        <p:nvSpPr>
          <p:cNvPr id="368" name="操作系统"/>
          <p:cNvSpPr/>
          <p:nvPr/>
        </p:nvSpPr>
        <p:spPr>
          <a:xfrm>
            <a:off x="16636964" y="12246196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操作系统</a:t>
            </a:r>
          </a:p>
        </p:txBody>
      </p:sp>
      <p:sp>
        <p:nvSpPr>
          <p:cNvPr id="369" name="虚拟化云平台"/>
          <p:cNvSpPr/>
          <p:nvPr/>
        </p:nvSpPr>
        <p:spPr>
          <a:xfrm>
            <a:off x="18819572" y="12246196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虚拟化云平台</a:t>
            </a:r>
          </a:p>
        </p:txBody>
      </p:sp>
      <p:sp>
        <p:nvSpPr>
          <p:cNvPr id="370" name="GPU服务器"/>
          <p:cNvSpPr/>
          <p:nvPr/>
        </p:nvSpPr>
        <p:spPr>
          <a:xfrm>
            <a:off x="3541323" y="12285575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GPU服务器</a:t>
            </a:r>
          </a:p>
        </p:txBody>
      </p:sp>
      <p:sp>
        <p:nvSpPr>
          <p:cNvPr id="371" name="采集服务器"/>
          <p:cNvSpPr/>
          <p:nvPr/>
        </p:nvSpPr>
        <p:spPr>
          <a:xfrm>
            <a:off x="5723930" y="12285575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采集服务器</a:t>
            </a:r>
          </a:p>
        </p:txBody>
      </p:sp>
      <p:sp>
        <p:nvSpPr>
          <p:cNvPr id="372" name="数据存储服务器"/>
          <p:cNvSpPr/>
          <p:nvPr/>
        </p:nvSpPr>
        <p:spPr>
          <a:xfrm>
            <a:off x="7906537" y="12285575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数据存储服务器</a:t>
            </a:r>
          </a:p>
        </p:txBody>
      </p:sp>
      <p:sp>
        <p:nvSpPr>
          <p:cNvPr id="373" name="文件存储服务器"/>
          <p:cNvSpPr/>
          <p:nvPr/>
        </p:nvSpPr>
        <p:spPr>
          <a:xfrm>
            <a:off x="10089144" y="12285575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文件存储服务器</a:t>
            </a:r>
          </a:p>
        </p:txBody>
      </p:sp>
      <p:sp>
        <p:nvSpPr>
          <p:cNvPr id="374" name="数据库服务器"/>
          <p:cNvSpPr/>
          <p:nvPr/>
        </p:nvSpPr>
        <p:spPr>
          <a:xfrm>
            <a:off x="12271750" y="12285575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数据库服务器</a:t>
            </a:r>
          </a:p>
        </p:txBody>
      </p:sp>
      <p:sp>
        <p:nvSpPr>
          <p:cNvPr id="375" name="搜索服务器"/>
          <p:cNvSpPr/>
          <p:nvPr/>
        </p:nvSpPr>
        <p:spPr>
          <a:xfrm>
            <a:off x="14454358" y="12285575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搜索服务器</a:t>
            </a:r>
          </a:p>
        </p:txBody>
      </p:sp>
      <p:sp>
        <p:nvSpPr>
          <p:cNvPr id="376" name="其他"/>
          <p:cNvSpPr/>
          <p:nvPr/>
        </p:nvSpPr>
        <p:spPr>
          <a:xfrm>
            <a:off x="21002176" y="12246196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其他</a:t>
            </a:r>
          </a:p>
        </p:txBody>
      </p:sp>
      <p:sp>
        <p:nvSpPr>
          <p:cNvPr id="377" name="图片处理组件"/>
          <p:cNvSpPr/>
          <p:nvPr/>
        </p:nvSpPr>
        <p:spPr>
          <a:xfrm>
            <a:off x="9768206" y="5979630"/>
            <a:ext cx="1858424" cy="725137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图片处理组件</a:t>
            </a:r>
          </a:p>
        </p:txBody>
      </p:sp>
      <p:sp>
        <p:nvSpPr>
          <p:cNvPr id="378" name="知识加工处理组件"/>
          <p:cNvSpPr/>
          <p:nvPr/>
        </p:nvSpPr>
        <p:spPr>
          <a:xfrm>
            <a:off x="14094083" y="5954079"/>
            <a:ext cx="2282628" cy="725137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知识加工处理组件</a:t>
            </a:r>
          </a:p>
        </p:txBody>
      </p:sp>
      <p:sp>
        <p:nvSpPr>
          <p:cNvPr id="379" name="数据预处理组件"/>
          <p:cNvSpPr/>
          <p:nvPr/>
        </p:nvSpPr>
        <p:spPr>
          <a:xfrm>
            <a:off x="16673638" y="5954079"/>
            <a:ext cx="2282627" cy="725137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数据预处理组件</a:t>
            </a:r>
          </a:p>
        </p:txBody>
      </p:sp>
      <p:sp>
        <p:nvSpPr>
          <p:cNvPr id="380" name="有害样品管理系统"/>
          <p:cNvSpPr/>
          <p:nvPr/>
        </p:nvSpPr>
        <p:spPr>
          <a:xfrm>
            <a:off x="10180297" y="4401730"/>
            <a:ext cx="2629652" cy="706203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有害样品管理系统</a:t>
            </a:r>
          </a:p>
        </p:txBody>
      </p:sp>
      <p:sp>
        <p:nvSpPr>
          <p:cNvPr id="381" name="翻译库"/>
          <p:cNvSpPr/>
          <p:nvPr/>
        </p:nvSpPr>
        <p:spPr>
          <a:xfrm>
            <a:off x="11459257" y="7522281"/>
            <a:ext cx="5433237" cy="2127867"/>
          </a:xfrm>
          <a:prstGeom prst="rect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翻译库</a:t>
            </a:r>
          </a:p>
        </p:txBody>
      </p:sp>
      <p:sp>
        <p:nvSpPr>
          <p:cNvPr id="382" name="平行翻译语料"/>
          <p:cNvSpPr/>
          <p:nvPr/>
        </p:nvSpPr>
        <p:spPr>
          <a:xfrm>
            <a:off x="12733484" y="7723344"/>
            <a:ext cx="1846644" cy="675767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平行翻译语料</a:t>
            </a:r>
          </a:p>
        </p:txBody>
      </p:sp>
      <p:sp>
        <p:nvSpPr>
          <p:cNvPr id="383" name="术语翻译语料"/>
          <p:cNvSpPr/>
          <p:nvPr/>
        </p:nvSpPr>
        <p:spPr>
          <a:xfrm>
            <a:off x="14815056" y="7708126"/>
            <a:ext cx="1858424" cy="706202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术语翻译语料</a:t>
            </a:r>
          </a:p>
        </p:txBody>
      </p:sp>
      <p:sp>
        <p:nvSpPr>
          <p:cNvPr id="384" name="词典翻译语料"/>
          <p:cNvSpPr/>
          <p:nvPr/>
        </p:nvSpPr>
        <p:spPr>
          <a:xfrm>
            <a:off x="12727099" y="8697680"/>
            <a:ext cx="1858424" cy="675768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t>词典翻译语料</a:t>
            </a:r>
          </a:p>
        </p:txBody>
      </p:sp>
      <p:sp>
        <p:nvSpPr>
          <p:cNvPr id="385" name="停用词库"/>
          <p:cNvSpPr/>
          <p:nvPr/>
        </p:nvSpPr>
        <p:spPr>
          <a:xfrm>
            <a:off x="9055715" y="10395620"/>
            <a:ext cx="1858424" cy="706202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停用词库</a:t>
            </a:r>
          </a:p>
        </p:txBody>
      </p:sp>
      <p:sp>
        <p:nvSpPr>
          <p:cNvPr id="386" name="词向量"/>
          <p:cNvSpPr/>
          <p:nvPr/>
        </p:nvSpPr>
        <p:spPr>
          <a:xfrm>
            <a:off x="11038487" y="10395620"/>
            <a:ext cx="1858424" cy="706202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词向量</a:t>
            </a:r>
          </a:p>
        </p:txBody>
      </p:sp>
      <p:sp>
        <p:nvSpPr>
          <p:cNvPr id="387" name="语种识别"/>
          <p:cNvSpPr/>
          <p:nvPr/>
        </p:nvSpPr>
        <p:spPr>
          <a:xfrm>
            <a:off x="13100967" y="10395620"/>
            <a:ext cx="1858424" cy="706202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语种识别</a:t>
            </a:r>
          </a:p>
        </p:txBody>
      </p:sp>
      <p:sp>
        <p:nvSpPr>
          <p:cNvPr id="388" name="……"/>
          <p:cNvSpPr/>
          <p:nvPr/>
        </p:nvSpPr>
        <p:spPr>
          <a:xfrm>
            <a:off x="15231226" y="10378797"/>
            <a:ext cx="1094724" cy="706202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……</a:t>
            </a:r>
          </a:p>
        </p:txBody>
      </p:sp>
      <p:sp>
        <p:nvSpPr>
          <p:cNvPr id="389" name="语料库"/>
          <p:cNvSpPr/>
          <p:nvPr/>
        </p:nvSpPr>
        <p:spPr>
          <a:xfrm>
            <a:off x="17049512" y="7482455"/>
            <a:ext cx="5557261" cy="2127867"/>
          </a:xfrm>
          <a:prstGeom prst="rect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语料库</a:t>
            </a:r>
          </a:p>
        </p:txBody>
      </p:sp>
      <p:sp>
        <p:nvSpPr>
          <p:cNvPr id="390" name="有害语料"/>
          <p:cNvSpPr/>
          <p:nvPr/>
        </p:nvSpPr>
        <p:spPr>
          <a:xfrm>
            <a:off x="18323738" y="7657149"/>
            <a:ext cx="1846645" cy="675768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有害语料</a:t>
            </a:r>
          </a:p>
        </p:txBody>
      </p:sp>
      <p:sp>
        <p:nvSpPr>
          <p:cNvPr id="391" name="情感语料"/>
          <p:cNvSpPr/>
          <p:nvPr/>
        </p:nvSpPr>
        <p:spPr>
          <a:xfrm>
            <a:off x="18317354" y="8631486"/>
            <a:ext cx="1858424" cy="675767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t>情感语料</a:t>
            </a:r>
          </a:p>
        </p:txBody>
      </p:sp>
      <p:sp>
        <p:nvSpPr>
          <p:cNvPr id="392" name="实体语料"/>
          <p:cNvSpPr/>
          <p:nvPr/>
        </p:nvSpPr>
        <p:spPr>
          <a:xfrm>
            <a:off x="20482738" y="7657149"/>
            <a:ext cx="1846645" cy="675768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实体语料</a:t>
            </a:r>
          </a:p>
        </p:txBody>
      </p:sp>
      <p:sp>
        <p:nvSpPr>
          <p:cNvPr id="393" name="……"/>
          <p:cNvSpPr/>
          <p:nvPr/>
        </p:nvSpPr>
        <p:spPr>
          <a:xfrm>
            <a:off x="20482738" y="8631486"/>
            <a:ext cx="1846645" cy="675767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……</a:t>
            </a:r>
          </a:p>
        </p:txBody>
      </p:sp>
      <p:sp>
        <p:nvSpPr>
          <p:cNvPr id="394" name="数据数据管理系统"/>
          <p:cNvSpPr/>
          <p:nvPr/>
        </p:nvSpPr>
        <p:spPr>
          <a:xfrm>
            <a:off x="3474429" y="2691195"/>
            <a:ext cx="8921366" cy="1098977"/>
          </a:xfrm>
          <a:prstGeom prst="rect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数据数据管理系统</a:t>
            </a:r>
          </a:p>
        </p:txBody>
      </p:sp>
      <p:sp>
        <p:nvSpPr>
          <p:cNvPr id="395" name="语料管理子系统"/>
          <p:cNvSpPr/>
          <p:nvPr/>
        </p:nvSpPr>
        <p:spPr>
          <a:xfrm>
            <a:off x="5814332" y="2875358"/>
            <a:ext cx="2493948" cy="667719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语料管理子系统</a:t>
            </a:r>
          </a:p>
        </p:txBody>
      </p:sp>
      <p:sp>
        <p:nvSpPr>
          <p:cNvPr id="396" name="基础数据管理子系统"/>
          <p:cNvSpPr/>
          <p:nvPr/>
        </p:nvSpPr>
        <p:spPr>
          <a:xfrm>
            <a:off x="8603000" y="2892743"/>
            <a:ext cx="2629651" cy="667719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基础数据管理子系统</a:t>
            </a:r>
          </a:p>
        </p:txBody>
      </p:sp>
      <p:sp>
        <p:nvSpPr>
          <p:cNvPr id="397" name="知识图谱"/>
          <p:cNvSpPr/>
          <p:nvPr/>
        </p:nvSpPr>
        <p:spPr>
          <a:xfrm>
            <a:off x="17056941" y="10139805"/>
            <a:ext cx="5662709" cy="1332160"/>
          </a:xfrm>
          <a:prstGeom prst="rect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知识图谱</a:t>
            </a:r>
          </a:p>
        </p:txBody>
      </p:sp>
      <p:sp>
        <p:nvSpPr>
          <p:cNvPr id="398" name="人物库"/>
          <p:cNvSpPr/>
          <p:nvPr/>
        </p:nvSpPr>
        <p:spPr>
          <a:xfrm>
            <a:off x="18488486" y="10464882"/>
            <a:ext cx="1858424" cy="675767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t>人物库</a:t>
            </a:r>
          </a:p>
        </p:txBody>
      </p:sp>
      <p:sp>
        <p:nvSpPr>
          <p:cNvPr id="399" name="事件库"/>
          <p:cNvSpPr/>
          <p:nvPr/>
        </p:nvSpPr>
        <p:spPr>
          <a:xfrm>
            <a:off x="20647486" y="10471121"/>
            <a:ext cx="1858424" cy="675767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t>事件库</a:t>
            </a:r>
          </a:p>
        </p:txBody>
      </p:sp>
      <p:sp>
        <p:nvSpPr>
          <p:cNvPr id="400" name="数据调度系统"/>
          <p:cNvSpPr/>
          <p:nvPr/>
        </p:nvSpPr>
        <p:spPr>
          <a:xfrm>
            <a:off x="12863057" y="1418109"/>
            <a:ext cx="5433237" cy="1098977"/>
          </a:xfrm>
          <a:prstGeom prst="rect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数据调度系统</a:t>
            </a:r>
          </a:p>
        </p:txBody>
      </p:sp>
      <p:sp>
        <p:nvSpPr>
          <p:cNvPr id="401" name="数据中转子系统"/>
          <p:cNvSpPr/>
          <p:nvPr/>
        </p:nvSpPr>
        <p:spPr>
          <a:xfrm>
            <a:off x="15149867" y="1619299"/>
            <a:ext cx="2629651" cy="667719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数据中转子系统</a:t>
            </a:r>
          </a:p>
        </p:txBody>
      </p:sp>
      <p:sp>
        <p:nvSpPr>
          <p:cNvPr id="402" name="知识管理系统"/>
          <p:cNvSpPr/>
          <p:nvPr/>
        </p:nvSpPr>
        <p:spPr>
          <a:xfrm>
            <a:off x="12883188" y="2758326"/>
            <a:ext cx="8383340" cy="1025129"/>
          </a:xfrm>
          <a:prstGeom prst="rect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知识管理系统</a:t>
            </a:r>
          </a:p>
        </p:txBody>
      </p:sp>
      <p:sp>
        <p:nvSpPr>
          <p:cNvPr id="403" name="知识管理子系统"/>
          <p:cNvSpPr/>
          <p:nvPr/>
        </p:nvSpPr>
        <p:spPr>
          <a:xfrm>
            <a:off x="15217719" y="2906824"/>
            <a:ext cx="2493948" cy="667719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知识管理子系统</a:t>
            </a:r>
          </a:p>
        </p:txBody>
      </p:sp>
      <p:sp>
        <p:nvSpPr>
          <p:cNvPr id="404" name="知识搜索子系统"/>
          <p:cNvSpPr/>
          <p:nvPr/>
        </p:nvSpPr>
        <p:spPr>
          <a:xfrm>
            <a:off x="18102873" y="2889892"/>
            <a:ext cx="2629651" cy="667719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知识搜索子系统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02 业务流程"/>
          <p:cNvSpPr txBox="1">
            <a:spLocks noGrp="1"/>
          </p:cNvSpPr>
          <p:nvPr>
            <p:ph type="ctrTitle"/>
          </p:nvPr>
        </p:nvSpPr>
        <p:spPr>
          <a:xfrm>
            <a:off x="598735" y="-165100"/>
            <a:ext cx="23694530" cy="1063229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rgbClr val="00000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t>02 业务流程</a:t>
            </a:r>
          </a:p>
        </p:txBody>
      </p:sp>
      <p:sp>
        <p:nvSpPr>
          <p:cNvPr id="407" name="线条"/>
          <p:cNvSpPr/>
          <p:nvPr/>
        </p:nvSpPr>
        <p:spPr>
          <a:xfrm>
            <a:off x="-50800" y="1076131"/>
            <a:ext cx="24485600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grpSp>
        <p:nvGrpSpPr>
          <p:cNvPr id="410" name="数据调度系统"/>
          <p:cNvGrpSpPr/>
          <p:nvPr/>
        </p:nvGrpSpPr>
        <p:grpSpPr>
          <a:xfrm>
            <a:off x="2651662" y="7109937"/>
            <a:ext cx="7847471" cy="3007525"/>
            <a:chOff x="0" y="0"/>
            <a:chExt cx="7847470" cy="3007524"/>
          </a:xfrm>
        </p:grpSpPr>
        <p:sp>
          <p:nvSpPr>
            <p:cNvPr id="409" name="数据调度系统"/>
            <p:cNvSpPr/>
            <p:nvPr/>
          </p:nvSpPr>
          <p:spPr>
            <a:xfrm>
              <a:off x="31750" y="31750"/>
              <a:ext cx="7783971" cy="294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2800" b="1">
                  <a:solidFill>
                    <a:schemeClr val="accent1">
                      <a:hueOff val="167273"/>
                      <a:satOff val="2235"/>
                      <a:lumOff val="-22549"/>
                    </a:schemeClr>
                  </a:solidFill>
                </a:defRPr>
              </a:lvl1pPr>
            </a:lstStyle>
            <a:p>
              <a:r>
                <a:t>数据调度系统</a:t>
              </a:r>
            </a:p>
          </p:txBody>
        </p:sp>
        <p:pic>
          <p:nvPicPr>
            <p:cNvPr id="408" name="数据调度系统" descr="数据调度系统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847471" cy="3007525"/>
            </a:xfrm>
            <a:prstGeom prst="rect">
              <a:avLst/>
            </a:prstGeom>
            <a:effectLst/>
          </p:spPr>
        </p:pic>
      </p:grpSp>
      <p:sp>
        <p:nvSpPr>
          <p:cNvPr id="411" name="数据中转子系统"/>
          <p:cNvSpPr/>
          <p:nvPr/>
        </p:nvSpPr>
        <p:spPr>
          <a:xfrm>
            <a:off x="6940580" y="8512350"/>
            <a:ext cx="2988271" cy="872816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latin typeface="Kaiti SC Bold"/>
                <a:ea typeface="Kaiti SC Bold"/>
                <a:cs typeface="Kaiti SC Bold"/>
                <a:sym typeface="Kaiti SC Bold"/>
              </a:defRPr>
            </a:lvl1pPr>
          </a:lstStyle>
          <a:p>
            <a:r>
              <a:t>数据中转子系统</a:t>
            </a:r>
          </a:p>
        </p:txBody>
      </p:sp>
      <p:sp>
        <p:nvSpPr>
          <p:cNvPr id="412" name="样品管理系统"/>
          <p:cNvSpPr/>
          <p:nvPr/>
        </p:nvSpPr>
        <p:spPr>
          <a:xfrm>
            <a:off x="163350" y="3727387"/>
            <a:ext cx="1830894" cy="990998"/>
          </a:xfrm>
          <a:prstGeom prst="rect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1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</a:defRPr>
            </a:lvl1pPr>
          </a:lstStyle>
          <a:p>
            <a:r>
              <a:t>样品管理系统</a:t>
            </a:r>
          </a:p>
        </p:txBody>
      </p:sp>
      <p:sp>
        <p:nvSpPr>
          <p:cNvPr id="413" name="线条"/>
          <p:cNvSpPr/>
          <p:nvPr/>
        </p:nvSpPr>
        <p:spPr>
          <a:xfrm>
            <a:off x="2166409" y="4041433"/>
            <a:ext cx="730393" cy="546471"/>
          </a:xfrm>
          <a:prstGeom prst="line">
            <a:avLst/>
          </a:prstGeom>
          <a:ln w="381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414" name="线条"/>
          <p:cNvSpPr/>
          <p:nvPr/>
        </p:nvSpPr>
        <p:spPr>
          <a:xfrm>
            <a:off x="1826484" y="8932119"/>
            <a:ext cx="1159741" cy="1"/>
          </a:xfrm>
          <a:prstGeom prst="line">
            <a:avLst/>
          </a:prstGeom>
          <a:ln w="381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pic>
        <p:nvPicPr>
          <p:cNvPr id="415" name="线条" descr="线条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6139150" y="6397762"/>
            <a:ext cx="688761" cy="246565"/>
          </a:xfrm>
          <a:prstGeom prst="rect">
            <a:avLst/>
          </a:prstGeom>
        </p:spPr>
      </p:pic>
      <p:pic>
        <p:nvPicPr>
          <p:cNvPr id="417" name="线条" descr="线条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9347231">
            <a:off x="10013938" y="8066450"/>
            <a:ext cx="1934646" cy="299400"/>
          </a:xfrm>
          <a:prstGeom prst="rect">
            <a:avLst/>
          </a:prstGeom>
        </p:spPr>
      </p:pic>
      <p:sp>
        <p:nvSpPr>
          <p:cNvPr id="419" name="线条"/>
          <p:cNvSpPr/>
          <p:nvPr/>
        </p:nvSpPr>
        <p:spPr>
          <a:xfrm>
            <a:off x="18705403" y="4916456"/>
            <a:ext cx="2034180" cy="1"/>
          </a:xfrm>
          <a:prstGeom prst="line">
            <a:avLst/>
          </a:prstGeom>
          <a:ln w="50800" cap="rnd">
            <a:solidFill>
              <a:schemeClr val="accent1">
                <a:hueOff val="167273"/>
                <a:satOff val="2235"/>
                <a:lumOff val="-22549"/>
              </a:schemeClr>
            </a:solidFill>
            <a:custDash>
              <a:ds d="100000" sp="200000"/>
            </a:custDash>
            <a:head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420" name="线条"/>
          <p:cNvSpPr/>
          <p:nvPr/>
        </p:nvSpPr>
        <p:spPr>
          <a:xfrm flipV="1">
            <a:off x="2164943" y="5058305"/>
            <a:ext cx="757782" cy="638768"/>
          </a:xfrm>
          <a:prstGeom prst="line">
            <a:avLst/>
          </a:prstGeom>
          <a:ln w="50800" cap="rnd">
            <a:solidFill>
              <a:schemeClr val="accent1">
                <a:hueOff val="167273"/>
                <a:satOff val="2235"/>
                <a:lumOff val="-22549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421" name="知识图谱应用范围"/>
          <p:cNvSpPr/>
          <p:nvPr/>
        </p:nvSpPr>
        <p:spPr>
          <a:xfrm>
            <a:off x="19968719" y="8113792"/>
            <a:ext cx="4255741" cy="5455267"/>
          </a:xfrm>
          <a:prstGeom prst="rect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800" b="1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</a:defRPr>
            </a:lvl1pPr>
          </a:lstStyle>
          <a:p>
            <a:r>
              <a:t>知识图谱应用范围</a:t>
            </a:r>
          </a:p>
        </p:txBody>
      </p:sp>
      <p:sp>
        <p:nvSpPr>
          <p:cNvPr id="422" name="有害识别"/>
          <p:cNvSpPr/>
          <p:nvPr/>
        </p:nvSpPr>
        <p:spPr>
          <a:xfrm>
            <a:off x="20274460" y="8990374"/>
            <a:ext cx="1690492" cy="850448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有害识别</a:t>
            </a:r>
          </a:p>
        </p:txBody>
      </p:sp>
      <p:sp>
        <p:nvSpPr>
          <p:cNvPr id="423" name="智能搜索"/>
          <p:cNvSpPr/>
          <p:nvPr/>
        </p:nvSpPr>
        <p:spPr>
          <a:xfrm>
            <a:off x="20274460" y="10240717"/>
            <a:ext cx="1690492" cy="850448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智能搜索</a:t>
            </a:r>
          </a:p>
        </p:txBody>
      </p:sp>
      <p:sp>
        <p:nvSpPr>
          <p:cNvPr id="424" name="事件分析推理"/>
          <p:cNvSpPr/>
          <p:nvPr/>
        </p:nvSpPr>
        <p:spPr>
          <a:xfrm>
            <a:off x="22369718" y="8999383"/>
            <a:ext cx="1690492" cy="850447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事件分析推理</a:t>
            </a:r>
          </a:p>
        </p:txBody>
      </p:sp>
      <p:sp>
        <p:nvSpPr>
          <p:cNvPr id="425" name="突发事件识别…"/>
          <p:cNvSpPr/>
          <p:nvPr/>
        </p:nvSpPr>
        <p:spPr>
          <a:xfrm>
            <a:off x="20274460" y="11406324"/>
            <a:ext cx="1690492" cy="850448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突发事件识别</a:t>
            </a:r>
          </a:p>
          <a:p>
            <a:pPr>
              <a:defRPr sz="2000" b="1">
                <a:solidFill>
                  <a:srgbClr val="FFFFFF"/>
                </a:solidFill>
              </a:defRPr>
            </a:pPr>
            <a:r>
              <a:t>（暂停）</a:t>
            </a:r>
          </a:p>
        </p:txBody>
      </p:sp>
      <p:sp>
        <p:nvSpPr>
          <p:cNvPr id="426" name="人物分析识别"/>
          <p:cNvSpPr/>
          <p:nvPr/>
        </p:nvSpPr>
        <p:spPr>
          <a:xfrm>
            <a:off x="22369718" y="10240717"/>
            <a:ext cx="1690492" cy="850448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人物分析识别</a:t>
            </a:r>
          </a:p>
        </p:txBody>
      </p:sp>
      <p:sp>
        <p:nvSpPr>
          <p:cNvPr id="427" name="……"/>
          <p:cNvSpPr/>
          <p:nvPr/>
        </p:nvSpPr>
        <p:spPr>
          <a:xfrm>
            <a:off x="20274460" y="12571931"/>
            <a:ext cx="3805241" cy="850448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……</a:t>
            </a:r>
          </a:p>
        </p:txBody>
      </p:sp>
      <p:sp>
        <p:nvSpPr>
          <p:cNvPr id="428" name="外部应用"/>
          <p:cNvSpPr/>
          <p:nvPr/>
        </p:nvSpPr>
        <p:spPr>
          <a:xfrm>
            <a:off x="21077625" y="4420958"/>
            <a:ext cx="2198911" cy="990998"/>
          </a:xfrm>
          <a:prstGeom prst="rect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1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</a:defRPr>
            </a:lvl1pPr>
          </a:lstStyle>
          <a:p>
            <a:r>
              <a:t>外部应用</a:t>
            </a:r>
          </a:p>
        </p:txBody>
      </p:sp>
      <p:sp>
        <p:nvSpPr>
          <p:cNvPr id="429" name="线条"/>
          <p:cNvSpPr/>
          <p:nvPr/>
        </p:nvSpPr>
        <p:spPr>
          <a:xfrm>
            <a:off x="19151156" y="12619388"/>
            <a:ext cx="715729" cy="1"/>
          </a:xfrm>
          <a:prstGeom prst="line">
            <a:avLst/>
          </a:prstGeom>
          <a:ln w="38100" cap="rnd">
            <a:solidFill>
              <a:schemeClr val="accent1">
                <a:hueOff val="167273"/>
                <a:satOff val="2235"/>
                <a:lumOff val="-22549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430" name="线条"/>
          <p:cNvSpPr/>
          <p:nvPr/>
        </p:nvSpPr>
        <p:spPr>
          <a:xfrm>
            <a:off x="18825405" y="9615591"/>
            <a:ext cx="1178020" cy="1"/>
          </a:xfrm>
          <a:prstGeom prst="line">
            <a:avLst/>
          </a:prstGeom>
          <a:ln w="50800" cap="rnd">
            <a:solidFill>
              <a:schemeClr val="accent1">
                <a:hueOff val="167273"/>
                <a:satOff val="2235"/>
                <a:lumOff val="-22549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grpSp>
        <p:nvGrpSpPr>
          <p:cNvPr id="433" name="支撑系统"/>
          <p:cNvGrpSpPr/>
          <p:nvPr/>
        </p:nvGrpSpPr>
        <p:grpSpPr>
          <a:xfrm>
            <a:off x="2559657" y="11428835"/>
            <a:ext cx="16555344" cy="2121000"/>
            <a:chOff x="0" y="0"/>
            <a:chExt cx="16555342" cy="2120999"/>
          </a:xfrm>
        </p:grpSpPr>
        <p:sp>
          <p:nvSpPr>
            <p:cNvPr id="432" name="支撑系统"/>
            <p:cNvSpPr/>
            <p:nvPr/>
          </p:nvSpPr>
          <p:spPr>
            <a:xfrm>
              <a:off x="25400" y="25400"/>
              <a:ext cx="16504543" cy="207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2800" b="1">
                  <a:solidFill>
                    <a:srgbClr val="000000"/>
                  </a:solidFill>
                </a:defRPr>
              </a:lvl1pPr>
            </a:lstStyle>
            <a:p>
              <a:r>
                <a:t>支撑系统</a:t>
              </a:r>
            </a:p>
          </p:txBody>
        </p:sp>
        <p:pic>
          <p:nvPicPr>
            <p:cNvPr id="431" name="支撑系统" descr="支撑系统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-1"/>
              <a:ext cx="16555344" cy="2121001"/>
            </a:xfrm>
            <a:prstGeom prst="rect">
              <a:avLst/>
            </a:prstGeom>
            <a:effectLst/>
          </p:spPr>
        </p:pic>
      </p:grpSp>
      <p:sp>
        <p:nvSpPr>
          <p:cNvPr id="434" name="自然语言处理组件"/>
          <p:cNvSpPr/>
          <p:nvPr/>
        </p:nvSpPr>
        <p:spPr>
          <a:xfrm>
            <a:off x="5193219" y="12187659"/>
            <a:ext cx="2462214" cy="990998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1">
                <a:solidFill>
                  <a:srgbClr val="FFFFFF"/>
                </a:solidFill>
              </a:defRPr>
            </a:lvl1pPr>
          </a:lstStyle>
          <a:p>
            <a:r>
              <a:t>自然语言处理组件</a:t>
            </a:r>
          </a:p>
        </p:txBody>
      </p:sp>
      <p:sp>
        <p:nvSpPr>
          <p:cNvPr id="435" name="翻译组件"/>
          <p:cNvSpPr/>
          <p:nvPr/>
        </p:nvSpPr>
        <p:spPr>
          <a:xfrm>
            <a:off x="8067171" y="12200180"/>
            <a:ext cx="2344341" cy="990997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1">
                <a:solidFill>
                  <a:srgbClr val="FFFFFF"/>
                </a:solidFill>
              </a:defRPr>
            </a:lvl1pPr>
          </a:lstStyle>
          <a:p>
            <a:r>
              <a:t>翻译组件</a:t>
            </a:r>
          </a:p>
        </p:txBody>
      </p:sp>
      <p:pic>
        <p:nvPicPr>
          <p:cNvPr id="436" name="线条" descr="线条"/>
          <p:cNvPicPr>
            <a:picLocks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6329811" y="10614585"/>
            <a:ext cx="1079898" cy="405069"/>
          </a:xfrm>
          <a:prstGeom prst="rect">
            <a:avLst/>
          </a:prstGeom>
        </p:spPr>
      </p:pic>
      <p:pic>
        <p:nvPicPr>
          <p:cNvPr id="438" name="线条" descr="线条"/>
          <p:cNvPicPr>
            <a:picLocks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10493783" y="10614585"/>
            <a:ext cx="1079897" cy="405069"/>
          </a:xfrm>
          <a:prstGeom prst="rect">
            <a:avLst/>
          </a:prstGeom>
        </p:spPr>
      </p:pic>
      <p:pic>
        <p:nvPicPr>
          <p:cNvPr id="440" name="线条" descr="线条"/>
          <p:cNvPicPr>
            <a:picLocks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14466770" y="10604246"/>
            <a:ext cx="1079897" cy="405069"/>
          </a:xfrm>
          <a:prstGeom prst="rect">
            <a:avLst/>
          </a:prstGeom>
        </p:spPr>
      </p:pic>
      <p:sp>
        <p:nvSpPr>
          <p:cNvPr id="442" name="支撑"/>
          <p:cNvSpPr txBox="1"/>
          <p:nvPr/>
        </p:nvSpPr>
        <p:spPr>
          <a:xfrm>
            <a:off x="11279620" y="10628648"/>
            <a:ext cx="774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</a:defRPr>
            </a:lvl1pPr>
          </a:lstStyle>
          <a:p>
            <a:r>
              <a:t>支撑</a:t>
            </a:r>
          </a:p>
        </p:txBody>
      </p:sp>
      <p:sp>
        <p:nvSpPr>
          <p:cNvPr id="443" name="文本处理组件"/>
          <p:cNvSpPr/>
          <p:nvPr/>
        </p:nvSpPr>
        <p:spPr>
          <a:xfrm>
            <a:off x="10816278" y="12200180"/>
            <a:ext cx="2344342" cy="990997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1">
                <a:solidFill>
                  <a:srgbClr val="FFFFFF"/>
                </a:solidFill>
              </a:defRPr>
            </a:lvl1pPr>
          </a:lstStyle>
          <a:p>
            <a:r>
              <a:t>文本处理组件</a:t>
            </a:r>
          </a:p>
        </p:txBody>
      </p:sp>
      <p:sp>
        <p:nvSpPr>
          <p:cNvPr id="444" name="图片处理组件"/>
          <p:cNvSpPr/>
          <p:nvPr/>
        </p:nvSpPr>
        <p:spPr>
          <a:xfrm>
            <a:off x="13565385" y="12200180"/>
            <a:ext cx="2344342" cy="990997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1">
                <a:solidFill>
                  <a:srgbClr val="FFFFFF"/>
                </a:solidFill>
              </a:defRPr>
            </a:lvl1pPr>
          </a:lstStyle>
          <a:p>
            <a:r>
              <a:t>图片处理组件</a:t>
            </a:r>
          </a:p>
        </p:txBody>
      </p:sp>
      <p:sp>
        <p:nvSpPr>
          <p:cNvPr id="445" name="音视频处理组件"/>
          <p:cNvSpPr/>
          <p:nvPr/>
        </p:nvSpPr>
        <p:spPr>
          <a:xfrm>
            <a:off x="16321464" y="12200180"/>
            <a:ext cx="2344342" cy="990997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1">
                <a:solidFill>
                  <a:srgbClr val="FFFFFF"/>
                </a:solidFill>
              </a:defRPr>
            </a:lvl1pPr>
          </a:lstStyle>
          <a:p>
            <a:r>
              <a:t>音视频处理组件</a:t>
            </a:r>
          </a:p>
        </p:txBody>
      </p:sp>
      <p:sp>
        <p:nvSpPr>
          <p:cNvPr id="446" name="支撑"/>
          <p:cNvSpPr txBox="1"/>
          <p:nvPr/>
        </p:nvSpPr>
        <p:spPr>
          <a:xfrm>
            <a:off x="15456247" y="10555675"/>
            <a:ext cx="774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</a:defRPr>
            </a:lvl1pPr>
          </a:lstStyle>
          <a:p>
            <a:r>
              <a:t>支撑</a:t>
            </a:r>
          </a:p>
        </p:txBody>
      </p:sp>
      <p:sp>
        <p:nvSpPr>
          <p:cNvPr id="447" name="支撑"/>
          <p:cNvSpPr txBox="1"/>
          <p:nvPr/>
        </p:nvSpPr>
        <p:spPr>
          <a:xfrm>
            <a:off x="7102992" y="10566013"/>
            <a:ext cx="774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</a:defRPr>
            </a:lvl1pPr>
          </a:lstStyle>
          <a:p>
            <a:r>
              <a:t>支撑</a:t>
            </a:r>
          </a:p>
        </p:txBody>
      </p:sp>
      <p:pic>
        <p:nvPicPr>
          <p:cNvPr id="448" name="线条" descr="线条"/>
          <p:cNvPicPr>
            <a:picLocks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114083" y="4766720"/>
            <a:ext cx="1588157" cy="299399"/>
          </a:xfrm>
          <a:prstGeom prst="rect">
            <a:avLst/>
          </a:prstGeom>
        </p:spPr>
      </p:pic>
      <p:grpSp>
        <p:nvGrpSpPr>
          <p:cNvPr id="452" name="知库网站"/>
          <p:cNvGrpSpPr/>
          <p:nvPr/>
        </p:nvGrpSpPr>
        <p:grpSpPr>
          <a:xfrm>
            <a:off x="2523405" y="1247783"/>
            <a:ext cx="7847472" cy="4709569"/>
            <a:chOff x="0" y="0"/>
            <a:chExt cx="7847470" cy="4709567"/>
          </a:xfrm>
        </p:grpSpPr>
        <p:sp>
          <p:nvSpPr>
            <p:cNvPr id="451" name="知库网站"/>
            <p:cNvSpPr/>
            <p:nvPr/>
          </p:nvSpPr>
          <p:spPr>
            <a:xfrm>
              <a:off x="31750" y="31750"/>
              <a:ext cx="7783971" cy="4646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2800" b="1">
                  <a:solidFill>
                    <a:schemeClr val="accent1">
                      <a:hueOff val="167273"/>
                      <a:satOff val="2235"/>
                      <a:lumOff val="-22549"/>
                    </a:schemeClr>
                  </a:solidFill>
                </a:defRPr>
              </a:lvl1pPr>
            </a:lstStyle>
            <a:p>
              <a:r>
                <a:t>知库网站</a:t>
              </a:r>
            </a:p>
          </p:txBody>
        </p:sp>
        <p:pic>
          <p:nvPicPr>
            <p:cNvPr id="450" name="知库网站" descr="知库网站"/>
            <p:cNvPicPr>
              <a:picLocks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7847471" cy="4709568"/>
            </a:xfrm>
            <a:prstGeom prst="rect">
              <a:avLst/>
            </a:prstGeom>
            <a:effectLst/>
          </p:spPr>
        </p:pic>
      </p:grpSp>
      <p:sp>
        <p:nvSpPr>
          <p:cNvPr id="453" name="知库门户子系统"/>
          <p:cNvSpPr/>
          <p:nvPr/>
        </p:nvSpPr>
        <p:spPr>
          <a:xfrm>
            <a:off x="3080049" y="2309601"/>
            <a:ext cx="2762251" cy="7366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latin typeface="Kaiti SC Bold"/>
                <a:ea typeface="Kaiti SC Bold"/>
                <a:cs typeface="Kaiti SC Bold"/>
                <a:sym typeface="Kaiti SC Bold"/>
              </a:defRPr>
            </a:lvl1pPr>
          </a:lstStyle>
          <a:p>
            <a:r>
              <a:t>知库门户子系统</a:t>
            </a:r>
          </a:p>
        </p:txBody>
      </p:sp>
      <p:sp>
        <p:nvSpPr>
          <p:cNvPr id="454" name="知库运营子系统"/>
          <p:cNvSpPr/>
          <p:nvPr/>
        </p:nvSpPr>
        <p:spPr>
          <a:xfrm>
            <a:off x="3134669" y="4519028"/>
            <a:ext cx="6755570" cy="850447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latin typeface="Kaiti SC Bold"/>
                <a:ea typeface="Kaiti SC Bold"/>
                <a:cs typeface="Kaiti SC Bold"/>
                <a:sym typeface="Kaiti SC Bold"/>
              </a:defRPr>
            </a:lvl1pPr>
          </a:lstStyle>
          <a:p>
            <a:r>
              <a:t>知库运营子系统</a:t>
            </a:r>
          </a:p>
        </p:txBody>
      </p:sp>
      <p:sp>
        <p:nvSpPr>
          <p:cNvPr id="455" name="内容发布子系统"/>
          <p:cNvSpPr/>
          <p:nvPr/>
        </p:nvSpPr>
        <p:spPr>
          <a:xfrm>
            <a:off x="7105344" y="2309601"/>
            <a:ext cx="2762251" cy="7366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latin typeface="Kaiti SC Bold"/>
                <a:ea typeface="Kaiti SC Bold"/>
                <a:cs typeface="Kaiti SC Bold"/>
                <a:sym typeface="Kaiti SC Bold"/>
              </a:defRPr>
            </a:lvl1pPr>
          </a:lstStyle>
          <a:p>
            <a:r>
              <a:t>内容发布子系统</a:t>
            </a:r>
          </a:p>
        </p:txBody>
      </p:sp>
      <p:pic>
        <p:nvPicPr>
          <p:cNvPr id="456" name="线条" descr="线条"/>
          <p:cNvPicPr>
            <a:picLocks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0800000">
            <a:off x="5935061" y="2580925"/>
            <a:ext cx="1037428" cy="193729"/>
          </a:xfrm>
          <a:prstGeom prst="rect">
            <a:avLst/>
          </a:prstGeom>
        </p:spPr>
      </p:pic>
      <p:sp>
        <p:nvSpPr>
          <p:cNvPr id="458" name="发布内容"/>
          <p:cNvSpPr txBox="1"/>
          <p:nvPr/>
        </p:nvSpPr>
        <p:spPr>
          <a:xfrm>
            <a:off x="5957730" y="2038349"/>
            <a:ext cx="10287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000000"/>
                </a:solidFill>
              </a:defRPr>
            </a:lvl1pPr>
          </a:lstStyle>
          <a:p>
            <a:r>
              <a:t>发布内容</a:t>
            </a:r>
          </a:p>
        </p:txBody>
      </p:sp>
      <p:pic>
        <p:nvPicPr>
          <p:cNvPr id="459" name="线条" descr="线条"/>
          <p:cNvPicPr>
            <a:picLocks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16200000">
            <a:off x="3422655" y="3660682"/>
            <a:ext cx="896888" cy="299400"/>
          </a:xfrm>
          <a:prstGeom prst="rect">
            <a:avLst/>
          </a:prstGeom>
        </p:spPr>
      </p:pic>
      <p:pic>
        <p:nvPicPr>
          <p:cNvPr id="461" name="线条" descr="线条"/>
          <p:cNvPicPr>
            <a:picLocks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5400000">
            <a:off x="4574480" y="3681722"/>
            <a:ext cx="901834" cy="299400"/>
          </a:xfrm>
          <a:prstGeom prst="rect">
            <a:avLst/>
          </a:prstGeom>
        </p:spPr>
      </p:pic>
      <p:sp>
        <p:nvSpPr>
          <p:cNvPr id="463" name="发布…"/>
          <p:cNvSpPr txBox="1"/>
          <p:nvPr/>
        </p:nvSpPr>
        <p:spPr>
          <a:xfrm>
            <a:off x="3856152" y="3452602"/>
            <a:ext cx="62865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 b="1">
                <a:solidFill>
                  <a:srgbClr val="000000"/>
                </a:solidFill>
              </a:defRPr>
            </a:pPr>
            <a:r>
              <a:t>发布</a:t>
            </a:r>
          </a:p>
          <a:p>
            <a:pPr>
              <a:defRPr sz="1800" b="1">
                <a:solidFill>
                  <a:srgbClr val="000000"/>
                </a:solidFill>
              </a:defRPr>
            </a:pPr>
            <a:r>
              <a:t>任务</a:t>
            </a:r>
          </a:p>
        </p:txBody>
      </p:sp>
      <p:sp>
        <p:nvSpPr>
          <p:cNvPr id="464" name="提交…"/>
          <p:cNvSpPr txBox="1"/>
          <p:nvPr/>
        </p:nvSpPr>
        <p:spPr>
          <a:xfrm>
            <a:off x="5110450" y="3452602"/>
            <a:ext cx="62865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 b="1">
                <a:solidFill>
                  <a:srgbClr val="000000"/>
                </a:solidFill>
              </a:defRPr>
            </a:pPr>
            <a:r>
              <a:t>提交</a:t>
            </a:r>
          </a:p>
          <a:p>
            <a:pPr>
              <a:defRPr sz="1800" b="1">
                <a:solidFill>
                  <a:srgbClr val="000000"/>
                </a:solidFill>
              </a:defRPr>
            </a:pPr>
            <a:r>
              <a:t>任务</a:t>
            </a:r>
          </a:p>
        </p:txBody>
      </p:sp>
      <p:sp>
        <p:nvSpPr>
          <p:cNvPr id="465" name="审核…"/>
          <p:cNvSpPr txBox="1"/>
          <p:nvPr/>
        </p:nvSpPr>
        <p:spPr>
          <a:xfrm>
            <a:off x="10462657" y="3989561"/>
            <a:ext cx="62865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 b="1">
                <a:solidFill>
                  <a:srgbClr val="000000"/>
                </a:solidFill>
              </a:defRPr>
            </a:pPr>
            <a:r>
              <a:t>审核</a:t>
            </a:r>
          </a:p>
          <a:p>
            <a:pPr>
              <a:defRPr sz="1800" b="1">
                <a:solidFill>
                  <a:srgbClr val="000000"/>
                </a:solidFill>
              </a:defRPr>
            </a:pPr>
            <a:r>
              <a:t>通过</a:t>
            </a:r>
          </a:p>
        </p:txBody>
      </p:sp>
      <p:sp>
        <p:nvSpPr>
          <p:cNvPr id="466" name="外部接口"/>
          <p:cNvSpPr txBox="1"/>
          <p:nvPr/>
        </p:nvSpPr>
        <p:spPr>
          <a:xfrm>
            <a:off x="19295907" y="4326111"/>
            <a:ext cx="10287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000000"/>
                </a:solidFill>
              </a:defRPr>
            </a:lvl1pPr>
          </a:lstStyle>
          <a:p>
            <a:r>
              <a:t>外部接口</a:t>
            </a:r>
          </a:p>
        </p:txBody>
      </p:sp>
      <p:sp>
        <p:nvSpPr>
          <p:cNvPr id="467" name="形状"/>
          <p:cNvSpPr/>
          <p:nvPr/>
        </p:nvSpPr>
        <p:spPr>
          <a:xfrm>
            <a:off x="413275" y="8062097"/>
            <a:ext cx="1331044" cy="1202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54" y="0"/>
                </a:moveTo>
                <a:cubicBezTo>
                  <a:pt x="3189" y="15"/>
                  <a:pt x="3083" y="125"/>
                  <a:pt x="3083" y="125"/>
                </a:cubicBezTo>
                <a:cubicBezTo>
                  <a:pt x="3083" y="125"/>
                  <a:pt x="5981" y="9488"/>
                  <a:pt x="9197" y="10287"/>
                </a:cubicBezTo>
                <a:cubicBezTo>
                  <a:pt x="9197" y="10293"/>
                  <a:pt x="9197" y="10300"/>
                  <a:pt x="9197" y="10306"/>
                </a:cubicBezTo>
                <a:cubicBezTo>
                  <a:pt x="8998" y="10360"/>
                  <a:pt x="7832" y="10513"/>
                  <a:pt x="5124" y="7807"/>
                </a:cubicBezTo>
                <a:cubicBezTo>
                  <a:pt x="4239" y="7698"/>
                  <a:pt x="3179" y="7849"/>
                  <a:pt x="2266" y="8041"/>
                </a:cubicBezTo>
                <a:cubicBezTo>
                  <a:pt x="1419" y="8716"/>
                  <a:pt x="0" y="8950"/>
                  <a:pt x="0" y="8950"/>
                </a:cubicBezTo>
                <a:lnTo>
                  <a:pt x="98" y="9386"/>
                </a:lnTo>
                <a:cubicBezTo>
                  <a:pt x="98" y="9386"/>
                  <a:pt x="1844" y="9278"/>
                  <a:pt x="2577" y="8699"/>
                </a:cubicBezTo>
                <a:cubicBezTo>
                  <a:pt x="3441" y="8626"/>
                  <a:pt x="4631" y="8699"/>
                  <a:pt x="4631" y="8699"/>
                </a:cubicBezTo>
                <a:cubicBezTo>
                  <a:pt x="4631" y="8699"/>
                  <a:pt x="7001" y="11358"/>
                  <a:pt x="9256" y="11309"/>
                </a:cubicBezTo>
                <a:cubicBezTo>
                  <a:pt x="6392" y="11855"/>
                  <a:pt x="3783" y="11115"/>
                  <a:pt x="1612" y="14021"/>
                </a:cubicBezTo>
                <a:cubicBezTo>
                  <a:pt x="1875" y="14238"/>
                  <a:pt x="1908" y="14345"/>
                  <a:pt x="1908" y="14345"/>
                </a:cubicBezTo>
                <a:cubicBezTo>
                  <a:pt x="1908" y="14345"/>
                  <a:pt x="3049" y="12822"/>
                  <a:pt x="6049" y="12645"/>
                </a:cubicBezTo>
                <a:cubicBezTo>
                  <a:pt x="8237" y="12515"/>
                  <a:pt x="9364" y="12136"/>
                  <a:pt x="9364" y="12136"/>
                </a:cubicBezTo>
                <a:cubicBezTo>
                  <a:pt x="9364" y="12136"/>
                  <a:pt x="7141" y="13659"/>
                  <a:pt x="4304" y="21293"/>
                </a:cubicBezTo>
                <a:cubicBezTo>
                  <a:pt x="4679" y="21582"/>
                  <a:pt x="4789" y="21600"/>
                  <a:pt x="4789" y="21600"/>
                </a:cubicBezTo>
                <a:cubicBezTo>
                  <a:pt x="4789" y="21600"/>
                  <a:pt x="7151" y="16343"/>
                  <a:pt x="8993" y="13879"/>
                </a:cubicBezTo>
                <a:cubicBezTo>
                  <a:pt x="8870" y="14273"/>
                  <a:pt x="8802" y="14713"/>
                  <a:pt x="8802" y="15178"/>
                </a:cubicBezTo>
                <a:cubicBezTo>
                  <a:pt x="8802" y="16859"/>
                  <a:pt x="9696" y="18221"/>
                  <a:pt x="10801" y="18221"/>
                </a:cubicBezTo>
                <a:cubicBezTo>
                  <a:pt x="11905" y="18221"/>
                  <a:pt x="12800" y="16859"/>
                  <a:pt x="12800" y="15178"/>
                </a:cubicBezTo>
                <a:cubicBezTo>
                  <a:pt x="12800" y="14713"/>
                  <a:pt x="12731" y="14273"/>
                  <a:pt x="12609" y="13879"/>
                </a:cubicBezTo>
                <a:cubicBezTo>
                  <a:pt x="14451" y="16343"/>
                  <a:pt x="16811" y="21600"/>
                  <a:pt x="16811" y="21600"/>
                </a:cubicBezTo>
                <a:cubicBezTo>
                  <a:pt x="16811" y="21600"/>
                  <a:pt x="16922" y="21582"/>
                  <a:pt x="17297" y="21293"/>
                </a:cubicBezTo>
                <a:cubicBezTo>
                  <a:pt x="14461" y="13659"/>
                  <a:pt x="12237" y="12136"/>
                  <a:pt x="12237" y="12136"/>
                </a:cubicBezTo>
                <a:cubicBezTo>
                  <a:pt x="12237" y="12136"/>
                  <a:pt x="13363" y="12515"/>
                  <a:pt x="15551" y="12645"/>
                </a:cubicBezTo>
                <a:cubicBezTo>
                  <a:pt x="18551" y="12822"/>
                  <a:pt x="19694" y="14345"/>
                  <a:pt x="19694" y="14345"/>
                </a:cubicBezTo>
                <a:cubicBezTo>
                  <a:pt x="19694" y="14345"/>
                  <a:pt x="19726" y="14238"/>
                  <a:pt x="19989" y="14021"/>
                </a:cubicBezTo>
                <a:cubicBezTo>
                  <a:pt x="17819" y="11115"/>
                  <a:pt x="15210" y="11855"/>
                  <a:pt x="12346" y="11309"/>
                </a:cubicBezTo>
                <a:cubicBezTo>
                  <a:pt x="14600" y="11358"/>
                  <a:pt x="16971" y="8699"/>
                  <a:pt x="16971" y="8699"/>
                </a:cubicBezTo>
                <a:cubicBezTo>
                  <a:pt x="16971" y="8699"/>
                  <a:pt x="18160" y="8626"/>
                  <a:pt x="19024" y="8699"/>
                </a:cubicBezTo>
                <a:cubicBezTo>
                  <a:pt x="19758" y="9278"/>
                  <a:pt x="21504" y="9386"/>
                  <a:pt x="21504" y="9386"/>
                </a:cubicBezTo>
                <a:lnTo>
                  <a:pt x="21600" y="8950"/>
                </a:lnTo>
                <a:cubicBezTo>
                  <a:pt x="21600" y="8950"/>
                  <a:pt x="20183" y="8716"/>
                  <a:pt x="19335" y="8041"/>
                </a:cubicBezTo>
                <a:cubicBezTo>
                  <a:pt x="18423" y="7849"/>
                  <a:pt x="17362" y="7698"/>
                  <a:pt x="16478" y="7807"/>
                </a:cubicBezTo>
                <a:cubicBezTo>
                  <a:pt x="13769" y="10513"/>
                  <a:pt x="12603" y="10360"/>
                  <a:pt x="12405" y="10306"/>
                </a:cubicBezTo>
                <a:cubicBezTo>
                  <a:pt x="12404" y="10300"/>
                  <a:pt x="12403" y="10293"/>
                  <a:pt x="12403" y="10287"/>
                </a:cubicBezTo>
                <a:cubicBezTo>
                  <a:pt x="15619" y="9488"/>
                  <a:pt x="18519" y="125"/>
                  <a:pt x="18519" y="125"/>
                </a:cubicBezTo>
                <a:cubicBezTo>
                  <a:pt x="18519" y="125"/>
                  <a:pt x="18412" y="15"/>
                  <a:pt x="18147" y="0"/>
                </a:cubicBezTo>
                <a:cubicBezTo>
                  <a:pt x="14900" y="7699"/>
                  <a:pt x="13001" y="9077"/>
                  <a:pt x="12308" y="9307"/>
                </a:cubicBezTo>
                <a:cubicBezTo>
                  <a:pt x="12436" y="9065"/>
                  <a:pt x="12554" y="8627"/>
                  <a:pt x="12516" y="8220"/>
                </a:cubicBezTo>
                <a:cubicBezTo>
                  <a:pt x="12508" y="8132"/>
                  <a:pt x="12504" y="8041"/>
                  <a:pt x="12489" y="7949"/>
                </a:cubicBezTo>
                <a:cubicBezTo>
                  <a:pt x="12370" y="7209"/>
                  <a:pt x="12491" y="6784"/>
                  <a:pt x="12629" y="6598"/>
                </a:cubicBezTo>
                <a:cubicBezTo>
                  <a:pt x="12629" y="6598"/>
                  <a:pt x="12268" y="6304"/>
                  <a:pt x="12258" y="6312"/>
                </a:cubicBezTo>
                <a:cubicBezTo>
                  <a:pt x="11871" y="6628"/>
                  <a:pt x="11879" y="7259"/>
                  <a:pt x="11957" y="8005"/>
                </a:cubicBezTo>
                <a:cubicBezTo>
                  <a:pt x="11966" y="8096"/>
                  <a:pt x="11976" y="8185"/>
                  <a:pt x="11984" y="8271"/>
                </a:cubicBezTo>
                <a:cubicBezTo>
                  <a:pt x="12003" y="8475"/>
                  <a:pt x="11961" y="8608"/>
                  <a:pt x="11899" y="8701"/>
                </a:cubicBezTo>
                <a:cubicBezTo>
                  <a:pt x="11832" y="8605"/>
                  <a:pt x="11761" y="8518"/>
                  <a:pt x="11683" y="8441"/>
                </a:cubicBezTo>
                <a:cubicBezTo>
                  <a:pt x="11665" y="8077"/>
                  <a:pt x="11549" y="7661"/>
                  <a:pt x="11396" y="7423"/>
                </a:cubicBezTo>
                <a:cubicBezTo>
                  <a:pt x="11344" y="7343"/>
                  <a:pt x="11226" y="7388"/>
                  <a:pt x="11228" y="7487"/>
                </a:cubicBezTo>
                <a:cubicBezTo>
                  <a:pt x="11235" y="7709"/>
                  <a:pt x="11184" y="7942"/>
                  <a:pt x="11141" y="8095"/>
                </a:cubicBezTo>
                <a:cubicBezTo>
                  <a:pt x="11031" y="8059"/>
                  <a:pt x="10917" y="8041"/>
                  <a:pt x="10801" y="8041"/>
                </a:cubicBezTo>
                <a:cubicBezTo>
                  <a:pt x="10684" y="8041"/>
                  <a:pt x="10571" y="8059"/>
                  <a:pt x="10461" y="8095"/>
                </a:cubicBezTo>
                <a:cubicBezTo>
                  <a:pt x="10418" y="7942"/>
                  <a:pt x="10365" y="7709"/>
                  <a:pt x="10372" y="7487"/>
                </a:cubicBezTo>
                <a:cubicBezTo>
                  <a:pt x="10374" y="7388"/>
                  <a:pt x="10258" y="7343"/>
                  <a:pt x="10206" y="7423"/>
                </a:cubicBezTo>
                <a:cubicBezTo>
                  <a:pt x="10053" y="7661"/>
                  <a:pt x="9937" y="8077"/>
                  <a:pt x="9919" y="8441"/>
                </a:cubicBezTo>
                <a:cubicBezTo>
                  <a:pt x="9841" y="8518"/>
                  <a:pt x="9768" y="8605"/>
                  <a:pt x="9701" y="8701"/>
                </a:cubicBezTo>
                <a:cubicBezTo>
                  <a:pt x="9639" y="8608"/>
                  <a:pt x="9599" y="8475"/>
                  <a:pt x="9618" y="8271"/>
                </a:cubicBezTo>
                <a:cubicBezTo>
                  <a:pt x="9626" y="8185"/>
                  <a:pt x="9635" y="8096"/>
                  <a:pt x="9645" y="8005"/>
                </a:cubicBezTo>
                <a:cubicBezTo>
                  <a:pt x="9723" y="7259"/>
                  <a:pt x="9730" y="6628"/>
                  <a:pt x="9344" y="6312"/>
                </a:cubicBezTo>
                <a:cubicBezTo>
                  <a:pt x="9334" y="6304"/>
                  <a:pt x="8972" y="6598"/>
                  <a:pt x="8972" y="6598"/>
                </a:cubicBezTo>
                <a:cubicBezTo>
                  <a:pt x="9111" y="6784"/>
                  <a:pt x="9232" y="7209"/>
                  <a:pt x="9113" y="7949"/>
                </a:cubicBezTo>
                <a:cubicBezTo>
                  <a:pt x="9098" y="8041"/>
                  <a:pt x="9094" y="8132"/>
                  <a:pt x="9085" y="8220"/>
                </a:cubicBezTo>
                <a:cubicBezTo>
                  <a:pt x="9048" y="8627"/>
                  <a:pt x="9166" y="9065"/>
                  <a:pt x="9293" y="9307"/>
                </a:cubicBezTo>
                <a:cubicBezTo>
                  <a:pt x="8601" y="9077"/>
                  <a:pt x="6701" y="7699"/>
                  <a:pt x="3454" y="0"/>
                </a:cubicBezTo>
                <a:close/>
              </a:path>
            </a:pathLst>
          </a:cu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</a:defRPr>
            </a:pPr>
            <a:endParaRPr/>
          </a:p>
        </p:txBody>
      </p:sp>
      <p:sp>
        <p:nvSpPr>
          <p:cNvPr id="468" name="采集管理子系统"/>
          <p:cNvSpPr txBox="1"/>
          <p:nvPr/>
        </p:nvSpPr>
        <p:spPr>
          <a:xfrm>
            <a:off x="27640" y="9231440"/>
            <a:ext cx="2070101" cy="4826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1">
                <a:solidFill>
                  <a:srgbClr val="FFFFFF"/>
                </a:solidFill>
              </a:defRPr>
            </a:lvl1pPr>
          </a:lstStyle>
          <a:p>
            <a:r>
              <a:t>采集管理子系统</a:t>
            </a:r>
          </a:p>
        </p:txBody>
      </p:sp>
      <p:sp>
        <p:nvSpPr>
          <p:cNvPr id="469" name="形状"/>
          <p:cNvSpPr/>
          <p:nvPr/>
        </p:nvSpPr>
        <p:spPr>
          <a:xfrm>
            <a:off x="986509" y="5306847"/>
            <a:ext cx="356472" cy="961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5">
              <a:satOff val="19674"/>
              <a:lumOff val="-2427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0" name="任务审核员…"/>
          <p:cNvSpPr txBox="1"/>
          <p:nvPr/>
        </p:nvSpPr>
        <p:spPr>
          <a:xfrm>
            <a:off x="374169" y="6327606"/>
            <a:ext cx="1581151" cy="863601"/>
          </a:xfrm>
          <a:prstGeom prst="rect">
            <a:avLst/>
          </a:prstGeom>
          <a:solidFill>
            <a:schemeClr val="accent5">
              <a:satOff val="19674"/>
              <a:lumOff val="-24274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1">
                <a:solidFill>
                  <a:srgbClr val="FFFFFF"/>
                </a:solidFill>
              </a:defRPr>
            </a:pPr>
            <a:r>
              <a:t>任务审核员</a:t>
            </a:r>
          </a:p>
          <a:p>
            <a:pPr>
              <a:defRPr sz="2200" b="1">
                <a:solidFill>
                  <a:srgbClr val="FFFFFF"/>
                </a:solidFill>
              </a:defRPr>
            </a:pPr>
            <a:r>
              <a:t>系统管理员</a:t>
            </a:r>
          </a:p>
        </p:txBody>
      </p:sp>
      <p:sp>
        <p:nvSpPr>
          <p:cNvPr id="471" name="形状"/>
          <p:cNvSpPr/>
          <p:nvPr/>
        </p:nvSpPr>
        <p:spPr>
          <a:xfrm>
            <a:off x="986509" y="1381921"/>
            <a:ext cx="356472" cy="9618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2">
              <a:hueOff val="61260"/>
              <a:satOff val="12850"/>
              <a:lumOff val="-192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2" name="标记员…"/>
          <p:cNvSpPr txBox="1"/>
          <p:nvPr/>
        </p:nvSpPr>
        <p:spPr>
          <a:xfrm>
            <a:off x="653569" y="2402678"/>
            <a:ext cx="1022351" cy="863601"/>
          </a:xfrm>
          <a:prstGeom prst="rect">
            <a:avLst/>
          </a:prstGeom>
          <a:solidFill>
            <a:schemeClr val="accent2">
              <a:hueOff val="61260"/>
              <a:satOff val="12850"/>
              <a:lumOff val="-1921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1">
                <a:solidFill>
                  <a:srgbClr val="FFFFFF"/>
                </a:solidFill>
              </a:defRPr>
            </a:pPr>
            <a:r>
              <a:t>标记员</a:t>
            </a:r>
          </a:p>
          <a:p>
            <a:pPr>
              <a:defRPr sz="2200" b="1">
                <a:solidFill>
                  <a:srgbClr val="FFFFFF"/>
                </a:solidFill>
              </a:defRPr>
            </a:pPr>
            <a:r>
              <a:t>翻译员</a:t>
            </a:r>
          </a:p>
        </p:txBody>
      </p:sp>
      <p:sp>
        <p:nvSpPr>
          <p:cNvPr id="473" name="线条"/>
          <p:cNvSpPr/>
          <p:nvPr/>
        </p:nvSpPr>
        <p:spPr>
          <a:xfrm>
            <a:off x="1619314" y="2070100"/>
            <a:ext cx="1345305" cy="424919"/>
          </a:xfrm>
          <a:prstGeom prst="line">
            <a:avLst/>
          </a:prstGeom>
          <a:ln w="50800" cap="rnd">
            <a:solidFill>
              <a:schemeClr val="accent1">
                <a:hueOff val="167273"/>
                <a:satOff val="2235"/>
                <a:lumOff val="-22549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474" name="应用…"/>
          <p:cNvSpPr txBox="1"/>
          <p:nvPr/>
        </p:nvSpPr>
        <p:spPr>
          <a:xfrm>
            <a:off x="19155807" y="11700151"/>
            <a:ext cx="62865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 b="1">
                <a:solidFill>
                  <a:srgbClr val="000000"/>
                </a:solidFill>
              </a:defRPr>
            </a:pPr>
            <a:r>
              <a:t>应用</a:t>
            </a:r>
          </a:p>
          <a:p>
            <a:pPr>
              <a:defRPr sz="1800" b="1">
                <a:solidFill>
                  <a:srgbClr val="000000"/>
                </a:solidFill>
              </a:defRPr>
            </a:pPr>
            <a:r>
              <a:t>支撑</a:t>
            </a:r>
          </a:p>
        </p:txBody>
      </p:sp>
      <p:sp>
        <p:nvSpPr>
          <p:cNvPr id="475" name="模型管理系统"/>
          <p:cNvSpPr/>
          <p:nvPr/>
        </p:nvSpPr>
        <p:spPr>
          <a:xfrm>
            <a:off x="12201169" y="1574601"/>
            <a:ext cx="2134028" cy="990998"/>
          </a:xfrm>
          <a:prstGeom prst="rect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1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</a:defRPr>
            </a:lvl1pPr>
          </a:lstStyle>
          <a:p>
            <a:r>
              <a:t>模型管理系统</a:t>
            </a:r>
          </a:p>
        </p:txBody>
      </p:sp>
      <p:sp>
        <p:nvSpPr>
          <p:cNvPr id="476" name="线条"/>
          <p:cNvSpPr/>
          <p:nvPr/>
        </p:nvSpPr>
        <p:spPr>
          <a:xfrm flipV="1">
            <a:off x="13268182" y="2603132"/>
            <a:ext cx="1" cy="1684377"/>
          </a:xfrm>
          <a:prstGeom prst="line">
            <a:avLst/>
          </a:prstGeom>
          <a:ln w="38100">
            <a:solidFill>
              <a:schemeClr val="accent1">
                <a:hueOff val="167273"/>
                <a:satOff val="2235"/>
                <a:lumOff val="-22549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grpSp>
        <p:nvGrpSpPr>
          <p:cNvPr id="479" name="数据管理系统"/>
          <p:cNvGrpSpPr/>
          <p:nvPr/>
        </p:nvGrpSpPr>
        <p:grpSpPr>
          <a:xfrm>
            <a:off x="11294315" y="3386610"/>
            <a:ext cx="7847471" cy="2725711"/>
            <a:chOff x="0" y="0"/>
            <a:chExt cx="7847470" cy="2725710"/>
          </a:xfrm>
        </p:grpSpPr>
        <p:sp>
          <p:nvSpPr>
            <p:cNvPr id="478" name="数据管理系统"/>
            <p:cNvSpPr/>
            <p:nvPr/>
          </p:nvSpPr>
          <p:spPr>
            <a:xfrm>
              <a:off x="31750" y="31750"/>
              <a:ext cx="7783971" cy="2662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2800" b="1">
                  <a:solidFill>
                    <a:schemeClr val="accent1">
                      <a:hueOff val="167273"/>
                      <a:satOff val="2235"/>
                      <a:lumOff val="-22549"/>
                    </a:schemeClr>
                  </a:solidFill>
                </a:defRPr>
              </a:lvl1pPr>
            </a:lstStyle>
            <a:p>
              <a:r>
                <a:t>数据管理系统</a:t>
              </a:r>
            </a:p>
          </p:txBody>
        </p:sp>
        <p:pic>
          <p:nvPicPr>
            <p:cNvPr id="477" name="数据管理系统" descr="数据管理系统"/>
            <p:cNvPicPr>
              <a:picLocks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0"/>
              <a:ext cx="7847471" cy="2725711"/>
            </a:xfrm>
            <a:prstGeom prst="rect">
              <a:avLst/>
            </a:prstGeom>
            <a:effectLst/>
          </p:spPr>
        </p:pic>
      </p:grpSp>
      <p:sp>
        <p:nvSpPr>
          <p:cNvPr id="480" name="语料管理子系统"/>
          <p:cNvSpPr/>
          <p:nvPr/>
        </p:nvSpPr>
        <p:spPr>
          <a:xfrm>
            <a:off x="11884366" y="4546142"/>
            <a:ext cx="2832804" cy="740629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latin typeface="Kaiti SC Bold"/>
                <a:ea typeface="Kaiti SC Bold"/>
                <a:cs typeface="Kaiti SC Bold"/>
                <a:sym typeface="Kaiti SC Bold"/>
              </a:defRPr>
            </a:lvl1pPr>
          </a:lstStyle>
          <a:p>
            <a:r>
              <a:t>语料管理子系统</a:t>
            </a:r>
          </a:p>
        </p:txBody>
      </p:sp>
      <p:pic>
        <p:nvPicPr>
          <p:cNvPr id="481" name="线条" descr="线条"/>
          <p:cNvPicPr>
            <a:picLocks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 rot="5400000">
            <a:off x="12732630" y="6185862"/>
            <a:ext cx="1134115" cy="299399"/>
          </a:xfrm>
          <a:prstGeom prst="rect">
            <a:avLst/>
          </a:prstGeom>
        </p:spPr>
      </p:pic>
      <p:sp>
        <p:nvSpPr>
          <p:cNvPr id="483" name="知识…"/>
          <p:cNvSpPr txBox="1"/>
          <p:nvPr/>
        </p:nvSpPr>
        <p:spPr>
          <a:xfrm>
            <a:off x="13476681" y="5840600"/>
            <a:ext cx="62865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 b="1">
                <a:solidFill>
                  <a:srgbClr val="000000"/>
                </a:solidFill>
              </a:defRPr>
            </a:pPr>
            <a:r>
              <a:t>知识</a:t>
            </a:r>
          </a:p>
          <a:p>
            <a:pPr>
              <a:defRPr sz="1800" b="1">
                <a:solidFill>
                  <a:srgbClr val="000000"/>
                </a:solidFill>
              </a:defRPr>
            </a:pPr>
            <a:r>
              <a:t>加工</a:t>
            </a:r>
          </a:p>
        </p:txBody>
      </p:sp>
      <p:sp>
        <p:nvSpPr>
          <p:cNvPr id="484" name="形状"/>
          <p:cNvSpPr/>
          <p:nvPr/>
        </p:nvSpPr>
        <p:spPr>
          <a:xfrm>
            <a:off x="15541502" y="1214640"/>
            <a:ext cx="356472" cy="9618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5">
              <a:satOff val="19674"/>
              <a:lumOff val="-2427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5" name="语料管理员…"/>
          <p:cNvSpPr txBox="1"/>
          <p:nvPr/>
        </p:nvSpPr>
        <p:spPr>
          <a:xfrm>
            <a:off x="14929163" y="2235398"/>
            <a:ext cx="1581151" cy="863601"/>
          </a:xfrm>
          <a:prstGeom prst="rect">
            <a:avLst/>
          </a:prstGeom>
          <a:solidFill>
            <a:schemeClr val="accent5">
              <a:satOff val="19674"/>
              <a:lumOff val="-24274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1">
                <a:solidFill>
                  <a:srgbClr val="FFFFFF"/>
                </a:solidFill>
              </a:defRPr>
            </a:pPr>
            <a:r>
              <a:t>语料管理员</a:t>
            </a:r>
          </a:p>
          <a:p>
            <a:pPr>
              <a:defRPr sz="2200" b="1">
                <a:solidFill>
                  <a:srgbClr val="FFFFFF"/>
                </a:solidFill>
              </a:defRPr>
            </a:pPr>
            <a:r>
              <a:t>系统管理员</a:t>
            </a:r>
          </a:p>
        </p:txBody>
      </p:sp>
      <p:sp>
        <p:nvSpPr>
          <p:cNvPr id="486" name="线条"/>
          <p:cNvSpPr/>
          <p:nvPr/>
        </p:nvSpPr>
        <p:spPr>
          <a:xfrm>
            <a:off x="15719738" y="3068443"/>
            <a:ext cx="1" cy="637764"/>
          </a:xfrm>
          <a:prstGeom prst="line">
            <a:avLst/>
          </a:prstGeom>
          <a:ln w="50800" cap="rnd">
            <a:solidFill>
              <a:schemeClr val="accent1">
                <a:hueOff val="167273"/>
                <a:satOff val="2235"/>
                <a:lumOff val="-22549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487" name="线条"/>
          <p:cNvSpPr/>
          <p:nvPr/>
        </p:nvSpPr>
        <p:spPr>
          <a:xfrm flipH="1" flipV="1">
            <a:off x="18650112" y="7960464"/>
            <a:ext cx="1221380" cy="334735"/>
          </a:xfrm>
          <a:prstGeom prst="line">
            <a:avLst/>
          </a:prstGeom>
          <a:ln w="50800" cap="rnd">
            <a:solidFill>
              <a:schemeClr val="accent1">
                <a:hueOff val="167273"/>
                <a:satOff val="2235"/>
                <a:lumOff val="-22549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488" name="反馈知识"/>
          <p:cNvSpPr txBox="1"/>
          <p:nvPr/>
        </p:nvSpPr>
        <p:spPr>
          <a:xfrm>
            <a:off x="19114096" y="7569279"/>
            <a:ext cx="10287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000000"/>
                </a:solidFill>
              </a:defRPr>
            </a:lvl1pPr>
          </a:lstStyle>
          <a:p>
            <a:r>
              <a:t>反馈知识</a:t>
            </a:r>
          </a:p>
        </p:txBody>
      </p:sp>
      <p:sp>
        <p:nvSpPr>
          <p:cNvPr id="489" name="提供原数据"/>
          <p:cNvSpPr txBox="1"/>
          <p:nvPr/>
        </p:nvSpPr>
        <p:spPr>
          <a:xfrm>
            <a:off x="6592332" y="6353663"/>
            <a:ext cx="12573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000000"/>
                </a:solidFill>
              </a:defRPr>
            </a:lvl1pPr>
          </a:lstStyle>
          <a:p>
            <a:r>
              <a:t>提供原数据</a:t>
            </a:r>
          </a:p>
        </p:txBody>
      </p:sp>
      <p:sp>
        <p:nvSpPr>
          <p:cNvPr id="490" name="知识…"/>
          <p:cNvSpPr txBox="1"/>
          <p:nvPr/>
        </p:nvSpPr>
        <p:spPr>
          <a:xfrm>
            <a:off x="19181224" y="8837740"/>
            <a:ext cx="62865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 b="1">
                <a:solidFill>
                  <a:srgbClr val="000000"/>
                </a:solidFill>
              </a:defRPr>
            </a:pPr>
            <a:r>
              <a:t>知识</a:t>
            </a:r>
          </a:p>
          <a:p>
            <a:pPr>
              <a:defRPr sz="1800" b="1">
                <a:solidFill>
                  <a:srgbClr val="000000"/>
                </a:solidFill>
              </a:defRPr>
            </a:pPr>
            <a:r>
              <a:t>检索</a:t>
            </a:r>
          </a:p>
        </p:txBody>
      </p:sp>
      <p:sp>
        <p:nvSpPr>
          <p:cNvPr id="491" name="同步样品"/>
          <p:cNvSpPr txBox="1"/>
          <p:nvPr/>
        </p:nvSpPr>
        <p:spPr>
          <a:xfrm>
            <a:off x="2201804" y="3770102"/>
            <a:ext cx="10287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000000"/>
                </a:solidFill>
              </a:defRPr>
            </a:lvl1pPr>
          </a:lstStyle>
          <a:p>
            <a:r>
              <a:t>同步样品</a:t>
            </a:r>
          </a:p>
        </p:txBody>
      </p:sp>
      <p:sp>
        <p:nvSpPr>
          <p:cNvPr id="492" name="同步语料"/>
          <p:cNvSpPr txBox="1"/>
          <p:nvPr/>
        </p:nvSpPr>
        <p:spPr>
          <a:xfrm>
            <a:off x="13276656" y="2820529"/>
            <a:ext cx="10287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</a:defRPr>
            </a:lvl1pPr>
          </a:lstStyle>
          <a:p>
            <a:r>
              <a:t>同步语料</a:t>
            </a:r>
          </a:p>
        </p:txBody>
      </p:sp>
      <p:sp>
        <p:nvSpPr>
          <p:cNvPr id="493" name="数据预处理组件"/>
          <p:cNvSpPr/>
          <p:nvPr/>
        </p:nvSpPr>
        <p:spPr>
          <a:xfrm>
            <a:off x="3100886" y="8512350"/>
            <a:ext cx="2988271" cy="872816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latin typeface="Kaiti SC Bold"/>
                <a:ea typeface="Kaiti SC Bold"/>
                <a:cs typeface="Kaiti SC Bold"/>
                <a:sym typeface="Kaiti SC Bold"/>
              </a:defRPr>
            </a:lvl1pPr>
          </a:lstStyle>
          <a:p>
            <a:r>
              <a:t>数据预处理组件</a:t>
            </a:r>
          </a:p>
        </p:txBody>
      </p:sp>
      <p:sp>
        <p:nvSpPr>
          <p:cNvPr id="494" name="提供…"/>
          <p:cNvSpPr txBox="1"/>
          <p:nvPr/>
        </p:nvSpPr>
        <p:spPr>
          <a:xfrm>
            <a:off x="10464170" y="7172202"/>
            <a:ext cx="800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 b="1">
                <a:solidFill>
                  <a:srgbClr val="000000"/>
                </a:solidFill>
              </a:defRPr>
            </a:pPr>
            <a:r>
              <a:t>提供</a:t>
            </a:r>
          </a:p>
          <a:p>
            <a:pPr>
              <a:defRPr sz="1800" b="1">
                <a:solidFill>
                  <a:srgbClr val="000000"/>
                </a:solidFill>
              </a:defRPr>
            </a:pPr>
            <a:r>
              <a:t>原数据</a:t>
            </a:r>
          </a:p>
        </p:txBody>
      </p:sp>
      <p:sp>
        <p:nvSpPr>
          <p:cNvPr id="495" name="AP"/>
          <p:cNvSpPr/>
          <p:nvPr/>
        </p:nvSpPr>
        <p:spPr>
          <a:xfrm>
            <a:off x="2942912" y="12200180"/>
            <a:ext cx="1970386" cy="990997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1">
                <a:solidFill>
                  <a:srgbClr val="FFFFFF"/>
                </a:solidFill>
              </a:defRPr>
            </a:lvl1pPr>
          </a:lstStyle>
          <a:p>
            <a:r>
              <a:t>AP</a:t>
            </a:r>
          </a:p>
        </p:txBody>
      </p:sp>
      <p:sp>
        <p:nvSpPr>
          <p:cNvPr id="496" name="形状"/>
          <p:cNvSpPr/>
          <p:nvPr/>
        </p:nvSpPr>
        <p:spPr>
          <a:xfrm>
            <a:off x="1076854" y="11801155"/>
            <a:ext cx="356472" cy="961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5">
              <a:satOff val="19674"/>
              <a:lumOff val="-2427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7" name="超级管理员"/>
          <p:cNvSpPr txBox="1"/>
          <p:nvPr/>
        </p:nvSpPr>
        <p:spPr>
          <a:xfrm>
            <a:off x="499439" y="12783815"/>
            <a:ext cx="1511301" cy="482601"/>
          </a:xfrm>
          <a:prstGeom prst="rect">
            <a:avLst/>
          </a:prstGeom>
          <a:solidFill>
            <a:schemeClr val="accent5">
              <a:satOff val="19674"/>
              <a:lumOff val="-24274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1">
                <a:solidFill>
                  <a:srgbClr val="FFFFFF"/>
                </a:solidFill>
              </a:defRPr>
            </a:lvl1pPr>
          </a:lstStyle>
          <a:p>
            <a:r>
              <a:t>超级管理员</a:t>
            </a:r>
          </a:p>
        </p:txBody>
      </p:sp>
      <p:sp>
        <p:nvSpPr>
          <p:cNvPr id="498" name="线条"/>
          <p:cNvSpPr/>
          <p:nvPr/>
        </p:nvSpPr>
        <p:spPr>
          <a:xfrm>
            <a:off x="1694136" y="12619388"/>
            <a:ext cx="1159741" cy="1"/>
          </a:xfrm>
          <a:prstGeom prst="line">
            <a:avLst/>
          </a:prstGeom>
          <a:ln w="381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499" name="生成…"/>
          <p:cNvSpPr txBox="1"/>
          <p:nvPr/>
        </p:nvSpPr>
        <p:spPr>
          <a:xfrm>
            <a:off x="10523004" y="5027349"/>
            <a:ext cx="62865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 b="1">
                <a:solidFill>
                  <a:srgbClr val="000000"/>
                </a:solidFill>
              </a:defRPr>
            </a:pPr>
            <a:r>
              <a:t>生成</a:t>
            </a:r>
          </a:p>
          <a:p>
            <a:pPr>
              <a:defRPr sz="1800" b="1">
                <a:solidFill>
                  <a:srgbClr val="000000"/>
                </a:solidFill>
              </a:defRPr>
            </a:pPr>
            <a:r>
              <a:t>语料</a:t>
            </a:r>
          </a:p>
        </p:txBody>
      </p:sp>
      <p:sp>
        <p:nvSpPr>
          <p:cNvPr id="500" name="基础数据管理子系统"/>
          <p:cNvSpPr/>
          <p:nvPr/>
        </p:nvSpPr>
        <p:spPr>
          <a:xfrm>
            <a:off x="15297509" y="4546142"/>
            <a:ext cx="3131175" cy="740629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latin typeface="Kaiti SC Bold"/>
                <a:ea typeface="Kaiti SC Bold"/>
                <a:cs typeface="Kaiti SC Bold"/>
                <a:sym typeface="Kaiti SC Bold"/>
              </a:defRPr>
            </a:lvl1pPr>
          </a:lstStyle>
          <a:p>
            <a:r>
              <a:t>基础数据管理子系统</a:t>
            </a:r>
          </a:p>
        </p:txBody>
      </p:sp>
      <p:grpSp>
        <p:nvGrpSpPr>
          <p:cNvPr id="503" name="知识管理系统"/>
          <p:cNvGrpSpPr/>
          <p:nvPr/>
        </p:nvGrpSpPr>
        <p:grpSpPr>
          <a:xfrm>
            <a:off x="11319715" y="6345192"/>
            <a:ext cx="7847471" cy="3977611"/>
            <a:chOff x="0" y="0"/>
            <a:chExt cx="7847470" cy="3977609"/>
          </a:xfrm>
        </p:grpSpPr>
        <p:sp>
          <p:nvSpPr>
            <p:cNvPr id="502" name="知识管理系统"/>
            <p:cNvSpPr/>
            <p:nvPr/>
          </p:nvSpPr>
          <p:spPr>
            <a:xfrm>
              <a:off x="31750" y="31750"/>
              <a:ext cx="7783971" cy="3914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2800" b="1">
                  <a:solidFill>
                    <a:schemeClr val="accent1">
                      <a:hueOff val="167273"/>
                      <a:satOff val="2235"/>
                      <a:lumOff val="-22549"/>
                    </a:schemeClr>
                  </a:solidFill>
                </a:defRPr>
              </a:lvl1pPr>
            </a:lstStyle>
            <a:p>
              <a:r>
                <a:t>知识管理系统</a:t>
              </a:r>
            </a:p>
          </p:txBody>
        </p:sp>
        <p:pic>
          <p:nvPicPr>
            <p:cNvPr id="501" name="知识管理系统" descr="知识管理系统"/>
            <p:cNvPicPr>
              <a:picLocks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0" y="0"/>
              <a:ext cx="7847471" cy="3977610"/>
            </a:xfrm>
            <a:prstGeom prst="rect">
              <a:avLst/>
            </a:prstGeom>
            <a:effectLst/>
          </p:spPr>
        </p:pic>
      </p:grpSp>
      <p:sp>
        <p:nvSpPr>
          <p:cNvPr id="504" name="知识图谱管理子系统"/>
          <p:cNvSpPr/>
          <p:nvPr/>
        </p:nvSpPr>
        <p:spPr>
          <a:xfrm>
            <a:off x="11758679" y="9129909"/>
            <a:ext cx="2983053" cy="850447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latin typeface="Kaiti SC Bold"/>
                <a:ea typeface="Kaiti SC Bold"/>
                <a:cs typeface="Kaiti SC Bold"/>
                <a:sym typeface="Kaiti SC Bold"/>
              </a:defRPr>
            </a:lvl1pPr>
          </a:lstStyle>
          <a:p>
            <a:r>
              <a:t>知识图谱管理子系统</a:t>
            </a:r>
          </a:p>
        </p:txBody>
      </p:sp>
      <p:sp>
        <p:nvSpPr>
          <p:cNvPr id="505" name="知识图谱搜索子系统"/>
          <p:cNvSpPr/>
          <p:nvPr/>
        </p:nvSpPr>
        <p:spPr>
          <a:xfrm>
            <a:off x="15739952" y="9129909"/>
            <a:ext cx="2988271" cy="850447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latin typeface="Kaiti SC Bold"/>
                <a:ea typeface="Kaiti SC Bold"/>
                <a:cs typeface="Kaiti SC Bold"/>
                <a:sym typeface="Kaiti SC Bold"/>
              </a:defRPr>
            </a:lvl1pPr>
          </a:lstStyle>
          <a:p>
            <a:r>
              <a:t>知识图谱搜索子系统</a:t>
            </a:r>
          </a:p>
        </p:txBody>
      </p:sp>
      <p:sp>
        <p:nvSpPr>
          <p:cNvPr id="506" name="知识加工分析组件…"/>
          <p:cNvSpPr/>
          <p:nvPr/>
        </p:nvSpPr>
        <p:spPr>
          <a:xfrm>
            <a:off x="11793956" y="7169992"/>
            <a:ext cx="6755569" cy="990998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Kaiti SC Bold"/>
                <a:ea typeface="Kaiti SC Bold"/>
                <a:cs typeface="Kaiti SC Bold"/>
                <a:sym typeface="Kaiti SC Bold"/>
              </a:defRPr>
            </a:pPr>
            <a:r>
              <a:t>知识加工分析组件</a:t>
            </a:r>
          </a:p>
          <a:p>
            <a:pPr>
              <a:defRPr sz="2400">
                <a:solidFill>
                  <a:srgbClr val="FFFFFF"/>
                </a:solidFill>
                <a:latin typeface="Kaiti SC Bold"/>
                <a:ea typeface="Kaiti SC Bold"/>
                <a:cs typeface="Kaiti SC Bold"/>
                <a:sym typeface="Kaiti SC Bold"/>
              </a:defRPr>
            </a:pPr>
            <a:r>
              <a:t>（抽取、融合、推理、验证）</a:t>
            </a:r>
          </a:p>
        </p:txBody>
      </p:sp>
      <p:pic>
        <p:nvPicPr>
          <p:cNvPr id="507" name="线条" descr="线条"/>
          <p:cNvPicPr>
            <a:picLocks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4650848" y="9475633"/>
            <a:ext cx="1062828" cy="299399"/>
          </a:xfrm>
          <a:prstGeom prst="rect">
            <a:avLst/>
          </a:prstGeom>
        </p:spPr>
      </p:pic>
      <p:sp>
        <p:nvSpPr>
          <p:cNvPr id="509" name="可视化"/>
          <p:cNvSpPr txBox="1"/>
          <p:nvPr/>
        </p:nvSpPr>
        <p:spPr>
          <a:xfrm>
            <a:off x="14771690" y="9164706"/>
            <a:ext cx="8001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000000"/>
                </a:solidFill>
              </a:defRPr>
            </a:lvl1pPr>
          </a:lstStyle>
          <a:p>
            <a:r>
              <a:t>可视化</a:t>
            </a:r>
          </a:p>
        </p:txBody>
      </p:sp>
      <p:pic>
        <p:nvPicPr>
          <p:cNvPr id="510" name="线条" descr="线条"/>
          <p:cNvPicPr>
            <a:picLocks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5400000">
            <a:off x="12727278" y="8474520"/>
            <a:ext cx="901834" cy="299399"/>
          </a:xfrm>
          <a:prstGeom prst="rect">
            <a:avLst/>
          </a:prstGeom>
        </p:spPr>
      </p:pic>
      <p:sp>
        <p:nvSpPr>
          <p:cNvPr id="512" name="提交…"/>
          <p:cNvSpPr txBox="1"/>
          <p:nvPr/>
        </p:nvSpPr>
        <p:spPr>
          <a:xfrm>
            <a:off x="13263249" y="8245399"/>
            <a:ext cx="62865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 b="1">
                <a:solidFill>
                  <a:srgbClr val="000000"/>
                </a:solidFill>
              </a:defRPr>
            </a:pPr>
            <a:r>
              <a:t>提交</a:t>
            </a:r>
          </a:p>
          <a:p>
            <a:pPr>
              <a:defRPr sz="1800" b="1">
                <a:solidFill>
                  <a:srgbClr val="000000"/>
                </a:solidFill>
              </a:defRPr>
            </a:pPr>
            <a:r>
              <a:t>审核</a:t>
            </a:r>
          </a:p>
        </p:txBody>
      </p:sp>
      <p:sp>
        <p:nvSpPr>
          <p:cNvPr id="513" name="形状"/>
          <p:cNvSpPr/>
          <p:nvPr/>
        </p:nvSpPr>
        <p:spPr>
          <a:xfrm>
            <a:off x="21319707" y="5763388"/>
            <a:ext cx="356472" cy="9618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5">
              <a:satOff val="19674"/>
              <a:lumOff val="-2427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4" name="知识审核员…"/>
          <p:cNvSpPr txBox="1"/>
          <p:nvPr/>
        </p:nvSpPr>
        <p:spPr>
          <a:xfrm>
            <a:off x="20707368" y="6784146"/>
            <a:ext cx="1581151" cy="863601"/>
          </a:xfrm>
          <a:prstGeom prst="rect">
            <a:avLst/>
          </a:prstGeom>
          <a:solidFill>
            <a:schemeClr val="accent5">
              <a:satOff val="19674"/>
              <a:lumOff val="-24274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1">
                <a:solidFill>
                  <a:srgbClr val="FFFFFF"/>
                </a:solidFill>
              </a:defRPr>
            </a:pPr>
            <a:r>
              <a:t>知识审核员</a:t>
            </a:r>
          </a:p>
          <a:p>
            <a:pPr>
              <a:defRPr sz="2200" b="1">
                <a:solidFill>
                  <a:srgbClr val="FFFFFF"/>
                </a:solidFill>
              </a:defRPr>
            </a:pPr>
            <a:r>
              <a:t>系统管理员</a:t>
            </a:r>
          </a:p>
        </p:txBody>
      </p:sp>
      <p:sp>
        <p:nvSpPr>
          <p:cNvPr id="515" name="线条"/>
          <p:cNvSpPr/>
          <p:nvPr/>
        </p:nvSpPr>
        <p:spPr>
          <a:xfrm flipH="1">
            <a:off x="18749743" y="6461936"/>
            <a:ext cx="1945501" cy="995365"/>
          </a:xfrm>
          <a:prstGeom prst="line">
            <a:avLst/>
          </a:prstGeom>
          <a:ln w="50800" cap="rnd">
            <a:solidFill>
              <a:schemeClr val="accent1">
                <a:hueOff val="167273"/>
                <a:satOff val="2235"/>
                <a:lumOff val="-22549"/>
              </a:schemeClr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516" name="5个系统、…"/>
          <p:cNvSpPr txBox="1"/>
          <p:nvPr/>
        </p:nvSpPr>
        <p:spPr>
          <a:xfrm>
            <a:off x="21067238" y="1280031"/>
            <a:ext cx="2775205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>
                <a:solidFill>
                  <a:srgbClr val="000000"/>
                </a:solidFill>
              </a:defRPr>
            </a:pPr>
            <a:r>
              <a:t>5个系统、</a:t>
            </a:r>
          </a:p>
          <a:p>
            <a:pPr>
              <a:defRPr sz="3600">
                <a:solidFill>
                  <a:srgbClr val="000000"/>
                </a:solidFill>
              </a:defRPr>
            </a:pPr>
            <a:r>
              <a:t>8个子系统、</a:t>
            </a:r>
          </a:p>
          <a:p>
            <a:pPr>
              <a:defRPr sz="3600">
                <a:solidFill>
                  <a:srgbClr val="000000"/>
                </a:solidFill>
              </a:defRPr>
            </a:pPr>
            <a:r>
              <a:t>7个组件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线条"/>
          <p:cNvSpPr/>
          <p:nvPr/>
        </p:nvSpPr>
        <p:spPr>
          <a:xfrm>
            <a:off x="-50800" y="1076131"/>
            <a:ext cx="24485600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519" name="03 用户分析"/>
          <p:cNvSpPr/>
          <p:nvPr/>
        </p:nvSpPr>
        <p:spPr>
          <a:xfrm>
            <a:off x="598735" y="-165100"/>
            <a:ext cx="2369453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>
              <a:defRPr sz="4400">
                <a:solidFill>
                  <a:srgbClr val="00000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t>03 用户分析</a:t>
            </a:r>
          </a:p>
        </p:txBody>
      </p:sp>
      <p:grpSp>
        <p:nvGrpSpPr>
          <p:cNvPr id="522" name="数据调度系统"/>
          <p:cNvGrpSpPr/>
          <p:nvPr/>
        </p:nvGrpSpPr>
        <p:grpSpPr>
          <a:xfrm>
            <a:off x="2394226" y="7561937"/>
            <a:ext cx="9196519" cy="4177546"/>
            <a:chOff x="0" y="0"/>
            <a:chExt cx="9196518" cy="4177544"/>
          </a:xfrm>
        </p:grpSpPr>
        <p:sp>
          <p:nvSpPr>
            <p:cNvPr id="521" name="数据调度系统"/>
            <p:cNvSpPr/>
            <p:nvPr/>
          </p:nvSpPr>
          <p:spPr>
            <a:xfrm>
              <a:off x="25400" y="25400"/>
              <a:ext cx="9145719" cy="4126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2800">
                  <a:solidFill>
                    <a:schemeClr val="accent5">
                      <a:hueOff val="-33904"/>
                      <a:satOff val="26304"/>
                      <a:lumOff val="-35446"/>
                    </a:schemeClr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r>
                <a:t>数据调度系统</a:t>
              </a:r>
            </a:p>
          </p:txBody>
        </p:sp>
        <p:pic>
          <p:nvPicPr>
            <p:cNvPr id="520" name="数据调度系统" descr="数据调度系统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9196519" cy="4177546"/>
            </a:xfrm>
            <a:prstGeom prst="rect">
              <a:avLst/>
            </a:prstGeom>
            <a:effectLst/>
          </p:spPr>
        </p:pic>
      </p:grpSp>
      <p:grpSp>
        <p:nvGrpSpPr>
          <p:cNvPr id="525" name="知库网站"/>
          <p:cNvGrpSpPr/>
          <p:nvPr/>
        </p:nvGrpSpPr>
        <p:grpSpPr>
          <a:xfrm>
            <a:off x="2394226" y="1976517"/>
            <a:ext cx="9196519" cy="4177546"/>
            <a:chOff x="0" y="0"/>
            <a:chExt cx="9196518" cy="4177544"/>
          </a:xfrm>
        </p:grpSpPr>
        <p:sp>
          <p:nvSpPr>
            <p:cNvPr id="524" name="知库网站"/>
            <p:cNvSpPr/>
            <p:nvPr/>
          </p:nvSpPr>
          <p:spPr>
            <a:xfrm>
              <a:off x="25400" y="25400"/>
              <a:ext cx="9145719" cy="4126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2800">
                  <a:solidFill>
                    <a:schemeClr val="accent2">
                      <a:hueOff val="61260"/>
                      <a:satOff val="12850"/>
                      <a:lumOff val="-19215"/>
                    </a:schemeClr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r>
                <a:t>知库网站</a:t>
              </a:r>
            </a:p>
          </p:txBody>
        </p:sp>
        <p:pic>
          <p:nvPicPr>
            <p:cNvPr id="523" name="知库网站" descr="知库网站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-1"/>
              <a:ext cx="9196519" cy="4177546"/>
            </a:xfrm>
            <a:prstGeom prst="rect">
              <a:avLst/>
            </a:prstGeom>
            <a:effectLst/>
          </p:spPr>
        </p:pic>
      </p:grpSp>
      <p:grpSp>
        <p:nvGrpSpPr>
          <p:cNvPr id="528" name="数据管理系统"/>
          <p:cNvGrpSpPr/>
          <p:nvPr/>
        </p:nvGrpSpPr>
        <p:grpSpPr>
          <a:xfrm>
            <a:off x="12793255" y="1976517"/>
            <a:ext cx="9196520" cy="4177546"/>
            <a:chOff x="0" y="0"/>
            <a:chExt cx="9196518" cy="4177544"/>
          </a:xfrm>
        </p:grpSpPr>
        <p:sp>
          <p:nvSpPr>
            <p:cNvPr id="527" name="数据管理系统"/>
            <p:cNvSpPr/>
            <p:nvPr/>
          </p:nvSpPr>
          <p:spPr>
            <a:xfrm>
              <a:off x="25400" y="25400"/>
              <a:ext cx="9145719" cy="4126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2800">
                  <a:solidFill>
                    <a:schemeClr val="accent4">
                      <a:hueOff val="-150042"/>
                      <a:satOff val="7353"/>
                      <a:lumOff val="-19999"/>
                    </a:schemeClr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r>
                <a:t>数据管理系统</a:t>
              </a:r>
            </a:p>
          </p:txBody>
        </p:sp>
        <p:pic>
          <p:nvPicPr>
            <p:cNvPr id="526" name="数据管理系统" descr="数据管理系统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-1"/>
              <a:ext cx="9196519" cy="4177546"/>
            </a:xfrm>
            <a:prstGeom prst="rect">
              <a:avLst/>
            </a:prstGeom>
            <a:effectLst/>
          </p:spPr>
        </p:pic>
      </p:grpSp>
      <p:grpSp>
        <p:nvGrpSpPr>
          <p:cNvPr id="531" name="知识管理系统"/>
          <p:cNvGrpSpPr/>
          <p:nvPr/>
        </p:nvGrpSpPr>
        <p:grpSpPr>
          <a:xfrm>
            <a:off x="12793255" y="7561937"/>
            <a:ext cx="9196520" cy="4177546"/>
            <a:chOff x="0" y="0"/>
            <a:chExt cx="9196518" cy="4177544"/>
          </a:xfrm>
        </p:grpSpPr>
        <p:sp>
          <p:nvSpPr>
            <p:cNvPr id="530" name="知识管理系统"/>
            <p:cNvSpPr/>
            <p:nvPr/>
          </p:nvSpPr>
          <p:spPr>
            <a:xfrm>
              <a:off x="25400" y="25400"/>
              <a:ext cx="9145719" cy="4126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2800">
                  <a:solidFill>
                    <a:srgbClr val="942192"/>
                  </a:solidFill>
                  <a:latin typeface="Heiti SC Medium"/>
                  <a:ea typeface="Heiti SC Medium"/>
                  <a:cs typeface="Heiti SC Medium"/>
                  <a:sym typeface="Heiti SC Medium"/>
                </a:defRPr>
              </a:lvl1pPr>
            </a:lstStyle>
            <a:p>
              <a:r>
                <a:t>知识管理系统</a:t>
              </a:r>
            </a:p>
          </p:txBody>
        </p:sp>
        <p:pic>
          <p:nvPicPr>
            <p:cNvPr id="529" name="知识管理系统" descr="知识管理系统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-1"/>
              <a:ext cx="9196519" cy="4177546"/>
            </a:xfrm>
            <a:prstGeom prst="rect">
              <a:avLst/>
            </a:prstGeom>
            <a:effectLst/>
          </p:spPr>
        </p:pic>
      </p:grpSp>
      <p:sp>
        <p:nvSpPr>
          <p:cNvPr id="532" name="翻译员"/>
          <p:cNvSpPr txBox="1"/>
          <p:nvPr/>
        </p:nvSpPr>
        <p:spPr>
          <a:xfrm>
            <a:off x="5079248" y="3181246"/>
            <a:ext cx="1501483" cy="76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/>
          <a:lstStyle>
            <a:lvl1pPr algn="l" defTabSz="1371565">
              <a:defRPr sz="2600" b="1">
                <a:solidFill>
                  <a:schemeClr val="accent2">
                    <a:hueOff val="61260"/>
                    <a:satOff val="12850"/>
                    <a:lumOff val="-19215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翻译员 </a:t>
            </a:r>
          </a:p>
        </p:txBody>
      </p:sp>
      <p:sp>
        <p:nvSpPr>
          <p:cNvPr id="533" name="带肩膀的头像"/>
          <p:cNvSpPr/>
          <p:nvPr/>
        </p:nvSpPr>
        <p:spPr>
          <a:xfrm>
            <a:off x="3701711" y="2949697"/>
            <a:ext cx="1212515" cy="1050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accent2">
              <a:hueOff val="61260"/>
              <a:satOff val="12850"/>
              <a:lumOff val="-192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4" name="语料标记员"/>
          <p:cNvSpPr txBox="1"/>
          <p:nvPr/>
        </p:nvSpPr>
        <p:spPr>
          <a:xfrm>
            <a:off x="8720160" y="3091454"/>
            <a:ext cx="2169627" cy="76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/>
          <a:lstStyle>
            <a:lvl1pPr algn="l" defTabSz="1371565">
              <a:defRPr sz="2600" b="1">
                <a:solidFill>
                  <a:schemeClr val="accent2">
                    <a:hueOff val="61260"/>
                    <a:satOff val="12850"/>
                    <a:lumOff val="-19215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语料标记员</a:t>
            </a:r>
          </a:p>
        </p:txBody>
      </p:sp>
      <p:sp>
        <p:nvSpPr>
          <p:cNvPr id="535" name="带肩膀的头像"/>
          <p:cNvSpPr/>
          <p:nvPr/>
        </p:nvSpPr>
        <p:spPr>
          <a:xfrm>
            <a:off x="7538003" y="2949697"/>
            <a:ext cx="1212515" cy="1050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accent2">
              <a:hueOff val="61260"/>
              <a:satOff val="12850"/>
              <a:lumOff val="-192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6" name="任务审核员"/>
          <p:cNvSpPr txBox="1"/>
          <p:nvPr/>
        </p:nvSpPr>
        <p:spPr>
          <a:xfrm>
            <a:off x="4745177" y="4703561"/>
            <a:ext cx="2169626" cy="76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/>
          <a:lstStyle>
            <a:lvl1pPr algn="l" defTabSz="1371565">
              <a:defRPr sz="26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任务审核员</a:t>
            </a:r>
          </a:p>
        </p:txBody>
      </p:sp>
      <p:sp>
        <p:nvSpPr>
          <p:cNvPr id="537" name="带肩膀的头像"/>
          <p:cNvSpPr/>
          <p:nvPr/>
        </p:nvSpPr>
        <p:spPr>
          <a:xfrm>
            <a:off x="3701711" y="4561804"/>
            <a:ext cx="1212515" cy="1050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8" name="带肩膀的头像"/>
          <p:cNvSpPr/>
          <p:nvPr/>
        </p:nvSpPr>
        <p:spPr>
          <a:xfrm>
            <a:off x="7538003" y="4561804"/>
            <a:ext cx="1212515" cy="1050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accent5">
              <a:satOff val="19674"/>
              <a:lumOff val="-2427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网站管理员"/>
          <p:cNvSpPr txBox="1"/>
          <p:nvPr/>
        </p:nvSpPr>
        <p:spPr>
          <a:xfrm>
            <a:off x="8720160" y="4703561"/>
            <a:ext cx="2169627" cy="76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/>
          <a:lstStyle>
            <a:lvl1pPr algn="l" defTabSz="1371565">
              <a:defRPr sz="2600" b="1">
                <a:solidFill>
                  <a:schemeClr val="accent5">
                    <a:hueOff val="-33904"/>
                    <a:satOff val="26304"/>
                    <a:lumOff val="-3544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网站管理员</a:t>
            </a:r>
          </a:p>
        </p:txBody>
      </p:sp>
      <p:sp>
        <p:nvSpPr>
          <p:cNvPr id="540" name="带肩膀的头像"/>
          <p:cNvSpPr/>
          <p:nvPr/>
        </p:nvSpPr>
        <p:spPr>
          <a:xfrm>
            <a:off x="13506994" y="3753651"/>
            <a:ext cx="1212515" cy="1050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accent5">
              <a:satOff val="19674"/>
              <a:lumOff val="-2427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1" name="语料管理员"/>
          <p:cNvSpPr txBox="1"/>
          <p:nvPr/>
        </p:nvSpPr>
        <p:spPr>
          <a:xfrm>
            <a:off x="14755688" y="3902845"/>
            <a:ext cx="2169626" cy="76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/>
          <a:lstStyle>
            <a:lvl1pPr algn="l" defTabSz="1371565">
              <a:defRPr sz="2600" b="1">
                <a:solidFill>
                  <a:schemeClr val="accent5">
                    <a:hueOff val="-33904"/>
                    <a:satOff val="26304"/>
                    <a:lumOff val="-3544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语料管理员</a:t>
            </a:r>
          </a:p>
        </p:txBody>
      </p:sp>
      <p:sp>
        <p:nvSpPr>
          <p:cNvPr id="542" name="带肩膀的头像"/>
          <p:cNvSpPr/>
          <p:nvPr/>
        </p:nvSpPr>
        <p:spPr>
          <a:xfrm>
            <a:off x="17744493" y="3753651"/>
            <a:ext cx="1212515" cy="1050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accent5">
              <a:satOff val="19674"/>
              <a:lumOff val="-2427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3" name="系统管理员"/>
          <p:cNvSpPr txBox="1"/>
          <p:nvPr/>
        </p:nvSpPr>
        <p:spPr>
          <a:xfrm>
            <a:off x="18926650" y="3895407"/>
            <a:ext cx="2169627" cy="76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/>
          <a:lstStyle>
            <a:lvl1pPr algn="l" defTabSz="1371565">
              <a:defRPr sz="2600" b="1">
                <a:solidFill>
                  <a:schemeClr val="accent5">
                    <a:hueOff val="-33904"/>
                    <a:satOff val="26304"/>
                    <a:lumOff val="-3544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系统管理员</a:t>
            </a:r>
          </a:p>
        </p:txBody>
      </p:sp>
      <p:sp>
        <p:nvSpPr>
          <p:cNvPr id="544" name="数据分析员"/>
          <p:cNvSpPr txBox="1"/>
          <p:nvPr/>
        </p:nvSpPr>
        <p:spPr>
          <a:xfrm>
            <a:off x="14667994" y="8702302"/>
            <a:ext cx="2169627" cy="76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/>
          <a:lstStyle>
            <a:lvl1pPr algn="l" defTabSz="1371565">
              <a:defRPr sz="2600" b="1">
                <a:solidFill>
                  <a:schemeClr val="accent2">
                    <a:hueOff val="61260"/>
                    <a:satOff val="12850"/>
                    <a:lumOff val="-19215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数据分析员</a:t>
            </a:r>
          </a:p>
        </p:txBody>
      </p:sp>
      <p:sp>
        <p:nvSpPr>
          <p:cNvPr id="545" name="带肩膀的头像"/>
          <p:cNvSpPr/>
          <p:nvPr/>
        </p:nvSpPr>
        <p:spPr>
          <a:xfrm>
            <a:off x="13624529" y="8560545"/>
            <a:ext cx="1212515" cy="1050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accent2">
              <a:hueOff val="61260"/>
              <a:satOff val="12850"/>
              <a:lumOff val="-192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6" name="知识审核员"/>
          <p:cNvSpPr txBox="1"/>
          <p:nvPr/>
        </p:nvSpPr>
        <p:spPr>
          <a:xfrm>
            <a:off x="18728270" y="8702302"/>
            <a:ext cx="2169627" cy="76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/>
          <a:lstStyle>
            <a:lvl1pPr algn="l" defTabSz="1371565">
              <a:defRPr sz="26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知识审核员</a:t>
            </a:r>
          </a:p>
        </p:txBody>
      </p:sp>
      <p:sp>
        <p:nvSpPr>
          <p:cNvPr id="547" name="带肩膀的头像"/>
          <p:cNvSpPr/>
          <p:nvPr/>
        </p:nvSpPr>
        <p:spPr>
          <a:xfrm>
            <a:off x="17684807" y="8560545"/>
            <a:ext cx="1212515" cy="1050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8" name="带肩膀的头像"/>
          <p:cNvSpPr/>
          <p:nvPr/>
        </p:nvSpPr>
        <p:spPr>
          <a:xfrm>
            <a:off x="13626086" y="10022878"/>
            <a:ext cx="1212515" cy="1050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accent5">
              <a:satOff val="19674"/>
              <a:lumOff val="-2427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9" name="系统管理员"/>
          <p:cNvSpPr txBox="1"/>
          <p:nvPr/>
        </p:nvSpPr>
        <p:spPr>
          <a:xfrm>
            <a:off x="14808241" y="10164635"/>
            <a:ext cx="2169627" cy="76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/>
          <a:lstStyle>
            <a:lvl1pPr algn="l" defTabSz="1371565">
              <a:defRPr sz="2600" b="1">
                <a:solidFill>
                  <a:schemeClr val="accent5">
                    <a:hueOff val="-33904"/>
                    <a:satOff val="26304"/>
                    <a:lumOff val="-3544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系统管理员</a:t>
            </a:r>
          </a:p>
        </p:txBody>
      </p:sp>
      <p:sp>
        <p:nvSpPr>
          <p:cNvPr id="550" name="数据审核员"/>
          <p:cNvSpPr txBox="1"/>
          <p:nvPr/>
        </p:nvSpPr>
        <p:spPr>
          <a:xfrm>
            <a:off x="4775020" y="9267220"/>
            <a:ext cx="2169626" cy="76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/>
          <a:lstStyle>
            <a:lvl1pPr algn="l" defTabSz="1371565">
              <a:defRPr sz="26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数据审核员</a:t>
            </a:r>
          </a:p>
        </p:txBody>
      </p:sp>
      <p:sp>
        <p:nvSpPr>
          <p:cNvPr id="551" name="带肩膀的头像"/>
          <p:cNvSpPr/>
          <p:nvPr/>
        </p:nvSpPr>
        <p:spPr>
          <a:xfrm>
            <a:off x="3731555" y="9125463"/>
            <a:ext cx="1212515" cy="1050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2" name="带肩膀的头像"/>
          <p:cNvSpPr/>
          <p:nvPr/>
        </p:nvSpPr>
        <p:spPr>
          <a:xfrm>
            <a:off x="7417882" y="9125463"/>
            <a:ext cx="1212515" cy="1050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accent5">
              <a:satOff val="19674"/>
              <a:lumOff val="-2427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3" name="系统管理员"/>
          <p:cNvSpPr txBox="1"/>
          <p:nvPr/>
        </p:nvSpPr>
        <p:spPr>
          <a:xfrm>
            <a:off x="8600039" y="9267220"/>
            <a:ext cx="2169626" cy="76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 anchor="ctr"/>
          <a:lstStyle>
            <a:lvl1pPr algn="l" defTabSz="1371565">
              <a:defRPr sz="2600" b="1">
                <a:solidFill>
                  <a:schemeClr val="accent5">
                    <a:hueOff val="-33904"/>
                    <a:satOff val="26304"/>
                    <a:lumOff val="-3544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系统管理员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Mysql"/>
          <p:cNvSpPr/>
          <p:nvPr/>
        </p:nvSpPr>
        <p:spPr>
          <a:xfrm>
            <a:off x="2273693" y="9708788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Mysql</a:t>
            </a:r>
          </a:p>
        </p:txBody>
      </p:sp>
      <p:sp>
        <p:nvSpPr>
          <p:cNvPr id="558" name="Galera Mysql"/>
          <p:cNvSpPr/>
          <p:nvPr/>
        </p:nvSpPr>
        <p:spPr>
          <a:xfrm>
            <a:off x="4450629" y="9708788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Galera Mysql</a:t>
            </a:r>
          </a:p>
        </p:txBody>
      </p:sp>
      <p:sp>
        <p:nvSpPr>
          <p:cNvPr id="559" name="FastDFS"/>
          <p:cNvSpPr/>
          <p:nvPr/>
        </p:nvSpPr>
        <p:spPr>
          <a:xfrm>
            <a:off x="6627566" y="9708788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FastDFS</a:t>
            </a:r>
          </a:p>
        </p:txBody>
      </p:sp>
      <p:sp>
        <p:nvSpPr>
          <p:cNvPr id="560" name="Redis"/>
          <p:cNvSpPr/>
          <p:nvPr/>
        </p:nvSpPr>
        <p:spPr>
          <a:xfrm>
            <a:off x="8804502" y="9708788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Redis</a:t>
            </a:r>
          </a:p>
        </p:txBody>
      </p:sp>
      <p:sp>
        <p:nvSpPr>
          <p:cNvPr id="561" name="Hbase"/>
          <p:cNvSpPr/>
          <p:nvPr/>
        </p:nvSpPr>
        <p:spPr>
          <a:xfrm>
            <a:off x="10981438" y="9707552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Hbase</a:t>
            </a:r>
          </a:p>
        </p:txBody>
      </p:sp>
      <p:sp>
        <p:nvSpPr>
          <p:cNvPr id="562" name="HDFS"/>
          <p:cNvSpPr/>
          <p:nvPr/>
        </p:nvSpPr>
        <p:spPr>
          <a:xfrm>
            <a:off x="14602079" y="9732952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HDFS</a:t>
            </a:r>
          </a:p>
        </p:txBody>
      </p:sp>
      <p:sp>
        <p:nvSpPr>
          <p:cNvPr id="563" name="YARN"/>
          <p:cNvSpPr/>
          <p:nvPr/>
        </p:nvSpPr>
        <p:spPr>
          <a:xfrm>
            <a:off x="16748680" y="9732952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YARN</a:t>
            </a:r>
          </a:p>
        </p:txBody>
      </p:sp>
      <p:sp>
        <p:nvSpPr>
          <p:cNvPr id="564" name="Lucene"/>
          <p:cNvSpPr/>
          <p:nvPr/>
        </p:nvSpPr>
        <p:spPr>
          <a:xfrm>
            <a:off x="19272006" y="9732952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Lucene</a:t>
            </a:r>
          </a:p>
        </p:txBody>
      </p:sp>
      <p:sp>
        <p:nvSpPr>
          <p:cNvPr id="565" name="Tesseract-OCR"/>
          <p:cNvSpPr/>
          <p:nvPr/>
        </p:nvSpPr>
        <p:spPr>
          <a:xfrm>
            <a:off x="6610012" y="8437383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Tesseract-OCR</a:t>
            </a:r>
          </a:p>
        </p:txBody>
      </p:sp>
      <p:sp>
        <p:nvSpPr>
          <p:cNvPr id="566" name="OpenCV"/>
          <p:cNvSpPr/>
          <p:nvPr/>
        </p:nvSpPr>
        <p:spPr>
          <a:xfrm>
            <a:off x="4456940" y="8423714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OpenCV</a:t>
            </a:r>
          </a:p>
        </p:txBody>
      </p:sp>
      <p:sp>
        <p:nvSpPr>
          <p:cNvPr id="567" name="TensorFlow"/>
          <p:cNvSpPr/>
          <p:nvPr/>
        </p:nvSpPr>
        <p:spPr>
          <a:xfrm>
            <a:off x="2246434" y="8423714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TensorFlow</a:t>
            </a:r>
          </a:p>
        </p:txBody>
      </p:sp>
      <p:sp>
        <p:nvSpPr>
          <p:cNvPr id="568" name="kettle"/>
          <p:cNvSpPr/>
          <p:nvPr/>
        </p:nvSpPr>
        <p:spPr>
          <a:xfrm>
            <a:off x="21839563" y="6702390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kettle</a:t>
            </a:r>
          </a:p>
        </p:txBody>
      </p:sp>
      <p:sp>
        <p:nvSpPr>
          <p:cNvPr id="569" name="spark-streaming"/>
          <p:cNvSpPr/>
          <p:nvPr/>
        </p:nvSpPr>
        <p:spPr>
          <a:xfrm>
            <a:off x="10500862" y="8273068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spark-streaming</a:t>
            </a:r>
          </a:p>
        </p:txBody>
      </p:sp>
      <p:sp>
        <p:nvSpPr>
          <p:cNvPr id="570" name="spark SQL"/>
          <p:cNvSpPr/>
          <p:nvPr/>
        </p:nvSpPr>
        <p:spPr>
          <a:xfrm>
            <a:off x="12666662" y="8260368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spark SQL</a:t>
            </a:r>
          </a:p>
        </p:txBody>
      </p:sp>
      <p:sp>
        <p:nvSpPr>
          <p:cNvPr id="571" name="Mlib"/>
          <p:cNvSpPr/>
          <p:nvPr/>
        </p:nvSpPr>
        <p:spPr>
          <a:xfrm>
            <a:off x="14818470" y="8273068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Mlib</a:t>
            </a:r>
          </a:p>
        </p:txBody>
      </p:sp>
      <p:sp>
        <p:nvSpPr>
          <p:cNvPr id="572" name="Elastic…"/>
          <p:cNvSpPr/>
          <p:nvPr/>
        </p:nvSpPr>
        <p:spPr>
          <a:xfrm>
            <a:off x="17206142" y="8273068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500">
                <a:solidFill>
                  <a:srgbClr val="FFFFFF"/>
                </a:solidFill>
              </a:defRPr>
            </a:pPr>
            <a:r>
              <a:t>Elastic</a:t>
            </a:r>
          </a:p>
          <a:p>
            <a:pPr>
              <a:defRPr sz="2500">
                <a:solidFill>
                  <a:srgbClr val="FFFFFF"/>
                </a:solidFill>
              </a:defRPr>
            </a:pPr>
            <a:r>
              <a:t>search</a:t>
            </a:r>
          </a:p>
        </p:txBody>
      </p:sp>
      <p:sp>
        <p:nvSpPr>
          <p:cNvPr id="573" name="矩形"/>
          <p:cNvSpPr/>
          <p:nvPr/>
        </p:nvSpPr>
        <p:spPr>
          <a:xfrm>
            <a:off x="13202429" y="9594565"/>
            <a:ext cx="5817397" cy="1038774"/>
          </a:xfrm>
          <a:prstGeom prst="rect">
            <a:avLst/>
          </a:prstGeom>
          <a:ln w="762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4" name="Hadoop"/>
          <p:cNvSpPr/>
          <p:nvPr/>
        </p:nvSpPr>
        <p:spPr>
          <a:xfrm>
            <a:off x="12949786" y="9693620"/>
            <a:ext cx="203200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</a:defRPr>
            </a:lvl1pPr>
          </a:lstStyle>
          <a:p>
            <a:r>
              <a:t>Hadoop</a:t>
            </a:r>
          </a:p>
        </p:txBody>
      </p:sp>
      <p:sp>
        <p:nvSpPr>
          <p:cNvPr id="575" name="矩形"/>
          <p:cNvSpPr/>
          <p:nvPr/>
        </p:nvSpPr>
        <p:spPr>
          <a:xfrm>
            <a:off x="8920674" y="8128825"/>
            <a:ext cx="8137219" cy="1025088"/>
          </a:xfrm>
          <a:prstGeom prst="rect">
            <a:avLst/>
          </a:prstGeom>
          <a:ln w="762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6" name="Spark"/>
          <p:cNvSpPr/>
          <p:nvPr/>
        </p:nvSpPr>
        <p:spPr>
          <a:xfrm>
            <a:off x="8668029" y="8257899"/>
            <a:ext cx="203200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</a:defRPr>
            </a:lvl1pPr>
          </a:lstStyle>
          <a:p>
            <a:r>
              <a:t>Spark</a:t>
            </a:r>
          </a:p>
        </p:txBody>
      </p:sp>
      <p:sp>
        <p:nvSpPr>
          <p:cNvPr id="577" name="Spring-MVC"/>
          <p:cNvSpPr/>
          <p:nvPr/>
        </p:nvSpPr>
        <p:spPr>
          <a:xfrm>
            <a:off x="2239644" y="4615771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Spring-MVC</a:t>
            </a:r>
          </a:p>
        </p:txBody>
      </p:sp>
      <p:sp>
        <p:nvSpPr>
          <p:cNvPr id="578" name="Spring Framework"/>
          <p:cNvSpPr/>
          <p:nvPr/>
        </p:nvSpPr>
        <p:spPr>
          <a:xfrm>
            <a:off x="4416579" y="4615771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Spring Framework</a:t>
            </a:r>
          </a:p>
        </p:txBody>
      </p:sp>
      <p:sp>
        <p:nvSpPr>
          <p:cNvPr id="579" name="log4j2"/>
          <p:cNvSpPr/>
          <p:nvPr/>
        </p:nvSpPr>
        <p:spPr>
          <a:xfrm>
            <a:off x="6593516" y="4615771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log4j2</a:t>
            </a:r>
          </a:p>
        </p:txBody>
      </p:sp>
      <p:sp>
        <p:nvSpPr>
          <p:cNvPr id="580" name="shiro"/>
          <p:cNvSpPr/>
          <p:nvPr/>
        </p:nvSpPr>
        <p:spPr>
          <a:xfrm>
            <a:off x="8770452" y="4615771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shiro</a:t>
            </a:r>
          </a:p>
        </p:txBody>
      </p:sp>
      <p:sp>
        <p:nvSpPr>
          <p:cNvPr id="581" name="Druid"/>
          <p:cNvSpPr/>
          <p:nvPr/>
        </p:nvSpPr>
        <p:spPr>
          <a:xfrm>
            <a:off x="10984494" y="4605618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Druid</a:t>
            </a:r>
          </a:p>
        </p:txBody>
      </p:sp>
      <p:sp>
        <p:nvSpPr>
          <p:cNvPr id="582" name="Mybatis"/>
          <p:cNvSpPr/>
          <p:nvPr/>
        </p:nvSpPr>
        <p:spPr>
          <a:xfrm>
            <a:off x="13205548" y="4605618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rPr dirty="0" err="1"/>
              <a:t>Mybatis</a:t>
            </a:r>
            <a:endParaRPr dirty="0"/>
          </a:p>
        </p:txBody>
      </p:sp>
      <p:sp>
        <p:nvSpPr>
          <p:cNvPr id="583" name="VUEX"/>
          <p:cNvSpPr/>
          <p:nvPr/>
        </p:nvSpPr>
        <p:spPr>
          <a:xfrm>
            <a:off x="2257534" y="2668931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VUEX</a:t>
            </a:r>
          </a:p>
        </p:txBody>
      </p:sp>
      <p:sp>
        <p:nvSpPr>
          <p:cNvPr id="584" name="VUE-router"/>
          <p:cNvSpPr/>
          <p:nvPr/>
        </p:nvSpPr>
        <p:spPr>
          <a:xfrm>
            <a:off x="4434469" y="2668931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VUE-router</a:t>
            </a:r>
          </a:p>
        </p:txBody>
      </p:sp>
      <p:sp>
        <p:nvSpPr>
          <p:cNvPr id="585" name="Echarts"/>
          <p:cNvSpPr/>
          <p:nvPr/>
        </p:nvSpPr>
        <p:spPr>
          <a:xfrm>
            <a:off x="6611406" y="2668931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Echarts</a:t>
            </a:r>
          </a:p>
        </p:txBody>
      </p:sp>
      <p:sp>
        <p:nvSpPr>
          <p:cNvPr id="586" name="Bootstrap"/>
          <p:cNvSpPr/>
          <p:nvPr/>
        </p:nvSpPr>
        <p:spPr>
          <a:xfrm>
            <a:off x="8788342" y="2668931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Bootstrap</a:t>
            </a:r>
          </a:p>
        </p:txBody>
      </p:sp>
      <p:sp>
        <p:nvSpPr>
          <p:cNvPr id="587" name="less"/>
          <p:cNvSpPr/>
          <p:nvPr/>
        </p:nvSpPr>
        <p:spPr>
          <a:xfrm>
            <a:off x="10970845" y="2653763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less</a:t>
            </a:r>
          </a:p>
        </p:txBody>
      </p:sp>
      <p:sp>
        <p:nvSpPr>
          <p:cNvPr id="588" name="Element-UI"/>
          <p:cNvSpPr/>
          <p:nvPr/>
        </p:nvSpPr>
        <p:spPr>
          <a:xfrm>
            <a:off x="13149857" y="2668931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Element-UI</a:t>
            </a:r>
          </a:p>
        </p:txBody>
      </p:sp>
      <p:sp>
        <p:nvSpPr>
          <p:cNvPr id="589" name="Phantomjs"/>
          <p:cNvSpPr/>
          <p:nvPr/>
        </p:nvSpPr>
        <p:spPr>
          <a:xfrm>
            <a:off x="15332181" y="2668931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Phantomjs</a:t>
            </a:r>
          </a:p>
        </p:txBody>
      </p:sp>
      <p:sp>
        <p:nvSpPr>
          <p:cNvPr id="590" name="HTML5"/>
          <p:cNvSpPr/>
          <p:nvPr/>
        </p:nvSpPr>
        <p:spPr>
          <a:xfrm>
            <a:off x="2259911" y="3500047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HTML5</a:t>
            </a:r>
          </a:p>
        </p:txBody>
      </p:sp>
      <p:sp>
        <p:nvSpPr>
          <p:cNvPr id="591" name="CSS3"/>
          <p:cNvSpPr/>
          <p:nvPr/>
        </p:nvSpPr>
        <p:spPr>
          <a:xfrm>
            <a:off x="4434469" y="3500047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CSS3</a:t>
            </a:r>
          </a:p>
        </p:txBody>
      </p:sp>
      <p:sp>
        <p:nvSpPr>
          <p:cNvPr id="592" name="ES6"/>
          <p:cNvSpPr/>
          <p:nvPr/>
        </p:nvSpPr>
        <p:spPr>
          <a:xfrm>
            <a:off x="6598421" y="3489635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ES6</a:t>
            </a:r>
          </a:p>
        </p:txBody>
      </p:sp>
      <p:sp>
        <p:nvSpPr>
          <p:cNvPr id="593" name="OpenLayers"/>
          <p:cNvSpPr/>
          <p:nvPr/>
        </p:nvSpPr>
        <p:spPr>
          <a:xfrm>
            <a:off x="17512307" y="2668931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 OpenLayers</a:t>
            </a:r>
          </a:p>
        </p:txBody>
      </p:sp>
      <p:sp>
        <p:nvSpPr>
          <p:cNvPr id="594" name="WEBGL"/>
          <p:cNvSpPr/>
          <p:nvPr/>
        </p:nvSpPr>
        <p:spPr>
          <a:xfrm>
            <a:off x="8788342" y="3489635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WEBGL</a:t>
            </a:r>
          </a:p>
        </p:txBody>
      </p:sp>
      <p:sp>
        <p:nvSpPr>
          <p:cNvPr id="595" name="Cesium"/>
          <p:cNvSpPr/>
          <p:nvPr/>
        </p:nvSpPr>
        <p:spPr>
          <a:xfrm>
            <a:off x="19692433" y="2653763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 Cesium</a:t>
            </a:r>
          </a:p>
        </p:txBody>
      </p:sp>
      <p:sp>
        <p:nvSpPr>
          <p:cNvPr id="596" name="eclipse javaee &amp; STS"/>
          <p:cNvSpPr/>
          <p:nvPr/>
        </p:nvSpPr>
        <p:spPr>
          <a:xfrm>
            <a:off x="2239026" y="1430282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eclipse javaee &amp; STS</a:t>
            </a:r>
          </a:p>
        </p:txBody>
      </p:sp>
      <p:sp>
        <p:nvSpPr>
          <p:cNvPr id="597" name="webstorm"/>
          <p:cNvSpPr/>
          <p:nvPr/>
        </p:nvSpPr>
        <p:spPr>
          <a:xfrm>
            <a:off x="4415962" y="1430282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webstorm</a:t>
            </a:r>
          </a:p>
        </p:txBody>
      </p:sp>
      <p:sp>
        <p:nvSpPr>
          <p:cNvPr id="598" name="android studio"/>
          <p:cNvSpPr/>
          <p:nvPr/>
        </p:nvSpPr>
        <p:spPr>
          <a:xfrm>
            <a:off x="6592898" y="1430282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android studio</a:t>
            </a:r>
          </a:p>
        </p:txBody>
      </p:sp>
      <p:sp>
        <p:nvSpPr>
          <p:cNvPr id="599" name="fiddler"/>
          <p:cNvSpPr/>
          <p:nvPr/>
        </p:nvSpPr>
        <p:spPr>
          <a:xfrm>
            <a:off x="8769834" y="1430282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fiddler</a:t>
            </a:r>
          </a:p>
        </p:txBody>
      </p:sp>
      <p:sp>
        <p:nvSpPr>
          <p:cNvPr id="600" name="gulp"/>
          <p:cNvSpPr/>
          <p:nvPr/>
        </p:nvSpPr>
        <p:spPr>
          <a:xfrm>
            <a:off x="10949960" y="1430282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gulp</a:t>
            </a:r>
          </a:p>
        </p:txBody>
      </p:sp>
      <p:sp>
        <p:nvSpPr>
          <p:cNvPr id="601" name="webpack"/>
          <p:cNvSpPr/>
          <p:nvPr/>
        </p:nvSpPr>
        <p:spPr>
          <a:xfrm>
            <a:off x="13128973" y="1415114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webpack</a:t>
            </a:r>
          </a:p>
        </p:txBody>
      </p:sp>
      <p:sp>
        <p:nvSpPr>
          <p:cNvPr id="602" name="git&amp;svn"/>
          <p:cNvSpPr/>
          <p:nvPr/>
        </p:nvSpPr>
        <p:spPr>
          <a:xfrm>
            <a:off x="15311296" y="1415114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git&amp;svn</a:t>
            </a:r>
          </a:p>
        </p:txBody>
      </p:sp>
      <p:sp>
        <p:nvSpPr>
          <p:cNvPr id="603" name="maven"/>
          <p:cNvSpPr/>
          <p:nvPr/>
        </p:nvSpPr>
        <p:spPr>
          <a:xfrm>
            <a:off x="17491423" y="1415114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 maven</a:t>
            </a:r>
          </a:p>
        </p:txBody>
      </p:sp>
      <p:sp>
        <p:nvSpPr>
          <p:cNvPr id="604" name="npm"/>
          <p:cNvSpPr/>
          <p:nvPr/>
        </p:nvSpPr>
        <p:spPr>
          <a:xfrm>
            <a:off x="19670436" y="1415114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 npm</a:t>
            </a:r>
          </a:p>
        </p:txBody>
      </p:sp>
      <p:sp>
        <p:nvSpPr>
          <p:cNvPr id="605" name="springboot"/>
          <p:cNvSpPr/>
          <p:nvPr/>
        </p:nvSpPr>
        <p:spPr>
          <a:xfrm>
            <a:off x="21850562" y="1430282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springboot</a:t>
            </a:r>
          </a:p>
        </p:txBody>
      </p:sp>
      <p:sp>
        <p:nvSpPr>
          <p:cNvPr id="606" name="Kafka"/>
          <p:cNvSpPr/>
          <p:nvPr/>
        </p:nvSpPr>
        <p:spPr>
          <a:xfrm>
            <a:off x="2263987" y="10988728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Kafka</a:t>
            </a:r>
          </a:p>
        </p:txBody>
      </p:sp>
      <p:sp>
        <p:nvSpPr>
          <p:cNvPr id="607" name="Zookeeper"/>
          <p:cNvSpPr/>
          <p:nvPr/>
        </p:nvSpPr>
        <p:spPr>
          <a:xfrm>
            <a:off x="4440923" y="10988728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Zookeeper</a:t>
            </a:r>
          </a:p>
        </p:txBody>
      </p:sp>
      <p:sp>
        <p:nvSpPr>
          <p:cNvPr id="608" name="Tomcat"/>
          <p:cNvSpPr/>
          <p:nvPr/>
        </p:nvSpPr>
        <p:spPr>
          <a:xfrm>
            <a:off x="6617859" y="10988728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Tomcat</a:t>
            </a:r>
          </a:p>
        </p:txBody>
      </p:sp>
      <p:sp>
        <p:nvSpPr>
          <p:cNvPr id="609" name="Nginx"/>
          <p:cNvSpPr/>
          <p:nvPr/>
        </p:nvSpPr>
        <p:spPr>
          <a:xfrm>
            <a:off x="8794795" y="10988728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Nginx</a:t>
            </a:r>
          </a:p>
        </p:txBody>
      </p:sp>
      <p:sp>
        <p:nvSpPr>
          <p:cNvPr id="610" name="uwsgi"/>
          <p:cNvSpPr/>
          <p:nvPr/>
        </p:nvSpPr>
        <p:spPr>
          <a:xfrm>
            <a:off x="10977298" y="10973560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uwsgi</a:t>
            </a:r>
          </a:p>
        </p:txBody>
      </p:sp>
      <p:sp>
        <p:nvSpPr>
          <p:cNvPr id="611" name="Java"/>
          <p:cNvSpPr/>
          <p:nvPr/>
        </p:nvSpPr>
        <p:spPr>
          <a:xfrm>
            <a:off x="2266364" y="11819844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Java</a:t>
            </a:r>
          </a:p>
        </p:txBody>
      </p:sp>
      <p:sp>
        <p:nvSpPr>
          <p:cNvPr id="612" name="Python"/>
          <p:cNvSpPr/>
          <p:nvPr/>
        </p:nvSpPr>
        <p:spPr>
          <a:xfrm>
            <a:off x="4440923" y="11819844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Python</a:t>
            </a:r>
          </a:p>
        </p:txBody>
      </p:sp>
      <p:sp>
        <p:nvSpPr>
          <p:cNvPr id="613" name="JVM"/>
          <p:cNvSpPr/>
          <p:nvPr/>
        </p:nvSpPr>
        <p:spPr>
          <a:xfrm>
            <a:off x="2266364" y="12650961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JVM</a:t>
            </a:r>
          </a:p>
        </p:txBody>
      </p:sp>
      <p:sp>
        <p:nvSpPr>
          <p:cNvPr id="614" name="Python"/>
          <p:cNvSpPr/>
          <p:nvPr/>
        </p:nvSpPr>
        <p:spPr>
          <a:xfrm>
            <a:off x="4440923" y="12650961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Python</a:t>
            </a:r>
          </a:p>
        </p:txBody>
      </p:sp>
      <p:sp>
        <p:nvSpPr>
          <p:cNvPr id="615" name="Centos"/>
          <p:cNvSpPr/>
          <p:nvPr/>
        </p:nvSpPr>
        <p:spPr>
          <a:xfrm>
            <a:off x="6604874" y="12640548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Centos</a:t>
            </a:r>
          </a:p>
        </p:txBody>
      </p:sp>
      <p:sp>
        <p:nvSpPr>
          <p:cNvPr id="616" name="Docker"/>
          <p:cNvSpPr/>
          <p:nvPr/>
        </p:nvSpPr>
        <p:spPr>
          <a:xfrm>
            <a:off x="8794795" y="12640548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Docker</a:t>
            </a:r>
          </a:p>
        </p:txBody>
      </p:sp>
      <p:sp>
        <p:nvSpPr>
          <p:cNvPr id="617" name="Scala"/>
          <p:cNvSpPr/>
          <p:nvPr/>
        </p:nvSpPr>
        <p:spPr>
          <a:xfrm>
            <a:off x="10973447" y="11827428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Scala</a:t>
            </a:r>
          </a:p>
        </p:txBody>
      </p:sp>
      <p:sp>
        <p:nvSpPr>
          <p:cNvPr id="618" name="JavaScript"/>
          <p:cNvSpPr/>
          <p:nvPr/>
        </p:nvSpPr>
        <p:spPr>
          <a:xfrm>
            <a:off x="15335369" y="11812260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 JavaScript</a:t>
            </a:r>
          </a:p>
        </p:txBody>
      </p:sp>
      <p:sp>
        <p:nvSpPr>
          <p:cNvPr id="619" name="基础层"/>
          <p:cNvSpPr txBox="1"/>
          <p:nvPr/>
        </p:nvSpPr>
        <p:spPr>
          <a:xfrm>
            <a:off x="22237695" y="12956823"/>
            <a:ext cx="1905001" cy="582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基础层</a:t>
            </a:r>
          </a:p>
        </p:txBody>
      </p:sp>
      <p:sp>
        <p:nvSpPr>
          <p:cNvPr id="620" name="数据层"/>
          <p:cNvSpPr txBox="1"/>
          <p:nvPr/>
        </p:nvSpPr>
        <p:spPr>
          <a:xfrm>
            <a:off x="22137859" y="10083324"/>
            <a:ext cx="1905001" cy="582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数据层</a:t>
            </a:r>
          </a:p>
        </p:txBody>
      </p:sp>
      <p:sp>
        <p:nvSpPr>
          <p:cNvPr id="621" name="支撑层"/>
          <p:cNvSpPr txBox="1"/>
          <p:nvPr/>
        </p:nvSpPr>
        <p:spPr>
          <a:xfrm>
            <a:off x="22125159" y="8550350"/>
            <a:ext cx="1905001" cy="582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支撑层</a:t>
            </a:r>
          </a:p>
        </p:txBody>
      </p:sp>
      <p:sp>
        <p:nvSpPr>
          <p:cNvPr id="622" name="展示层"/>
          <p:cNvSpPr txBox="1"/>
          <p:nvPr/>
        </p:nvSpPr>
        <p:spPr>
          <a:xfrm>
            <a:off x="22137859" y="3617274"/>
            <a:ext cx="1905001" cy="582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展示层</a:t>
            </a:r>
          </a:p>
        </p:txBody>
      </p:sp>
      <p:sp>
        <p:nvSpPr>
          <p:cNvPr id="623" name="Theano"/>
          <p:cNvSpPr/>
          <p:nvPr/>
        </p:nvSpPr>
        <p:spPr>
          <a:xfrm>
            <a:off x="2244281" y="7556938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Theano</a:t>
            </a:r>
          </a:p>
        </p:txBody>
      </p:sp>
      <p:sp>
        <p:nvSpPr>
          <p:cNvPr id="624" name="Keras"/>
          <p:cNvSpPr/>
          <p:nvPr/>
        </p:nvSpPr>
        <p:spPr>
          <a:xfrm>
            <a:off x="6618800" y="7573466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Keras</a:t>
            </a:r>
          </a:p>
        </p:txBody>
      </p:sp>
      <p:sp>
        <p:nvSpPr>
          <p:cNvPr id="625" name="word2vec"/>
          <p:cNvSpPr/>
          <p:nvPr/>
        </p:nvSpPr>
        <p:spPr>
          <a:xfrm>
            <a:off x="8798332" y="5813642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word2vec</a:t>
            </a:r>
          </a:p>
        </p:txBody>
      </p:sp>
      <p:sp>
        <p:nvSpPr>
          <p:cNvPr id="626" name="LSTM"/>
          <p:cNvSpPr/>
          <p:nvPr/>
        </p:nvSpPr>
        <p:spPr>
          <a:xfrm>
            <a:off x="10965563" y="5813642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LSTM</a:t>
            </a:r>
          </a:p>
        </p:txBody>
      </p:sp>
      <p:sp>
        <p:nvSpPr>
          <p:cNvPr id="627" name="CRF"/>
          <p:cNvSpPr/>
          <p:nvPr/>
        </p:nvSpPr>
        <p:spPr>
          <a:xfrm>
            <a:off x="13156734" y="5827311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CRF</a:t>
            </a:r>
          </a:p>
        </p:txBody>
      </p:sp>
      <p:sp>
        <p:nvSpPr>
          <p:cNvPr id="628" name="SVM"/>
          <p:cNvSpPr/>
          <p:nvPr/>
        </p:nvSpPr>
        <p:spPr>
          <a:xfrm>
            <a:off x="2242707" y="5814322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SVM</a:t>
            </a:r>
          </a:p>
        </p:txBody>
      </p:sp>
      <p:sp>
        <p:nvSpPr>
          <p:cNvPr id="629" name="Kmeans"/>
          <p:cNvSpPr/>
          <p:nvPr/>
        </p:nvSpPr>
        <p:spPr>
          <a:xfrm>
            <a:off x="4447981" y="5802041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Kmeans</a:t>
            </a:r>
          </a:p>
        </p:txBody>
      </p:sp>
      <p:sp>
        <p:nvSpPr>
          <p:cNvPr id="630" name="MTCNN"/>
          <p:cNvSpPr/>
          <p:nvPr/>
        </p:nvSpPr>
        <p:spPr>
          <a:xfrm>
            <a:off x="15346446" y="5823660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MTCNN</a:t>
            </a:r>
          </a:p>
        </p:txBody>
      </p:sp>
      <p:sp>
        <p:nvSpPr>
          <p:cNvPr id="631" name="TextRank"/>
          <p:cNvSpPr/>
          <p:nvPr/>
        </p:nvSpPr>
        <p:spPr>
          <a:xfrm>
            <a:off x="6602511" y="5788372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TextRank</a:t>
            </a:r>
          </a:p>
        </p:txBody>
      </p:sp>
      <p:sp>
        <p:nvSpPr>
          <p:cNvPr id="632" name="CUDA"/>
          <p:cNvSpPr/>
          <p:nvPr/>
        </p:nvSpPr>
        <p:spPr>
          <a:xfrm>
            <a:off x="10981438" y="12650961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CUDA</a:t>
            </a:r>
          </a:p>
        </p:txBody>
      </p:sp>
      <p:sp>
        <p:nvSpPr>
          <p:cNvPr id="633" name="FFmpeg"/>
          <p:cNvSpPr/>
          <p:nvPr/>
        </p:nvSpPr>
        <p:spPr>
          <a:xfrm>
            <a:off x="19676571" y="6696075"/>
            <a:ext cx="2032001" cy="762000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FFmpeg</a:t>
            </a:r>
          </a:p>
        </p:txBody>
      </p:sp>
      <p:sp>
        <p:nvSpPr>
          <p:cNvPr id="634" name="dlib"/>
          <p:cNvSpPr/>
          <p:nvPr/>
        </p:nvSpPr>
        <p:spPr>
          <a:xfrm>
            <a:off x="15318471" y="6702390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dlib</a:t>
            </a:r>
          </a:p>
        </p:txBody>
      </p:sp>
      <p:sp>
        <p:nvSpPr>
          <p:cNvPr id="635" name="jTessBoxEditor"/>
          <p:cNvSpPr/>
          <p:nvPr/>
        </p:nvSpPr>
        <p:spPr>
          <a:xfrm>
            <a:off x="17490355" y="6702390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jTessBoxEditor</a:t>
            </a:r>
          </a:p>
        </p:txBody>
      </p:sp>
      <p:sp>
        <p:nvSpPr>
          <p:cNvPr id="636" name="Pytorch"/>
          <p:cNvSpPr/>
          <p:nvPr/>
        </p:nvSpPr>
        <p:spPr>
          <a:xfrm>
            <a:off x="4446693" y="7543269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Pytorch</a:t>
            </a:r>
          </a:p>
        </p:txBody>
      </p:sp>
      <p:sp>
        <p:nvSpPr>
          <p:cNvPr id="637" name="Scikit-learn"/>
          <p:cNvSpPr/>
          <p:nvPr/>
        </p:nvSpPr>
        <p:spPr>
          <a:xfrm>
            <a:off x="2246434" y="6696075"/>
            <a:ext cx="2032001" cy="762000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Scikit-learn</a:t>
            </a:r>
          </a:p>
        </p:txBody>
      </p:sp>
      <p:sp>
        <p:nvSpPr>
          <p:cNvPr id="638" name="gensim"/>
          <p:cNvSpPr/>
          <p:nvPr/>
        </p:nvSpPr>
        <p:spPr>
          <a:xfrm>
            <a:off x="4432649" y="6693021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gensim</a:t>
            </a:r>
          </a:p>
        </p:txBody>
      </p:sp>
      <p:sp>
        <p:nvSpPr>
          <p:cNvPr id="639" name="nltk"/>
          <p:cNvSpPr/>
          <p:nvPr/>
        </p:nvSpPr>
        <p:spPr>
          <a:xfrm>
            <a:off x="6604534" y="6693021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nltk</a:t>
            </a:r>
          </a:p>
        </p:txBody>
      </p:sp>
      <p:sp>
        <p:nvSpPr>
          <p:cNvPr id="640" name="pycrfsuite"/>
          <p:cNvSpPr/>
          <p:nvPr/>
        </p:nvSpPr>
        <p:spPr>
          <a:xfrm>
            <a:off x="8782095" y="6693021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pycrfsuite</a:t>
            </a:r>
          </a:p>
        </p:txBody>
      </p:sp>
      <p:sp>
        <p:nvSpPr>
          <p:cNvPr id="641" name="jieba"/>
          <p:cNvSpPr/>
          <p:nvPr/>
        </p:nvSpPr>
        <p:spPr>
          <a:xfrm>
            <a:off x="10962833" y="6693021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jieba</a:t>
            </a:r>
          </a:p>
        </p:txBody>
      </p:sp>
      <p:sp>
        <p:nvSpPr>
          <p:cNvPr id="642" name="pyltp"/>
          <p:cNvSpPr/>
          <p:nvPr/>
        </p:nvSpPr>
        <p:spPr>
          <a:xfrm>
            <a:off x="13134717" y="6693021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pyltp</a:t>
            </a:r>
          </a:p>
        </p:txBody>
      </p:sp>
      <p:sp>
        <p:nvSpPr>
          <p:cNvPr id="643" name="矩形"/>
          <p:cNvSpPr/>
          <p:nvPr/>
        </p:nvSpPr>
        <p:spPr>
          <a:xfrm>
            <a:off x="254004" y="10816402"/>
            <a:ext cx="23779453" cy="2824295"/>
          </a:xfrm>
          <a:prstGeom prst="rect">
            <a:avLst/>
          </a:prstGeom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4" name="矩形"/>
          <p:cNvSpPr/>
          <p:nvPr/>
        </p:nvSpPr>
        <p:spPr>
          <a:xfrm>
            <a:off x="254004" y="9435623"/>
            <a:ext cx="23779453" cy="1277996"/>
          </a:xfrm>
          <a:prstGeom prst="rect">
            <a:avLst/>
          </a:prstGeom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5" name="矩形"/>
          <p:cNvSpPr/>
          <p:nvPr/>
        </p:nvSpPr>
        <p:spPr>
          <a:xfrm>
            <a:off x="241304" y="5605584"/>
            <a:ext cx="23779453" cy="3705163"/>
          </a:xfrm>
          <a:prstGeom prst="rect">
            <a:avLst/>
          </a:prstGeom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6" name="矩形"/>
          <p:cNvSpPr/>
          <p:nvPr/>
        </p:nvSpPr>
        <p:spPr>
          <a:xfrm>
            <a:off x="254004" y="2547189"/>
            <a:ext cx="23779453" cy="1804324"/>
          </a:xfrm>
          <a:prstGeom prst="rect">
            <a:avLst/>
          </a:prstGeom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7" name="应用层"/>
          <p:cNvSpPr txBox="1"/>
          <p:nvPr/>
        </p:nvSpPr>
        <p:spPr>
          <a:xfrm>
            <a:off x="22125159" y="4794460"/>
            <a:ext cx="1905001" cy="582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应用层</a:t>
            </a:r>
          </a:p>
        </p:txBody>
      </p:sp>
      <p:sp>
        <p:nvSpPr>
          <p:cNvPr id="648" name="矩形"/>
          <p:cNvSpPr/>
          <p:nvPr/>
        </p:nvSpPr>
        <p:spPr>
          <a:xfrm>
            <a:off x="241304" y="4479969"/>
            <a:ext cx="23779453" cy="996506"/>
          </a:xfrm>
          <a:prstGeom prst="rect">
            <a:avLst/>
          </a:prstGeom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9" name="矩形"/>
          <p:cNvSpPr/>
          <p:nvPr/>
        </p:nvSpPr>
        <p:spPr>
          <a:xfrm>
            <a:off x="254004" y="1199665"/>
            <a:ext cx="23779453" cy="1208067"/>
          </a:xfrm>
          <a:prstGeom prst="rect">
            <a:avLst/>
          </a:prstGeom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0" name="前端框架"/>
          <p:cNvSpPr txBox="1"/>
          <p:nvPr/>
        </p:nvSpPr>
        <p:spPr>
          <a:xfrm>
            <a:off x="281539" y="2838793"/>
            <a:ext cx="1905001" cy="42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前端框架</a:t>
            </a:r>
          </a:p>
        </p:txBody>
      </p:sp>
      <p:sp>
        <p:nvSpPr>
          <p:cNvPr id="651" name="前端环境"/>
          <p:cNvSpPr txBox="1"/>
          <p:nvPr/>
        </p:nvSpPr>
        <p:spPr>
          <a:xfrm>
            <a:off x="285734" y="3669909"/>
            <a:ext cx="1905001" cy="422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前端环境</a:t>
            </a:r>
          </a:p>
        </p:txBody>
      </p:sp>
      <p:sp>
        <p:nvSpPr>
          <p:cNvPr id="652" name="应用框架"/>
          <p:cNvSpPr txBox="1"/>
          <p:nvPr/>
        </p:nvSpPr>
        <p:spPr>
          <a:xfrm>
            <a:off x="281539" y="4785633"/>
            <a:ext cx="1905001" cy="422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应用框架</a:t>
            </a:r>
          </a:p>
        </p:txBody>
      </p:sp>
      <p:sp>
        <p:nvSpPr>
          <p:cNvPr id="653" name="支撑算法"/>
          <p:cNvSpPr txBox="1"/>
          <p:nvPr/>
        </p:nvSpPr>
        <p:spPr>
          <a:xfrm>
            <a:off x="281539" y="5958848"/>
            <a:ext cx="1905001" cy="42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支撑算法</a:t>
            </a:r>
          </a:p>
        </p:txBody>
      </p:sp>
      <p:sp>
        <p:nvSpPr>
          <p:cNvPr id="654" name="库与工具"/>
          <p:cNvSpPr txBox="1"/>
          <p:nvPr/>
        </p:nvSpPr>
        <p:spPr>
          <a:xfrm>
            <a:off x="281539" y="6872253"/>
            <a:ext cx="1905001" cy="42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库与工具</a:t>
            </a:r>
          </a:p>
        </p:txBody>
      </p:sp>
      <p:sp>
        <p:nvSpPr>
          <p:cNvPr id="655" name="支撑框架"/>
          <p:cNvSpPr txBox="1"/>
          <p:nvPr/>
        </p:nvSpPr>
        <p:spPr>
          <a:xfrm>
            <a:off x="268839" y="7726801"/>
            <a:ext cx="1905001" cy="42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支撑框架</a:t>
            </a:r>
          </a:p>
        </p:txBody>
      </p:sp>
      <p:sp>
        <p:nvSpPr>
          <p:cNvPr id="656" name="数据存储"/>
          <p:cNvSpPr txBox="1"/>
          <p:nvPr/>
        </p:nvSpPr>
        <p:spPr>
          <a:xfrm>
            <a:off x="306939" y="9890114"/>
            <a:ext cx="1905001" cy="422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数据存储</a:t>
            </a:r>
          </a:p>
        </p:txBody>
      </p:sp>
      <p:sp>
        <p:nvSpPr>
          <p:cNvPr id="657" name="中间件"/>
          <p:cNvSpPr txBox="1"/>
          <p:nvPr/>
        </p:nvSpPr>
        <p:spPr>
          <a:xfrm>
            <a:off x="306939" y="11158590"/>
            <a:ext cx="1905001" cy="422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中间件</a:t>
            </a:r>
          </a:p>
        </p:txBody>
      </p:sp>
      <p:sp>
        <p:nvSpPr>
          <p:cNvPr id="658" name="语言"/>
          <p:cNvSpPr txBox="1"/>
          <p:nvPr/>
        </p:nvSpPr>
        <p:spPr>
          <a:xfrm>
            <a:off x="306939" y="12017411"/>
            <a:ext cx="1905001" cy="42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语言</a:t>
            </a:r>
          </a:p>
        </p:txBody>
      </p:sp>
      <p:sp>
        <p:nvSpPr>
          <p:cNvPr id="659" name="容器环境"/>
          <p:cNvSpPr txBox="1"/>
          <p:nvPr/>
        </p:nvSpPr>
        <p:spPr>
          <a:xfrm>
            <a:off x="306939" y="12820823"/>
            <a:ext cx="1905001" cy="42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容器环境</a:t>
            </a:r>
          </a:p>
        </p:txBody>
      </p:sp>
      <p:sp>
        <p:nvSpPr>
          <p:cNvPr id="660" name="相关工具"/>
          <p:cNvSpPr txBox="1"/>
          <p:nvPr/>
        </p:nvSpPr>
        <p:spPr>
          <a:xfrm>
            <a:off x="294239" y="1620306"/>
            <a:ext cx="1905001" cy="42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相关工具</a:t>
            </a:r>
          </a:p>
        </p:txBody>
      </p:sp>
      <p:sp>
        <p:nvSpPr>
          <p:cNvPr id="661" name="TF-IDF"/>
          <p:cNvSpPr/>
          <p:nvPr/>
        </p:nvSpPr>
        <p:spPr>
          <a:xfrm>
            <a:off x="17478723" y="5833242"/>
            <a:ext cx="20320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r>
              <a:t>TF-IDF</a:t>
            </a:r>
          </a:p>
        </p:txBody>
      </p:sp>
      <p:sp>
        <p:nvSpPr>
          <p:cNvPr id="662" name="线条"/>
          <p:cNvSpPr/>
          <p:nvPr/>
        </p:nvSpPr>
        <p:spPr>
          <a:xfrm>
            <a:off x="-50800" y="990600"/>
            <a:ext cx="24485600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663" name="04 技术路线图"/>
          <p:cNvSpPr txBox="1">
            <a:spLocks noGrp="1"/>
          </p:cNvSpPr>
          <p:nvPr>
            <p:ph type="ctrTitle"/>
          </p:nvPr>
        </p:nvSpPr>
        <p:spPr>
          <a:xfrm>
            <a:off x="570509" y="-170510"/>
            <a:ext cx="23694530" cy="1063229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rgbClr val="00000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t>04 技术路线图</a:t>
            </a:r>
          </a:p>
        </p:txBody>
      </p:sp>
    </p:spTree>
    <p:extLst>
      <p:ext uri="{BB962C8B-B14F-4D97-AF65-F5344CB8AC3E}">
        <p14:creationId xmlns:p14="http://schemas.microsoft.com/office/powerpoint/2010/main" val="383117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05 数据流程-完整"/>
          <p:cNvSpPr txBox="1">
            <a:spLocks noGrp="1"/>
          </p:cNvSpPr>
          <p:nvPr>
            <p:ph type="ctrTitle"/>
          </p:nvPr>
        </p:nvSpPr>
        <p:spPr>
          <a:xfrm>
            <a:off x="598735" y="-165100"/>
            <a:ext cx="23694530" cy="1063229"/>
          </a:xfrm>
          <a:prstGeom prst="rect">
            <a:avLst/>
          </a:prstGeom>
        </p:spPr>
        <p:txBody>
          <a:bodyPr/>
          <a:lstStyle/>
          <a:p>
            <a:pPr algn="l">
              <a:defRPr sz="4400">
                <a:solidFill>
                  <a:srgbClr val="00000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05 数据流程-</a:t>
            </a:r>
            <a:r>
              <a:rPr sz="3600"/>
              <a:t>完整</a:t>
            </a:r>
          </a:p>
        </p:txBody>
      </p:sp>
      <p:sp>
        <p:nvSpPr>
          <p:cNvPr id="666" name="线条"/>
          <p:cNvSpPr/>
          <p:nvPr/>
        </p:nvSpPr>
        <p:spPr>
          <a:xfrm>
            <a:off x="-50800" y="1193800"/>
            <a:ext cx="24485600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667" name="采集"/>
          <p:cNvSpPr txBox="1"/>
          <p:nvPr/>
        </p:nvSpPr>
        <p:spPr>
          <a:xfrm>
            <a:off x="2309815" y="2440974"/>
            <a:ext cx="5715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000000"/>
                </a:solidFill>
              </a:defRPr>
            </a:lvl1pPr>
          </a:lstStyle>
          <a:p>
            <a:r>
              <a:t>采集</a:t>
            </a:r>
          </a:p>
        </p:txBody>
      </p:sp>
      <p:sp>
        <p:nvSpPr>
          <p:cNvPr id="668" name="线条"/>
          <p:cNvSpPr/>
          <p:nvPr/>
        </p:nvSpPr>
        <p:spPr>
          <a:xfrm>
            <a:off x="2324873" y="3012318"/>
            <a:ext cx="723901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669" name="线条"/>
          <p:cNvSpPr/>
          <p:nvPr/>
        </p:nvSpPr>
        <p:spPr>
          <a:xfrm>
            <a:off x="13506222" y="3012318"/>
            <a:ext cx="1028701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670" name="1"/>
          <p:cNvSpPr/>
          <p:nvPr/>
        </p:nvSpPr>
        <p:spPr>
          <a:xfrm>
            <a:off x="252844" y="2736646"/>
            <a:ext cx="622301" cy="602145"/>
          </a:xfrm>
          <a:prstGeom prst="ellipse">
            <a:avLst/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671" name="原始数据…"/>
          <p:cNvSpPr txBox="1"/>
          <p:nvPr/>
        </p:nvSpPr>
        <p:spPr>
          <a:xfrm>
            <a:off x="3271583" y="2631318"/>
            <a:ext cx="15113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 b="1">
                <a:solidFill>
                  <a:srgbClr val="FFFFFF"/>
                </a:solidFill>
              </a:defRPr>
            </a:pPr>
            <a:r>
              <a:t>原始数据</a:t>
            </a:r>
          </a:p>
          <a:p>
            <a:pPr>
              <a:defRPr sz="1800" b="1">
                <a:solidFill>
                  <a:srgbClr val="FFFFFF"/>
                </a:solidFill>
              </a:defRPr>
            </a:pPr>
            <a:r>
              <a:t>（碎片数据）</a:t>
            </a:r>
          </a:p>
        </p:txBody>
      </p:sp>
      <p:sp>
        <p:nvSpPr>
          <p:cNvPr id="672" name="线条"/>
          <p:cNvSpPr/>
          <p:nvPr/>
        </p:nvSpPr>
        <p:spPr>
          <a:xfrm>
            <a:off x="5315954" y="3012318"/>
            <a:ext cx="723901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673" name="解析"/>
          <p:cNvSpPr txBox="1"/>
          <p:nvPr/>
        </p:nvSpPr>
        <p:spPr>
          <a:xfrm>
            <a:off x="5342516" y="2406884"/>
            <a:ext cx="5715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000000"/>
                </a:solidFill>
              </a:defRPr>
            </a:lvl1pPr>
          </a:lstStyle>
          <a:p>
            <a:r>
              <a:t>解析</a:t>
            </a:r>
          </a:p>
        </p:txBody>
      </p:sp>
      <p:sp>
        <p:nvSpPr>
          <p:cNvPr id="674" name="结构化数据"/>
          <p:cNvSpPr txBox="1"/>
          <p:nvPr/>
        </p:nvSpPr>
        <p:spPr>
          <a:xfrm>
            <a:off x="6224951" y="2790068"/>
            <a:ext cx="12827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结构化数据</a:t>
            </a:r>
          </a:p>
        </p:txBody>
      </p:sp>
      <p:sp>
        <p:nvSpPr>
          <p:cNvPr id="675" name="识别"/>
          <p:cNvSpPr txBox="1"/>
          <p:nvPr/>
        </p:nvSpPr>
        <p:spPr>
          <a:xfrm>
            <a:off x="8088061" y="2406884"/>
            <a:ext cx="5715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000000"/>
                </a:solidFill>
              </a:defRPr>
            </a:lvl1pPr>
          </a:lstStyle>
          <a:p>
            <a:r>
              <a:t>识别</a:t>
            </a:r>
          </a:p>
        </p:txBody>
      </p:sp>
      <p:sp>
        <p:nvSpPr>
          <p:cNvPr id="676" name="线条"/>
          <p:cNvSpPr/>
          <p:nvPr/>
        </p:nvSpPr>
        <p:spPr>
          <a:xfrm>
            <a:off x="8011861" y="3012318"/>
            <a:ext cx="723901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677" name="完整数据"/>
          <p:cNvSpPr txBox="1"/>
          <p:nvPr/>
        </p:nvSpPr>
        <p:spPr>
          <a:xfrm>
            <a:off x="9158089" y="2790068"/>
            <a:ext cx="10541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完整数据</a:t>
            </a:r>
          </a:p>
        </p:txBody>
      </p:sp>
      <p:sp>
        <p:nvSpPr>
          <p:cNvPr id="678" name="线条"/>
          <p:cNvSpPr/>
          <p:nvPr/>
        </p:nvSpPr>
        <p:spPr>
          <a:xfrm>
            <a:off x="10685315" y="3012318"/>
            <a:ext cx="723902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679" name="清洗"/>
          <p:cNvSpPr txBox="1"/>
          <p:nvPr/>
        </p:nvSpPr>
        <p:spPr>
          <a:xfrm>
            <a:off x="10761516" y="2406884"/>
            <a:ext cx="5715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000000"/>
                </a:solidFill>
              </a:defRPr>
            </a:lvl1pPr>
          </a:lstStyle>
          <a:p>
            <a:r>
              <a:t>清洗</a:t>
            </a:r>
          </a:p>
        </p:txBody>
      </p:sp>
      <p:sp>
        <p:nvSpPr>
          <p:cNvPr id="680" name="有效数据…"/>
          <p:cNvSpPr txBox="1"/>
          <p:nvPr/>
        </p:nvSpPr>
        <p:spPr>
          <a:xfrm>
            <a:off x="11676668" y="2631318"/>
            <a:ext cx="15113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 b="1">
                <a:solidFill>
                  <a:srgbClr val="FFFFFF"/>
                </a:solidFill>
              </a:defRPr>
            </a:pPr>
            <a:r>
              <a:t>有效数据</a:t>
            </a:r>
          </a:p>
          <a:p>
            <a:pPr>
              <a:defRPr sz="1800" b="1">
                <a:solidFill>
                  <a:srgbClr val="FFFFFF"/>
                </a:solidFill>
              </a:defRPr>
            </a:pPr>
            <a:r>
              <a:t>（业务数据）</a:t>
            </a:r>
          </a:p>
        </p:txBody>
      </p:sp>
      <p:sp>
        <p:nvSpPr>
          <p:cNvPr id="681" name="预处理"/>
          <p:cNvSpPr txBox="1"/>
          <p:nvPr/>
        </p:nvSpPr>
        <p:spPr>
          <a:xfrm>
            <a:off x="13509837" y="2406884"/>
            <a:ext cx="8001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000000"/>
                </a:solidFill>
              </a:defRPr>
            </a:lvl1pPr>
          </a:lstStyle>
          <a:p>
            <a:r>
              <a:t>预处理</a:t>
            </a:r>
          </a:p>
        </p:txBody>
      </p:sp>
      <p:sp>
        <p:nvSpPr>
          <p:cNvPr id="682" name="线条"/>
          <p:cNvSpPr/>
          <p:nvPr/>
        </p:nvSpPr>
        <p:spPr>
          <a:xfrm>
            <a:off x="14505278" y="2292418"/>
            <a:ext cx="308419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683" name="线条"/>
          <p:cNvSpPr/>
          <p:nvPr/>
        </p:nvSpPr>
        <p:spPr>
          <a:xfrm>
            <a:off x="14505278" y="3012318"/>
            <a:ext cx="308419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684" name="线条"/>
          <p:cNvSpPr/>
          <p:nvPr/>
        </p:nvSpPr>
        <p:spPr>
          <a:xfrm>
            <a:off x="14530678" y="2267018"/>
            <a:ext cx="1" cy="149060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685" name="翻译样品"/>
          <p:cNvSpPr txBox="1"/>
          <p:nvPr/>
        </p:nvSpPr>
        <p:spPr>
          <a:xfrm>
            <a:off x="15122794" y="2070168"/>
            <a:ext cx="1054101" cy="444501"/>
          </a:xfrm>
          <a:prstGeom prst="rect">
            <a:avLst/>
          </a:prstGeom>
          <a:solidFill>
            <a:schemeClr val="accent1">
              <a:hueOff val="550649"/>
              <a:satOff val="22840"/>
              <a:lumOff val="-37254"/>
            </a:schemeClr>
          </a:solidFill>
          <a:ln w="25400">
            <a:solidFill>
              <a:schemeClr val="accent1">
                <a:hueOff val="550649"/>
                <a:satOff val="22840"/>
                <a:lumOff val="-37254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翻译样品</a:t>
            </a:r>
          </a:p>
        </p:txBody>
      </p:sp>
      <p:sp>
        <p:nvSpPr>
          <p:cNvPr id="686" name="标记样品"/>
          <p:cNvSpPr txBox="1"/>
          <p:nvPr/>
        </p:nvSpPr>
        <p:spPr>
          <a:xfrm>
            <a:off x="15122794" y="2790068"/>
            <a:ext cx="1054101" cy="444501"/>
          </a:xfrm>
          <a:prstGeom prst="rect">
            <a:avLst/>
          </a:prstGeom>
          <a:solidFill>
            <a:schemeClr val="accent1">
              <a:hueOff val="550649"/>
              <a:satOff val="22840"/>
              <a:lumOff val="-37254"/>
            </a:schemeClr>
          </a:solidFill>
          <a:ln w="25400">
            <a:solidFill>
              <a:schemeClr val="accent1">
                <a:hueOff val="550649"/>
                <a:satOff val="22840"/>
                <a:lumOff val="-37254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标记样品</a:t>
            </a:r>
          </a:p>
        </p:txBody>
      </p:sp>
      <p:sp>
        <p:nvSpPr>
          <p:cNvPr id="687" name="线条"/>
          <p:cNvSpPr/>
          <p:nvPr/>
        </p:nvSpPr>
        <p:spPr>
          <a:xfrm>
            <a:off x="14505278" y="3737509"/>
            <a:ext cx="308419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688" name="标准数据"/>
          <p:cNvSpPr txBox="1"/>
          <p:nvPr/>
        </p:nvSpPr>
        <p:spPr>
          <a:xfrm>
            <a:off x="15122794" y="3510288"/>
            <a:ext cx="1054101" cy="444501"/>
          </a:xfrm>
          <a:prstGeom prst="rect">
            <a:avLst/>
          </a:prstGeom>
          <a:solidFill>
            <a:schemeClr val="accent1">
              <a:hueOff val="550649"/>
              <a:satOff val="22840"/>
              <a:lumOff val="-37254"/>
            </a:schemeClr>
          </a:solidFill>
          <a:ln w="25400">
            <a:solidFill>
              <a:schemeClr val="accent1">
                <a:hueOff val="550649"/>
                <a:satOff val="22840"/>
                <a:lumOff val="-37254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标准数据</a:t>
            </a:r>
          </a:p>
        </p:txBody>
      </p:sp>
      <p:sp>
        <p:nvSpPr>
          <p:cNvPr id="689" name="环太平洋"/>
          <p:cNvSpPr/>
          <p:nvPr/>
        </p:nvSpPr>
        <p:spPr>
          <a:xfrm>
            <a:off x="1511920" y="2650368"/>
            <a:ext cx="723901" cy="72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7720" y="0"/>
                  <a:pt x="4944" y="1303"/>
                  <a:pt x="2974" y="3378"/>
                </a:cubicBezTo>
                <a:cubicBezTo>
                  <a:pt x="2840" y="3517"/>
                  <a:pt x="2709" y="3662"/>
                  <a:pt x="2580" y="3813"/>
                </a:cubicBezTo>
                <a:cubicBezTo>
                  <a:pt x="2532" y="3869"/>
                  <a:pt x="2481" y="3923"/>
                  <a:pt x="2434" y="3981"/>
                </a:cubicBezTo>
                <a:cubicBezTo>
                  <a:pt x="2271" y="4181"/>
                  <a:pt x="2114" y="4391"/>
                  <a:pt x="1963" y="4611"/>
                </a:cubicBezTo>
                <a:cubicBezTo>
                  <a:pt x="1837" y="4789"/>
                  <a:pt x="1722" y="4975"/>
                  <a:pt x="1608" y="5161"/>
                </a:cubicBezTo>
                <a:cubicBezTo>
                  <a:pt x="595" y="6805"/>
                  <a:pt x="0" y="8732"/>
                  <a:pt x="0" y="10800"/>
                </a:cubicBezTo>
                <a:cubicBezTo>
                  <a:pt x="0" y="16755"/>
                  <a:pt x="4845" y="21600"/>
                  <a:pt x="10800" y="21600"/>
                </a:cubicBezTo>
                <a:cubicBezTo>
                  <a:pt x="16755" y="21600"/>
                  <a:pt x="21600" y="16755"/>
                  <a:pt x="21600" y="10800"/>
                </a:cubicBezTo>
                <a:cubicBezTo>
                  <a:pt x="21600" y="4845"/>
                  <a:pt x="16755" y="0"/>
                  <a:pt x="10800" y="0"/>
                </a:cubicBezTo>
                <a:close/>
                <a:moveTo>
                  <a:pt x="10800" y="54"/>
                </a:moveTo>
                <a:cubicBezTo>
                  <a:pt x="10840" y="54"/>
                  <a:pt x="10879" y="57"/>
                  <a:pt x="10918" y="57"/>
                </a:cubicBezTo>
                <a:cubicBezTo>
                  <a:pt x="10921" y="57"/>
                  <a:pt x="10924" y="57"/>
                  <a:pt x="10928" y="57"/>
                </a:cubicBezTo>
                <a:cubicBezTo>
                  <a:pt x="11109" y="59"/>
                  <a:pt x="11289" y="65"/>
                  <a:pt x="11468" y="76"/>
                </a:cubicBezTo>
                <a:cubicBezTo>
                  <a:pt x="11469" y="76"/>
                  <a:pt x="11470" y="76"/>
                  <a:pt x="11470" y="76"/>
                </a:cubicBezTo>
                <a:lnTo>
                  <a:pt x="11497" y="86"/>
                </a:lnTo>
                <a:lnTo>
                  <a:pt x="11371" y="88"/>
                </a:lnTo>
                <a:lnTo>
                  <a:pt x="11475" y="99"/>
                </a:lnTo>
                <a:lnTo>
                  <a:pt x="11658" y="111"/>
                </a:lnTo>
                <a:lnTo>
                  <a:pt x="11933" y="126"/>
                </a:lnTo>
                <a:lnTo>
                  <a:pt x="12108" y="136"/>
                </a:lnTo>
                <a:cubicBezTo>
                  <a:pt x="12132" y="139"/>
                  <a:pt x="12155" y="142"/>
                  <a:pt x="12179" y="145"/>
                </a:cubicBezTo>
                <a:lnTo>
                  <a:pt x="12106" y="140"/>
                </a:lnTo>
                <a:lnTo>
                  <a:pt x="11899" y="133"/>
                </a:lnTo>
                <a:lnTo>
                  <a:pt x="11736" y="123"/>
                </a:lnTo>
                <a:lnTo>
                  <a:pt x="11623" y="126"/>
                </a:lnTo>
                <a:lnTo>
                  <a:pt x="11497" y="118"/>
                </a:lnTo>
                <a:lnTo>
                  <a:pt x="11318" y="108"/>
                </a:lnTo>
                <a:lnTo>
                  <a:pt x="11063" y="96"/>
                </a:lnTo>
                <a:lnTo>
                  <a:pt x="10857" y="96"/>
                </a:lnTo>
                <a:lnTo>
                  <a:pt x="10709" y="113"/>
                </a:lnTo>
                <a:lnTo>
                  <a:pt x="10517" y="125"/>
                </a:lnTo>
                <a:lnTo>
                  <a:pt x="10436" y="135"/>
                </a:lnTo>
                <a:lnTo>
                  <a:pt x="10356" y="148"/>
                </a:lnTo>
                <a:lnTo>
                  <a:pt x="10376" y="175"/>
                </a:lnTo>
                <a:lnTo>
                  <a:pt x="10425" y="183"/>
                </a:lnTo>
                <a:lnTo>
                  <a:pt x="10514" y="183"/>
                </a:lnTo>
                <a:lnTo>
                  <a:pt x="10563" y="207"/>
                </a:lnTo>
                <a:lnTo>
                  <a:pt x="10635" y="215"/>
                </a:lnTo>
                <a:lnTo>
                  <a:pt x="10807" y="221"/>
                </a:lnTo>
                <a:lnTo>
                  <a:pt x="10903" y="241"/>
                </a:lnTo>
                <a:lnTo>
                  <a:pt x="11041" y="263"/>
                </a:lnTo>
                <a:lnTo>
                  <a:pt x="10997" y="286"/>
                </a:lnTo>
                <a:lnTo>
                  <a:pt x="11103" y="337"/>
                </a:lnTo>
                <a:lnTo>
                  <a:pt x="11217" y="399"/>
                </a:lnTo>
                <a:lnTo>
                  <a:pt x="11280" y="446"/>
                </a:lnTo>
                <a:lnTo>
                  <a:pt x="11349" y="428"/>
                </a:lnTo>
                <a:lnTo>
                  <a:pt x="11458" y="384"/>
                </a:lnTo>
                <a:lnTo>
                  <a:pt x="11610" y="372"/>
                </a:lnTo>
                <a:lnTo>
                  <a:pt x="11667" y="404"/>
                </a:lnTo>
                <a:lnTo>
                  <a:pt x="11751" y="421"/>
                </a:lnTo>
                <a:lnTo>
                  <a:pt x="11749" y="481"/>
                </a:lnTo>
                <a:lnTo>
                  <a:pt x="11724" y="522"/>
                </a:lnTo>
                <a:lnTo>
                  <a:pt x="11881" y="547"/>
                </a:lnTo>
                <a:lnTo>
                  <a:pt x="11896" y="571"/>
                </a:lnTo>
                <a:lnTo>
                  <a:pt x="11982" y="618"/>
                </a:lnTo>
                <a:lnTo>
                  <a:pt x="12047" y="648"/>
                </a:lnTo>
                <a:lnTo>
                  <a:pt x="12128" y="646"/>
                </a:lnTo>
                <a:lnTo>
                  <a:pt x="12212" y="668"/>
                </a:lnTo>
                <a:lnTo>
                  <a:pt x="12342" y="714"/>
                </a:lnTo>
                <a:lnTo>
                  <a:pt x="12411" y="714"/>
                </a:lnTo>
                <a:lnTo>
                  <a:pt x="12463" y="633"/>
                </a:lnTo>
                <a:lnTo>
                  <a:pt x="12468" y="584"/>
                </a:lnTo>
                <a:lnTo>
                  <a:pt x="12628" y="566"/>
                </a:lnTo>
                <a:lnTo>
                  <a:pt x="12552" y="512"/>
                </a:lnTo>
                <a:lnTo>
                  <a:pt x="12525" y="466"/>
                </a:lnTo>
                <a:lnTo>
                  <a:pt x="12547" y="443"/>
                </a:lnTo>
                <a:lnTo>
                  <a:pt x="12635" y="433"/>
                </a:lnTo>
                <a:lnTo>
                  <a:pt x="12783" y="438"/>
                </a:lnTo>
                <a:lnTo>
                  <a:pt x="12970" y="465"/>
                </a:lnTo>
                <a:lnTo>
                  <a:pt x="12924" y="434"/>
                </a:lnTo>
                <a:lnTo>
                  <a:pt x="12945" y="387"/>
                </a:lnTo>
                <a:lnTo>
                  <a:pt x="13054" y="382"/>
                </a:lnTo>
                <a:lnTo>
                  <a:pt x="13155" y="399"/>
                </a:lnTo>
                <a:lnTo>
                  <a:pt x="13268" y="458"/>
                </a:lnTo>
                <a:lnTo>
                  <a:pt x="13283" y="498"/>
                </a:lnTo>
                <a:lnTo>
                  <a:pt x="13258" y="529"/>
                </a:lnTo>
                <a:lnTo>
                  <a:pt x="13190" y="544"/>
                </a:lnTo>
                <a:lnTo>
                  <a:pt x="13293" y="579"/>
                </a:lnTo>
                <a:lnTo>
                  <a:pt x="13450" y="631"/>
                </a:lnTo>
                <a:lnTo>
                  <a:pt x="13524" y="675"/>
                </a:lnTo>
                <a:lnTo>
                  <a:pt x="13623" y="724"/>
                </a:lnTo>
                <a:lnTo>
                  <a:pt x="13655" y="761"/>
                </a:lnTo>
                <a:lnTo>
                  <a:pt x="13717" y="805"/>
                </a:lnTo>
                <a:lnTo>
                  <a:pt x="13848" y="882"/>
                </a:lnTo>
                <a:lnTo>
                  <a:pt x="13986" y="931"/>
                </a:lnTo>
                <a:lnTo>
                  <a:pt x="13970" y="954"/>
                </a:lnTo>
                <a:lnTo>
                  <a:pt x="13904" y="934"/>
                </a:lnTo>
                <a:lnTo>
                  <a:pt x="13800" y="912"/>
                </a:lnTo>
                <a:lnTo>
                  <a:pt x="13801" y="927"/>
                </a:lnTo>
                <a:lnTo>
                  <a:pt x="13956" y="971"/>
                </a:lnTo>
                <a:lnTo>
                  <a:pt x="13917" y="1007"/>
                </a:lnTo>
                <a:lnTo>
                  <a:pt x="14020" y="1067"/>
                </a:lnTo>
                <a:lnTo>
                  <a:pt x="13909" y="1096"/>
                </a:lnTo>
                <a:lnTo>
                  <a:pt x="13880" y="1099"/>
                </a:lnTo>
                <a:lnTo>
                  <a:pt x="13892" y="1084"/>
                </a:lnTo>
                <a:lnTo>
                  <a:pt x="13946" y="1079"/>
                </a:lnTo>
                <a:lnTo>
                  <a:pt x="13896" y="1028"/>
                </a:lnTo>
                <a:lnTo>
                  <a:pt x="13848" y="1020"/>
                </a:lnTo>
                <a:lnTo>
                  <a:pt x="13811" y="1062"/>
                </a:lnTo>
                <a:lnTo>
                  <a:pt x="13823" y="1103"/>
                </a:lnTo>
                <a:lnTo>
                  <a:pt x="13827" y="1104"/>
                </a:lnTo>
                <a:lnTo>
                  <a:pt x="13806" y="1106"/>
                </a:lnTo>
                <a:lnTo>
                  <a:pt x="13623" y="1106"/>
                </a:lnTo>
                <a:lnTo>
                  <a:pt x="13460" y="1096"/>
                </a:lnTo>
                <a:lnTo>
                  <a:pt x="13364" y="1064"/>
                </a:lnTo>
                <a:lnTo>
                  <a:pt x="13303" y="1089"/>
                </a:lnTo>
                <a:lnTo>
                  <a:pt x="13210" y="1084"/>
                </a:lnTo>
                <a:lnTo>
                  <a:pt x="13103" y="1047"/>
                </a:lnTo>
                <a:lnTo>
                  <a:pt x="12965" y="1049"/>
                </a:lnTo>
                <a:lnTo>
                  <a:pt x="12911" y="1064"/>
                </a:lnTo>
                <a:lnTo>
                  <a:pt x="12778" y="1084"/>
                </a:lnTo>
                <a:lnTo>
                  <a:pt x="12721" y="1106"/>
                </a:lnTo>
                <a:lnTo>
                  <a:pt x="12672" y="1066"/>
                </a:lnTo>
                <a:lnTo>
                  <a:pt x="12566" y="1044"/>
                </a:lnTo>
                <a:lnTo>
                  <a:pt x="12384" y="1047"/>
                </a:lnTo>
                <a:lnTo>
                  <a:pt x="12345" y="1076"/>
                </a:lnTo>
                <a:lnTo>
                  <a:pt x="12357" y="1123"/>
                </a:lnTo>
                <a:lnTo>
                  <a:pt x="12275" y="1145"/>
                </a:lnTo>
                <a:lnTo>
                  <a:pt x="12248" y="1180"/>
                </a:lnTo>
                <a:lnTo>
                  <a:pt x="12296" y="1237"/>
                </a:lnTo>
                <a:lnTo>
                  <a:pt x="12376" y="1274"/>
                </a:lnTo>
                <a:lnTo>
                  <a:pt x="12453" y="1306"/>
                </a:lnTo>
                <a:lnTo>
                  <a:pt x="12541" y="1236"/>
                </a:lnTo>
                <a:lnTo>
                  <a:pt x="12652" y="1199"/>
                </a:lnTo>
                <a:lnTo>
                  <a:pt x="12776" y="1180"/>
                </a:lnTo>
                <a:lnTo>
                  <a:pt x="12783" y="1242"/>
                </a:lnTo>
                <a:lnTo>
                  <a:pt x="12702" y="1279"/>
                </a:lnTo>
                <a:lnTo>
                  <a:pt x="12719" y="1345"/>
                </a:lnTo>
                <a:lnTo>
                  <a:pt x="12867" y="1331"/>
                </a:lnTo>
                <a:lnTo>
                  <a:pt x="12776" y="1392"/>
                </a:lnTo>
                <a:lnTo>
                  <a:pt x="12860" y="1449"/>
                </a:lnTo>
                <a:lnTo>
                  <a:pt x="12766" y="1458"/>
                </a:lnTo>
                <a:lnTo>
                  <a:pt x="12731" y="1559"/>
                </a:lnTo>
                <a:lnTo>
                  <a:pt x="12737" y="1611"/>
                </a:lnTo>
                <a:lnTo>
                  <a:pt x="12785" y="1651"/>
                </a:lnTo>
                <a:lnTo>
                  <a:pt x="12919" y="1638"/>
                </a:lnTo>
                <a:lnTo>
                  <a:pt x="13039" y="1576"/>
                </a:lnTo>
                <a:lnTo>
                  <a:pt x="13020" y="1523"/>
                </a:lnTo>
                <a:lnTo>
                  <a:pt x="13024" y="1459"/>
                </a:lnTo>
                <a:lnTo>
                  <a:pt x="13148" y="1419"/>
                </a:lnTo>
                <a:lnTo>
                  <a:pt x="13192" y="1443"/>
                </a:lnTo>
                <a:lnTo>
                  <a:pt x="13310" y="1422"/>
                </a:lnTo>
                <a:lnTo>
                  <a:pt x="13212" y="1468"/>
                </a:lnTo>
                <a:lnTo>
                  <a:pt x="13263" y="1532"/>
                </a:lnTo>
                <a:lnTo>
                  <a:pt x="13330" y="1549"/>
                </a:lnTo>
                <a:lnTo>
                  <a:pt x="13392" y="1517"/>
                </a:lnTo>
                <a:lnTo>
                  <a:pt x="13470" y="1564"/>
                </a:lnTo>
                <a:lnTo>
                  <a:pt x="13572" y="1608"/>
                </a:lnTo>
                <a:lnTo>
                  <a:pt x="13611" y="1687"/>
                </a:lnTo>
                <a:lnTo>
                  <a:pt x="13678" y="1722"/>
                </a:lnTo>
                <a:lnTo>
                  <a:pt x="13660" y="1778"/>
                </a:lnTo>
                <a:lnTo>
                  <a:pt x="13668" y="1815"/>
                </a:lnTo>
                <a:lnTo>
                  <a:pt x="13719" y="1840"/>
                </a:lnTo>
                <a:lnTo>
                  <a:pt x="13781" y="1880"/>
                </a:lnTo>
                <a:lnTo>
                  <a:pt x="13855" y="1894"/>
                </a:lnTo>
                <a:lnTo>
                  <a:pt x="13864" y="1842"/>
                </a:lnTo>
                <a:lnTo>
                  <a:pt x="13981" y="1867"/>
                </a:lnTo>
                <a:lnTo>
                  <a:pt x="13951" y="1926"/>
                </a:lnTo>
                <a:lnTo>
                  <a:pt x="14013" y="1954"/>
                </a:lnTo>
                <a:lnTo>
                  <a:pt x="14148" y="2059"/>
                </a:lnTo>
                <a:lnTo>
                  <a:pt x="14192" y="2136"/>
                </a:lnTo>
                <a:lnTo>
                  <a:pt x="14064" y="2091"/>
                </a:lnTo>
                <a:lnTo>
                  <a:pt x="14045" y="2156"/>
                </a:lnTo>
                <a:lnTo>
                  <a:pt x="14093" y="2193"/>
                </a:lnTo>
                <a:lnTo>
                  <a:pt x="14118" y="2252"/>
                </a:lnTo>
                <a:lnTo>
                  <a:pt x="14145" y="2353"/>
                </a:lnTo>
                <a:lnTo>
                  <a:pt x="14130" y="2421"/>
                </a:lnTo>
                <a:lnTo>
                  <a:pt x="14156" y="2471"/>
                </a:lnTo>
                <a:lnTo>
                  <a:pt x="14214" y="2483"/>
                </a:lnTo>
                <a:lnTo>
                  <a:pt x="14276" y="2533"/>
                </a:lnTo>
                <a:lnTo>
                  <a:pt x="14158" y="2545"/>
                </a:lnTo>
                <a:lnTo>
                  <a:pt x="14305" y="2596"/>
                </a:lnTo>
                <a:lnTo>
                  <a:pt x="14202" y="2671"/>
                </a:lnTo>
                <a:lnTo>
                  <a:pt x="14200" y="2700"/>
                </a:lnTo>
                <a:lnTo>
                  <a:pt x="14283" y="2708"/>
                </a:lnTo>
                <a:lnTo>
                  <a:pt x="14340" y="2740"/>
                </a:lnTo>
                <a:lnTo>
                  <a:pt x="14286" y="2769"/>
                </a:lnTo>
                <a:lnTo>
                  <a:pt x="14364" y="2840"/>
                </a:lnTo>
                <a:lnTo>
                  <a:pt x="14466" y="2909"/>
                </a:lnTo>
                <a:lnTo>
                  <a:pt x="14473" y="2974"/>
                </a:lnTo>
                <a:lnTo>
                  <a:pt x="14547" y="3033"/>
                </a:lnTo>
                <a:lnTo>
                  <a:pt x="14633" y="3080"/>
                </a:lnTo>
                <a:lnTo>
                  <a:pt x="14633" y="3128"/>
                </a:lnTo>
                <a:lnTo>
                  <a:pt x="14571" y="3190"/>
                </a:lnTo>
                <a:lnTo>
                  <a:pt x="14550" y="3269"/>
                </a:lnTo>
                <a:lnTo>
                  <a:pt x="14537" y="3314"/>
                </a:lnTo>
                <a:lnTo>
                  <a:pt x="14497" y="3375"/>
                </a:lnTo>
                <a:lnTo>
                  <a:pt x="14534" y="3441"/>
                </a:lnTo>
                <a:lnTo>
                  <a:pt x="14515" y="3471"/>
                </a:lnTo>
                <a:lnTo>
                  <a:pt x="14505" y="3553"/>
                </a:lnTo>
                <a:lnTo>
                  <a:pt x="14453" y="3634"/>
                </a:lnTo>
                <a:lnTo>
                  <a:pt x="14470" y="3685"/>
                </a:lnTo>
                <a:lnTo>
                  <a:pt x="14438" y="3744"/>
                </a:lnTo>
                <a:lnTo>
                  <a:pt x="14396" y="3730"/>
                </a:lnTo>
                <a:lnTo>
                  <a:pt x="14380" y="3801"/>
                </a:lnTo>
                <a:lnTo>
                  <a:pt x="14412" y="3831"/>
                </a:lnTo>
                <a:lnTo>
                  <a:pt x="14328" y="3838"/>
                </a:lnTo>
                <a:lnTo>
                  <a:pt x="14283" y="3890"/>
                </a:lnTo>
                <a:lnTo>
                  <a:pt x="14364" y="3988"/>
                </a:lnTo>
                <a:lnTo>
                  <a:pt x="14343" y="4023"/>
                </a:lnTo>
                <a:lnTo>
                  <a:pt x="14401" y="4136"/>
                </a:lnTo>
                <a:lnTo>
                  <a:pt x="14409" y="4186"/>
                </a:lnTo>
                <a:lnTo>
                  <a:pt x="14476" y="4265"/>
                </a:lnTo>
                <a:lnTo>
                  <a:pt x="14557" y="4313"/>
                </a:lnTo>
                <a:lnTo>
                  <a:pt x="14614" y="4405"/>
                </a:lnTo>
                <a:lnTo>
                  <a:pt x="14589" y="4491"/>
                </a:lnTo>
                <a:lnTo>
                  <a:pt x="14665" y="4560"/>
                </a:lnTo>
                <a:lnTo>
                  <a:pt x="14746" y="4521"/>
                </a:lnTo>
                <a:lnTo>
                  <a:pt x="14835" y="4510"/>
                </a:lnTo>
                <a:lnTo>
                  <a:pt x="14931" y="4515"/>
                </a:lnTo>
                <a:lnTo>
                  <a:pt x="15017" y="4483"/>
                </a:lnTo>
                <a:lnTo>
                  <a:pt x="15133" y="4489"/>
                </a:lnTo>
                <a:lnTo>
                  <a:pt x="15104" y="4604"/>
                </a:lnTo>
                <a:lnTo>
                  <a:pt x="15023" y="4555"/>
                </a:lnTo>
                <a:lnTo>
                  <a:pt x="15008" y="4597"/>
                </a:lnTo>
                <a:lnTo>
                  <a:pt x="15044" y="4755"/>
                </a:lnTo>
                <a:lnTo>
                  <a:pt x="15081" y="4865"/>
                </a:lnTo>
                <a:lnTo>
                  <a:pt x="15205" y="4851"/>
                </a:lnTo>
                <a:lnTo>
                  <a:pt x="15281" y="4866"/>
                </a:lnTo>
                <a:lnTo>
                  <a:pt x="15352" y="4806"/>
                </a:lnTo>
                <a:lnTo>
                  <a:pt x="15362" y="4718"/>
                </a:lnTo>
                <a:lnTo>
                  <a:pt x="15412" y="4693"/>
                </a:lnTo>
                <a:lnTo>
                  <a:pt x="15380" y="4658"/>
                </a:lnTo>
                <a:lnTo>
                  <a:pt x="15362" y="4580"/>
                </a:lnTo>
                <a:lnTo>
                  <a:pt x="15370" y="4545"/>
                </a:lnTo>
                <a:lnTo>
                  <a:pt x="15422" y="4617"/>
                </a:lnTo>
                <a:lnTo>
                  <a:pt x="15461" y="4600"/>
                </a:lnTo>
                <a:lnTo>
                  <a:pt x="15540" y="4627"/>
                </a:lnTo>
                <a:lnTo>
                  <a:pt x="15579" y="4696"/>
                </a:lnTo>
                <a:lnTo>
                  <a:pt x="15552" y="4732"/>
                </a:lnTo>
                <a:lnTo>
                  <a:pt x="15616" y="4819"/>
                </a:lnTo>
                <a:lnTo>
                  <a:pt x="15577" y="4846"/>
                </a:lnTo>
                <a:lnTo>
                  <a:pt x="15572" y="4900"/>
                </a:lnTo>
                <a:lnTo>
                  <a:pt x="15648" y="4967"/>
                </a:lnTo>
                <a:lnTo>
                  <a:pt x="15719" y="5068"/>
                </a:lnTo>
                <a:lnTo>
                  <a:pt x="15801" y="5146"/>
                </a:lnTo>
                <a:lnTo>
                  <a:pt x="15887" y="5139"/>
                </a:lnTo>
                <a:lnTo>
                  <a:pt x="15976" y="5193"/>
                </a:lnTo>
                <a:lnTo>
                  <a:pt x="16032" y="5173"/>
                </a:lnTo>
                <a:lnTo>
                  <a:pt x="16124" y="5163"/>
                </a:lnTo>
                <a:lnTo>
                  <a:pt x="16123" y="5060"/>
                </a:lnTo>
                <a:lnTo>
                  <a:pt x="16192" y="5050"/>
                </a:lnTo>
                <a:lnTo>
                  <a:pt x="16245" y="5095"/>
                </a:lnTo>
                <a:lnTo>
                  <a:pt x="16341" y="5144"/>
                </a:lnTo>
                <a:lnTo>
                  <a:pt x="16353" y="5104"/>
                </a:lnTo>
                <a:lnTo>
                  <a:pt x="16309" y="4999"/>
                </a:lnTo>
                <a:lnTo>
                  <a:pt x="16394" y="5018"/>
                </a:lnTo>
                <a:lnTo>
                  <a:pt x="16341" y="4969"/>
                </a:lnTo>
                <a:lnTo>
                  <a:pt x="16432" y="4969"/>
                </a:lnTo>
                <a:lnTo>
                  <a:pt x="16383" y="4900"/>
                </a:lnTo>
                <a:lnTo>
                  <a:pt x="16415" y="4893"/>
                </a:lnTo>
                <a:lnTo>
                  <a:pt x="16382" y="4789"/>
                </a:lnTo>
                <a:lnTo>
                  <a:pt x="16469" y="4873"/>
                </a:lnTo>
                <a:lnTo>
                  <a:pt x="16587" y="4949"/>
                </a:lnTo>
                <a:lnTo>
                  <a:pt x="16631" y="5033"/>
                </a:lnTo>
                <a:lnTo>
                  <a:pt x="16660" y="5067"/>
                </a:lnTo>
                <a:lnTo>
                  <a:pt x="16729" y="5222"/>
                </a:lnTo>
                <a:lnTo>
                  <a:pt x="16782" y="5296"/>
                </a:lnTo>
                <a:lnTo>
                  <a:pt x="16774" y="5397"/>
                </a:lnTo>
                <a:lnTo>
                  <a:pt x="16833" y="5530"/>
                </a:lnTo>
                <a:lnTo>
                  <a:pt x="16855" y="5632"/>
                </a:lnTo>
                <a:lnTo>
                  <a:pt x="16895" y="5762"/>
                </a:lnTo>
                <a:lnTo>
                  <a:pt x="16924" y="5769"/>
                </a:lnTo>
                <a:lnTo>
                  <a:pt x="16927" y="5610"/>
                </a:lnTo>
                <a:lnTo>
                  <a:pt x="16897" y="5514"/>
                </a:lnTo>
                <a:lnTo>
                  <a:pt x="16868" y="5405"/>
                </a:lnTo>
                <a:lnTo>
                  <a:pt x="16843" y="5309"/>
                </a:lnTo>
                <a:lnTo>
                  <a:pt x="16868" y="5265"/>
                </a:lnTo>
                <a:lnTo>
                  <a:pt x="16821" y="5141"/>
                </a:lnTo>
                <a:lnTo>
                  <a:pt x="16754" y="5075"/>
                </a:lnTo>
                <a:lnTo>
                  <a:pt x="16695" y="4917"/>
                </a:lnTo>
                <a:lnTo>
                  <a:pt x="16628" y="4861"/>
                </a:lnTo>
                <a:lnTo>
                  <a:pt x="16589" y="4765"/>
                </a:lnTo>
                <a:lnTo>
                  <a:pt x="16532" y="4656"/>
                </a:lnTo>
                <a:lnTo>
                  <a:pt x="16424" y="4535"/>
                </a:lnTo>
                <a:lnTo>
                  <a:pt x="16341" y="4548"/>
                </a:lnTo>
                <a:lnTo>
                  <a:pt x="16234" y="4400"/>
                </a:lnTo>
                <a:lnTo>
                  <a:pt x="16128" y="4308"/>
                </a:lnTo>
                <a:lnTo>
                  <a:pt x="16038" y="4188"/>
                </a:lnTo>
                <a:lnTo>
                  <a:pt x="16079" y="4186"/>
                </a:lnTo>
                <a:lnTo>
                  <a:pt x="16129" y="4277"/>
                </a:lnTo>
                <a:lnTo>
                  <a:pt x="16288" y="4375"/>
                </a:lnTo>
                <a:lnTo>
                  <a:pt x="16383" y="4407"/>
                </a:lnTo>
                <a:lnTo>
                  <a:pt x="16351" y="4316"/>
                </a:lnTo>
                <a:lnTo>
                  <a:pt x="16296" y="4233"/>
                </a:lnTo>
                <a:lnTo>
                  <a:pt x="16261" y="4143"/>
                </a:lnTo>
                <a:lnTo>
                  <a:pt x="16249" y="4102"/>
                </a:lnTo>
                <a:lnTo>
                  <a:pt x="16136" y="4072"/>
                </a:lnTo>
                <a:lnTo>
                  <a:pt x="16097" y="3988"/>
                </a:lnTo>
                <a:lnTo>
                  <a:pt x="16161" y="3936"/>
                </a:lnTo>
                <a:lnTo>
                  <a:pt x="16219" y="3831"/>
                </a:lnTo>
                <a:lnTo>
                  <a:pt x="16190" y="3735"/>
                </a:lnTo>
                <a:lnTo>
                  <a:pt x="16224" y="3638"/>
                </a:lnTo>
                <a:lnTo>
                  <a:pt x="16239" y="3582"/>
                </a:lnTo>
                <a:lnTo>
                  <a:pt x="16363" y="3491"/>
                </a:lnTo>
                <a:lnTo>
                  <a:pt x="16383" y="3425"/>
                </a:lnTo>
                <a:lnTo>
                  <a:pt x="16348" y="3318"/>
                </a:lnTo>
                <a:lnTo>
                  <a:pt x="16333" y="3255"/>
                </a:lnTo>
                <a:lnTo>
                  <a:pt x="16461" y="3255"/>
                </a:lnTo>
                <a:lnTo>
                  <a:pt x="16543" y="3198"/>
                </a:lnTo>
                <a:lnTo>
                  <a:pt x="16665" y="3213"/>
                </a:lnTo>
                <a:lnTo>
                  <a:pt x="16681" y="3163"/>
                </a:lnTo>
                <a:lnTo>
                  <a:pt x="16717" y="3139"/>
                </a:lnTo>
                <a:lnTo>
                  <a:pt x="16789" y="3160"/>
                </a:lnTo>
                <a:lnTo>
                  <a:pt x="16846" y="3101"/>
                </a:lnTo>
                <a:lnTo>
                  <a:pt x="16954" y="3121"/>
                </a:lnTo>
                <a:lnTo>
                  <a:pt x="16959" y="3042"/>
                </a:lnTo>
                <a:lnTo>
                  <a:pt x="17048" y="3079"/>
                </a:lnTo>
                <a:lnTo>
                  <a:pt x="17144" y="3075"/>
                </a:lnTo>
                <a:lnTo>
                  <a:pt x="17112" y="2952"/>
                </a:lnTo>
                <a:lnTo>
                  <a:pt x="17134" y="2915"/>
                </a:lnTo>
                <a:lnTo>
                  <a:pt x="17156" y="2806"/>
                </a:lnTo>
                <a:lnTo>
                  <a:pt x="17148" y="2796"/>
                </a:lnTo>
                <a:lnTo>
                  <a:pt x="17232" y="2804"/>
                </a:lnTo>
                <a:lnTo>
                  <a:pt x="17323" y="2826"/>
                </a:lnTo>
                <a:lnTo>
                  <a:pt x="17370" y="2858"/>
                </a:lnTo>
                <a:lnTo>
                  <a:pt x="17284" y="2858"/>
                </a:lnTo>
                <a:lnTo>
                  <a:pt x="17323" y="2959"/>
                </a:lnTo>
                <a:lnTo>
                  <a:pt x="17353" y="2978"/>
                </a:lnTo>
                <a:lnTo>
                  <a:pt x="17395" y="2976"/>
                </a:lnTo>
                <a:lnTo>
                  <a:pt x="17484" y="2991"/>
                </a:lnTo>
                <a:lnTo>
                  <a:pt x="17638" y="3042"/>
                </a:lnTo>
                <a:lnTo>
                  <a:pt x="17866" y="3160"/>
                </a:lnTo>
                <a:lnTo>
                  <a:pt x="17999" y="3249"/>
                </a:lnTo>
                <a:lnTo>
                  <a:pt x="18067" y="3266"/>
                </a:lnTo>
                <a:lnTo>
                  <a:pt x="18161" y="3314"/>
                </a:lnTo>
                <a:lnTo>
                  <a:pt x="18265" y="3387"/>
                </a:lnTo>
                <a:lnTo>
                  <a:pt x="18291" y="3373"/>
                </a:lnTo>
                <a:lnTo>
                  <a:pt x="18370" y="3414"/>
                </a:lnTo>
                <a:lnTo>
                  <a:pt x="18405" y="3397"/>
                </a:lnTo>
                <a:lnTo>
                  <a:pt x="18410" y="3378"/>
                </a:lnTo>
                <a:lnTo>
                  <a:pt x="18435" y="3397"/>
                </a:lnTo>
                <a:lnTo>
                  <a:pt x="18515" y="3415"/>
                </a:lnTo>
                <a:lnTo>
                  <a:pt x="18540" y="3394"/>
                </a:lnTo>
                <a:lnTo>
                  <a:pt x="18582" y="3420"/>
                </a:lnTo>
                <a:lnTo>
                  <a:pt x="18577" y="3409"/>
                </a:lnTo>
                <a:lnTo>
                  <a:pt x="18560" y="3387"/>
                </a:lnTo>
                <a:cubicBezTo>
                  <a:pt x="20405" y="5317"/>
                  <a:pt x="21546" y="7925"/>
                  <a:pt x="21546" y="10800"/>
                </a:cubicBezTo>
                <a:cubicBezTo>
                  <a:pt x="21546" y="13961"/>
                  <a:pt x="20168" y="16799"/>
                  <a:pt x="17988" y="18765"/>
                </a:cubicBezTo>
                <a:lnTo>
                  <a:pt x="17991" y="18759"/>
                </a:lnTo>
                <a:lnTo>
                  <a:pt x="17934" y="18791"/>
                </a:lnTo>
                <a:lnTo>
                  <a:pt x="17967" y="18740"/>
                </a:lnTo>
                <a:lnTo>
                  <a:pt x="18015" y="18686"/>
                </a:lnTo>
                <a:lnTo>
                  <a:pt x="18097" y="18612"/>
                </a:lnTo>
                <a:lnTo>
                  <a:pt x="18126" y="18573"/>
                </a:lnTo>
                <a:lnTo>
                  <a:pt x="18020" y="18649"/>
                </a:lnTo>
                <a:lnTo>
                  <a:pt x="17937" y="18710"/>
                </a:lnTo>
                <a:lnTo>
                  <a:pt x="17880" y="18775"/>
                </a:lnTo>
                <a:lnTo>
                  <a:pt x="17829" y="18816"/>
                </a:lnTo>
                <a:lnTo>
                  <a:pt x="17792" y="18833"/>
                </a:lnTo>
                <a:lnTo>
                  <a:pt x="17762" y="18855"/>
                </a:lnTo>
                <a:lnTo>
                  <a:pt x="17678" y="18917"/>
                </a:lnTo>
                <a:lnTo>
                  <a:pt x="17569" y="18993"/>
                </a:lnTo>
                <a:lnTo>
                  <a:pt x="17468" y="19077"/>
                </a:lnTo>
                <a:lnTo>
                  <a:pt x="17479" y="19078"/>
                </a:lnTo>
                <a:lnTo>
                  <a:pt x="17461" y="19105"/>
                </a:lnTo>
                <a:lnTo>
                  <a:pt x="17590" y="19016"/>
                </a:lnTo>
                <a:lnTo>
                  <a:pt x="17617" y="19014"/>
                </a:lnTo>
                <a:lnTo>
                  <a:pt x="17565" y="19083"/>
                </a:lnTo>
                <a:lnTo>
                  <a:pt x="17604" y="19062"/>
                </a:lnTo>
                <a:lnTo>
                  <a:pt x="17698" y="18981"/>
                </a:lnTo>
                <a:lnTo>
                  <a:pt x="17786" y="18924"/>
                </a:lnTo>
                <a:lnTo>
                  <a:pt x="17843" y="18890"/>
                </a:lnTo>
                <a:lnTo>
                  <a:pt x="17853" y="18888"/>
                </a:lnTo>
                <a:cubicBezTo>
                  <a:pt x="17061" y="19579"/>
                  <a:pt x="16168" y="20158"/>
                  <a:pt x="15198" y="20595"/>
                </a:cubicBezTo>
                <a:lnTo>
                  <a:pt x="15274" y="20551"/>
                </a:lnTo>
                <a:lnTo>
                  <a:pt x="15352" y="20509"/>
                </a:lnTo>
                <a:lnTo>
                  <a:pt x="15439" y="20455"/>
                </a:lnTo>
                <a:lnTo>
                  <a:pt x="15510" y="20413"/>
                </a:lnTo>
                <a:lnTo>
                  <a:pt x="15601" y="20354"/>
                </a:lnTo>
                <a:lnTo>
                  <a:pt x="15727" y="20285"/>
                </a:lnTo>
                <a:lnTo>
                  <a:pt x="15835" y="20211"/>
                </a:lnTo>
                <a:lnTo>
                  <a:pt x="15899" y="20159"/>
                </a:lnTo>
                <a:lnTo>
                  <a:pt x="15926" y="20127"/>
                </a:lnTo>
                <a:lnTo>
                  <a:pt x="16008" y="20058"/>
                </a:lnTo>
                <a:lnTo>
                  <a:pt x="16055" y="20018"/>
                </a:lnTo>
                <a:lnTo>
                  <a:pt x="16107" y="19959"/>
                </a:lnTo>
                <a:lnTo>
                  <a:pt x="16082" y="19934"/>
                </a:lnTo>
                <a:lnTo>
                  <a:pt x="16119" y="19886"/>
                </a:lnTo>
                <a:lnTo>
                  <a:pt x="16143" y="19849"/>
                </a:lnTo>
                <a:lnTo>
                  <a:pt x="16138" y="19811"/>
                </a:lnTo>
                <a:lnTo>
                  <a:pt x="16059" y="19802"/>
                </a:lnTo>
                <a:lnTo>
                  <a:pt x="16006" y="19802"/>
                </a:lnTo>
                <a:lnTo>
                  <a:pt x="15927" y="19801"/>
                </a:lnTo>
                <a:lnTo>
                  <a:pt x="15941" y="19730"/>
                </a:lnTo>
                <a:lnTo>
                  <a:pt x="15899" y="19757"/>
                </a:lnTo>
                <a:lnTo>
                  <a:pt x="15853" y="19748"/>
                </a:lnTo>
                <a:lnTo>
                  <a:pt x="15786" y="19790"/>
                </a:lnTo>
                <a:lnTo>
                  <a:pt x="15762" y="19726"/>
                </a:lnTo>
                <a:lnTo>
                  <a:pt x="15695" y="19710"/>
                </a:lnTo>
                <a:lnTo>
                  <a:pt x="15724" y="19683"/>
                </a:lnTo>
                <a:lnTo>
                  <a:pt x="15633" y="19686"/>
                </a:lnTo>
                <a:lnTo>
                  <a:pt x="15537" y="19686"/>
                </a:lnTo>
                <a:lnTo>
                  <a:pt x="15380" y="19703"/>
                </a:lnTo>
                <a:lnTo>
                  <a:pt x="15345" y="19663"/>
                </a:lnTo>
                <a:lnTo>
                  <a:pt x="15374" y="19610"/>
                </a:lnTo>
                <a:lnTo>
                  <a:pt x="15352" y="19548"/>
                </a:lnTo>
                <a:lnTo>
                  <a:pt x="15313" y="19551"/>
                </a:lnTo>
                <a:lnTo>
                  <a:pt x="15299" y="19513"/>
                </a:lnTo>
                <a:lnTo>
                  <a:pt x="15284" y="19444"/>
                </a:lnTo>
                <a:lnTo>
                  <a:pt x="15310" y="19395"/>
                </a:lnTo>
                <a:lnTo>
                  <a:pt x="15239" y="19383"/>
                </a:lnTo>
                <a:lnTo>
                  <a:pt x="15193" y="19360"/>
                </a:lnTo>
                <a:lnTo>
                  <a:pt x="15079" y="19430"/>
                </a:lnTo>
                <a:lnTo>
                  <a:pt x="15033" y="19371"/>
                </a:lnTo>
                <a:lnTo>
                  <a:pt x="15045" y="19334"/>
                </a:lnTo>
                <a:lnTo>
                  <a:pt x="15042" y="19280"/>
                </a:lnTo>
                <a:lnTo>
                  <a:pt x="14990" y="19247"/>
                </a:lnTo>
                <a:lnTo>
                  <a:pt x="14990" y="19206"/>
                </a:lnTo>
                <a:lnTo>
                  <a:pt x="14949" y="19206"/>
                </a:lnTo>
                <a:lnTo>
                  <a:pt x="14946" y="19144"/>
                </a:lnTo>
                <a:lnTo>
                  <a:pt x="14904" y="19105"/>
                </a:lnTo>
                <a:lnTo>
                  <a:pt x="14837" y="19164"/>
                </a:lnTo>
                <a:lnTo>
                  <a:pt x="14828" y="19195"/>
                </a:lnTo>
                <a:lnTo>
                  <a:pt x="14788" y="19262"/>
                </a:lnTo>
                <a:lnTo>
                  <a:pt x="14739" y="19329"/>
                </a:lnTo>
                <a:lnTo>
                  <a:pt x="14761" y="19354"/>
                </a:lnTo>
                <a:lnTo>
                  <a:pt x="14724" y="19385"/>
                </a:lnTo>
                <a:lnTo>
                  <a:pt x="14690" y="19467"/>
                </a:lnTo>
                <a:lnTo>
                  <a:pt x="14700" y="19518"/>
                </a:lnTo>
                <a:lnTo>
                  <a:pt x="14683" y="19550"/>
                </a:lnTo>
                <a:lnTo>
                  <a:pt x="14699" y="19588"/>
                </a:lnTo>
                <a:lnTo>
                  <a:pt x="14633" y="19679"/>
                </a:lnTo>
                <a:lnTo>
                  <a:pt x="14601" y="19735"/>
                </a:lnTo>
                <a:lnTo>
                  <a:pt x="14559" y="19785"/>
                </a:lnTo>
                <a:lnTo>
                  <a:pt x="14515" y="19843"/>
                </a:lnTo>
                <a:lnTo>
                  <a:pt x="14397" y="19902"/>
                </a:lnTo>
                <a:lnTo>
                  <a:pt x="14244" y="19913"/>
                </a:lnTo>
                <a:lnTo>
                  <a:pt x="14224" y="19891"/>
                </a:lnTo>
                <a:lnTo>
                  <a:pt x="14138" y="19890"/>
                </a:lnTo>
                <a:lnTo>
                  <a:pt x="14091" y="19902"/>
                </a:lnTo>
                <a:lnTo>
                  <a:pt x="13976" y="19876"/>
                </a:lnTo>
                <a:lnTo>
                  <a:pt x="13892" y="19865"/>
                </a:lnTo>
                <a:lnTo>
                  <a:pt x="13764" y="19863"/>
                </a:lnTo>
                <a:lnTo>
                  <a:pt x="13633" y="19838"/>
                </a:lnTo>
                <a:lnTo>
                  <a:pt x="13625" y="19814"/>
                </a:lnTo>
                <a:lnTo>
                  <a:pt x="13692" y="19755"/>
                </a:lnTo>
                <a:lnTo>
                  <a:pt x="13749" y="19696"/>
                </a:lnTo>
                <a:lnTo>
                  <a:pt x="13734" y="19661"/>
                </a:lnTo>
                <a:lnTo>
                  <a:pt x="13795" y="19644"/>
                </a:lnTo>
                <a:lnTo>
                  <a:pt x="13867" y="19590"/>
                </a:lnTo>
                <a:lnTo>
                  <a:pt x="13919" y="19526"/>
                </a:lnTo>
                <a:lnTo>
                  <a:pt x="13845" y="19493"/>
                </a:lnTo>
                <a:lnTo>
                  <a:pt x="13801" y="19521"/>
                </a:lnTo>
                <a:lnTo>
                  <a:pt x="13736" y="19525"/>
                </a:lnTo>
                <a:lnTo>
                  <a:pt x="13630" y="19575"/>
                </a:lnTo>
                <a:lnTo>
                  <a:pt x="13522" y="19565"/>
                </a:lnTo>
                <a:lnTo>
                  <a:pt x="13471" y="19583"/>
                </a:lnTo>
                <a:lnTo>
                  <a:pt x="13323" y="19585"/>
                </a:lnTo>
                <a:lnTo>
                  <a:pt x="13231" y="19558"/>
                </a:lnTo>
                <a:lnTo>
                  <a:pt x="13115" y="19551"/>
                </a:lnTo>
                <a:lnTo>
                  <a:pt x="13017" y="19580"/>
                </a:lnTo>
                <a:lnTo>
                  <a:pt x="13147" y="19595"/>
                </a:lnTo>
                <a:lnTo>
                  <a:pt x="13145" y="19646"/>
                </a:lnTo>
                <a:lnTo>
                  <a:pt x="12993" y="19688"/>
                </a:lnTo>
                <a:lnTo>
                  <a:pt x="12902" y="19689"/>
                </a:lnTo>
                <a:lnTo>
                  <a:pt x="12790" y="19740"/>
                </a:lnTo>
                <a:lnTo>
                  <a:pt x="12707" y="19807"/>
                </a:lnTo>
                <a:lnTo>
                  <a:pt x="12734" y="19829"/>
                </a:lnTo>
                <a:lnTo>
                  <a:pt x="12650" y="19865"/>
                </a:lnTo>
                <a:lnTo>
                  <a:pt x="12559" y="19952"/>
                </a:lnTo>
                <a:lnTo>
                  <a:pt x="12593" y="19999"/>
                </a:lnTo>
                <a:lnTo>
                  <a:pt x="12478" y="20004"/>
                </a:lnTo>
                <a:lnTo>
                  <a:pt x="12367" y="20016"/>
                </a:lnTo>
                <a:lnTo>
                  <a:pt x="12271" y="19969"/>
                </a:lnTo>
                <a:lnTo>
                  <a:pt x="12140" y="19937"/>
                </a:lnTo>
                <a:lnTo>
                  <a:pt x="12051" y="19959"/>
                </a:lnTo>
                <a:lnTo>
                  <a:pt x="11972" y="19977"/>
                </a:lnTo>
                <a:lnTo>
                  <a:pt x="11967" y="20003"/>
                </a:lnTo>
                <a:lnTo>
                  <a:pt x="11887" y="19998"/>
                </a:lnTo>
                <a:lnTo>
                  <a:pt x="11884" y="20024"/>
                </a:lnTo>
                <a:lnTo>
                  <a:pt x="11791" y="20046"/>
                </a:lnTo>
                <a:lnTo>
                  <a:pt x="11746" y="20087"/>
                </a:lnTo>
                <a:lnTo>
                  <a:pt x="11645" y="20137"/>
                </a:lnTo>
                <a:lnTo>
                  <a:pt x="11621" y="20208"/>
                </a:lnTo>
                <a:lnTo>
                  <a:pt x="11542" y="20191"/>
                </a:lnTo>
                <a:lnTo>
                  <a:pt x="11483" y="20238"/>
                </a:lnTo>
                <a:lnTo>
                  <a:pt x="11546" y="20277"/>
                </a:lnTo>
                <a:lnTo>
                  <a:pt x="11470" y="20297"/>
                </a:lnTo>
                <a:lnTo>
                  <a:pt x="11396" y="20225"/>
                </a:lnTo>
                <a:lnTo>
                  <a:pt x="11268" y="20304"/>
                </a:lnTo>
                <a:lnTo>
                  <a:pt x="11263" y="20351"/>
                </a:lnTo>
                <a:lnTo>
                  <a:pt x="11254" y="20385"/>
                </a:lnTo>
                <a:lnTo>
                  <a:pt x="11148" y="20430"/>
                </a:lnTo>
                <a:lnTo>
                  <a:pt x="11101" y="20474"/>
                </a:lnTo>
                <a:lnTo>
                  <a:pt x="11005" y="20511"/>
                </a:lnTo>
                <a:lnTo>
                  <a:pt x="10819" y="20534"/>
                </a:lnTo>
                <a:lnTo>
                  <a:pt x="10721" y="20533"/>
                </a:lnTo>
                <a:lnTo>
                  <a:pt x="10675" y="20540"/>
                </a:lnTo>
                <a:lnTo>
                  <a:pt x="10649" y="20556"/>
                </a:lnTo>
                <a:lnTo>
                  <a:pt x="10542" y="20563"/>
                </a:lnTo>
                <a:lnTo>
                  <a:pt x="10404" y="20588"/>
                </a:lnTo>
                <a:lnTo>
                  <a:pt x="10356" y="20577"/>
                </a:lnTo>
                <a:lnTo>
                  <a:pt x="10276" y="20580"/>
                </a:lnTo>
                <a:lnTo>
                  <a:pt x="10144" y="20602"/>
                </a:lnTo>
                <a:lnTo>
                  <a:pt x="10061" y="20630"/>
                </a:lnTo>
                <a:lnTo>
                  <a:pt x="9921" y="20646"/>
                </a:lnTo>
                <a:lnTo>
                  <a:pt x="9852" y="20691"/>
                </a:lnTo>
                <a:lnTo>
                  <a:pt x="9834" y="20634"/>
                </a:lnTo>
                <a:lnTo>
                  <a:pt x="9768" y="20681"/>
                </a:lnTo>
                <a:lnTo>
                  <a:pt x="9792" y="20725"/>
                </a:lnTo>
                <a:lnTo>
                  <a:pt x="9772" y="20757"/>
                </a:lnTo>
                <a:lnTo>
                  <a:pt x="9740" y="20772"/>
                </a:lnTo>
                <a:lnTo>
                  <a:pt x="9726" y="20809"/>
                </a:lnTo>
                <a:lnTo>
                  <a:pt x="9766" y="20831"/>
                </a:lnTo>
                <a:lnTo>
                  <a:pt x="9787" y="20853"/>
                </a:lnTo>
                <a:lnTo>
                  <a:pt x="9876" y="20908"/>
                </a:lnTo>
                <a:lnTo>
                  <a:pt x="9884" y="20940"/>
                </a:lnTo>
                <a:lnTo>
                  <a:pt x="9830" y="20913"/>
                </a:lnTo>
                <a:lnTo>
                  <a:pt x="9745" y="20888"/>
                </a:lnTo>
                <a:lnTo>
                  <a:pt x="9810" y="20950"/>
                </a:lnTo>
                <a:lnTo>
                  <a:pt x="9733" y="20918"/>
                </a:lnTo>
                <a:lnTo>
                  <a:pt x="9760" y="20945"/>
                </a:lnTo>
                <a:lnTo>
                  <a:pt x="9862" y="20999"/>
                </a:lnTo>
                <a:lnTo>
                  <a:pt x="9889" y="21045"/>
                </a:lnTo>
                <a:lnTo>
                  <a:pt x="9965" y="21071"/>
                </a:lnTo>
                <a:lnTo>
                  <a:pt x="9972" y="21087"/>
                </a:lnTo>
                <a:lnTo>
                  <a:pt x="10043" y="21124"/>
                </a:lnTo>
                <a:lnTo>
                  <a:pt x="10041" y="21152"/>
                </a:lnTo>
                <a:lnTo>
                  <a:pt x="10071" y="21181"/>
                </a:lnTo>
                <a:lnTo>
                  <a:pt x="10164" y="21231"/>
                </a:lnTo>
                <a:lnTo>
                  <a:pt x="10186" y="21257"/>
                </a:lnTo>
                <a:lnTo>
                  <a:pt x="10172" y="21285"/>
                </a:lnTo>
                <a:lnTo>
                  <a:pt x="10181" y="21299"/>
                </a:lnTo>
                <a:lnTo>
                  <a:pt x="10155" y="21305"/>
                </a:lnTo>
                <a:lnTo>
                  <a:pt x="10080" y="21307"/>
                </a:lnTo>
                <a:lnTo>
                  <a:pt x="10081" y="21327"/>
                </a:lnTo>
                <a:lnTo>
                  <a:pt x="10165" y="21339"/>
                </a:lnTo>
                <a:lnTo>
                  <a:pt x="10334" y="21368"/>
                </a:lnTo>
                <a:lnTo>
                  <a:pt x="10438" y="21373"/>
                </a:lnTo>
                <a:lnTo>
                  <a:pt x="10549" y="21376"/>
                </a:lnTo>
                <a:lnTo>
                  <a:pt x="10623" y="21368"/>
                </a:lnTo>
                <a:lnTo>
                  <a:pt x="10699" y="21359"/>
                </a:lnTo>
                <a:lnTo>
                  <a:pt x="10744" y="21361"/>
                </a:lnTo>
                <a:lnTo>
                  <a:pt x="10837" y="21342"/>
                </a:lnTo>
                <a:lnTo>
                  <a:pt x="10945" y="21341"/>
                </a:lnTo>
                <a:lnTo>
                  <a:pt x="11056" y="21336"/>
                </a:lnTo>
                <a:lnTo>
                  <a:pt x="11194" y="21339"/>
                </a:lnTo>
                <a:lnTo>
                  <a:pt x="11292" y="21334"/>
                </a:lnTo>
                <a:lnTo>
                  <a:pt x="11425" y="21327"/>
                </a:lnTo>
                <a:lnTo>
                  <a:pt x="11485" y="21309"/>
                </a:lnTo>
                <a:lnTo>
                  <a:pt x="11519" y="21287"/>
                </a:lnTo>
                <a:lnTo>
                  <a:pt x="11657" y="21270"/>
                </a:lnTo>
                <a:lnTo>
                  <a:pt x="11830" y="21238"/>
                </a:lnTo>
                <a:lnTo>
                  <a:pt x="11980" y="21228"/>
                </a:lnTo>
                <a:lnTo>
                  <a:pt x="12163" y="21198"/>
                </a:lnTo>
                <a:lnTo>
                  <a:pt x="12374" y="21159"/>
                </a:lnTo>
                <a:lnTo>
                  <a:pt x="12658" y="21119"/>
                </a:lnTo>
                <a:lnTo>
                  <a:pt x="12798" y="21117"/>
                </a:lnTo>
                <a:lnTo>
                  <a:pt x="12907" y="21102"/>
                </a:lnTo>
                <a:lnTo>
                  <a:pt x="13091" y="21093"/>
                </a:lnTo>
                <a:lnTo>
                  <a:pt x="13057" y="21108"/>
                </a:lnTo>
                <a:lnTo>
                  <a:pt x="13128" y="21108"/>
                </a:lnTo>
                <a:lnTo>
                  <a:pt x="13204" y="21120"/>
                </a:lnTo>
                <a:lnTo>
                  <a:pt x="13184" y="21140"/>
                </a:lnTo>
                <a:lnTo>
                  <a:pt x="13288" y="21132"/>
                </a:lnTo>
                <a:lnTo>
                  <a:pt x="13369" y="21092"/>
                </a:lnTo>
                <a:lnTo>
                  <a:pt x="13473" y="21058"/>
                </a:lnTo>
                <a:lnTo>
                  <a:pt x="13621" y="20996"/>
                </a:lnTo>
                <a:lnTo>
                  <a:pt x="13609" y="21024"/>
                </a:lnTo>
                <a:lnTo>
                  <a:pt x="13537" y="21056"/>
                </a:lnTo>
                <a:lnTo>
                  <a:pt x="13495" y="21083"/>
                </a:lnTo>
                <a:lnTo>
                  <a:pt x="13401" y="21120"/>
                </a:lnTo>
                <a:lnTo>
                  <a:pt x="13537" y="21085"/>
                </a:lnTo>
                <a:lnTo>
                  <a:pt x="13631" y="21043"/>
                </a:lnTo>
                <a:lnTo>
                  <a:pt x="13643" y="21061"/>
                </a:lnTo>
                <a:lnTo>
                  <a:pt x="13579" y="21090"/>
                </a:lnTo>
                <a:lnTo>
                  <a:pt x="13714" y="21061"/>
                </a:lnTo>
                <a:lnTo>
                  <a:pt x="13769" y="21058"/>
                </a:lnTo>
                <a:lnTo>
                  <a:pt x="13783" y="21065"/>
                </a:lnTo>
                <a:lnTo>
                  <a:pt x="13781" y="21082"/>
                </a:lnTo>
                <a:lnTo>
                  <a:pt x="13847" y="21076"/>
                </a:lnTo>
                <a:lnTo>
                  <a:pt x="13968" y="21048"/>
                </a:lnTo>
                <a:lnTo>
                  <a:pt x="14044" y="21028"/>
                </a:lnTo>
                <a:lnTo>
                  <a:pt x="14113" y="21009"/>
                </a:lnTo>
                <a:lnTo>
                  <a:pt x="14200" y="20987"/>
                </a:lnTo>
                <a:cubicBezTo>
                  <a:pt x="13130" y="21346"/>
                  <a:pt x="11989" y="21546"/>
                  <a:pt x="10800" y="21546"/>
                </a:cubicBezTo>
                <a:cubicBezTo>
                  <a:pt x="5772" y="21546"/>
                  <a:pt x="1550" y="18070"/>
                  <a:pt x="384" y="13397"/>
                </a:cubicBezTo>
                <a:lnTo>
                  <a:pt x="372" y="13237"/>
                </a:lnTo>
                <a:lnTo>
                  <a:pt x="345" y="13113"/>
                </a:lnTo>
                <a:lnTo>
                  <a:pt x="333" y="13061"/>
                </a:lnTo>
                <a:lnTo>
                  <a:pt x="325" y="13015"/>
                </a:lnTo>
                <a:lnTo>
                  <a:pt x="318" y="12973"/>
                </a:lnTo>
                <a:lnTo>
                  <a:pt x="311" y="12936"/>
                </a:lnTo>
                <a:lnTo>
                  <a:pt x="284" y="12805"/>
                </a:lnTo>
                <a:lnTo>
                  <a:pt x="273" y="12724"/>
                </a:lnTo>
                <a:lnTo>
                  <a:pt x="264" y="12625"/>
                </a:lnTo>
                <a:lnTo>
                  <a:pt x="273" y="12635"/>
                </a:lnTo>
                <a:lnTo>
                  <a:pt x="269" y="12574"/>
                </a:lnTo>
                <a:lnTo>
                  <a:pt x="276" y="12564"/>
                </a:lnTo>
                <a:lnTo>
                  <a:pt x="274" y="12490"/>
                </a:lnTo>
                <a:lnTo>
                  <a:pt x="286" y="12529"/>
                </a:lnTo>
                <a:lnTo>
                  <a:pt x="291" y="12507"/>
                </a:lnTo>
                <a:lnTo>
                  <a:pt x="315" y="12546"/>
                </a:lnTo>
                <a:lnTo>
                  <a:pt x="322" y="12544"/>
                </a:lnTo>
                <a:lnTo>
                  <a:pt x="328" y="12505"/>
                </a:lnTo>
                <a:lnTo>
                  <a:pt x="372" y="12487"/>
                </a:lnTo>
                <a:lnTo>
                  <a:pt x="416" y="12507"/>
                </a:lnTo>
                <a:lnTo>
                  <a:pt x="492" y="12567"/>
                </a:lnTo>
                <a:lnTo>
                  <a:pt x="550" y="12586"/>
                </a:lnTo>
                <a:lnTo>
                  <a:pt x="630" y="12552"/>
                </a:lnTo>
                <a:lnTo>
                  <a:pt x="697" y="12509"/>
                </a:lnTo>
                <a:lnTo>
                  <a:pt x="776" y="12418"/>
                </a:lnTo>
                <a:lnTo>
                  <a:pt x="845" y="12318"/>
                </a:lnTo>
                <a:lnTo>
                  <a:pt x="904" y="12226"/>
                </a:lnTo>
                <a:lnTo>
                  <a:pt x="954" y="12110"/>
                </a:lnTo>
                <a:lnTo>
                  <a:pt x="980" y="12086"/>
                </a:lnTo>
                <a:lnTo>
                  <a:pt x="998" y="12012"/>
                </a:lnTo>
                <a:lnTo>
                  <a:pt x="1023" y="11943"/>
                </a:lnTo>
                <a:lnTo>
                  <a:pt x="1032" y="11903"/>
                </a:lnTo>
                <a:lnTo>
                  <a:pt x="1007" y="11857"/>
                </a:lnTo>
                <a:lnTo>
                  <a:pt x="965" y="11847"/>
                </a:lnTo>
                <a:lnTo>
                  <a:pt x="927" y="11795"/>
                </a:lnTo>
                <a:lnTo>
                  <a:pt x="894" y="11759"/>
                </a:lnTo>
                <a:lnTo>
                  <a:pt x="874" y="11722"/>
                </a:lnTo>
                <a:lnTo>
                  <a:pt x="840" y="11657"/>
                </a:lnTo>
                <a:lnTo>
                  <a:pt x="813" y="11638"/>
                </a:lnTo>
                <a:lnTo>
                  <a:pt x="783" y="11586"/>
                </a:lnTo>
                <a:lnTo>
                  <a:pt x="724" y="11519"/>
                </a:lnTo>
                <a:lnTo>
                  <a:pt x="665" y="11398"/>
                </a:lnTo>
                <a:lnTo>
                  <a:pt x="611" y="11313"/>
                </a:lnTo>
                <a:lnTo>
                  <a:pt x="587" y="11251"/>
                </a:lnTo>
                <a:lnTo>
                  <a:pt x="582" y="11137"/>
                </a:lnTo>
                <a:lnTo>
                  <a:pt x="587" y="11056"/>
                </a:lnTo>
                <a:lnTo>
                  <a:pt x="581" y="10990"/>
                </a:lnTo>
                <a:lnTo>
                  <a:pt x="572" y="10899"/>
                </a:lnTo>
                <a:lnTo>
                  <a:pt x="606" y="10938"/>
                </a:lnTo>
                <a:lnTo>
                  <a:pt x="623" y="10886"/>
                </a:lnTo>
                <a:lnTo>
                  <a:pt x="625" y="10815"/>
                </a:lnTo>
                <a:lnTo>
                  <a:pt x="618" y="10711"/>
                </a:lnTo>
                <a:lnTo>
                  <a:pt x="619" y="10625"/>
                </a:lnTo>
                <a:lnTo>
                  <a:pt x="623" y="10480"/>
                </a:lnTo>
                <a:lnTo>
                  <a:pt x="630" y="10332"/>
                </a:lnTo>
                <a:lnTo>
                  <a:pt x="628" y="10034"/>
                </a:lnTo>
                <a:lnTo>
                  <a:pt x="636" y="9899"/>
                </a:lnTo>
                <a:lnTo>
                  <a:pt x="677" y="9745"/>
                </a:lnTo>
                <a:lnTo>
                  <a:pt x="724" y="9519"/>
                </a:lnTo>
                <a:lnTo>
                  <a:pt x="732" y="9401"/>
                </a:lnTo>
                <a:lnTo>
                  <a:pt x="737" y="9322"/>
                </a:lnTo>
                <a:lnTo>
                  <a:pt x="801" y="9120"/>
                </a:lnTo>
                <a:lnTo>
                  <a:pt x="865" y="8969"/>
                </a:lnTo>
                <a:lnTo>
                  <a:pt x="882" y="8972"/>
                </a:lnTo>
                <a:lnTo>
                  <a:pt x="941" y="8807"/>
                </a:lnTo>
                <a:lnTo>
                  <a:pt x="953" y="8758"/>
                </a:lnTo>
                <a:lnTo>
                  <a:pt x="995" y="8502"/>
                </a:lnTo>
                <a:lnTo>
                  <a:pt x="1042" y="8416"/>
                </a:lnTo>
                <a:lnTo>
                  <a:pt x="1059" y="8418"/>
                </a:lnTo>
                <a:lnTo>
                  <a:pt x="1129" y="8172"/>
                </a:lnTo>
                <a:lnTo>
                  <a:pt x="1172" y="8063"/>
                </a:lnTo>
                <a:lnTo>
                  <a:pt x="1210" y="7952"/>
                </a:lnTo>
                <a:lnTo>
                  <a:pt x="1333" y="7672"/>
                </a:lnTo>
                <a:lnTo>
                  <a:pt x="1417" y="7481"/>
                </a:lnTo>
                <a:lnTo>
                  <a:pt x="1510" y="7309"/>
                </a:lnTo>
                <a:lnTo>
                  <a:pt x="1520" y="7309"/>
                </a:lnTo>
                <a:lnTo>
                  <a:pt x="1395" y="7561"/>
                </a:lnTo>
                <a:lnTo>
                  <a:pt x="1360" y="7669"/>
                </a:lnTo>
                <a:lnTo>
                  <a:pt x="1335" y="7747"/>
                </a:lnTo>
                <a:lnTo>
                  <a:pt x="1353" y="7753"/>
                </a:lnTo>
                <a:lnTo>
                  <a:pt x="1402" y="7721"/>
                </a:lnTo>
                <a:lnTo>
                  <a:pt x="1473" y="7656"/>
                </a:lnTo>
                <a:lnTo>
                  <a:pt x="1513" y="7639"/>
                </a:lnTo>
                <a:lnTo>
                  <a:pt x="1500" y="7661"/>
                </a:lnTo>
                <a:lnTo>
                  <a:pt x="1463" y="7694"/>
                </a:lnTo>
                <a:lnTo>
                  <a:pt x="1431" y="7731"/>
                </a:lnTo>
                <a:lnTo>
                  <a:pt x="1380" y="7780"/>
                </a:lnTo>
                <a:lnTo>
                  <a:pt x="1387" y="7837"/>
                </a:lnTo>
                <a:lnTo>
                  <a:pt x="1337" y="7982"/>
                </a:lnTo>
                <a:lnTo>
                  <a:pt x="1278" y="8154"/>
                </a:lnTo>
                <a:lnTo>
                  <a:pt x="1225" y="8294"/>
                </a:lnTo>
                <a:lnTo>
                  <a:pt x="1212" y="8356"/>
                </a:lnTo>
                <a:lnTo>
                  <a:pt x="1177" y="8455"/>
                </a:lnTo>
                <a:lnTo>
                  <a:pt x="1158" y="8477"/>
                </a:lnTo>
                <a:lnTo>
                  <a:pt x="1121" y="8588"/>
                </a:lnTo>
                <a:lnTo>
                  <a:pt x="1118" y="8681"/>
                </a:lnTo>
                <a:lnTo>
                  <a:pt x="1101" y="8787"/>
                </a:lnTo>
                <a:lnTo>
                  <a:pt x="1035" y="8999"/>
                </a:lnTo>
                <a:lnTo>
                  <a:pt x="993" y="9071"/>
                </a:lnTo>
                <a:lnTo>
                  <a:pt x="948" y="9176"/>
                </a:lnTo>
                <a:lnTo>
                  <a:pt x="906" y="9383"/>
                </a:lnTo>
                <a:lnTo>
                  <a:pt x="909" y="9458"/>
                </a:lnTo>
                <a:lnTo>
                  <a:pt x="887" y="9635"/>
                </a:lnTo>
                <a:lnTo>
                  <a:pt x="848" y="9778"/>
                </a:lnTo>
                <a:lnTo>
                  <a:pt x="820" y="9957"/>
                </a:lnTo>
                <a:lnTo>
                  <a:pt x="820" y="10068"/>
                </a:lnTo>
                <a:lnTo>
                  <a:pt x="800" y="10132"/>
                </a:lnTo>
                <a:lnTo>
                  <a:pt x="796" y="10209"/>
                </a:lnTo>
                <a:lnTo>
                  <a:pt x="779" y="10283"/>
                </a:lnTo>
                <a:lnTo>
                  <a:pt x="759" y="10347"/>
                </a:lnTo>
                <a:lnTo>
                  <a:pt x="744" y="10359"/>
                </a:lnTo>
                <a:lnTo>
                  <a:pt x="726" y="10433"/>
                </a:lnTo>
                <a:lnTo>
                  <a:pt x="715" y="10415"/>
                </a:lnTo>
                <a:lnTo>
                  <a:pt x="709" y="10505"/>
                </a:lnTo>
                <a:lnTo>
                  <a:pt x="682" y="10630"/>
                </a:lnTo>
                <a:lnTo>
                  <a:pt x="677" y="10691"/>
                </a:lnTo>
                <a:lnTo>
                  <a:pt x="651" y="10761"/>
                </a:lnTo>
                <a:lnTo>
                  <a:pt x="640" y="10874"/>
                </a:lnTo>
                <a:lnTo>
                  <a:pt x="668" y="10967"/>
                </a:lnTo>
                <a:lnTo>
                  <a:pt x="687" y="10989"/>
                </a:lnTo>
                <a:lnTo>
                  <a:pt x="710" y="11054"/>
                </a:lnTo>
                <a:lnTo>
                  <a:pt x="727" y="11039"/>
                </a:lnTo>
                <a:lnTo>
                  <a:pt x="742" y="11061"/>
                </a:lnTo>
                <a:lnTo>
                  <a:pt x="764" y="11052"/>
                </a:lnTo>
                <a:lnTo>
                  <a:pt x="779" y="11076"/>
                </a:lnTo>
                <a:lnTo>
                  <a:pt x="825" y="11174"/>
                </a:lnTo>
                <a:lnTo>
                  <a:pt x="867" y="11226"/>
                </a:lnTo>
                <a:lnTo>
                  <a:pt x="916" y="11241"/>
                </a:lnTo>
                <a:lnTo>
                  <a:pt x="931" y="11285"/>
                </a:lnTo>
                <a:lnTo>
                  <a:pt x="959" y="11332"/>
                </a:lnTo>
                <a:lnTo>
                  <a:pt x="1044" y="11342"/>
                </a:lnTo>
                <a:lnTo>
                  <a:pt x="1165" y="11470"/>
                </a:lnTo>
                <a:lnTo>
                  <a:pt x="1251" y="11529"/>
                </a:lnTo>
                <a:lnTo>
                  <a:pt x="1269" y="11483"/>
                </a:lnTo>
                <a:lnTo>
                  <a:pt x="1303" y="11445"/>
                </a:lnTo>
                <a:lnTo>
                  <a:pt x="1367" y="11492"/>
                </a:lnTo>
                <a:lnTo>
                  <a:pt x="1402" y="11537"/>
                </a:lnTo>
                <a:lnTo>
                  <a:pt x="1468" y="11568"/>
                </a:lnTo>
                <a:lnTo>
                  <a:pt x="1505" y="11645"/>
                </a:lnTo>
                <a:lnTo>
                  <a:pt x="1555" y="11660"/>
                </a:lnTo>
                <a:lnTo>
                  <a:pt x="1576" y="11603"/>
                </a:lnTo>
                <a:lnTo>
                  <a:pt x="1618" y="11611"/>
                </a:lnTo>
                <a:lnTo>
                  <a:pt x="1666" y="11684"/>
                </a:lnTo>
                <a:lnTo>
                  <a:pt x="1695" y="11679"/>
                </a:lnTo>
                <a:lnTo>
                  <a:pt x="1729" y="11620"/>
                </a:lnTo>
                <a:lnTo>
                  <a:pt x="1799" y="11635"/>
                </a:lnTo>
                <a:lnTo>
                  <a:pt x="1836" y="11687"/>
                </a:lnTo>
                <a:lnTo>
                  <a:pt x="1852" y="11680"/>
                </a:lnTo>
                <a:lnTo>
                  <a:pt x="1879" y="11569"/>
                </a:lnTo>
                <a:lnTo>
                  <a:pt x="1919" y="11514"/>
                </a:lnTo>
                <a:lnTo>
                  <a:pt x="1951" y="11502"/>
                </a:lnTo>
                <a:lnTo>
                  <a:pt x="1985" y="11559"/>
                </a:lnTo>
                <a:lnTo>
                  <a:pt x="2057" y="11500"/>
                </a:lnTo>
                <a:lnTo>
                  <a:pt x="2111" y="11499"/>
                </a:lnTo>
                <a:lnTo>
                  <a:pt x="2143" y="11475"/>
                </a:lnTo>
                <a:lnTo>
                  <a:pt x="2210" y="11426"/>
                </a:lnTo>
                <a:lnTo>
                  <a:pt x="2224" y="11394"/>
                </a:lnTo>
                <a:lnTo>
                  <a:pt x="2200" y="11337"/>
                </a:lnTo>
                <a:lnTo>
                  <a:pt x="2198" y="11260"/>
                </a:lnTo>
                <a:lnTo>
                  <a:pt x="2198" y="11127"/>
                </a:lnTo>
                <a:lnTo>
                  <a:pt x="2161" y="11037"/>
                </a:lnTo>
                <a:lnTo>
                  <a:pt x="2113" y="10938"/>
                </a:lnTo>
                <a:lnTo>
                  <a:pt x="2092" y="10825"/>
                </a:lnTo>
                <a:lnTo>
                  <a:pt x="2106" y="10679"/>
                </a:lnTo>
                <a:lnTo>
                  <a:pt x="2153" y="10549"/>
                </a:lnTo>
                <a:lnTo>
                  <a:pt x="2175" y="10537"/>
                </a:lnTo>
                <a:lnTo>
                  <a:pt x="2212" y="10487"/>
                </a:lnTo>
                <a:lnTo>
                  <a:pt x="2210" y="10462"/>
                </a:lnTo>
                <a:lnTo>
                  <a:pt x="2163" y="10480"/>
                </a:lnTo>
                <a:lnTo>
                  <a:pt x="2072" y="10500"/>
                </a:lnTo>
                <a:lnTo>
                  <a:pt x="1971" y="10510"/>
                </a:lnTo>
                <a:lnTo>
                  <a:pt x="1875" y="10532"/>
                </a:lnTo>
                <a:lnTo>
                  <a:pt x="1836" y="10462"/>
                </a:lnTo>
                <a:lnTo>
                  <a:pt x="1783" y="10364"/>
                </a:lnTo>
                <a:lnTo>
                  <a:pt x="1720" y="10298"/>
                </a:lnTo>
                <a:lnTo>
                  <a:pt x="1737" y="10256"/>
                </a:lnTo>
                <a:lnTo>
                  <a:pt x="1724" y="10243"/>
                </a:lnTo>
                <a:lnTo>
                  <a:pt x="1739" y="10169"/>
                </a:lnTo>
                <a:lnTo>
                  <a:pt x="1794" y="10110"/>
                </a:lnTo>
                <a:lnTo>
                  <a:pt x="1838" y="10026"/>
                </a:lnTo>
                <a:lnTo>
                  <a:pt x="1843" y="9948"/>
                </a:lnTo>
                <a:lnTo>
                  <a:pt x="1818" y="9933"/>
                </a:lnTo>
                <a:lnTo>
                  <a:pt x="1762" y="9977"/>
                </a:lnTo>
                <a:lnTo>
                  <a:pt x="1712" y="10085"/>
                </a:lnTo>
                <a:lnTo>
                  <a:pt x="1720" y="10034"/>
                </a:lnTo>
                <a:lnTo>
                  <a:pt x="1737" y="9974"/>
                </a:lnTo>
                <a:lnTo>
                  <a:pt x="1742" y="9903"/>
                </a:lnTo>
                <a:lnTo>
                  <a:pt x="1759" y="9841"/>
                </a:lnTo>
                <a:lnTo>
                  <a:pt x="1791" y="9807"/>
                </a:lnTo>
                <a:lnTo>
                  <a:pt x="1820" y="9743"/>
                </a:lnTo>
                <a:lnTo>
                  <a:pt x="1815" y="9608"/>
                </a:lnTo>
                <a:lnTo>
                  <a:pt x="1833" y="9541"/>
                </a:lnTo>
                <a:lnTo>
                  <a:pt x="1826" y="9455"/>
                </a:lnTo>
                <a:lnTo>
                  <a:pt x="1877" y="9293"/>
                </a:lnTo>
                <a:lnTo>
                  <a:pt x="1926" y="9155"/>
                </a:lnTo>
                <a:lnTo>
                  <a:pt x="1949" y="9134"/>
                </a:lnTo>
                <a:lnTo>
                  <a:pt x="1978" y="9051"/>
                </a:lnTo>
                <a:lnTo>
                  <a:pt x="2005" y="9123"/>
                </a:lnTo>
                <a:lnTo>
                  <a:pt x="2059" y="9112"/>
                </a:lnTo>
                <a:lnTo>
                  <a:pt x="2064" y="9224"/>
                </a:lnTo>
                <a:lnTo>
                  <a:pt x="2107" y="9261"/>
                </a:lnTo>
                <a:lnTo>
                  <a:pt x="2033" y="9526"/>
                </a:lnTo>
                <a:lnTo>
                  <a:pt x="1996" y="9729"/>
                </a:lnTo>
                <a:lnTo>
                  <a:pt x="2033" y="9874"/>
                </a:lnTo>
                <a:lnTo>
                  <a:pt x="2038" y="10093"/>
                </a:lnTo>
                <a:lnTo>
                  <a:pt x="2097" y="10273"/>
                </a:lnTo>
                <a:lnTo>
                  <a:pt x="2205" y="10312"/>
                </a:lnTo>
                <a:lnTo>
                  <a:pt x="2276" y="10367"/>
                </a:lnTo>
                <a:lnTo>
                  <a:pt x="2298" y="10443"/>
                </a:lnTo>
                <a:lnTo>
                  <a:pt x="2240" y="10667"/>
                </a:lnTo>
                <a:lnTo>
                  <a:pt x="2321" y="10805"/>
                </a:lnTo>
                <a:lnTo>
                  <a:pt x="2395" y="10953"/>
                </a:lnTo>
                <a:lnTo>
                  <a:pt x="2537" y="11194"/>
                </a:lnTo>
                <a:lnTo>
                  <a:pt x="2673" y="11315"/>
                </a:lnTo>
                <a:lnTo>
                  <a:pt x="2828" y="11475"/>
                </a:lnTo>
                <a:lnTo>
                  <a:pt x="3022" y="11626"/>
                </a:lnTo>
                <a:lnTo>
                  <a:pt x="3052" y="11818"/>
                </a:lnTo>
                <a:lnTo>
                  <a:pt x="3040" y="11956"/>
                </a:lnTo>
                <a:lnTo>
                  <a:pt x="3102" y="12066"/>
                </a:lnTo>
                <a:lnTo>
                  <a:pt x="3180" y="12308"/>
                </a:lnTo>
                <a:lnTo>
                  <a:pt x="3190" y="12397"/>
                </a:lnTo>
                <a:lnTo>
                  <a:pt x="3117" y="12408"/>
                </a:lnTo>
                <a:lnTo>
                  <a:pt x="3200" y="12717"/>
                </a:lnTo>
                <a:lnTo>
                  <a:pt x="3276" y="12803"/>
                </a:lnTo>
                <a:lnTo>
                  <a:pt x="3476" y="12845"/>
                </a:lnTo>
                <a:lnTo>
                  <a:pt x="3452" y="13007"/>
                </a:lnTo>
                <a:lnTo>
                  <a:pt x="3397" y="13195"/>
                </a:lnTo>
                <a:lnTo>
                  <a:pt x="3377" y="13419"/>
                </a:lnTo>
                <a:lnTo>
                  <a:pt x="3351" y="13754"/>
                </a:lnTo>
                <a:lnTo>
                  <a:pt x="3417" y="14045"/>
                </a:lnTo>
                <a:lnTo>
                  <a:pt x="3419" y="14155"/>
                </a:lnTo>
                <a:lnTo>
                  <a:pt x="3412" y="14365"/>
                </a:lnTo>
                <a:lnTo>
                  <a:pt x="3454" y="14557"/>
                </a:lnTo>
                <a:lnTo>
                  <a:pt x="3488" y="14660"/>
                </a:lnTo>
                <a:lnTo>
                  <a:pt x="3515" y="14843"/>
                </a:lnTo>
                <a:lnTo>
                  <a:pt x="3547" y="15089"/>
                </a:lnTo>
                <a:lnTo>
                  <a:pt x="3658" y="15310"/>
                </a:lnTo>
                <a:lnTo>
                  <a:pt x="3718" y="15303"/>
                </a:lnTo>
                <a:lnTo>
                  <a:pt x="3777" y="15234"/>
                </a:lnTo>
                <a:lnTo>
                  <a:pt x="3910" y="15271"/>
                </a:lnTo>
                <a:lnTo>
                  <a:pt x="3873" y="15197"/>
                </a:lnTo>
                <a:lnTo>
                  <a:pt x="3954" y="15124"/>
                </a:lnTo>
                <a:lnTo>
                  <a:pt x="4028" y="15160"/>
                </a:lnTo>
                <a:lnTo>
                  <a:pt x="4067" y="14907"/>
                </a:lnTo>
                <a:lnTo>
                  <a:pt x="4153" y="14800"/>
                </a:lnTo>
                <a:lnTo>
                  <a:pt x="4168" y="14670"/>
                </a:lnTo>
                <a:lnTo>
                  <a:pt x="4178" y="14453"/>
                </a:lnTo>
                <a:lnTo>
                  <a:pt x="4244" y="14360"/>
                </a:lnTo>
                <a:lnTo>
                  <a:pt x="4311" y="14389"/>
                </a:lnTo>
                <a:lnTo>
                  <a:pt x="4449" y="14406"/>
                </a:lnTo>
                <a:lnTo>
                  <a:pt x="4528" y="14406"/>
                </a:lnTo>
                <a:lnTo>
                  <a:pt x="4543" y="14335"/>
                </a:lnTo>
                <a:lnTo>
                  <a:pt x="4706" y="14308"/>
                </a:lnTo>
                <a:lnTo>
                  <a:pt x="4836" y="14264"/>
                </a:lnTo>
                <a:lnTo>
                  <a:pt x="5040" y="14158"/>
                </a:lnTo>
                <a:lnTo>
                  <a:pt x="5274" y="14151"/>
                </a:lnTo>
                <a:lnTo>
                  <a:pt x="5375" y="14091"/>
                </a:lnTo>
                <a:lnTo>
                  <a:pt x="5393" y="13965"/>
                </a:lnTo>
                <a:lnTo>
                  <a:pt x="5583" y="14012"/>
                </a:lnTo>
                <a:lnTo>
                  <a:pt x="5684" y="14057"/>
                </a:lnTo>
                <a:lnTo>
                  <a:pt x="5718" y="14007"/>
                </a:lnTo>
                <a:lnTo>
                  <a:pt x="5774" y="14045"/>
                </a:lnTo>
                <a:lnTo>
                  <a:pt x="5812" y="14082"/>
                </a:lnTo>
                <a:lnTo>
                  <a:pt x="5839" y="14061"/>
                </a:lnTo>
                <a:lnTo>
                  <a:pt x="5897" y="14121"/>
                </a:lnTo>
                <a:lnTo>
                  <a:pt x="5964" y="14047"/>
                </a:lnTo>
                <a:lnTo>
                  <a:pt x="5966" y="13973"/>
                </a:lnTo>
                <a:lnTo>
                  <a:pt x="6104" y="14035"/>
                </a:lnTo>
                <a:lnTo>
                  <a:pt x="6147" y="14156"/>
                </a:lnTo>
                <a:lnTo>
                  <a:pt x="6161" y="14247"/>
                </a:lnTo>
                <a:lnTo>
                  <a:pt x="6152" y="14335"/>
                </a:lnTo>
                <a:lnTo>
                  <a:pt x="6181" y="14438"/>
                </a:lnTo>
                <a:lnTo>
                  <a:pt x="6269" y="14613"/>
                </a:lnTo>
                <a:lnTo>
                  <a:pt x="6358" y="14667"/>
                </a:lnTo>
                <a:lnTo>
                  <a:pt x="6327" y="14719"/>
                </a:lnTo>
                <a:lnTo>
                  <a:pt x="6422" y="14949"/>
                </a:lnTo>
                <a:lnTo>
                  <a:pt x="6434" y="15113"/>
                </a:lnTo>
                <a:lnTo>
                  <a:pt x="6348" y="15293"/>
                </a:lnTo>
                <a:lnTo>
                  <a:pt x="6444" y="15365"/>
                </a:lnTo>
                <a:lnTo>
                  <a:pt x="6535" y="15409"/>
                </a:lnTo>
                <a:lnTo>
                  <a:pt x="6737" y="15353"/>
                </a:lnTo>
                <a:lnTo>
                  <a:pt x="6856" y="15306"/>
                </a:lnTo>
                <a:lnTo>
                  <a:pt x="6912" y="15461"/>
                </a:lnTo>
                <a:lnTo>
                  <a:pt x="6918" y="15671"/>
                </a:lnTo>
                <a:lnTo>
                  <a:pt x="6952" y="15877"/>
                </a:lnTo>
                <a:lnTo>
                  <a:pt x="7013" y="15978"/>
                </a:lnTo>
                <a:lnTo>
                  <a:pt x="6982" y="16143"/>
                </a:lnTo>
                <a:lnTo>
                  <a:pt x="7033" y="16250"/>
                </a:lnTo>
                <a:lnTo>
                  <a:pt x="6969" y="16353"/>
                </a:lnTo>
                <a:lnTo>
                  <a:pt x="6977" y="16469"/>
                </a:lnTo>
                <a:lnTo>
                  <a:pt x="6915" y="16601"/>
                </a:lnTo>
                <a:lnTo>
                  <a:pt x="6890" y="16688"/>
                </a:lnTo>
                <a:lnTo>
                  <a:pt x="6917" y="16779"/>
                </a:lnTo>
                <a:lnTo>
                  <a:pt x="6952" y="16700"/>
                </a:lnTo>
                <a:lnTo>
                  <a:pt x="7031" y="16793"/>
                </a:lnTo>
                <a:lnTo>
                  <a:pt x="7119" y="16902"/>
                </a:lnTo>
                <a:lnTo>
                  <a:pt x="7144" y="16981"/>
                </a:lnTo>
                <a:lnTo>
                  <a:pt x="7211" y="17055"/>
                </a:lnTo>
                <a:lnTo>
                  <a:pt x="7247" y="17126"/>
                </a:lnTo>
                <a:lnTo>
                  <a:pt x="7223" y="17227"/>
                </a:lnTo>
                <a:lnTo>
                  <a:pt x="7284" y="17319"/>
                </a:lnTo>
                <a:lnTo>
                  <a:pt x="7304" y="17442"/>
                </a:lnTo>
                <a:lnTo>
                  <a:pt x="7403" y="17560"/>
                </a:lnTo>
                <a:lnTo>
                  <a:pt x="7423" y="17636"/>
                </a:lnTo>
                <a:lnTo>
                  <a:pt x="7632" y="17794"/>
                </a:lnTo>
                <a:lnTo>
                  <a:pt x="7800" y="17930"/>
                </a:lnTo>
                <a:lnTo>
                  <a:pt x="7928" y="17947"/>
                </a:lnTo>
                <a:lnTo>
                  <a:pt x="7933" y="17903"/>
                </a:lnTo>
                <a:lnTo>
                  <a:pt x="7864" y="17767"/>
                </a:lnTo>
                <a:lnTo>
                  <a:pt x="7800" y="17717"/>
                </a:lnTo>
                <a:lnTo>
                  <a:pt x="7789" y="17631"/>
                </a:lnTo>
                <a:lnTo>
                  <a:pt x="7772" y="17580"/>
                </a:lnTo>
                <a:lnTo>
                  <a:pt x="7794" y="17520"/>
                </a:lnTo>
                <a:lnTo>
                  <a:pt x="7785" y="17422"/>
                </a:lnTo>
                <a:lnTo>
                  <a:pt x="7713" y="17311"/>
                </a:lnTo>
                <a:lnTo>
                  <a:pt x="7612" y="17202"/>
                </a:lnTo>
                <a:lnTo>
                  <a:pt x="7571" y="17178"/>
                </a:lnTo>
                <a:lnTo>
                  <a:pt x="7482" y="17082"/>
                </a:lnTo>
                <a:lnTo>
                  <a:pt x="7376" y="17038"/>
                </a:lnTo>
                <a:lnTo>
                  <a:pt x="7284" y="16931"/>
                </a:lnTo>
                <a:lnTo>
                  <a:pt x="7258" y="16794"/>
                </a:lnTo>
                <a:lnTo>
                  <a:pt x="7196" y="16641"/>
                </a:lnTo>
                <a:lnTo>
                  <a:pt x="7083" y="16606"/>
                </a:lnTo>
                <a:lnTo>
                  <a:pt x="7080" y="16493"/>
                </a:lnTo>
                <a:lnTo>
                  <a:pt x="7147" y="16373"/>
                </a:lnTo>
                <a:lnTo>
                  <a:pt x="7258" y="16173"/>
                </a:lnTo>
                <a:lnTo>
                  <a:pt x="7289" y="16005"/>
                </a:lnTo>
                <a:lnTo>
                  <a:pt x="7440" y="16042"/>
                </a:lnTo>
                <a:lnTo>
                  <a:pt x="7403" y="16160"/>
                </a:lnTo>
                <a:lnTo>
                  <a:pt x="7553" y="16192"/>
                </a:lnTo>
                <a:lnTo>
                  <a:pt x="7704" y="16299"/>
                </a:lnTo>
                <a:lnTo>
                  <a:pt x="7782" y="16478"/>
                </a:lnTo>
                <a:lnTo>
                  <a:pt x="7848" y="16574"/>
                </a:lnTo>
                <a:lnTo>
                  <a:pt x="7996" y="16626"/>
                </a:lnTo>
                <a:lnTo>
                  <a:pt x="8122" y="16739"/>
                </a:lnTo>
                <a:lnTo>
                  <a:pt x="8066" y="16831"/>
                </a:lnTo>
                <a:lnTo>
                  <a:pt x="8127" y="16941"/>
                </a:lnTo>
                <a:lnTo>
                  <a:pt x="8358" y="16840"/>
                </a:lnTo>
                <a:lnTo>
                  <a:pt x="8511" y="16737"/>
                </a:lnTo>
                <a:lnTo>
                  <a:pt x="8723" y="16670"/>
                </a:lnTo>
                <a:lnTo>
                  <a:pt x="8878" y="16589"/>
                </a:lnTo>
                <a:lnTo>
                  <a:pt x="8915" y="16316"/>
                </a:lnTo>
                <a:lnTo>
                  <a:pt x="8849" y="16010"/>
                </a:lnTo>
                <a:lnTo>
                  <a:pt x="8750" y="15863"/>
                </a:lnTo>
                <a:lnTo>
                  <a:pt x="8597" y="15739"/>
                </a:lnTo>
                <a:lnTo>
                  <a:pt x="8450" y="15496"/>
                </a:lnTo>
                <a:lnTo>
                  <a:pt x="8332" y="15298"/>
                </a:lnTo>
                <a:lnTo>
                  <a:pt x="8381" y="15190"/>
                </a:lnTo>
                <a:lnTo>
                  <a:pt x="8538" y="15055"/>
                </a:lnTo>
                <a:lnTo>
                  <a:pt x="8780" y="14946"/>
                </a:lnTo>
                <a:lnTo>
                  <a:pt x="8863" y="14929"/>
                </a:lnTo>
                <a:lnTo>
                  <a:pt x="9088" y="15015"/>
                </a:lnTo>
                <a:lnTo>
                  <a:pt x="9043" y="15076"/>
                </a:lnTo>
                <a:lnTo>
                  <a:pt x="9080" y="15205"/>
                </a:lnTo>
                <a:lnTo>
                  <a:pt x="9177" y="15207"/>
                </a:lnTo>
                <a:lnTo>
                  <a:pt x="9248" y="15035"/>
                </a:lnTo>
                <a:lnTo>
                  <a:pt x="9431" y="15028"/>
                </a:lnTo>
                <a:lnTo>
                  <a:pt x="9679" y="14964"/>
                </a:lnTo>
                <a:lnTo>
                  <a:pt x="9780" y="14887"/>
                </a:lnTo>
                <a:lnTo>
                  <a:pt x="9837" y="14948"/>
                </a:lnTo>
                <a:lnTo>
                  <a:pt x="9947" y="14879"/>
                </a:lnTo>
                <a:lnTo>
                  <a:pt x="10142" y="14869"/>
                </a:lnTo>
                <a:lnTo>
                  <a:pt x="10386" y="14734"/>
                </a:lnTo>
                <a:lnTo>
                  <a:pt x="10623" y="14579"/>
                </a:lnTo>
                <a:lnTo>
                  <a:pt x="10783" y="14370"/>
                </a:lnTo>
                <a:lnTo>
                  <a:pt x="10920" y="14138"/>
                </a:lnTo>
                <a:lnTo>
                  <a:pt x="11039" y="13943"/>
                </a:lnTo>
                <a:lnTo>
                  <a:pt x="11132" y="13926"/>
                </a:lnTo>
                <a:lnTo>
                  <a:pt x="11172" y="13783"/>
                </a:lnTo>
                <a:lnTo>
                  <a:pt x="11194" y="13635"/>
                </a:lnTo>
                <a:lnTo>
                  <a:pt x="11098" y="13581"/>
                </a:lnTo>
                <a:lnTo>
                  <a:pt x="11058" y="13485"/>
                </a:lnTo>
                <a:lnTo>
                  <a:pt x="11159" y="13434"/>
                </a:lnTo>
                <a:lnTo>
                  <a:pt x="11159" y="13300"/>
                </a:lnTo>
                <a:lnTo>
                  <a:pt x="11047" y="13162"/>
                </a:lnTo>
                <a:lnTo>
                  <a:pt x="10950" y="12995"/>
                </a:lnTo>
                <a:lnTo>
                  <a:pt x="10889" y="12813"/>
                </a:lnTo>
                <a:lnTo>
                  <a:pt x="10723" y="12712"/>
                </a:lnTo>
                <a:lnTo>
                  <a:pt x="10802" y="12584"/>
                </a:lnTo>
                <a:lnTo>
                  <a:pt x="10950" y="12490"/>
                </a:lnTo>
                <a:lnTo>
                  <a:pt x="11021" y="12391"/>
                </a:lnTo>
                <a:lnTo>
                  <a:pt x="11233" y="12333"/>
                </a:lnTo>
                <a:lnTo>
                  <a:pt x="11206" y="12238"/>
                </a:lnTo>
                <a:lnTo>
                  <a:pt x="11108" y="12234"/>
                </a:lnTo>
                <a:lnTo>
                  <a:pt x="10975" y="12163"/>
                </a:lnTo>
                <a:lnTo>
                  <a:pt x="10808" y="12296"/>
                </a:lnTo>
                <a:lnTo>
                  <a:pt x="10691" y="12243"/>
                </a:lnTo>
                <a:lnTo>
                  <a:pt x="10687" y="12158"/>
                </a:lnTo>
                <a:lnTo>
                  <a:pt x="10566" y="12126"/>
                </a:lnTo>
                <a:lnTo>
                  <a:pt x="10492" y="11999"/>
                </a:lnTo>
                <a:lnTo>
                  <a:pt x="10568" y="11913"/>
                </a:lnTo>
                <a:lnTo>
                  <a:pt x="10711" y="11906"/>
                </a:lnTo>
                <a:lnTo>
                  <a:pt x="10802" y="11786"/>
                </a:lnTo>
                <a:lnTo>
                  <a:pt x="10963" y="11657"/>
                </a:lnTo>
                <a:lnTo>
                  <a:pt x="11086" y="11589"/>
                </a:lnTo>
                <a:lnTo>
                  <a:pt x="11164" y="11685"/>
                </a:lnTo>
                <a:lnTo>
                  <a:pt x="11052" y="11813"/>
                </a:lnTo>
                <a:lnTo>
                  <a:pt x="11084" y="11886"/>
                </a:lnTo>
                <a:lnTo>
                  <a:pt x="11007" y="11973"/>
                </a:lnTo>
                <a:lnTo>
                  <a:pt x="11164" y="11919"/>
                </a:lnTo>
                <a:lnTo>
                  <a:pt x="11268" y="11828"/>
                </a:lnTo>
                <a:lnTo>
                  <a:pt x="11468" y="11765"/>
                </a:lnTo>
                <a:lnTo>
                  <a:pt x="11539" y="11812"/>
                </a:lnTo>
                <a:lnTo>
                  <a:pt x="11623" y="11827"/>
                </a:lnTo>
                <a:lnTo>
                  <a:pt x="11635" y="11855"/>
                </a:lnTo>
                <a:lnTo>
                  <a:pt x="11605" y="11958"/>
                </a:lnTo>
                <a:lnTo>
                  <a:pt x="11618" y="11992"/>
                </a:lnTo>
                <a:lnTo>
                  <a:pt x="11586" y="12015"/>
                </a:lnTo>
                <a:lnTo>
                  <a:pt x="11549" y="12100"/>
                </a:lnTo>
                <a:lnTo>
                  <a:pt x="11591" y="12128"/>
                </a:lnTo>
                <a:lnTo>
                  <a:pt x="11630" y="12142"/>
                </a:lnTo>
                <a:lnTo>
                  <a:pt x="11637" y="12177"/>
                </a:lnTo>
                <a:lnTo>
                  <a:pt x="11680" y="12158"/>
                </a:lnTo>
                <a:lnTo>
                  <a:pt x="11696" y="12121"/>
                </a:lnTo>
                <a:lnTo>
                  <a:pt x="11770" y="12152"/>
                </a:lnTo>
                <a:lnTo>
                  <a:pt x="11882" y="12303"/>
                </a:lnTo>
                <a:lnTo>
                  <a:pt x="11773" y="12342"/>
                </a:lnTo>
                <a:lnTo>
                  <a:pt x="11852" y="12529"/>
                </a:lnTo>
                <a:lnTo>
                  <a:pt x="11834" y="12670"/>
                </a:lnTo>
                <a:lnTo>
                  <a:pt x="11857" y="12768"/>
                </a:lnTo>
                <a:lnTo>
                  <a:pt x="11995" y="12741"/>
                </a:lnTo>
                <a:lnTo>
                  <a:pt x="12111" y="12653"/>
                </a:lnTo>
                <a:lnTo>
                  <a:pt x="12246" y="12603"/>
                </a:lnTo>
                <a:lnTo>
                  <a:pt x="12293" y="12495"/>
                </a:lnTo>
                <a:lnTo>
                  <a:pt x="12271" y="12283"/>
                </a:lnTo>
                <a:lnTo>
                  <a:pt x="12222" y="12169"/>
                </a:lnTo>
                <a:lnTo>
                  <a:pt x="12076" y="11963"/>
                </a:lnTo>
                <a:lnTo>
                  <a:pt x="11987" y="11891"/>
                </a:lnTo>
                <a:lnTo>
                  <a:pt x="11926" y="11866"/>
                </a:lnTo>
                <a:lnTo>
                  <a:pt x="11941" y="11844"/>
                </a:lnTo>
                <a:lnTo>
                  <a:pt x="11940" y="11763"/>
                </a:lnTo>
                <a:lnTo>
                  <a:pt x="11997" y="11707"/>
                </a:lnTo>
                <a:lnTo>
                  <a:pt x="12089" y="11667"/>
                </a:lnTo>
                <a:lnTo>
                  <a:pt x="12137" y="11606"/>
                </a:lnTo>
                <a:lnTo>
                  <a:pt x="12158" y="11571"/>
                </a:lnTo>
                <a:lnTo>
                  <a:pt x="12227" y="11520"/>
                </a:lnTo>
                <a:lnTo>
                  <a:pt x="12207" y="11387"/>
                </a:lnTo>
                <a:lnTo>
                  <a:pt x="12241" y="11320"/>
                </a:lnTo>
                <a:lnTo>
                  <a:pt x="12293" y="11249"/>
                </a:lnTo>
                <a:lnTo>
                  <a:pt x="12347" y="11253"/>
                </a:lnTo>
                <a:lnTo>
                  <a:pt x="12360" y="11189"/>
                </a:lnTo>
                <a:lnTo>
                  <a:pt x="12522" y="11027"/>
                </a:lnTo>
                <a:lnTo>
                  <a:pt x="12620" y="11103"/>
                </a:lnTo>
                <a:lnTo>
                  <a:pt x="12704" y="11086"/>
                </a:lnTo>
                <a:lnTo>
                  <a:pt x="12864" y="10946"/>
                </a:lnTo>
                <a:lnTo>
                  <a:pt x="12928" y="10822"/>
                </a:lnTo>
                <a:lnTo>
                  <a:pt x="13059" y="10574"/>
                </a:lnTo>
                <a:lnTo>
                  <a:pt x="13182" y="10322"/>
                </a:lnTo>
                <a:lnTo>
                  <a:pt x="13194" y="10187"/>
                </a:lnTo>
                <a:lnTo>
                  <a:pt x="13306" y="9879"/>
                </a:lnTo>
                <a:lnTo>
                  <a:pt x="13279" y="9576"/>
                </a:lnTo>
                <a:lnTo>
                  <a:pt x="13229" y="9359"/>
                </a:lnTo>
                <a:lnTo>
                  <a:pt x="13261" y="9155"/>
                </a:lnTo>
                <a:lnTo>
                  <a:pt x="13210" y="9004"/>
                </a:lnTo>
                <a:lnTo>
                  <a:pt x="13002" y="8847"/>
                </a:lnTo>
                <a:lnTo>
                  <a:pt x="12884" y="8864"/>
                </a:lnTo>
                <a:lnTo>
                  <a:pt x="12842" y="8970"/>
                </a:lnTo>
                <a:lnTo>
                  <a:pt x="12729" y="8953"/>
                </a:lnTo>
                <a:lnTo>
                  <a:pt x="12648" y="8851"/>
                </a:lnTo>
                <a:lnTo>
                  <a:pt x="12478" y="8863"/>
                </a:lnTo>
                <a:lnTo>
                  <a:pt x="12758" y="8354"/>
                </a:lnTo>
                <a:lnTo>
                  <a:pt x="12950" y="7932"/>
                </a:lnTo>
                <a:lnTo>
                  <a:pt x="13221" y="7790"/>
                </a:lnTo>
                <a:lnTo>
                  <a:pt x="13497" y="7725"/>
                </a:lnTo>
                <a:lnTo>
                  <a:pt x="13561" y="7602"/>
                </a:lnTo>
                <a:lnTo>
                  <a:pt x="13700" y="7573"/>
                </a:lnTo>
                <a:lnTo>
                  <a:pt x="13756" y="7696"/>
                </a:lnTo>
                <a:lnTo>
                  <a:pt x="13874" y="7622"/>
                </a:lnTo>
                <a:lnTo>
                  <a:pt x="14030" y="7494"/>
                </a:lnTo>
                <a:lnTo>
                  <a:pt x="13909" y="7427"/>
                </a:lnTo>
                <a:lnTo>
                  <a:pt x="13938" y="7063"/>
                </a:lnTo>
                <a:lnTo>
                  <a:pt x="14086" y="6910"/>
                </a:lnTo>
                <a:lnTo>
                  <a:pt x="14273" y="7066"/>
                </a:lnTo>
                <a:lnTo>
                  <a:pt x="14326" y="6792"/>
                </a:lnTo>
                <a:lnTo>
                  <a:pt x="14271" y="6644"/>
                </a:lnTo>
                <a:lnTo>
                  <a:pt x="14338" y="6580"/>
                </a:lnTo>
                <a:lnTo>
                  <a:pt x="14449" y="6822"/>
                </a:lnTo>
                <a:lnTo>
                  <a:pt x="14417" y="7021"/>
                </a:lnTo>
                <a:lnTo>
                  <a:pt x="14404" y="7255"/>
                </a:lnTo>
                <a:lnTo>
                  <a:pt x="14396" y="7531"/>
                </a:lnTo>
                <a:lnTo>
                  <a:pt x="14295" y="7634"/>
                </a:lnTo>
                <a:lnTo>
                  <a:pt x="14335" y="7711"/>
                </a:lnTo>
                <a:lnTo>
                  <a:pt x="14321" y="7844"/>
                </a:lnTo>
                <a:lnTo>
                  <a:pt x="14406" y="8092"/>
                </a:lnTo>
                <a:lnTo>
                  <a:pt x="14653" y="8433"/>
                </a:lnTo>
                <a:lnTo>
                  <a:pt x="14821" y="8654"/>
                </a:lnTo>
                <a:lnTo>
                  <a:pt x="14917" y="8751"/>
                </a:lnTo>
                <a:lnTo>
                  <a:pt x="14968" y="8524"/>
                </a:lnTo>
                <a:lnTo>
                  <a:pt x="14900" y="8342"/>
                </a:lnTo>
                <a:lnTo>
                  <a:pt x="15008" y="8228"/>
                </a:lnTo>
                <a:lnTo>
                  <a:pt x="14926" y="8028"/>
                </a:lnTo>
                <a:lnTo>
                  <a:pt x="15018" y="7858"/>
                </a:lnTo>
                <a:lnTo>
                  <a:pt x="14939" y="7810"/>
                </a:lnTo>
                <a:lnTo>
                  <a:pt x="14887" y="7659"/>
                </a:lnTo>
                <a:lnTo>
                  <a:pt x="14954" y="7607"/>
                </a:lnTo>
                <a:lnTo>
                  <a:pt x="14808" y="7376"/>
                </a:lnTo>
                <a:lnTo>
                  <a:pt x="14700" y="7396"/>
                </a:lnTo>
                <a:lnTo>
                  <a:pt x="14655" y="7336"/>
                </a:lnTo>
                <a:lnTo>
                  <a:pt x="14635" y="7132"/>
                </a:lnTo>
                <a:lnTo>
                  <a:pt x="14584" y="7018"/>
                </a:lnTo>
                <a:lnTo>
                  <a:pt x="14690" y="6976"/>
                </a:lnTo>
                <a:lnTo>
                  <a:pt x="14705" y="6866"/>
                </a:lnTo>
                <a:lnTo>
                  <a:pt x="14778" y="6900"/>
                </a:lnTo>
                <a:lnTo>
                  <a:pt x="14848" y="6659"/>
                </a:lnTo>
                <a:lnTo>
                  <a:pt x="15020" y="6684"/>
                </a:lnTo>
                <a:lnTo>
                  <a:pt x="14986" y="6602"/>
                </a:lnTo>
                <a:lnTo>
                  <a:pt x="14990" y="6444"/>
                </a:lnTo>
                <a:lnTo>
                  <a:pt x="14981" y="6272"/>
                </a:lnTo>
                <a:lnTo>
                  <a:pt x="15012" y="6211"/>
                </a:lnTo>
                <a:lnTo>
                  <a:pt x="15047" y="5971"/>
                </a:lnTo>
                <a:lnTo>
                  <a:pt x="15163" y="5900"/>
                </a:lnTo>
                <a:lnTo>
                  <a:pt x="15136" y="5853"/>
                </a:lnTo>
                <a:lnTo>
                  <a:pt x="15072" y="5809"/>
                </a:lnTo>
                <a:lnTo>
                  <a:pt x="15013" y="5801"/>
                </a:lnTo>
                <a:lnTo>
                  <a:pt x="14869" y="5732"/>
                </a:lnTo>
                <a:lnTo>
                  <a:pt x="14752" y="5710"/>
                </a:lnTo>
                <a:lnTo>
                  <a:pt x="14818" y="5656"/>
                </a:lnTo>
                <a:lnTo>
                  <a:pt x="14806" y="5541"/>
                </a:lnTo>
                <a:lnTo>
                  <a:pt x="14766" y="5464"/>
                </a:lnTo>
                <a:lnTo>
                  <a:pt x="14678" y="5432"/>
                </a:lnTo>
                <a:lnTo>
                  <a:pt x="14688" y="5348"/>
                </a:lnTo>
                <a:lnTo>
                  <a:pt x="14736" y="5400"/>
                </a:lnTo>
                <a:lnTo>
                  <a:pt x="14810" y="5413"/>
                </a:lnTo>
                <a:lnTo>
                  <a:pt x="14831" y="5343"/>
                </a:lnTo>
                <a:lnTo>
                  <a:pt x="14892" y="5311"/>
                </a:lnTo>
                <a:lnTo>
                  <a:pt x="14966" y="5348"/>
                </a:lnTo>
                <a:lnTo>
                  <a:pt x="15057" y="5311"/>
                </a:lnTo>
                <a:lnTo>
                  <a:pt x="15136" y="5307"/>
                </a:lnTo>
                <a:lnTo>
                  <a:pt x="15172" y="5262"/>
                </a:lnTo>
                <a:lnTo>
                  <a:pt x="15151" y="5218"/>
                </a:lnTo>
                <a:lnTo>
                  <a:pt x="14998" y="5117"/>
                </a:lnTo>
                <a:lnTo>
                  <a:pt x="15028" y="5023"/>
                </a:lnTo>
                <a:lnTo>
                  <a:pt x="14985" y="4929"/>
                </a:lnTo>
                <a:lnTo>
                  <a:pt x="14783" y="4935"/>
                </a:lnTo>
                <a:lnTo>
                  <a:pt x="14680" y="5052"/>
                </a:lnTo>
                <a:lnTo>
                  <a:pt x="14801" y="5116"/>
                </a:lnTo>
                <a:lnTo>
                  <a:pt x="14741" y="5122"/>
                </a:lnTo>
                <a:lnTo>
                  <a:pt x="14646" y="5053"/>
                </a:lnTo>
                <a:lnTo>
                  <a:pt x="14407" y="5068"/>
                </a:lnTo>
                <a:lnTo>
                  <a:pt x="14209" y="5089"/>
                </a:lnTo>
                <a:lnTo>
                  <a:pt x="14094" y="5099"/>
                </a:lnTo>
                <a:lnTo>
                  <a:pt x="13923" y="5156"/>
                </a:lnTo>
                <a:lnTo>
                  <a:pt x="13852" y="5240"/>
                </a:lnTo>
                <a:lnTo>
                  <a:pt x="13687" y="5321"/>
                </a:lnTo>
                <a:lnTo>
                  <a:pt x="13729" y="5393"/>
                </a:lnTo>
                <a:lnTo>
                  <a:pt x="13850" y="5444"/>
                </a:lnTo>
                <a:lnTo>
                  <a:pt x="13838" y="5531"/>
                </a:lnTo>
                <a:lnTo>
                  <a:pt x="13645" y="5477"/>
                </a:lnTo>
                <a:lnTo>
                  <a:pt x="13574" y="5557"/>
                </a:lnTo>
                <a:lnTo>
                  <a:pt x="13461" y="5592"/>
                </a:lnTo>
                <a:lnTo>
                  <a:pt x="13380" y="5652"/>
                </a:lnTo>
                <a:lnTo>
                  <a:pt x="13338" y="5722"/>
                </a:lnTo>
                <a:lnTo>
                  <a:pt x="13244" y="5718"/>
                </a:lnTo>
                <a:lnTo>
                  <a:pt x="13167" y="5612"/>
                </a:lnTo>
                <a:lnTo>
                  <a:pt x="13079" y="5577"/>
                </a:lnTo>
                <a:lnTo>
                  <a:pt x="12965" y="5607"/>
                </a:lnTo>
                <a:lnTo>
                  <a:pt x="12781" y="5735"/>
                </a:lnTo>
                <a:lnTo>
                  <a:pt x="12574" y="5679"/>
                </a:lnTo>
                <a:lnTo>
                  <a:pt x="12478" y="5607"/>
                </a:lnTo>
                <a:lnTo>
                  <a:pt x="11967" y="5659"/>
                </a:lnTo>
                <a:lnTo>
                  <a:pt x="11923" y="5747"/>
                </a:lnTo>
                <a:lnTo>
                  <a:pt x="12019" y="5885"/>
                </a:lnTo>
                <a:lnTo>
                  <a:pt x="11918" y="5885"/>
                </a:lnTo>
                <a:lnTo>
                  <a:pt x="11891" y="5940"/>
                </a:lnTo>
                <a:lnTo>
                  <a:pt x="11765" y="5913"/>
                </a:lnTo>
                <a:lnTo>
                  <a:pt x="11679" y="5976"/>
                </a:lnTo>
                <a:lnTo>
                  <a:pt x="11568" y="5917"/>
                </a:lnTo>
                <a:lnTo>
                  <a:pt x="11549" y="6099"/>
                </a:lnTo>
                <a:lnTo>
                  <a:pt x="11441" y="6043"/>
                </a:lnTo>
                <a:lnTo>
                  <a:pt x="11345" y="5920"/>
                </a:lnTo>
                <a:lnTo>
                  <a:pt x="11367" y="5848"/>
                </a:lnTo>
                <a:lnTo>
                  <a:pt x="11324" y="5745"/>
                </a:lnTo>
                <a:lnTo>
                  <a:pt x="11224" y="5666"/>
                </a:lnTo>
                <a:lnTo>
                  <a:pt x="11140" y="5674"/>
                </a:lnTo>
                <a:lnTo>
                  <a:pt x="11026" y="5651"/>
                </a:lnTo>
                <a:lnTo>
                  <a:pt x="11031" y="5777"/>
                </a:lnTo>
                <a:lnTo>
                  <a:pt x="10800" y="5755"/>
                </a:lnTo>
                <a:lnTo>
                  <a:pt x="10788" y="5678"/>
                </a:lnTo>
                <a:lnTo>
                  <a:pt x="10620" y="5646"/>
                </a:lnTo>
                <a:lnTo>
                  <a:pt x="10532" y="5666"/>
                </a:lnTo>
                <a:lnTo>
                  <a:pt x="10504" y="5706"/>
                </a:lnTo>
                <a:lnTo>
                  <a:pt x="10492" y="5599"/>
                </a:lnTo>
                <a:lnTo>
                  <a:pt x="10440" y="5626"/>
                </a:lnTo>
                <a:lnTo>
                  <a:pt x="10371" y="5577"/>
                </a:lnTo>
                <a:lnTo>
                  <a:pt x="10312" y="5545"/>
                </a:lnTo>
                <a:lnTo>
                  <a:pt x="10359" y="5503"/>
                </a:lnTo>
                <a:lnTo>
                  <a:pt x="10502" y="5425"/>
                </a:lnTo>
                <a:lnTo>
                  <a:pt x="10563" y="5383"/>
                </a:lnTo>
                <a:lnTo>
                  <a:pt x="10583" y="5299"/>
                </a:lnTo>
                <a:lnTo>
                  <a:pt x="10554" y="5237"/>
                </a:lnTo>
                <a:lnTo>
                  <a:pt x="10468" y="5149"/>
                </a:lnTo>
                <a:lnTo>
                  <a:pt x="10344" y="5131"/>
                </a:lnTo>
                <a:lnTo>
                  <a:pt x="10297" y="5163"/>
                </a:lnTo>
                <a:lnTo>
                  <a:pt x="10305" y="5084"/>
                </a:lnTo>
                <a:lnTo>
                  <a:pt x="10219" y="5043"/>
                </a:lnTo>
                <a:lnTo>
                  <a:pt x="10285" y="5015"/>
                </a:lnTo>
                <a:lnTo>
                  <a:pt x="10233" y="4952"/>
                </a:lnTo>
                <a:lnTo>
                  <a:pt x="10118" y="4996"/>
                </a:lnTo>
                <a:lnTo>
                  <a:pt x="10056" y="5052"/>
                </a:lnTo>
                <a:lnTo>
                  <a:pt x="10019" y="5116"/>
                </a:lnTo>
                <a:lnTo>
                  <a:pt x="9943" y="5094"/>
                </a:lnTo>
                <a:lnTo>
                  <a:pt x="9814" y="5146"/>
                </a:lnTo>
                <a:lnTo>
                  <a:pt x="9795" y="5102"/>
                </a:lnTo>
                <a:lnTo>
                  <a:pt x="9681" y="5080"/>
                </a:lnTo>
                <a:lnTo>
                  <a:pt x="9645" y="5116"/>
                </a:lnTo>
                <a:lnTo>
                  <a:pt x="9526" y="5094"/>
                </a:lnTo>
                <a:lnTo>
                  <a:pt x="9400" y="5132"/>
                </a:lnTo>
                <a:lnTo>
                  <a:pt x="9349" y="5114"/>
                </a:lnTo>
                <a:lnTo>
                  <a:pt x="9236" y="5186"/>
                </a:lnTo>
                <a:lnTo>
                  <a:pt x="9218" y="5277"/>
                </a:lnTo>
                <a:lnTo>
                  <a:pt x="9112" y="5250"/>
                </a:lnTo>
                <a:lnTo>
                  <a:pt x="9014" y="5191"/>
                </a:lnTo>
                <a:lnTo>
                  <a:pt x="8920" y="5178"/>
                </a:lnTo>
                <a:lnTo>
                  <a:pt x="8802" y="5326"/>
                </a:lnTo>
                <a:lnTo>
                  <a:pt x="8748" y="5466"/>
                </a:lnTo>
                <a:lnTo>
                  <a:pt x="8731" y="5338"/>
                </a:lnTo>
                <a:lnTo>
                  <a:pt x="8635" y="5291"/>
                </a:lnTo>
                <a:lnTo>
                  <a:pt x="8516" y="5296"/>
                </a:lnTo>
                <a:lnTo>
                  <a:pt x="8447" y="5405"/>
                </a:lnTo>
                <a:lnTo>
                  <a:pt x="8423" y="5348"/>
                </a:lnTo>
                <a:lnTo>
                  <a:pt x="8560" y="5233"/>
                </a:lnTo>
                <a:lnTo>
                  <a:pt x="8608" y="5146"/>
                </a:lnTo>
                <a:lnTo>
                  <a:pt x="8586" y="5134"/>
                </a:lnTo>
                <a:lnTo>
                  <a:pt x="8506" y="5233"/>
                </a:lnTo>
                <a:lnTo>
                  <a:pt x="8346" y="5267"/>
                </a:lnTo>
                <a:lnTo>
                  <a:pt x="8295" y="5413"/>
                </a:lnTo>
                <a:lnTo>
                  <a:pt x="8132" y="5521"/>
                </a:lnTo>
                <a:lnTo>
                  <a:pt x="8071" y="5604"/>
                </a:lnTo>
                <a:lnTo>
                  <a:pt x="8113" y="5651"/>
                </a:lnTo>
                <a:lnTo>
                  <a:pt x="8009" y="5725"/>
                </a:lnTo>
                <a:lnTo>
                  <a:pt x="7967" y="5823"/>
                </a:lnTo>
                <a:lnTo>
                  <a:pt x="7864" y="5856"/>
                </a:lnTo>
                <a:lnTo>
                  <a:pt x="7789" y="5915"/>
                </a:lnTo>
                <a:lnTo>
                  <a:pt x="7701" y="5908"/>
                </a:lnTo>
                <a:lnTo>
                  <a:pt x="7634" y="5940"/>
                </a:lnTo>
                <a:lnTo>
                  <a:pt x="7595" y="5875"/>
                </a:lnTo>
                <a:lnTo>
                  <a:pt x="7874" y="5760"/>
                </a:lnTo>
                <a:lnTo>
                  <a:pt x="7980" y="5686"/>
                </a:lnTo>
                <a:lnTo>
                  <a:pt x="8007" y="5565"/>
                </a:lnTo>
                <a:lnTo>
                  <a:pt x="8194" y="5393"/>
                </a:lnTo>
                <a:lnTo>
                  <a:pt x="8273" y="5292"/>
                </a:lnTo>
                <a:lnTo>
                  <a:pt x="8290" y="5233"/>
                </a:lnTo>
                <a:lnTo>
                  <a:pt x="8435" y="5159"/>
                </a:lnTo>
                <a:lnTo>
                  <a:pt x="8499" y="5084"/>
                </a:lnTo>
                <a:lnTo>
                  <a:pt x="8438" y="4972"/>
                </a:lnTo>
                <a:lnTo>
                  <a:pt x="8384" y="4974"/>
                </a:lnTo>
                <a:lnTo>
                  <a:pt x="8235" y="5062"/>
                </a:lnTo>
                <a:lnTo>
                  <a:pt x="8039" y="5109"/>
                </a:lnTo>
                <a:lnTo>
                  <a:pt x="7994" y="5148"/>
                </a:lnTo>
                <a:lnTo>
                  <a:pt x="7905" y="5260"/>
                </a:lnTo>
                <a:lnTo>
                  <a:pt x="7826" y="5306"/>
                </a:lnTo>
                <a:lnTo>
                  <a:pt x="7859" y="5363"/>
                </a:lnTo>
                <a:lnTo>
                  <a:pt x="7832" y="5390"/>
                </a:lnTo>
                <a:lnTo>
                  <a:pt x="7802" y="5494"/>
                </a:lnTo>
                <a:lnTo>
                  <a:pt x="7701" y="5535"/>
                </a:lnTo>
                <a:lnTo>
                  <a:pt x="7715" y="5254"/>
                </a:lnTo>
                <a:lnTo>
                  <a:pt x="7708" y="5164"/>
                </a:lnTo>
                <a:lnTo>
                  <a:pt x="7651" y="5015"/>
                </a:lnTo>
                <a:lnTo>
                  <a:pt x="7583" y="5030"/>
                </a:lnTo>
                <a:lnTo>
                  <a:pt x="7531" y="5136"/>
                </a:lnTo>
                <a:lnTo>
                  <a:pt x="7391" y="5163"/>
                </a:lnTo>
                <a:lnTo>
                  <a:pt x="7445" y="5048"/>
                </a:lnTo>
                <a:lnTo>
                  <a:pt x="7332" y="5030"/>
                </a:lnTo>
                <a:lnTo>
                  <a:pt x="7272" y="4951"/>
                </a:lnTo>
                <a:lnTo>
                  <a:pt x="7196" y="4952"/>
                </a:lnTo>
                <a:lnTo>
                  <a:pt x="7178" y="4887"/>
                </a:lnTo>
                <a:lnTo>
                  <a:pt x="7302" y="4870"/>
                </a:lnTo>
                <a:lnTo>
                  <a:pt x="7289" y="4831"/>
                </a:lnTo>
                <a:lnTo>
                  <a:pt x="7060" y="4755"/>
                </a:lnTo>
                <a:lnTo>
                  <a:pt x="6932" y="4698"/>
                </a:lnTo>
                <a:lnTo>
                  <a:pt x="6821" y="4744"/>
                </a:lnTo>
                <a:lnTo>
                  <a:pt x="6752" y="4686"/>
                </a:lnTo>
                <a:lnTo>
                  <a:pt x="6792" y="4617"/>
                </a:lnTo>
                <a:lnTo>
                  <a:pt x="6885" y="4570"/>
                </a:lnTo>
                <a:lnTo>
                  <a:pt x="6932" y="4621"/>
                </a:lnTo>
                <a:lnTo>
                  <a:pt x="7013" y="4545"/>
                </a:lnTo>
                <a:lnTo>
                  <a:pt x="7018" y="4387"/>
                </a:lnTo>
                <a:lnTo>
                  <a:pt x="6925" y="4471"/>
                </a:lnTo>
                <a:lnTo>
                  <a:pt x="6816" y="4494"/>
                </a:lnTo>
                <a:lnTo>
                  <a:pt x="6730" y="4585"/>
                </a:lnTo>
                <a:lnTo>
                  <a:pt x="6604" y="4612"/>
                </a:lnTo>
                <a:lnTo>
                  <a:pt x="6646" y="4535"/>
                </a:lnTo>
                <a:lnTo>
                  <a:pt x="6641" y="4483"/>
                </a:lnTo>
                <a:lnTo>
                  <a:pt x="6442" y="4434"/>
                </a:lnTo>
                <a:lnTo>
                  <a:pt x="6327" y="4528"/>
                </a:lnTo>
                <a:lnTo>
                  <a:pt x="6275" y="4499"/>
                </a:lnTo>
                <a:lnTo>
                  <a:pt x="6353" y="4318"/>
                </a:lnTo>
                <a:lnTo>
                  <a:pt x="6284" y="4308"/>
                </a:lnTo>
                <a:lnTo>
                  <a:pt x="6215" y="4375"/>
                </a:lnTo>
                <a:lnTo>
                  <a:pt x="6132" y="4402"/>
                </a:lnTo>
                <a:lnTo>
                  <a:pt x="6169" y="4338"/>
                </a:lnTo>
                <a:lnTo>
                  <a:pt x="6210" y="4244"/>
                </a:lnTo>
                <a:lnTo>
                  <a:pt x="6462" y="4138"/>
                </a:lnTo>
                <a:lnTo>
                  <a:pt x="6578" y="4005"/>
                </a:lnTo>
                <a:lnTo>
                  <a:pt x="6604" y="4037"/>
                </a:lnTo>
                <a:lnTo>
                  <a:pt x="6509" y="4323"/>
                </a:lnTo>
                <a:lnTo>
                  <a:pt x="6575" y="4390"/>
                </a:lnTo>
                <a:lnTo>
                  <a:pt x="6679" y="4409"/>
                </a:lnTo>
                <a:lnTo>
                  <a:pt x="6792" y="4355"/>
                </a:lnTo>
                <a:lnTo>
                  <a:pt x="6863" y="4282"/>
                </a:lnTo>
                <a:lnTo>
                  <a:pt x="7021" y="4025"/>
                </a:lnTo>
                <a:lnTo>
                  <a:pt x="7046" y="3882"/>
                </a:lnTo>
                <a:lnTo>
                  <a:pt x="7147" y="3772"/>
                </a:lnTo>
                <a:lnTo>
                  <a:pt x="7083" y="3742"/>
                </a:lnTo>
                <a:lnTo>
                  <a:pt x="7194" y="3663"/>
                </a:lnTo>
                <a:lnTo>
                  <a:pt x="7243" y="3708"/>
                </a:lnTo>
                <a:lnTo>
                  <a:pt x="7373" y="3540"/>
                </a:lnTo>
                <a:lnTo>
                  <a:pt x="7343" y="3469"/>
                </a:lnTo>
                <a:lnTo>
                  <a:pt x="7359" y="3390"/>
                </a:lnTo>
                <a:lnTo>
                  <a:pt x="7225" y="3348"/>
                </a:lnTo>
                <a:lnTo>
                  <a:pt x="7248" y="3272"/>
                </a:lnTo>
                <a:lnTo>
                  <a:pt x="7194" y="3185"/>
                </a:lnTo>
                <a:lnTo>
                  <a:pt x="7018" y="3084"/>
                </a:lnTo>
                <a:lnTo>
                  <a:pt x="6920" y="3018"/>
                </a:lnTo>
                <a:lnTo>
                  <a:pt x="6651" y="2932"/>
                </a:lnTo>
                <a:lnTo>
                  <a:pt x="6471" y="2858"/>
                </a:lnTo>
                <a:lnTo>
                  <a:pt x="6365" y="2767"/>
                </a:lnTo>
                <a:lnTo>
                  <a:pt x="6322" y="2633"/>
                </a:lnTo>
                <a:lnTo>
                  <a:pt x="6258" y="2589"/>
                </a:lnTo>
                <a:lnTo>
                  <a:pt x="5902" y="2644"/>
                </a:lnTo>
                <a:lnTo>
                  <a:pt x="5730" y="2690"/>
                </a:lnTo>
                <a:lnTo>
                  <a:pt x="5600" y="2791"/>
                </a:lnTo>
                <a:lnTo>
                  <a:pt x="5585" y="2872"/>
                </a:lnTo>
                <a:lnTo>
                  <a:pt x="5691" y="2966"/>
                </a:lnTo>
                <a:lnTo>
                  <a:pt x="5577" y="3027"/>
                </a:lnTo>
                <a:lnTo>
                  <a:pt x="5338" y="3126"/>
                </a:lnTo>
                <a:lnTo>
                  <a:pt x="5142" y="3229"/>
                </a:lnTo>
                <a:lnTo>
                  <a:pt x="4991" y="3291"/>
                </a:lnTo>
                <a:lnTo>
                  <a:pt x="4964" y="3372"/>
                </a:lnTo>
                <a:lnTo>
                  <a:pt x="5065" y="3377"/>
                </a:lnTo>
                <a:lnTo>
                  <a:pt x="5020" y="3469"/>
                </a:lnTo>
                <a:lnTo>
                  <a:pt x="5148" y="3466"/>
                </a:lnTo>
                <a:lnTo>
                  <a:pt x="5398" y="3417"/>
                </a:lnTo>
                <a:lnTo>
                  <a:pt x="5413" y="3476"/>
                </a:lnTo>
                <a:lnTo>
                  <a:pt x="5575" y="3488"/>
                </a:lnTo>
                <a:lnTo>
                  <a:pt x="5681" y="3402"/>
                </a:lnTo>
                <a:lnTo>
                  <a:pt x="5809" y="3330"/>
                </a:lnTo>
                <a:lnTo>
                  <a:pt x="6023" y="3321"/>
                </a:lnTo>
                <a:lnTo>
                  <a:pt x="6132" y="3404"/>
                </a:lnTo>
                <a:lnTo>
                  <a:pt x="6245" y="3464"/>
                </a:lnTo>
                <a:lnTo>
                  <a:pt x="6349" y="3432"/>
                </a:lnTo>
                <a:lnTo>
                  <a:pt x="6457" y="3459"/>
                </a:lnTo>
                <a:lnTo>
                  <a:pt x="6489" y="3540"/>
                </a:lnTo>
                <a:lnTo>
                  <a:pt x="6398" y="3636"/>
                </a:lnTo>
                <a:lnTo>
                  <a:pt x="6326" y="3661"/>
                </a:lnTo>
                <a:lnTo>
                  <a:pt x="6296" y="3634"/>
                </a:lnTo>
                <a:lnTo>
                  <a:pt x="6132" y="3550"/>
                </a:lnTo>
                <a:lnTo>
                  <a:pt x="6040" y="3525"/>
                </a:lnTo>
                <a:lnTo>
                  <a:pt x="5949" y="3520"/>
                </a:lnTo>
                <a:lnTo>
                  <a:pt x="5794" y="3590"/>
                </a:lnTo>
                <a:lnTo>
                  <a:pt x="5636" y="3622"/>
                </a:lnTo>
                <a:lnTo>
                  <a:pt x="5570" y="3702"/>
                </a:lnTo>
                <a:lnTo>
                  <a:pt x="5476" y="3767"/>
                </a:lnTo>
                <a:lnTo>
                  <a:pt x="5493" y="3863"/>
                </a:lnTo>
                <a:lnTo>
                  <a:pt x="5540" y="3959"/>
                </a:lnTo>
                <a:lnTo>
                  <a:pt x="5543" y="4074"/>
                </a:lnTo>
                <a:lnTo>
                  <a:pt x="5464" y="4173"/>
                </a:lnTo>
                <a:lnTo>
                  <a:pt x="5376" y="4131"/>
                </a:lnTo>
                <a:lnTo>
                  <a:pt x="5376" y="4063"/>
                </a:lnTo>
                <a:lnTo>
                  <a:pt x="5410" y="3981"/>
                </a:lnTo>
                <a:lnTo>
                  <a:pt x="5397" y="3904"/>
                </a:lnTo>
                <a:lnTo>
                  <a:pt x="5365" y="3835"/>
                </a:lnTo>
                <a:lnTo>
                  <a:pt x="5270" y="3872"/>
                </a:lnTo>
                <a:lnTo>
                  <a:pt x="5208" y="3936"/>
                </a:lnTo>
                <a:lnTo>
                  <a:pt x="5223" y="3954"/>
                </a:lnTo>
                <a:lnTo>
                  <a:pt x="5132" y="3981"/>
                </a:lnTo>
                <a:lnTo>
                  <a:pt x="5013" y="4013"/>
                </a:lnTo>
                <a:lnTo>
                  <a:pt x="5018" y="3957"/>
                </a:lnTo>
                <a:lnTo>
                  <a:pt x="5146" y="3858"/>
                </a:lnTo>
                <a:lnTo>
                  <a:pt x="5105" y="3809"/>
                </a:lnTo>
                <a:lnTo>
                  <a:pt x="5015" y="3809"/>
                </a:lnTo>
                <a:lnTo>
                  <a:pt x="4898" y="3850"/>
                </a:lnTo>
                <a:lnTo>
                  <a:pt x="4767" y="3914"/>
                </a:lnTo>
                <a:lnTo>
                  <a:pt x="4742" y="3829"/>
                </a:lnTo>
                <a:lnTo>
                  <a:pt x="4680" y="3838"/>
                </a:lnTo>
                <a:lnTo>
                  <a:pt x="4701" y="3764"/>
                </a:lnTo>
                <a:lnTo>
                  <a:pt x="4740" y="3744"/>
                </a:lnTo>
                <a:lnTo>
                  <a:pt x="4787" y="3659"/>
                </a:lnTo>
                <a:lnTo>
                  <a:pt x="4769" y="3584"/>
                </a:lnTo>
                <a:lnTo>
                  <a:pt x="4742" y="3489"/>
                </a:lnTo>
                <a:lnTo>
                  <a:pt x="4720" y="3452"/>
                </a:lnTo>
                <a:lnTo>
                  <a:pt x="4781" y="3400"/>
                </a:lnTo>
                <a:lnTo>
                  <a:pt x="4875" y="3299"/>
                </a:lnTo>
                <a:lnTo>
                  <a:pt x="4853" y="3269"/>
                </a:lnTo>
                <a:lnTo>
                  <a:pt x="4861" y="3202"/>
                </a:lnTo>
                <a:lnTo>
                  <a:pt x="4914" y="3188"/>
                </a:lnTo>
                <a:lnTo>
                  <a:pt x="4983" y="3104"/>
                </a:lnTo>
                <a:lnTo>
                  <a:pt x="5040" y="3089"/>
                </a:lnTo>
                <a:lnTo>
                  <a:pt x="5121" y="3050"/>
                </a:lnTo>
                <a:lnTo>
                  <a:pt x="5200" y="3074"/>
                </a:lnTo>
                <a:lnTo>
                  <a:pt x="5173" y="3099"/>
                </a:lnTo>
                <a:lnTo>
                  <a:pt x="5220" y="3102"/>
                </a:lnTo>
                <a:lnTo>
                  <a:pt x="5262" y="3059"/>
                </a:lnTo>
                <a:lnTo>
                  <a:pt x="5307" y="3040"/>
                </a:lnTo>
                <a:lnTo>
                  <a:pt x="5344" y="3050"/>
                </a:lnTo>
                <a:lnTo>
                  <a:pt x="5420" y="3035"/>
                </a:lnTo>
                <a:lnTo>
                  <a:pt x="5407" y="2990"/>
                </a:lnTo>
                <a:lnTo>
                  <a:pt x="5378" y="2974"/>
                </a:lnTo>
                <a:lnTo>
                  <a:pt x="5402" y="2917"/>
                </a:lnTo>
                <a:lnTo>
                  <a:pt x="5368" y="2907"/>
                </a:lnTo>
                <a:lnTo>
                  <a:pt x="5334" y="2905"/>
                </a:lnTo>
                <a:lnTo>
                  <a:pt x="5186" y="2941"/>
                </a:lnTo>
                <a:lnTo>
                  <a:pt x="5090" y="2990"/>
                </a:lnTo>
                <a:lnTo>
                  <a:pt x="5008" y="3013"/>
                </a:lnTo>
                <a:lnTo>
                  <a:pt x="4946" y="3045"/>
                </a:lnTo>
                <a:lnTo>
                  <a:pt x="4903" y="3015"/>
                </a:lnTo>
                <a:lnTo>
                  <a:pt x="4942" y="2993"/>
                </a:lnTo>
                <a:lnTo>
                  <a:pt x="4971" y="2934"/>
                </a:lnTo>
                <a:lnTo>
                  <a:pt x="4949" y="2927"/>
                </a:lnTo>
                <a:lnTo>
                  <a:pt x="4991" y="2865"/>
                </a:lnTo>
                <a:lnTo>
                  <a:pt x="4998" y="2781"/>
                </a:lnTo>
                <a:lnTo>
                  <a:pt x="4845" y="2769"/>
                </a:lnTo>
                <a:lnTo>
                  <a:pt x="4834" y="2740"/>
                </a:lnTo>
                <a:lnTo>
                  <a:pt x="4851" y="2688"/>
                </a:lnTo>
                <a:lnTo>
                  <a:pt x="4875" y="2631"/>
                </a:lnTo>
                <a:lnTo>
                  <a:pt x="4787" y="2638"/>
                </a:lnTo>
                <a:lnTo>
                  <a:pt x="4831" y="2491"/>
                </a:lnTo>
                <a:lnTo>
                  <a:pt x="4944" y="2409"/>
                </a:lnTo>
                <a:lnTo>
                  <a:pt x="4786" y="2469"/>
                </a:lnTo>
                <a:lnTo>
                  <a:pt x="4929" y="2336"/>
                </a:lnTo>
                <a:lnTo>
                  <a:pt x="4993" y="2249"/>
                </a:lnTo>
                <a:lnTo>
                  <a:pt x="4902" y="2281"/>
                </a:lnTo>
                <a:lnTo>
                  <a:pt x="4750" y="2407"/>
                </a:lnTo>
                <a:lnTo>
                  <a:pt x="4641" y="2483"/>
                </a:lnTo>
                <a:lnTo>
                  <a:pt x="4449" y="2606"/>
                </a:lnTo>
                <a:lnTo>
                  <a:pt x="4235" y="2680"/>
                </a:lnTo>
                <a:lnTo>
                  <a:pt x="4207" y="2666"/>
                </a:lnTo>
                <a:lnTo>
                  <a:pt x="4329" y="2533"/>
                </a:lnTo>
                <a:lnTo>
                  <a:pt x="4387" y="2469"/>
                </a:lnTo>
                <a:lnTo>
                  <a:pt x="4488" y="2377"/>
                </a:lnTo>
                <a:lnTo>
                  <a:pt x="4595" y="2272"/>
                </a:lnTo>
                <a:lnTo>
                  <a:pt x="4715" y="2171"/>
                </a:lnTo>
                <a:lnTo>
                  <a:pt x="4764" y="2094"/>
                </a:lnTo>
                <a:lnTo>
                  <a:pt x="4685" y="2141"/>
                </a:lnTo>
                <a:lnTo>
                  <a:pt x="4619" y="2168"/>
                </a:lnTo>
                <a:lnTo>
                  <a:pt x="4584" y="2187"/>
                </a:lnTo>
                <a:lnTo>
                  <a:pt x="4531" y="2217"/>
                </a:lnTo>
                <a:lnTo>
                  <a:pt x="4488" y="2239"/>
                </a:lnTo>
                <a:lnTo>
                  <a:pt x="4451" y="2251"/>
                </a:lnTo>
                <a:lnTo>
                  <a:pt x="4419" y="2264"/>
                </a:lnTo>
                <a:lnTo>
                  <a:pt x="4422" y="2251"/>
                </a:lnTo>
                <a:lnTo>
                  <a:pt x="4370" y="2276"/>
                </a:lnTo>
                <a:lnTo>
                  <a:pt x="4313" y="2315"/>
                </a:lnTo>
                <a:lnTo>
                  <a:pt x="4264" y="2357"/>
                </a:lnTo>
                <a:lnTo>
                  <a:pt x="4200" y="2397"/>
                </a:lnTo>
                <a:lnTo>
                  <a:pt x="4144" y="2427"/>
                </a:lnTo>
                <a:lnTo>
                  <a:pt x="4106" y="2464"/>
                </a:lnTo>
                <a:lnTo>
                  <a:pt x="4045" y="2517"/>
                </a:lnTo>
                <a:lnTo>
                  <a:pt x="4030" y="2535"/>
                </a:lnTo>
                <a:lnTo>
                  <a:pt x="3932" y="2623"/>
                </a:lnTo>
                <a:lnTo>
                  <a:pt x="3855" y="2681"/>
                </a:lnTo>
                <a:lnTo>
                  <a:pt x="3792" y="2734"/>
                </a:lnTo>
                <a:lnTo>
                  <a:pt x="3740" y="2782"/>
                </a:lnTo>
                <a:lnTo>
                  <a:pt x="3742" y="2793"/>
                </a:lnTo>
                <a:lnTo>
                  <a:pt x="3720" y="2825"/>
                </a:lnTo>
                <a:lnTo>
                  <a:pt x="3638" y="2910"/>
                </a:lnTo>
                <a:lnTo>
                  <a:pt x="3537" y="3023"/>
                </a:lnTo>
                <a:lnTo>
                  <a:pt x="3553" y="3038"/>
                </a:lnTo>
                <a:lnTo>
                  <a:pt x="3515" y="3094"/>
                </a:lnTo>
                <a:lnTo>
                  <a:pt x="3564" y="3072"/>
                </a:lnTo>
                <a:lnTo>
                  <a:pt x="3565" y="3097"/>
                </a:lnTo>
                <a:lnTo>
                  <a:pt x="3653" y="3027"/>
                </a:lnTo>
                <a:lnTo>
                  <a:pt x="3708" y="3013"/>
                </a:lnTo>
                <a:lnTo>
                  <a:pt x="3723" y="3035"/>
                </a:lnTo>
                <a:lnTo>
                  <a:pt x="3754" y="3023"/>
                </a:lnTo>
                <a:lnTo>
                  <a:pt x="3690" y="3124"/>
                </a:lnTo>
                <a:lnTo>
                  <a:pt x="3702" y="3168"/>
                </a:lnTo>
                <a:lnTo>
                  <a:pt x="3771" y="3129"/>
                </a:lnTo>
                <a:lnTo>
                  <a:pt x="3831" y="3106"/>
                </a:lnTo>
                <a:lnTo>
                  <a:pt x="3781" y="3213"/>
                </a:lnTo>
                <a:lnTo>
                  <a:pt x="3638" y="3404"/>
                </a:lnTo>
                <a:lnTo>
                  <a:pt x="3656" y="3451"/>
                </a:lnTo>
                <a:lnTo>
                  <a:pt x="3643" y="3483"/>
                </a:lnTo>
                <a:lnTo>
                  <a:pt x="3670" y="3506"/>
                </a:lnTo>
                <a:lnTo>
                  <a:pt x="3665" y="3538"/>
                </a:lnTo>
                <a:lnTo>
                  <a:pt x="3585" y="3631"/>
                </a:lnTo>
                <a:lnTo>
                  <a:pt x="3547" y="3683"/>
                </a:lnTo>
                <a:lnTo>
                  <a:pt x="3414" y="3777"/>
                </a:lnTo>
                <a:lnTo>
                  <a:pt x="3313" y="3878"/>
                </a:lnTo>
                <a:lnTo>
                  <a:pt x="3195" y="4011"/>
                </a:lnTo>
                <a:lnTo>
                  <a:pt x="3109" y="4117"/>
                </a:lnTo>
                <a:lnTo>
                  <a:pt x="3070" y="4193"/>
                </a:lnTo>
                <a:lnTo>
                  <a:pt x="3006" y="4265"/>
                </a:lnTo>
                <a:lnTo>
                  <a:pt x="2961" y="4343"/>
                </a:lnTo>
                <a:lnTo>
                  <a:pt x="2899" y="4405"/>
                </a:lnTo>
                <a:lnTo>
                  <a:pt x="2868" y="4456"/>
                </a:lnTo>
                <a:lnTo>
                  <a:pt x="2799" y="4526"/>
                </a:lnTo>
                <a:lnTo>
                  <a:pt x="2719" y="4614"/>
                </a:lnTo>
                <a:lnTo>
                  <a:pt x="2702" y="4609"/>
                </a:lnTo>
                <a:lnTo>
                  <a:pt x="2650" y="4634"/>
                </a:lnTo>
                <a:lnTo>
                  <a:pt x="2614" y="4659"/>
                </a:lnTo>
                <a:lnTo>
                  <a:pt x="2609" y="4695"/>
                </a:lnTo>
                <a:lnTo>
                  <a:pt x="2687" y="4676"/>
                </a:lnTo>
                <a:lnTo>
                  <a:pt x="2680" y="4713"/>
                </a:lnTo>
                <a:lnTo>
                  <a:pt x="2735" y="4681"/>
                </a:lnTo>
                <a:lnTo>
                  <a:pt x="2803" y="4579"/>
                </a:lnTo>
                <a:lnTo>
                  <a:pt x="2865" y="4568"/>
                </a:lnTo>
                <a:lnTo>
                  <a:pt x="2818" y="4668"/>
                </a:lnTo>
                <a:lnTo>
                  <a:pt x="2747" y="4762"/>
                </a:lnTo>
                <a:lnTo>
                  <a:pt x="2784" y="4750"/>
                </a:lnTo>
                <a:lnTo>
                  <a:pt x="2808" y="4723"/>
                </a:lnTo>
                <a:lnTo>
                  <a:pt x="2897" y="4595"/>
                </a:lnTo>
                <a:lnTo>
                  <a:pt x="2956" y="4499"/>
                </a:lnTo>
                <a:lnTo>
                  <a:pt x="3030" y="4385"/>
                </a:lnTo>
                <a:lnTo>
                  <a:pt x="3043" y="4397"/>
                </a:lnTo>
                <a:lnTo>
                  <a:pt x="3079" y="4356"/>
                </a:lnTo>
                <a:lnTo>
                  <a:pt x="3106" y="4281"/>
                </a:lnTo>
                <a:lnTo>
                  <a:pt x="3245" y="4116"/>
                </a:lnTo>
                <a:lnTo>
                  <a:pt x="3365" y="4010"/>
                </a:lnTo>
                <a:lnTo>
                  <a:pt x="3466" y="3888"/>
                </a:lnTo>
                <a:lnTo>
                  <a:pt x="3542" y="3826"/>
                </a:lnTo>
                <a:lnTo>
                  <a:pt x="3574" y="3818"/>
                </a:lnTo>
                <a:lnTo>
                  <a:pt x="3638" y="3781"/>
                </a:lnTo>
                <a:lnTo>
                  <a:pt x="3651" y="3829"/>
                </a:lnTo>
                <a:lnTo>
                  <a:pt x="3604" y="3910"/>
                </a:lnTo>
                <a:lnTo>
                  <a:pt x="3601" y="3897"/>
                </a:lnTo>
                <a:lnTo>
                  <a:pt x="3599" y="3895"/>
                </a:lnTo>
                <a:lnTo>
                  <a:pt x="3555" y="3915"/>
                </a:lnTo>
                <a:lnTo>
                  <a:pt x="3501" y="3964"/>
                </a:lnTo>
                <a:lnTo>
                  <a:pt x="3547" y="3962"/>
                </a:lnTo>
                <a:lnTo>
                  <a:pt x="3503" y="4031"/>
                </a:lnTo>
                <a:lnTo>
                  <a:pt x="3459" y="4057"/>
                </a:lnTo>
                <a:lnTo>
                  <a:pt x="3390" y="4129"/>
                </a:lnTo>
                <a:lnTo>
                  <a:pt x="3387" y="4116"/>
                </a:lnTo>
                <a:lnTo>
                  <a:pt x="3267" y="4247"/>
                </a:lnTo>
                <a:lnTo>
                  <a:pt x="3200" y="4356"/>
                </a:lnTo>
                <a:lnTo>
                  <a:pt x="3138" y="4439"/>
                </a:lnTo>
                <a:lnTo>
                  <a:pt x="3065" y="4557"/>
                </a:lnTo>
                <a:lnTo>
                  <a:pt x="3028" y="4616"/>
                </a:lnTo>
                <a:lnTo>
                  <a:pt x="2981" y="4669"/>
                </a:lnTo>
                <a:lnTo>
                  <a:pt x="2966" y="4695"/>
                </a:lnTo>
                <a:lnTo>
                  <a:pt x="2942" y="4725"/>
                </a:lnTo>
                <a:lnTo>
                  <a:pt x="2907" y="4737"/>
                </a:lnTo>
                <a:lnTo>
                  <a:pt x="2826" y="4786"/>
                </a:lnTo>
                <a:lnTo>
                  <a:pt x="2767" y="4834"/>
                </a:lnTo>
                <a:lnTo>
                  <a:pt x="2713" y="4920"/>
                </a:lnTo>
                <a:lnTo>
                  <a:pt x="2687" y="4940"/>
                </a:lnTo>
                <a:lnTo>
                  <a:pt x="2675" y="4964"/>
                </a:lnTo>
                <a:lnTo>
                  <a:pt x="2639" y="4996"/>
                </a:lnTo>
                <a:lnTo>
                  <a:pt x="2560" y="5099"/>
                </a:lnTo>
                <a:lnTo>
                  <a:pt x="2498" y="5181"/>
                </a:lnTo>
                <a:lnTo>
                  <a:pt x="2419" y="5260"/>
                </a:lnTo>
                <a:lnTo>
                  <a:pt x="2321" y="5373"/>
                </a:lnTo>
                <a:lnTo>
                  <a:pt x="2256" y="5503"/>
                </a:lnTo>
                <a:lnTo>
                  <a:pt x="2244" y="5572"/>
                </a:lnTo>
                <a:lnTo>
                  <a:pt x="2350" y="5447"/>
                </a:lnTo>
                <a:lnTo>
                  <a:pt x="2350" y="5503"/>
                </a:lnTo>
                <a:lnTo>
                  <a:pt x="2414" y="5424"/>
                </a:lnTo>
                <a:lnTo>
                  <a:pt x="2368" y="5545"/>
                </a:lnTo>
                <a:lnTo>
                  <a:pt x="2432" y="5489"/>
                </a:lnTo>
                <a:lnTo>
                  <a:pt x="2474" y="5410"/>
                </a:lnTo>
                <a:lnTo>
                  <a:pt x="2537" y="5311"/>
                </a:lnTo>
                <a:lnTo>
                  <a:pt x="2557" y="5329"/>
                </a:lnTo>
                <a:lnTo>
                  <a:pt x="2621" y="5235"/>
                </a:lnTo>
                <a:lnTo>
                  <a:pt x="2697" y="5158"/>
                </a:lnTo>
                <a:lnTo>
                  <a:pt x="2719" y="5156"/>
                </a:lnTo>
                <a:lnTo>
                  <a:pt x="2648" y="5257"/>
                </a:lnTo>
                <a:lnTo>
                  <a:pt x="2639" y="5312"/>
                </a:lnTo>
                <a:lnTo>
                  <a:pt x="2651" y="5350"/>
                </a:lnTo>
                <a:lnTo>
                  <a:pt x="2730" y="5228"/>
                </a:lnTo>
                <a:lnTo>
                  <a:pt x="2744" y="5326"/>
                </a:lnTo>
                <a:lnTo>
                  <a:pt x="2727" y="5387"/>
                </a:lnTo>
                <a:lnTo>
                  <a:pt x="2717" y="5450"/>
                </a:lnTo>
                <a:lnTo>
                  <a:pt x="2692" y="5469"/>
                </a:lnTo>
                <a:lnTo>
                  <a:pt x="2633" y="5545"/>
                </a:lnTo>
                <a:lnTo>
                  <a:pt x="2692" y="5577"/>
                </a:lnTo>
                <a:lnTo>
                  <a:pt x="2725" y="5590"/>
                </a:lnTo>
                <a:lnTo>
                  <a:pt x="2727" y="5705"/>
                </a:lnTo>
                <a:lnTo>
                  <a:pt x="2757" y="5698"/>
                </a:lnTo>
                <a:lnTo>
                  <a:pt x="2801" y="5580"/>
                </a:lnTo>
                <a:lnTo>
                  <a:pt x="2848" y="5531"/>
                </a:lnTo>
                <a:lnTo>
                  <a:pt x="2922" y="5445"/>
                </a:lnTo>
                <a:lnTo>
                  <a:pt x="3011" y="5413"/>
                </a:lnTo>
                <a:lnTo>
                  <a:pt x="3064" y="5425"/>
                </a:lnTo>
                <a:lnTo>
                  <a:pt x="3220" y="5339"/>
                </a:lnTo>
                <a:lnTo>
                  <a:pt x="3207" y="5378"/>
                </a:lnTo>
                <a:lnTo>
                  <a:pt x="3235" y="5403"/>
                </a:lnTo>
                <a:lnTo>
                  <a:pt x="3269" y="5376"/>
                </a:lnTo>
                <a:lnTo>
                  <a:pt x="3368" y="5380"/>
                </a:lnTo>
                <a:lnTo>
                  <a:pt x="3444" y="5363"/>
                </a:lnTo>
                <a:lnTo>
                  <a:pt x="3463" y="5437"/>
                </a:lnTo>
                <a:lnTo>
                  <a:pt x="3412" y="5477"/>
                </a:lnTo>
                <a:lnTo>
                  <a:pt x="3387" y="5646"/>
                </a:lnTo>
                <a:lnTo>
                  <a:pt x="3358" y="5695"/>
                </a:lnTo>
                <a:lnTo>
                  <a:pt x="3308" y="5639"/>
                </a:lnTo>
                <a:lnTo>
                  <a:pt x="3281" y="5641"/>
                </a:lnTo>
                <a:lnTo>
                  <a:pt x="3249" y="5772"/>
                </a:lnTo>
                <a:lnTo>
                  <a:pt x="3186" y="5797"/>
                </a:lnTo>
                <a:lnTo>
                  <a:pt x="3163" y="5871"/>
                </a:lnTo>
                <a:lnTo>
                  <a:pt x="3254" y="5940"/>
                </a:lnTo>
                <a:lnTo>
                  <a:pt x="3293" y="6025"/>
                </a:lnTo>
                <a:lnTo>
                  <a:pt x="3341" y="6006"/>
                </a:lnTo>
                <a:lnTo>
                  <a:pt x="3319" y="5917"/>
                </a:lnTo>
                <a:lnTo>
                  <a:pt x="3346" y="5848"/>
                </a:lnTo>
                <a:lnTo>
                  <a:pt x="3429" y="5779"/>
                </a:lnTo>
                <a:lnTo>
                  <a:pt x="3489" y="5821"/>
                </a:lnTo>
                <a:lnTo>
                  <a:pt x="3510" y="5900"/>
                </a:lnTo>
                <a:lnTo>
                  <a:pt x="3565" y="5927"/>
                </a:lnTo>
                <a:lnTo>
                  <a:pt x="3589" y="5991"/>
                </a:lnTo>
                <a:lnTo>
                  <a:pt x="3629" y="6053"/>
                </a:lnTo>
                <a:lnTo>
                  <a:pt x="3599" y="6078"/>
                </a:lnTo>
                <a:lnTo>
                  <a:pt x="3516" y="5989"/>
                </a:lnTo>
                <a:lnTo>
                  <a:pt x="3473" y="6082"/>
                </a:lnTo>
                <a:lnTo>
                  <a:pt x="3346" y="6094"/>
                </a:lnTo>
                <a:lnTo>
                  <a:pt x="3314" y="6043"/>
                </a:lnTo>
                <a:lnTo>
                  <a:pt x="3250" y="6184"/>
                </a:lnTo>
                <a:lnTo>
                  <a:pt x="3224" y="6333"/>
                </a:lnTo>
                <a:lnTo>
                  <a:pt x="3143" y="6546"/>
                </a:lnTo>
                <a:lnTo>
                  <a:pt x="3114" y="6617"/>
                </a:lnTo>
                <a:lnTo>
                  <a:pt x="3112" y="6683"/>
                </a:lnTo>
                <a:lnTo>
                  <a:pt x="3082" y="6780"/>
                </a:lnTo>
                <a:lnTo>
                  <a:pt x="3005" y="6883"/>
                </a:lnTo>
                <a:lnTo>
                  <a:pt x="2949" y="6918"/>
                </a:lnTo>
                <a:lnTo>
                  <a:pt x="2853" y="6863"/>
                </a:lnTo>
                <a:lnTo>
                  <a:pt x="2843" y="6769"/>
                </a:lnTo>
                <a:lnTo>
                  <a:pt x="2799" y="6671"/>
                </a:lnTo>
                <a:lnTo>
                  <a:pt x="2820" y="6484"/>
                </a:lnTo>
                <a:lnTo>
                  <a:pt x="2880" y="6237"/>
                </a:lnTo>
                <a:lnTo>
                  <a:pt x="2860" y="6075"/>
                </a:lnTo>
                <a:lnTo>
                  <a:pt x="2816" y="5989"/>
                </a:lnTo>
                <a:lnTo>
                  <a:pt x="2732" y="5935"/>
                </a:lnTo>
                <a:lnTo>
                  <a:pt x="2747" y="5732"/>
                </a:lnTo>
                <a:lnTo>
                  <a:pt x="2655" y="5764"/>
                </a:lnTo>
                <a:lnTo>
                  <a:pt x="2658" y="5612"/>
                </a:lnTo>
                <a:lnTo>
                  <a:pt x="2552" y="5592"/>
                </a:lnTo>
                <a:lnTo>
                  <a:pt x="2490" y="5703"/>
                </a:lnTo>
                <a:lnTo>
                  <a:pt x="2402" y="5730"/>
                </a:lnTo>
                <a:lnTo>
                  <a:pt x="2333" y="5861"/>
                </a:lnTo>
                <a:lnTo>
                  <a:pt x="2217" y="6026"/>
                </a:lnTo>
                <a:lnTo>
                  <a:pt x="2214" y="6141"/>
                </a:lnTo>
                <a:lnTo>
                  <a:pt x="2151" y="6301"/>
                </a:lnTo>
                <a:lnTo>
                  <a:pt x="2165" y="6361"/>
                </a:lnTo>
                <a:lnTo>
                  <a:pt x="2212" y="6341"/>
                </a:lnTo>
                <a:lnTo>
                  <a:pt x="2212" y="6460"/>
                </a:lnTo>
                <a:lnTo>
                  <a:pt x="2156" y="6605"/>
                </a:lnTo>
                <a:lnTo>
                  <a:pt x="2182" y="6755"/>
                </a:lnTo>
                <a:lnTo>
                  <a:pt x="2254" y="6763"/>
                </a:lnTo>
                <a:lnTo>
                  <a:pt x="2239" y="6880"/>
                </a:lnTo>
                <a:lnTo>
                  <a:pt x="2257" y="6933"/>
                </a:lnTo>
                <a:lnTo>
                  <a:pt x="2210" y="6937"/>
                </a:lnTo>
                <a:lnTo>
                  <a:pt x="2166" y="7028"/>
                </a:lnTo>
                <a:lnTo>
                  <a:pt x="2118" y="7050"/>
                </a:lnTo>
                <a:lnTo>
                  <a:pt x="2038" y="7149"/>
                </a:lnTo>
                <a:lnTo>
                  <a:pt x="2033" y="7151"/>
                </a:lnTo>
                <a:lnTo>
                  <a:pt x="1953" y="7179"/>
                </a:lnTo>
                <a:lnTo>
                  <a:pt x="1863" y="7235"/>
                </a:lnTo>
                <a:lnTo>
                  <a:pt x="1862" y="7233"/>
                </a:lnTo>
                <a:lnTo>
                  <a:pt x="1835" y="7247"/>
                </a:lnTo>
                <a:lnTo>
                  <a:pt x="1756" y="7312"/>
                </a:lnTo>
                <a:lnTo>
                  <a:pt x="1707" y="7337"/>
                </a:lnTo>
                <a:lnTo>
                  <a:pt x="1702" y="7353"/>
                </a:lnTo>
                <a:lnTo>
                  <a:pt x="1666" y="7359"/>
                </a:lnTo>
                <a:lnTo>
                  <a:pt x="1636" y="7332"/>
                </a:lnTo>
                <a:lnTo>
                  <a:pt x="1634" y="7236"/>
                </a:lnTo>
                <a:lnTo>
                  <a:pt x="1651" y="7119"/>
                </a:lnTo>
                <a:lnTo>
                  <a:pt x="1619" y="7130"/>
                </a:lnTo>
                <a:lnTo>
                  <a:pt x="1665" y="7041"/>
                </a:lnTo>
                <a:lnTo>
                  <a:pt x="1675" y="6947"/>
                </a:lnTo>
                <a:lnTo>
                  <a:pt x="1665" y="6856"/>
                </a:lnTo>
                <a:lnTo>
                  <a:pt x="1638" y="6843"/>
                </a:lnTo>
                <a:lnTo>
                  <a:pt x="1609" y="6790"/>
                </a:lnTo>
                <a:lnTo>
                  <a:pt x="1626" y="6720"/>
                </a:lnTo>
                <a:lnTo>
                  <a:pt x="1660" y="6573"/>
                </a:lnTo>
                <a:lnTo>
                  <a:pt x="1693" y="6435"/>
                </a:lnTo>
                <a:lnTo>
                  <a:pt x="1707" y="6287"/>
                </a:lnTo>
                <a:lnTo>
                  <a:pt x="1744" y="6225"/>
                </a:lnTo>
                <a:lnTo>
                  <a:pt x="1771" y="6100"/>
                </a:lnTo>
                <a:lnTo>
                  <a:pt x="1793" y="6048"/>
                </a:lnTo>
                <a:lnTo>
                  <a:pt x="1799" y="6006"/>
                </a:lnTo>
                <a:lnTo>
                  <a:pt x="1852" y="5922"/>
                </a:lnTo>
                <a:lnTo>
                  <a:pt x="1900" y="5750"/>
                </a:lnTo>
                <a:lnTo>
                  <a:pt x="1904" y="5688"/>
                </a:lnTo>
                <a:lnTo>
                  <a:pt x="1875" y="5656"/>
                </a:lnTo>
                <a:lnTo>
                  <a:pt x="1836" y="5669"/>
                </a:lnTo>
                <a:lnTo>
                  <a:pt x="1757" y="5772"/>
                </a:lnTo>
                <a:lnTo>
                  <a:pt x="1727" y="5765"/>
                </a:lnTo>
                <a:lnTo>
                  <a:pt x="1719" y="5737"/>
                </a:lnTo>
                <a:lnTo>
                  <a:pt x="1798" y="5567"/>
                </a:lnTo>
                <a:lnTo>
                  <a:pt x="1887" y="5370"/>
                </a:lnTo>
                <a:lnTo>
                  <a:pt x="1941" y="5252"/>
                </a:lnTo>
                <a:lnTo>
                  <a:pt x="2044" y="5116"/>
                </a:lnTo>
                <a:lnTo>
                  <a:pt x="2143" y="4930"/>
                </a:lnTo>
                <a:lnTo>
                  <a:pt x="2197" y="4826"/>
                </a:lnTo>
                <a:lnTo>
                  <a:pt x="2208" y="4789"/>
                </a:lnTo>
                <a:lnTo>
                  <a:pt x="2299" y="4634"/>
                </a:lnTo>
                <a:lnTo>
                  <a:pt x="2333" y="4580"/>
                </a:lnTo>
                <a:lnTo>
                  <a:pt x="2392" y="4513"/>
                </a:lnTo>
                <a:lnTo>
                  <a:pt x="2421" y="4457"/>
                </a:lnTo>
                <a:lnTo>
                  <a:pt x="2485" y="4392"/>
                </a:lnTo>
                <a:lnTo>
                  <a:pt x="2501" y="4417"/>
                </a:lnTo>
                <a:lnTo>
                  <a:pt x="2582" y="4358"/>
                </a:lnTo>
                <a:lnTo>
                  <a:pt x="2626" y="4302"/>
                </a:lnTo>
                <a:lnTo>
                  <a:pt x="2673" y="4267"/>
                </a:lnTo>
                <a:lnTo>
                  <a:pt x="2700" y="4277"/>
                </a:lnTo>
                <a:lnTo>
                  <a:pt x="2725" y="4255"/>
                </a:lnTo>
                <a:lnTo>
                  <a:pt x="2729" y="4200"/>
                </a:lnTo>
                <a:lnTo>
                  <a:pt x="2781" y="4163"/>
                </a:lnTo>
                <a:lnTo>
                  <a:pt x="2830" y="4084"/>
                </a:lnTo>
                <a:lnTo>
                  <a:pt x="2845" y="4006"/>
                </a:lnTo>
                <a:lnTo>
                  <a:pt x="2877" y="3944"/>
                </a:lnTo>
                <a:lnTo>
                  <a:pt x="2926" y="3887"/>
                </a:lnTo>
                <a:lnTo>
                  <a:pt x="2988" y="3782"/>
                </a:lnTo>
                <a:lnTo>
                  <a:pt x="3005" y="3720"/>
                </a:lnTo>
                <a:lnTo>
                  <a:pt x="3052" y="3661"/>
                </a:lnTo>
                <a:lnTo>
                  <a:pt x="3153" y="3508"/>
                </a:lnTo>
                <a:lnTo>
                  <a:pt x="3254" y="3362"/>
                </a:lnTo>
                <a:lnTo>
                  <a:pt x="3294" y="3291"/>
                </a:lnTo>
                <a:lnTo>
                  <a:pt x="3303" y="3261"/>
                </a:lnTo>
                <a:lnTo>
                  <a:pt x="3372" y="3173"/>
                </a:lnTo>
                <a:lnTo>
                  <a:pt x="3399" y="3121"/>
                </a:lnTo>
                <a:lnTo>
                  <a:pt x="3434" y="3080"/>
                </a:lnTo>
                <a:lnTo>
                  <a:pt x="3542" y="2971"/>
                </a:lnTo>
                <a:lnTo>
                  <a:pt x="3617" y="2890"/>
                </a:lnTo>
                <a:lnTo>
                  <a:pt x="3708" y="2809"/>
                </a:lnTo>
                <a:lnTo>
                  <a:pt x="3774" y="2745"/>
                </a:lnTo>
                <a:lnTo>
                  <a:pt x="3749" y="2756"/>
                </a:lnTo>
                <a:lnTo>
                  <a:pt x="3722" y="2764"/>
                </a:lnTo>
                <a:lnTo>
                  <a:pt x="3757" y="2725"/>
                </a:lnTo>
                <a:lnTo>
                  <a:pt x="3766" y="2697"/>
                </a:lnTo>
                <a:cubicBezTo>
                  <a:pt x="5653" y="1056"/>
                  <a:pt x="8109" y="54"/>
                  <a:pt x="10800" y="54"/>
                </a:cubicBezTo>
                <a:close/>
                <a:moveTo>
                  <a:pt x="9785" y="539"/>
                </a:moveTo>
                <a:lnTo>
                  <a:pt x="9607" y="567"/>
                </a:lnTo>
                <a:lnTo>
                  <a:pt x="9440" y="552"/>
                </a:lnTo>
                <a:lnTo>
                  <a:pt x="9315" y="581"/>
                </a:lnTo>
                <a:lnTo>
                  <a:pt x="9315" y="636"/>
                </a:lnTo>
                <a:lnTo>
                  <a:pt x="9319" y="683"/>
                </a:lnTo>
                <a:lnTo>
                  <a:pt x="9391" y="715"/>
                </a:lnTo>
                <a:lnTo>
                  <a:pt x="9300" y="788"/>
                </a:lnTo>
                <a:lnTo>
                  <a:pt x="9297" y="833"/>
                </a:lnTo>
                <a:lnTo>
                  <a:pt x="9336" y="874"/>
                </a:lnTo>
                <a:lnTo>
                  <a:pt x="9307" y="924"/>
                </a:lnTo>
                <a:lnTo>
                  <a:pt x="9216" y="966"/>
                </a:lnTo>
                <a:lnTo>
                  <a:pt x="9137" y="1008"/>
                </a:lnTo>
                <a:lnTo>
                  <a:pt x="9091" y="1025"/>
                </a:lnTo>
                <a:lnTo>
                  <a:pt x="8994" y="1114"/>
                </a:lnTo>
                <a:lnTo>
                  <a:pt x="8985" y="1207"/>
                </a:lnTo>
                <a:lnTo>
                  <a:pt x="8952" y="1254"/>
                </a:lnTo>
                <a:lnTo>
                  <a:pt x="8884" y="1281"/>
                </a:lnTo>
                <a:lnTo>
                  <a:pt x="8740" y="1374"/>
                </a:lnTo>
                <a:lnTo>
                  <a:pt x="8662" y="1490"/>
                </a:lnTo>
                <a:lnTo>
                  <a:pt x="8612" y="1611"/>
                </a:lnTo>
                <a:lnTo>
                  <a:pt x="8689" y="1577"/>
                </a:lnTo>
                <a:lnTo>
                  <a:pt x="8831" y="1512"/>
                </a:lnTo>
                <a:lnTo>
                  <a:pt x="8822" y="1571"/>
                </a:lnTo>
                <a:lnTo>
                  <a:pt x="8908" y="1604"/>
                </a:lnTo>
                <a:lnTo>
                  <a:pt x="8788" y="1599"/>
                </a:lnTo>
                <a:lnTo>
                  <a:pt x="8709" y="1597"/>
                </a:lnTo>
                <a:lnTo>
                  <a:pt x="8640" y="1656"/>
                </a:lnTo>
                <a:lnTo>
                  <a:pt x="8748" y="1692"/>
                </a:lnTo>
                <a:lnTo>
                  <a:pt x="8876" y="1695"/>
                </a:lnTo>
                <a:lnTo>
                  <a:pt x="8965" y="1678"/>
                </a:lnTo>
                <a:lnTo>
                  <a:pt x="8969" y="1707"/>
                </a:lnTo>
                <a:lnTo>
                  <a:pt x="8834" y="1729"/>
                </a:lnTo>
                <a:lnTo>
                  <a:pt x="8883" y="1756"/>
                </a:lnTo>
                <a:lnTo>
                  <a:pt x="9012" y="1767"/>
                </a:lnTo>
                <a:lnTo>
                  <a:pt x="8952" y="1801"/>
                </a:lnTo>
                <a:lnTo>
                  <a:pt x="8910" y="1843"/>
                </a:lnTo>
                <a:lnTo>
                  <a:pt x="8937" y="1874"/>
                </a:lnTo>
                <a:lnTo>
                  <a:pt x="9031" y="1872"/>
                </a:lnTo>
                <a:lnTo>
                  <a:pt x="8950" y="1927"/>
                </a:lnTo>
                <a:lnTo>
                  <a:pt x="9100" y="1953"/>
                </a:lnTo>
                <a:lnTo>
                  <a:pt x="9071" y="1981"/>
                </a:lnTo>
                <a:lnTo>
                  <a:pt x="9181" y="2033"/>
                </a:lnTo>
                <a:lnTo>
                  <a:pt x="9305" y="2032"/>
                </a:lnTo>
                <a:lnTo>
                  <a:pt x="9287" y="2086"/>
                </a:lnTo>
                <a:lnTo>
                  <a:pt x="9241" y="2119"/>
                </a:lnTo>
                <a:lnTo>
                  <a:pt x="9357" y="2141"/>
                </a:lnTo>
                <a:lnTo>
                  <a:pt x="9492" y="2222"/>
                </a:lnTo>
                <a:lnTo>
                  <a:pt x="9548" y="2283"/>
                </a:lnTo>
                <a:lnTo>
                  <a:pt x="9608" y="2355"/>
                </a:lnTo>
                <a:lnTo>
                  <a:pt x="9671" y="2325"/>
                </a:lnTo>
                <a:lnTo>
                  <a:pt x="9615" y="2385"/>
                </a:lnTo>
                <a:lnTo>
                  <a:pt x="9632" y="2410"/>
                </a:lnTo>
                <a:lnTo>
                  <a:pt x="9642" y="2522"/>
                </a:lnTo>
                <a:lnTo>
                  <a:pt x="9713" y="2543"/>
                </a:lnTo>
                <a:lnTo>
                  <a:pt x="9793" y="2517"/>
                </a:lnTo>
                <a:lnTo>
                  <a:pt x="9844" y="2424"/>
                </a:lnTo>
                <a:lnTo>
                  <a:pt x="9857" y="2362"/>
                </a:lnTo>
                <a:lnTo>
                  <a:pt x="9899" y="2424"/>
                </a:lnTo>
                <a:lnTo>
                  <a:pt x="9958" y="2446"/>
                </a:lnTo>
                <a:lnTo>
                  <a:pt x="9965" y="2397"/>
                </a:lnTo>
                <a:lnTo>
                  <a:pt x="10068" y="2397"/>
                </a:lnTo>
                <a:lnTo>
                  <a:pt x="10137" y="2355"/>
                </a:lnTo>
                <a:lnTo>
                  <a:pt x="10164" y="2367"/>
                </a:lnTo>
                <a:lnTo>
                  <a:pt x="10056" y="2426"/>
                </a:lnTo>
                <a:lnTo>
                  <a:pt x="9982" y="2469"/>
                </a:lnTo>
                <a:lnTo>
                  <a:pt x="9990" y="2523"/>
                </a:lnTo>
                <a:lnTo>
                  <a:pt x="10192" y="2537"/>
                </a:lnTo>
                <a:lnTo>
                  <a:pt x="10351" y="2491"/>
                </a:lnTo>
                <a:lnTo>
                  <a:pt x="10411" y="2461"/>
                </a:lnTo>
                <a:lnTo>
                  <a:pt x="10413" y="2414"/>
                </a:lnTo>
                <a:lnTo>
                  <a:pt x="10490" y="2400"/>
                </a:lnTo>
                <a:lnTo>
                  <a:pt x="10536" y="2320"/>
                </a:lnTo>
                <a:lnTo>
                  <a:pt x="10522" y="2272"/>
                </a:lnTo>
                <a:lnTo>
                  <a:pt x="10436" y="2224"/>
                </a:lnTo>
                <a:lnTo>
                  <a:pt x="10505" y="2251"/>
                </a:lnTo>
                <a:lnTo>
                  <a:pt x="10544" y="2252"/>
                </a:lnTo>
                <a:lnTo>
                  <a:pt x="10617" y="2286"/>
                </a:lnTo>
                <a:lnTo>
                  <a:pt x="10669" y="2217"/>
                </a:lnTo>
                <a:lnTo>
                  <a:pt x="10704" y="2251"/>
                </a:lnTo>
                <a:lnTo>
                  <a:pt x="10781" y="2246"/>
                </a:lnTo>
                <a:lnTo>
                  <a:pt x="10861" y="2227"/>
                </a:lnTo>
                <a:lnTo>
                  <a:pt x="10925" y="2198"/>
                </a:lnTo>
                <a:lnTo>
                  <a:pt x="10918" y="2146"/>
                </a:lnTo>
                <a:lnTo>
                  <a:pt x="10960" y="2136"/>
                </a:lnTo>
                <a:lnTo>
                  <a:pt x="11074" y="2067"/>
                </a:lnTo>
                <a:lnTo>
                  <a:pt x="11113" y="2027"/>
                </a:lnTo>
                <a:lnTo>
                  <a:pt x="11032" y="1981"/>
                </a:lnTo>
                <a:lnTo>
                  <a:pt x="11034" y="1976"/>
                </a:lnTo>
                <a:lnTo>
                  <a:pt x="11180" y="1991"/>
                </a:lnTo>
                <a:lnTo>
                  <a:pt x="11214" y="1981"/>
                </a:lnTo>
                <a:lnTo>
                  <a:pt x="11160" y="1951"/>
                </a:lnTo>
                <a:lnTo>
                  <a:pt x="11164" y="1912"/>
                </a:lnTo>
                <a:lnTo>
                  <a:pt x="11192" y="1905"/>
                </a:lnTo>
                <a:lnTo>
                  <a:pt x="11347" y="1875"/>
                </a:lnTo>
                <a:lnTo>
                  <a:pt x="11369" y="1836"/>
                </a:lnTo>
                <a:lnTo>
                  <a:pt x="11297" y="1783"/>
                </a:lnTo>
                <a:lnTo>
                  <a:pt x="11132" y="1739"/>
                </a:lnTo>
                <a:lnTo>
                  <a:pt x="11216" y="1741"/>
                </a:lnTo>
                <a:lnTo>
                  <a:pt x="11334" y="1724"/>
                </a:lnTo>
                <a:lnTo>
                  <a:pt x="11281" y="1653"/>
                </a:lnTo>
                <a:lnTo>
                  <a:pt x="11238" y="1616"/>
                </a:lnTo>
                <a:lnTo>
                  <a:pt x="11127" y="1614"/>
                </a:lnTo>
                <a:lnTo>
                  <a:pt x="11007" y="1611"/>
                </a:lnTo>
                <a:lnTo>
                  <a:pt x="10911" y="1601"/>
                </a:lnTo>
                <a:lnTo>
                  <a:pt x="10787" y="1545"/>
                </a:lnTo>
                <a:lnTo>
                  <a:pt x="10787" y="1505"/>
                </a:lnTo>
                <a:lnTo>
                  <a:pt x="10721" y="1470"/>
                </a:lnTo>
                <a:lnTo>
                  <a:pt x="10649" y="1375"/>
                </a:lnTo>
                <a:lnTo>
                  <a:pt x="10596" y="1316"/>
                </a:lnTo>
                <a:lnTo>
                  <a:pt x="10556" y="1286"/>
                </a:lnTo>
                <a:lnTo>
                  <a:pt x="10606" y="1202"/>
                </a:lnTo>
                <a:lnTo>
                  <a:pt x="10554" y="1185"/>
                </a:lnTo>
                <a:lnTo>
                  <a:pt x="10497" y="1200"/>
                </a:lnTo>
                <a:lnTo>
                  <a:pt x="10436" y="1177"/>
                </a:lnTo>
                <a:lnTo>
                  <a:pt x="10317" y="1135"/>
                </a:lnTo>
                <a:lnTo>
                  <a:pt x="10448" y="1145"/>
                </a:lnTo>
                <a:lnTo>
                  <a:pt x="10505" y="1140"/>
                </a:lnTo>
                <a:lnTo>
                  <a:pt x="10521" y="1094"/>
                </a:lnTo>
                <a:lnTo>
                  <a:pt x="10505" y="1040"/>
                </a:lnTo>
                <a:lnTo>
                  <a:pt x="10418" y="1022"/>
                </a:lnTo>
                <a:lnTo>
                  <a:pt x="10362" y="1037"/>
                </a:lnTo>
                <a:lnTo>
                  <a:pt x="10330" y="1052"/>
                </a:lnTo>
                <a:lnTo>
                  <a:pt x="10266" y="1087"/>
                </a:lnTo>
                <a:lnTo>
                  <a:pt x="10258" y="1027"/>
                </a:lnTo>
                <a:lnTo>
                  <a:pt x="10273" y="991"/>
                </a:lnTo>
                <a:lnTo>
                  <a:pt x="10367" y="954"/>
                </a:lnTo>
                <a:lnTo>
                  <a:pt x="10415" y="865"/>
                </a:lnTo>
                <a:lnTo>
                  <a:pt x="10359" y="845"/>
                </a:lnTo>
                <a:lnTo>
                  <a:pt x="10371" y="791"/>
                </a:lnTo>
                <a:lnTo>
                  <a:pt x="10245" y="741"/>
                </a:lnTo>
                <a:lnTo>
                  <a:pt x="10213" y="685"/>
                </a:lnTo>
                <a:lnTo>
                  <a:pt x="10157" y="651"/>
                </a:lnTo>
                <a:lnTo>
                  <a:pt x="9977" y="598"/>
                </a:lnTo>
                <a:lnTo>
                  <a:pt x="9889" y="554"/>
                </a:lnTo>
                <a:lnTo>
                  <a:pt x="9785" y="539"/>
                </a:lnTo>
                <a:close/>
                <a:moveTo>
                  <a:pt x="11399" y="539"/>
                </a:moveTo>
                <a:lnTo>
                  <a:pt x="11408" y="559"/>
                </a:lnTo>
                <a:lnTo>
                  <a:pt x="11485" y="599"/>
                </a:lnTo>
                <a:lnTo>
                  <a:pt x="11583" y="662"/>
                </a:lnTo>
                <a:lnTo>
                  <a:pt x="11391" y="596"/>
                </a:lnTo>
                <a:lnTo>
                  <a:pt x="11286" y="572"/>
                </a:lnTo>
                <a:lnTo>
                  <a:pt x="11248" y="613"/>
                </a:lnTo>
                <a:lnTo>
                  <a:pt x="11286" y="675"/>
                </a:lnTo>
                <a:lnTo>
                  <a:pt x="11315" y="694"/>
                </a:lnTo>
                <a:lnTo>
                  <a:pt x="11414" y="732"/>
                </a:lnTo>
                <a:lnTo>
                  <a:pt x="11483" y="778"/>
                </a:lnTo>
                <a:lnTo>
                  <a:pt x="11460" y="815"/>
                </a:lnTo>
                <a:lnTo>
                  <a:pt x="11359" y="813"/>
                </a:lnTo>
                <a:lnTo>
                  <a:pt x="11256" y="741"/>
                </a:lnTo>
                <a:lnTo>
                  <a:pt x="11165" y="707"/>
                </a:lnTo>
                <a:lnTo>
                  <a:pt x="11019" y="779"/>
                </a:lnTo>
                <a:lnTo>
                  <a:pt x="10990" y="826"/>
                </a:lnTo>
                <a:lnTo>
                  <a:pt x="11106" y="835"/>
                </a:lnTo>
                <a:lnTo>
                  <a:pt x="11199" y="906"/>
                </a:lnTo>
                <a:lnTo>
                  <a:pt x="11307" y="931"/>
                </a:lnTo>
                <a:lnTo>
                  <a:pt x="11453" y="993"/>
                </a:lnTo>
                <a:lnTo>
                  <a:pt x="11318" y="1017"/>
                </a:lnTo>
                <a:lnTo>
                  <a:pt x="11359" y="1094"/>
                </a:lnTo>
                <a:lnTo>
                  <a:pt x="11404" y="1133"/>
                </a:lnTo>
                <a:lnTo>
                  <a:pt x="11539" y="1182"/>
                </a:lnTo>
                <a:lnTo>
                  <a:pt x="11578" y="1242"/>
                </a:lnTo>
                <a:lnTo>
                  <a:pt x="11696" y="1242"/>
                </a:lnTo>
                <a:lnTo>
                  <a:pt x="11684" y="1279"/>
                </a:lnTo>
                <a:lnTo>
                  <a:pt x="11739" y="1331"/>
                </a:lnTo>
                <a:lnTo>
                  <a:pt x="11834" y="1399"/>
                </a:lnTo>
                <a:lnTo>
                  <a:pt x="11908" y="1379"/>
                </a:lnTo>
                <a:lnTo>
                  <a:pt x="12032" y="1384"/>
                </a:lnTo>
                <a:lnTo>
                  <a:pt x="11982" y="1432"/>
                </a:lnTo>
                <a:lnTo>
                  <a:pt x="12000" y="1540"/>
                </a:lnTo>
                <a:lnTo>
                  <a:pt x="12155" y="1545"/>
                </a:lnTo>
                <a:lnTo>
                  <a:pt x="12263" y="1500"/>
                </a:lnTo>
                <a:lnTo>
                  <a:pt x="12253" y="1560"/>
                </a:lnTo>
                <a:lnTo>
                  <a:pt x="12165" y="1597"/>
                </a:lnTo>
                <a:lnTo>
                  <a:pt x="12310" y="1621"/>
                </a:lnTo>
                <a:lnTo>
                  <a:pt x="12394" y="1609"/>
                </a:lnTo>
                <a:lnTo>
                  <a:pt x="12510" y="1562"/>
                </a:lnTo>
                <a:lnTo>
                  <a:pt x="12586" y="1486"/>
                </a:lnTo>
                <a:lnTo>
                  <a:pt x="12510" y="1456"/>
                </a:lnTo>
                <a:lnTo>
                  <a:pt x="12606" y="1448"/>
                </a:lnTo>
                <a:lnTo>
                  <a:pt x="12591" y="1407"/>
                </a:lnTo>
                <a:lnTo>
                  <a:pt x="12512" y="1363"/>
                </a:lnTo>
                <a:lnTo>
                  <a:pt x="12413" y="1301"/>
                </a:lnTo>
                <a:lnTo>
                  <a:pt x="12212" y="1220"/>
                </a:lnTo>
                <a:lnTo>
                  <a:pt x="12093" y="1200"/>
                </a:lnTo>
                <a:lnTo>
                  <a:pt x="12044" y="1214"/>
                </a:lnTo>
                <a:lnTo>
                  <a:pt x="12015" y="1178"/>
                </a:lnTo>
                <a:lnTo>
                  <a:pt x="11963" y="1161"/>
                </a:lnTo>
                <a:lnTo>
                  <a:pt x="11928" y="1103"/>
                </a:lnTo>
                <a:lnTo>
                  <a:pt x="11982" y="1092"/>
                </a:lnTo>
                <a:lnTo>
                  <a:pt x="11866" y="1042"/>
                </a:lnTo>
                <a:lnTo>
                  <a:pt x="11781" y="988"/>
                </a:lnTo>
                <a:lnTo>
                  <a:pt x="11770" y="961"/>
                </a:lnTo>
                <a:lnTo>
                  <a:pt x="11766" y="927"/>
                </a:lnTo>
                <a:lnTo>
                  <a:pt x="11899" y="877"/>
                </a:lnTo>
                <a:lnTo>
                  <a:pt x="11946" y="850"/>
                </a:lnTo>
                <a:lnTo>
                  <a:pt x="11935" y="823"/>
                </a:lnTo>
                <a:lnTo>
                  <a:pt x="12098" y="845"/>
                </a:lnTo>
                <a:lnTo>
                  <a:pt x="12239" y="875"/>
                </a:lnTo>
                <a:lnTo>
                  <a:pt x="12328" y="843"/>
                </a:lnTo>
                <a:lnTo>
                  <a:pt x="12281" y="810"/>
                </a:lnTo>
                <a:lnTo>
                  <a:pt x="12047" y="771"/>
                </a:lnTo>
                <a:lnTo>
                  <a:pt x="12036" y="788"/>
                </a:lnTo>
                <a:lnTo>
                  <a:pt x="11941" y="739"/>
                </a:lnTo>
                <a:lnTo>
                  <a:pt x="11839" y="690"/>
                </a:lnTo>
                <a:lnTo>
                  <a:pt x="11877" y="678"/>
                </a:lnTo>
                <a:lnTo>
                  <a:pt x="11793" y="636"/>
                </a:lnTo>
                <a:lnTo>
                  <a:pt x="11626" y="582"/>
                </a:lnTo>
                <a:lnTo>
                  <a:pt x="11399" y="539"/>
                </a:lnTo>
                <a:close/>
                <a:moveTo>
                  <a:pt x="12579" y="712"/>
                </a:moveTo>
                <a:lnTo>
                  <a:pt x="12517" y="729"/>
                </a:lnTo>
                <a:lnTo>
                  <a:pt x="12527" y="746"/>
                </a:lnTo>
                <a:lnTo>
                  <a:pt x="12559" y="754"/>
                </a:lnTo>
                <a:lnTo>
                  <a:pt x="12608" y="747"/>
                </a:lnTo>
                <a:lnTo>
                  <a:pt x="12616" y="746"/>
                </a:lnTo>
                <a:lnTo>
                  <a:pt x="12611" y="725"/>
                </a:lnTo>
                <a:lnTo>
                  <a:pt x="12579" y="712"/>
                </a:lnTo>
                <a:close/>
                <a:moveTo>
                  <a:pt x="12699" y="813"/>
                </a:moveTo>
                <a:lnTo>
                  <a:pt x="12685" y="823"/>
                </a:lnTo>
                <a:lnTo>
                  <a:pt x="12793" y="855"/>
                </a:lnTo>
                <a:lnTo>
                  <a:pt x="12884" y="852"/>
                </a:lnTo>
                <a:lnTo>
                  <a:pt x="12884" y="833"/>
                </a:lnTo>
                <a:lnTo>
                  <a:pt x="12828" y="815"/>
                </a:lnTo>
                <a:lnTo>
                  <a:pt x="12699" y="813"/>
                </a:lnTo>
                <a:close/>
                <a:moveTo>
                  <a:pt x="12495" y="826"/>
                </a:moveTo>
                <a:lnTo>
                  <a:pt x="12532" y="858"/>
                </a:lnTo>
                <a:lnTo>
                  <a:pt x="12593" y="870"/>
                </a:lnTo>
                <a:lnTo>
                  <a:pt x="12571" y="897"/>
                </a:lnTo>
                <a:lnTo>
                  <a:pt x="12636" y="939"/>
                </a:lnTo>
                <a:lnTo>
                  <a:pt x="12692" y="983"/>
                </a:lnTo>
                <a:lnTo>
                  <a:pt x="12716" y="1010"/>
                </a:lnTo>
                <a:lnTo>
                  <a:pt x="12764" y="1013"/>
                </a:lnTo>
                <a:lnTo>
                  <a:pt x="12746" y="1042"/>
                </a:lnTo>
                <a:lnTo>
                  <a:pt x="12790" y="1064"/>
                </a:lnTo>
                <a:lnTo>
                  <a:pt x="12882" y="1023"/>
                </a:lnTo>
                <a:lnTo>
                  <a:pt x="12951" y="986"/>
                </a:lnTo>
                <a:lnTo>
                  <a:pt x="13054" y="986"/>
                </a:lnTo>
                <a:lnTo>
                  <a:pt x="12945" y="954"/>
                </a:lnTo>
                <a:lnTo>
                  <a:pt x="12961" y="919"/>
                </a:lnTo>
                <a:lnTo>
                  <a:pt x="12815" y="907"/>
                </a:lnTo>
                <a:lnTo>
                  <a:pt x="12704" y="911"/>
                </a:lnTo>
                <a:lnTo>
                  <a:pt x="12690" y="875"/>
                </a:lnTo>
                <a:lnTo>
                  <a:pt x="12584" y="828"/>
                </a:lnTo>
                <a:lnTo>
                  <a:pt x="12495" y="826"/>
                </a:lnTo>
                <a:close/>
                <a:moveTo>
                  <a:pt x="13670" y="897"/>
                </a:moveTo>
                <a:lnTo>
                  <a:pt x="13715" y="948"/>
                </a:lnTo>
                <a:lnTo>
                  <a:pt x="13741" y="946"/>
                </a:lnTo>
                <a:lnTo>
                  <a:pt x="13726" y="912"/>
                </a:lnTo>
                <a:lnTo>
                  <a:pt x="13788" y="904"/>
                </a:lnTo>
                <a:lnTo>
                  <a:pt x="13784" y="897"/>
                </a:lnTo>
                <a:lnTo>
                  <a:pt x="13670" y="897"/>
                </a:lnTo>
                <a:close/>
                <a:moveTo>
                  <a:pt x="12000" y="958"/>
                </a:moveTo>
                <a:lnTo>
                  <a:pt x="11940" y="970"/>
                </a:lnTo>
                <a:lnTo>
                  <a:pt x="11926" y="978"/>
                </a:lnTo>
                <a:lnTo>
                  <a:pt x="11908" y="1007"/>
                </a:lnTo>
                <a:lnTo>
                  <a:pt x="11948" y="1037"/>
                </a:lnTo>
                <a:lnTo>
                  <a:pt x="12015" y="1040"/>
                </a:lnTo>
                <a:lnTo>
                  <a:pt x="12073" y="1008"/>
                </a:lnTo>
                <a:lnTo>
                  <a:pt x="12081" y="971"/>
                </a:lnTo>
                <a:lnTo>
                  <a:pt x="12000" y="958"/>
                </a:lnTo>
                <a:close/>
                <a:moveTo>
                  <a:pt x="8159" y="1313"/>
                </a:moveTo>
                <a:lnTo>
                  <a:pt x="7969" y="1369"/>
                </a:lnTo>
                <a:lnTo>
                  <a:pt x="7987" y="1318"/>
                </a:lnTo>
                <a:lnTo>
                  <a:pt x="7772" y="1409"/>
                </a:lnTo>
                <a:lnTo>
                  <a:pt x="7672" y="1456"/>
                </a:lnTo>
                <a:lnTo>
                  <a:pt x="7639" y="1495"/>
                </a:lnTo>
                <a:lnTo>
                  <a:pt x="7546" y="1631"/>
                </a:lnTo>
                <a:lnTo>
                  <a:pt x="7566" y="1705"/>
                </a:lnTo>
                <a:lnTo>
                  <a:pt x="7713" y="1680"/>
                </a:lnTo>
                <a:lnTo>
                  <a:pt x="7778" y="1709"/>
                </a:lnTo>
                <a:lnTo>
                  <a:pt x="7876" y="1650"/>
                </a:lnTo>
                <a:lnTo>
                  <a:pt x="7905" y="1571"/>
                </a:lnTo>
                <a:lnTo>
                  <a:pt x="8007" y="1537"/>
                </a:lnTo>
                <a:lnTo>
                  <a:pt x="8036" y="1461"/>
                </a:lnTo>
                <a:lnTo>
                  <a:pt x="8203" y="1438"/>
                </a:lnTo>
                <a:lnTo>
                  <a:pt x="8278" y="1382"/>
                </a:lnTo>
                <a:lnTo>
                  <a:pt x="8255" y="1331"/>
                </a:lnTo>
                <a:lnTo>
                  <a:pt x="8100" y="1390"/>
                </a:lnTo>
                <a:lnTo>
                  <a:pt x="8066" y="1380"/>
                </a:lnTo>
                <a:lnTo>
                  <a:pt x="8159" y="1313"/>
                </a:lnTo>
                <a:close/>
                <a:moveTo>
                  <a:pt x="11746" y="1387"/>
                </a:moveTo>
                <a:lnTo>
                  <a:pt x="11736" y="1411"/>
                </a:lnTo>
                <a:lnTo>
                  <a:pt x="11797" y="1476"/>
                </a:lnTo>
                <a:lnTo>
                  <a:pt x="11904" y="1513"/>
                </a:lnTo>
                <a:lnTo>
                  <a:pt x="11931" y="1515"/>
                </a:lnTo>
                <a:lnTo>
                  <a:pt x="11956" y="1486"/>
                </a:lnTo>
                <a:lnTo>
                  <a:pt x="11935" y="1427"/>
                </a:lnTo>
                <a:lnTo>
                  <a:pt x="11923" y="1419"/>
                </a:lnTo>
                <a:lnTo>
                  <a:pt x="11857" y="1416"/>
                </a:lnTo>
                <a:lnTo>
                  <a:pt x="11802" y="1402"/>
                </a:lnTo>
                <a:lnTo>
                  <a:pt x="11746" y="1387"/>
                </a:lnTo>
                <a:close/>
                <a:moveTo>
                  <a:pt x="13098" y="1500"/>
                </a:moveTo>
                <a:lnTo>
                  <a:pt x="13091" y="1539"/>
                </a:lnTo>
                <a:lnTo>
                  <a:pt x="13086" y="1557"/>
                </a:lnTo>
                <a:lnTo>
                  <a:pt x="13099" y="1582"/>
                </a:lnTo>
                <a:lnTo>
                  <a:pt x="13123" y="1628"/>
                </a:lnTo>
                <a:lnTo>
                  <a:pt x="13205" y="1624"/>
                </a:lnTo>
                <a:lnTo>
                  <a:pt x="13285" y="1634"/>
                </a:lnTo>
                <a:lnTo>
                  <a:pt x="13264" y="1572"/>
                </a:lnTo>
                <a:lnTo>
                  <a:pt x="13209" y="1554"/>
                </a:lnTo>
                <a:lnTo>
                  <a:pt x="13167" y="1500"/>
                </a:lnTo>
                <a:lnTo>
                  <a:pt x="13098" y="1500"/>
                </a:lnTo>
                <a:close/>
                <a:moveTo>
                  <a:pt x="11852" y="1591"/>
                </a:moveTo>
                <a:lnTo>
                  <a:pt x="11807" y="1606"/>
                </a:lnTo>
                <a:lnTo>
                  <a:pt x="11791" y="1645"/>
                </a:lnTo>
                <a:lnTo>
                  <a:pt x="11813" y="1690"/>
                </a:lnTo>
                <a:lnTo>
                  <a:pt x="11879" y="1715"/>
                </a:lnTo>
                <a:lnTo>
                  <a:pt x="11972" y="1735"/>
                </a:lnTo>
                <a:lnTo>
                  <a:pt x="12056" y="1741"/>
                </a:lnTo>
                <a:lnTo>
                  <a:pt x="12111" y="1769"/>
                </a:lnTo>
                <a:lnTo>
                  <a:pt x="12162" y="1794"/>
                </a:lnTo>
                <a:lnTo>
                  <a:pt x="12167" y="1823"/>
                </a:lnTo>
                <a:lnTo>
                  <a:pt x="12190" y="1860"/>
                </a:lnTo>
                <a:lnTo>
                  <a:pt x="12147" y="1885"/>
                </a:lnTo>
                <a:lnTo>
                  <a:pt x="12148" y="1926"/>
                </a:lnTo>
                <a:lnTo>
                  <a:pt x="12219" y="1958"/>
                </a:lnTo>
                <a:lnTo>
                  <a:pt x="12226" y="2001"/>
                </a:lnTo>
                <a:lnTo>
                  <a:pt x="12290" y="2042"/>
                </a:lnTo>
                <a:lnTo>
                  <a:pt x="12347" y="2018"/>
                </a:lnTo>
                <a:lnTo>
                  <a:pt x="12340" y="1975"/>
                </a:lnTo>
                <a:lnTo>
                  <a:pt x="12278" y="1929"/>
                </a:lnTo>
                <a:lnTo>
                  <a:pt x="12283" y="1877"/>
                </a:lnTo>
                <a:lnTo>
                  <a:pt x="12328" y="1838"/>
                </a:lnTo>
                <a:lnTo>
                  <a:pt x="12367" y="1791"/>
                </a:lnTo>
                <a:lnTo>
                  <a:pt x="12285" y="1719"/>
                </a:lnTo>
                <a:lnTo>
                  <a:pt x="12224" y="1682"/>
                </a:lnTo>
                <a:lnTo>
                  <a:pt x="12130" y="1650"/>
                </a:lnTo>
                <a:lnTo>
                  <a:pt x="11987" y="1619"/>
                </a:lnTo>
                <a:lnTo>
                  <a:pt x="11936" y="1591"/>
                </a:lnTo>
                <a:lnTo>
                  <a:pt x="11852" y="1591"/>
                </a:lnTo>
                <a:close/>
                <a:moveTo>
                  <a:pt x="12729" y="1636"/>
                </a:moveTo>
                <a:lnTo>
                  <a:pt x="12604" y="1661"/>
                </a:lnTo>
                <a:lnTo>
                  <a:pt x="12530" y="1650"/>
                </a:lnTo>
                <a:lnTo>
                  <a:pt x="12377" y="1683"/>
                </a:lnTo>
                <a:lnTo>
                  <a:pt x="12440" y="1737"/>
                </a:lnTo>
                <a:lnTo>
                  <a:pt x="12525" y="1781"/>
                </a:lnTo>
                <a:lnTo>
                  <a:pt x="12596" y="1784"/>
                </a:lnTo>
                <a:lnTo>
                  <a:pt x="12663" y="1767"/>
                </a:lnTo>
                <a:lnTo>
                  <a:pt x="12717" y="1735"/>
                </a:lnTo>
                <a:lnTo>
                  <a:pt x="12780" y="1665"/>
                </a:lnTo>
                <a:lnTo>
                  <a:pt x="12729" y="1636"/>
                </a:lnTo>
                <a:close/>
                <a:moveTo>
                  <a:pt x="12886" y="1673"/>
                </a:moveTo>
                <a:lnTo>
                  <a:pt x="12780" y="1724"/>
                </a:lnTo>
                <a:lnTo>
                  <a:pt x="12800" y="1786"/>
                </a:lnTo>
                <a:lnTo>
                  <a:pt x="12707" y="1794"/>
                </a:lnTo>
                <a:lnTo>
                  <a:pt x="12687" y="1820"/>
                </a:lnTo>
                <a:lnTo>
                  <a:pt x="12775" y="1852"/>
                </a:lnTo>
                <a:lnTo>
                  <a:pt x="12800" y="1894"/>
                </a:lnTo>
                <a:lnTo>
                  <a:pt x="12904" y="1894"/>
                </a:lnTo>
                <a:lnTo>
                  <a:pt x="12936" y="1828"/>
                </a:lnTo>
                <a:lnTo>
                  <a:pt x="13007" y="1889"/>
                </a:lnTo>
                <a:lnTo>
                  <a:pt x="13046" y="1872"/>
                </a:lnTo>
                <a:lnTo>
                  <a:pt x="13029" y="1762"/>
                </a:lnTo>
                <a:lnTo>
                  <a:pt x="13040" y="1724"/>
                </a:lnTo>
                <a:lnTo>
                  <a:pt x="13005" y="1693"/>
                </a:lnTo>
                <a:lnTo>
                  <a:pt x="12886" y="1673"/>
                </a:lnTo>
                <a:close/>
                <a:moveTo>
                  <a:pt x="13328" y="1683"/>
                </a:moveTo>
                <a:lnTo>
                  <a:pt x="13273" y="1702"/>
                </a:lnTo>
                <a:lnTo>
                  <a:pt x="13301" y="1778"/>
                </a:lnTo>
                <a:lnTo>
                  <a:pt x="13317" y="1853"/>
                </a:lnTo>
                <a:lnTo>
                  <a:pt x="13241" y="1895"/>
                </a:lnTo>
                <a:lnTo>
                  <a:pt x="13143" y="1961"/>
                </a:lnTo>
                <a:lnTo>
                  <a:pt x="13135" y="2012"/>
                </a:lnTo>
                <a:lnTo>
                  <a:pt x="13150" y="2049"/>
                </a:lnTo>
                <a:lnTo>
                  <a:pt x="13202" y="2067"/>
                </a:lnTo>
                <a:lnTo>
                  <a:pt x="13311" y="2000"/>
                </a:lnTo>
                <a:lnTo>
                  <a:pt x="13387" y="1996"/>
                </a:lnTo>
                <a:lnTo>
                  <a:pt x="13286" y="2064"/>
                </a:lnTo>
                <a:lnTo>
                  <a:pt x="13274" y="2106"/>
                </a:lnTo>
                <a:lnTo>
                  <a:pt x="13386" y="2119"/>
                </a:lnTo>
                <a:lnTo>
                  <a:pt x="13362" y="2182"/>
                </a:lnTo>
                <a:lnTo>
                  <a:pt x="13480" y="2242"/>
                </a:lnTo>
                <a:lnTo>
                  <a:pt x="13396" y="2242"/>
                </a:lnTo>
                <a:lnTo>
                  <a:pt x="13399" y="2281"/>
                </a:lnTo>
                <a:lnTo>
                  <a:pt x="13571" y="2348"/>
                </a:lnTo>
                <a:lnTo>
                  <a:pt x="13653" y="2362"/>
                </a:lnTo>
                <a:lnTo>
                  <a:pt x="13793" y="2373"/>
                </a:lnTo>
                <a:lnTo>
                  <a:pt x="13779" y="2304"/>
                </a:lnTo>
                <a:lnTo>
                  <a:pt x="13726" y="2249"/>
                </a:lnTo>
                <a:lnTo>
                  <a:pt x="13862" y="2323"/>
                </a:lnTo>
                <a:lnTo>
                  <a:pt x="13901" y="2296"/>
                </a:lnTo>
                <a:lnTo>
                  <a:pt x="13855" y="2242"/>
                </a:lnTo>
                <a:lnTo>
                  <a:pt x="13768" y="2166"/>
                </a:lnTo>
                <a:lnTo>
                  <a:pt x="13729" y="2091"/>
                </a:lnTo>
                <a:lnTo>
                  <a:pt x="13803" y="2131"/>
                </a:lnTo>
                <a:lnTo>
                  <a:pt x="13848" y="2185"/>
                </a:lnTo>
                <a:lnTo>
                  <a:pt x="13929" y="2239"/>
                </a:lnTo>
                <a:lnTo>
                  <a:pt x="13968" y="2261"/>
                </a:lnTo>
                <a:lnTo>
                  <a:pt x="14040" y="2197"/>
                </a:lnTo>
                <a:lnTo>
                  <a:pt x="13990" y="2165"/>
                </a:lnTo>
                <a:lnTo>
                  <a:pt x="13976" y="2104"/>
                </a:lnTo>
                <a:lnTo>
                  <a:pt x="14022" y="2072"/>
                </a:lnTo>
                <a:lnTo>
                  <a:pt x="13956" y="2022"/>
                </a:lnTo>
                <a:lnTo>
                  <a:pt x="13803" y="1916"/>
                </a:lnTo>
                <a:lnTo>
                  <a:pt x="13673" y="1860"/>
                </a:lnTo>
                <a:lnTo>
                  <a:pt x="13611" y="1823"/>
                </a:lnTo>
                <a:lnTo>
                  <a:pt x="13564" y="1754"/>
                </a:lnTo>
                <a:lnTo>
                  <a:pt x="13493" y="1688"/>
                </a:lnTo>
                <a:lnTo>
                  <a:pt x="13433" y="1693"/>
                </a:lnTo>
                <a:lnTo>
                  <a:pt x="13419" y="1730"/>
                </a:lnTo>
                <a:lnTo>
                  <a:pt x="13328" y="1683"/>
                </a:lnTo>
                <a:close/>
                <a:moveTo>
                  <a:pt x="11759" y="1724"/>
                </a:moveTo>
                <a:lnTo>
                  <a:pt x="11613" y="1751"/>
                </a:lnTo>
                <a:lnTo>
                  <a:pt x="11600" y="1774"/>
                </a:lnTo>
                <a:lnTo>
                  <a:pt x="11670" y="1788"/>
                </a:lnTo>
                <a:lnTo>
                  <a:pt x="11662" y="1810"/>
                </a:lnTo>
                <a:lnTo>
                  <a:pt x="11589" y="1825"/>
                </a:lnTo>
                <a:lnTo>
                  <a:pt x="11549" y="1857"/>
                </a:lnTo>
                <a:lnTo>
                  <a:pt x="11477" y="1872"/>
                </a:lnTo>
                <a:lnTo>
                  <a:pt x="11425" y="1899"/>
                </a:lnTo>
                <a:lnTo>
                  <a:pt x="11428" y="1954"/>
                </a:lnTo>
                <a:lnTo>
                  <a:pt x="11396" y="1968"/>
                </a:lnTo>
                <a:lnTo>
                  <a:pt x="11436" y="1990"/>
                </a:lnTo>
                <a:lnTo>
                  <a:pt x="11329" y="1981"/>
                </a:lnTo>
                <a:lnTo>
                  <a:pt x="11298" y="1998"/>
                </a:lnTo>
                <a:lnTo>
                  <a:pt x="11224" y="2005"/>
                </a:lnTo>
                <a:lnTo>
                  <a:pt x="11143" y="2086"/>
                </a:lnTo>
                <a:lnTo>
                  <a:pt x="11086" y="2111"/>
                </a:lnTo>
                <a:lnTo>
                  <a:pt x="11005" y="2171"/>
                </a:lnTo>
                <a:lnTo>
                  <a:pt x="11066" y="2176"/>
                </a:lnTo>
                <a:lnTo>
                  <a:pt x="11036" y="2198"/>
                </a:lnTo>
                <a:lnTo>
                  <a:pt x="10968" y="2217"/>
                </a:lnTo>
                <a:lnTo>
                  <a:pt x="10901" y="2264"/>
                </a:lnTo>
                <a:lnTo>
                  <a:pt x="10898" y="2294"/>
                </a:lnTo>
                <a:lnTo>
                  <a:pt x="10940" y="2328"/>
                </a:lnTo>
                <a:lnTo>
                  <a:pt x="10987" y="2345"/>
                </a:lnTo>
                <a:lnTo>
                  <a:pt x="11046" y="2360"/>
                </a:lnTo>
                <a:lnTo>
                  <a:pt x="11091" y="2372"/>
                </a:lnTo>
                <a:lnTo>
                  <a:pt x="11137" y="2387"/>
                </a:lnTo>
                <a:lnTo>
                  <a:pt x="11207" y="2378"/>
                </a:lnTo>
                <a:lnTo>
                  <a:pt x="11212" y="2394"/>
                </a:lnTo>
                <a:lnTo>
                  <a:pt x="11281" y="2404"/>
                </a:lnTo>
                <a:lnTo>
                  <a:pt x="11327" y="2402"/>
                </a:lnTo>
                <a:lnTo>
                  <a:pt x="11366" y="2392"/>
                </a:lnTo>
                <a:lnTo>
                  <a:pt x="11421" y="2341"/>
                </a:lnTo>
                <a:lnTo>
                  <a:pt x="11425" y="2378"/>
                </a:lnTo>
                <a:lnTo>
                  <a:pt x="11448" y="2392"/>
                </a:lnTo>
                <a:lnTo>
                  <a:pt x="11512" y="2365"/>
                </a:lnTo>
                <a:lnTo>
                  <a:pt x="11571" y="2367"/>
                </a:lnTo>
                <a:lnTo>
                  <a:pt x="11600" y="2373"/>
                </a:lnTo>
                <a:lnTo>
                  <a:pt x="11652" y="2370"/>
                </a:lnTo>
                <a:lnTo>
                  <a:pt x="11679" y="2336"/>
                </a:lnTo>
                <a:lnTo>
                  <a:pt x="11679" y="2296"/>
                </a:lnTo>
                <a:lnTo>
                  <a:pt x="11696" y="2251"/>
                </a:lnTo>
                <a:lnTo>
                  <a:pt x="11679" y="2200"/>
                </a:lnTo>
                <a:lnTo>
                  <a:pt x="11576" y="2173"/>
                </a:lnTo>
                <a:lnTo>
                  <a:pt x="11519" y="2143"/>
                </a:lnTo>
                <a:lnTo>
                  <a:pt x="11591" y="2119"/>
                </a:lnTo>
                <a:lnTo>
                  <a:pt x="11606" y="2138"/>
                </a:lnTo>
                <a:lnTo>
                  <a:pt x="11682" y="2168"/>
                </a:lnTo>
                <a:lnTo>
                  <a:pt x="11712" y="2116"/>
                </a:lnTo>
                <a:lnTo>
                  <a:pt x="11701" y="2064"/>
                </a:lnTo>
                <a:lnTo>
                  <a:pt x="11738" y="2035"/>
                </a:lnTo>
                <a:lnTo>
                  <a:pt x="11815" y="2033"/>
                </a:lnTo>
                <a:lnTo>
                  <a:pt x="11874" y="2008"/>
                </a:lnTo>
                <a:lnTo>
                  <a:pt x="11835" y="1971"/>
                </a:lnTo>
                <a:lnTo>
                  <a:pt x="11837" y="1897"/>
                </a:lnTo>
                <a:lnTo>
                  <a:pt x="11898" y="1969"/>
                </a:lnTo>
                <a:lnTo>
                  <a:pt x="11926" y="1971"/>
                </a:lnTo>
                <a:lnTo>
                  <a:pt x="11970" y="1902"/>
                </a:lnTo>
                <a:lnTo>
                  <a:pt x="12059" y="1909"/>
                </a:lnTo>
                <a:lnTo>
                  <a:pt x="12098" y="1868"/>
                </a:lnTo>
                <a:lnTo>
                  <a:pt x="12029" y="1835"/>
                </a:lnTo>
                <a:lnTo>
                  <a:pt x="11980" y="1804"/>
                </a:lnTo>
                <a:lnTo>
                  <a:pt x="11849" y="1779"/>
                </a:lnTo>
                <a:lnTo>
                  <a:pt x="11759" y="1724"/>
                </a:lnTo>
                <a:close/>
                <a:moveTo>
                  <a:pt x="5961" y="1804"/>
                </a:moveTo>
                <a:lnTo>
                  <a:pt x="5806" y="1848"/>
                </a:lnTo>
                <a:lnTo>
                  <a:pt x="5745" y="1813"/>
                </a:lnTo>
                <a:lnTo>
                  <a:pt x="5624" y="1905"/>
                </a:lnTo>
                <a:lnTo>
                  <a:pt x="5567" y="2010"/>
                </a:lnTo>
                <a:lnTo>
                  <a:pt x="5622" y="2044"/>
                </a:lnTo>
                <a:lnTo>
                  <a:pt x="5722" y="2022"/>
                </a:lnTo>
                <a:lnTo>
                  <a:pt x="5770" y="2045"/>
                </a:lnTo>
                <a:lnTo>
                  <a:pt x="5917" y="1971"/>
                </a:lnTo>
                <a:lnTo>
                  <a:pt x="5966" y="1921"/>
                </a:lnTo>
                <a:lnTo>
                  <a:pt x="5959" y="1879"/>
                </a:lnTo>
                <a:lnTo>
                  <a:pt x="5961" y="1804"/>
                </a:lnTo>
                <a:close/>
                <a:moveTo>
                  <a:pt x="12465" y="1806"/>
                </a:moveTo>
                <a:lnTo>
                  <a:pt x="12402" y="1823"/>
                </a:lnTo>
                <a:lnTo>
                  <a:pt x="12386" y="1853"/>
                </a:lnTo>
                <a:lnTo>
                  <a:pt x="12384" y="1895"/>
                </a:lnTo>
                <a:lnTo>
                  <a:pt x="12466" y="1904"/>
                </a:lnTo>
                <a:lnTo>
                  <a:pt x="12537" y="1884"/>
                </a:lnTo>
                <a:lnTo>
                  <a:pt x="12515" y="1842"/>
                </a:lnTo>
                <a:lnTo>
                  <a:pt x="12465" y="1806"/>
                </a:lnTo>
                <a:close/>
                <a:moveTo>
                  <a:pt x="12581" y="1917"/>
                </a:moveTo>
                <a:lnTo>
                  <a:pt x="12480" y="1958"/>
                </a:lnTo>
                <a:lnTo>
                  <a:pt x="12424" y="1995"/>
                </a:lnTo>
                <a:lnTo>
                  <a:pt x="12397" y="2042"/>
                </a:lnTo>
                <a:lnTo>
                  <a:pt x="12416" y="2035"/>
                </a:lnTo>
                <a:lnTo>
                  <a:pt x="12456" y="2065"/>
                </a:lnTo>
                <a:lnTo>
                  <a:pt x="12547" y="2074"/>
                </a:lnTo>
                <a:lnTo>
                  <a:pt x="12579" y="2099"/>
                </a:lnTo>
                <a:lnTo>
                  <a:pt x="12672" y="2049"/>
                </a:lnTo>
                <a:lnTo>
                  <a:pt x="12606" y="2017"/>
                </a:lnTo>
                <a:lnTo>
                  <a:pt x="12675" y="1981"/>
                </a:lnTo>
                <a:lnTo>
                  <a:pt x="12655" y="1946"/>
                </a:lnTo>
                <a:lnTo>
                  <a:pt x="12581" y="1917"/>
                </a:lnTo>
                <a:close/>
                <a:moveTo>
                  <a:pt x="13131" y="1964"/>
                </a:moveTo>
                <a:lnTo>
                  <a:pt x="13014" y="1975"/>
                </a:lnTo>
                <a:lnTo>
                  <a:pt x="13014" y="2006"/>
                </a:lnTo>
                <a:lnTo>
                  <a:pt x="13069" y="2040"/>
                </a:lnTo>
                <a:lnTo>
                  <a:pt x="13099" y="2044"/>
                </a:lnTo>
                <a:lnTo>
                  <a:pt x="13131" y="1964"/>
                </a:lnTo>
                <a:close/>
                <a:moveTo>
                  <a:pt x="6082" y="1991"/>
                </a:moveTo>
                <a:lnTo>
                  <a:pt x="5986" y="2025"/>
                </a:lnTo>
                <a:lnTo>
                  <a:pt x="5861" y="2040"/>
                </a:lnTo>
                <a:lnTo>
                  <a:pt x="5888" y="2067"/>
                </a:lnTo>
                <a:lnTo>
                  <a:pt x="5833" y="2091"/>
                </a:lnTo>
                <a:lnTo>
                  <a:pt x="5799" y="2074"/>
                </a:lnTo>
                <a:lnTo>
                  <a:pt x="5748" y="2092"/>
                </a:lnTo>
                <a:lnTo>
                  <a:pt x="5652" y="2173"/>
                </a:lnTo>
                <a:lnTo>
                  <a:pt x="5531" y="2229"/>
                </a:lnTo>
                <a:lnTo>
                  <a:pt x="5466" y="2230"/>
                </a:lnTo>
                <a:lnTo>
                  <a:pt x="5570" y="2131"/>
                </a:lnTo>
                <a:lnTo>
                  <a:pt x="5501" y="2131"/>
                </a:lnTo>
                <a:lnTo>
                  <a:pt x="5400" y="2178"/>
                </a:lnTo>
                <a:lnTo>
                  <a:pt x="5430" y="2116"/>
                </a:lnTo>
                <a:lnTo>
                  <a:pt x="5365" y="2143"/>
                </a:lnTo>
                <a:lnTo>
                  <a:pt x="5240" y="2256"/>
                </a:lnTo>
                <a:lnTo>
                  <a:pt x="5272" y="2198"/>
                </a:lnTo>
                <a:lnTo>
                  <a:pt x="5249" y="2124"/>
                </a:lnTo>
                <a:lnTo>
                  <a:pt x="5188" y="2166"/>
                </a:lnTo>
                <a:lnTo>
                  <a:pt x="5185" y="2205"/>
                </a:lnTo>
                <a:lnTo>
                  <a:pt x="5109" y="2272"/>
                </a:lnTo>
                <a:lnTo>
                  <a:pt x="5122" y="2306"/>
                </a:lnTo>
                <a:lnTo>
                  <a:pt x="5067" y="2345"/>
                </a:lnTo>
                <a:lnTo>
                  <a:pt x="4994" y="2459"/>
                </a:lnTo>
                <a:lnTo>
                  <a:pt x="4914" y="2557"/>
                </a:lnTo>
                <a:lnTo>
                  <a:pt x="4929" y="2606"/>
                </a:lnTo>
                <a:lnTo>
                  <a:pt x="5018" y="2560"/>
                </a:lnTo>
                <a:lnTo>
                  <a:pt x="5028" y="2587"/>
                </a:lnTo>
                <a:lnTo>
                  <a:pt x="5105" y="2575"/>
                </a:lnTo>
                <a:lnTo>
                  <a:pt x="5196" y="2485"/>
                </a:lnTo>
                <a:lnTo>
                  <a:pt x="5264" y="2454"/>
                </a:lnTo>
                <a:lnTo>
                  <a:pt x="5447" y="2385"/>
                </a:lnTo>
                <a:lnTo>
                  <a:pt x="5508" y="2336"/>
                </a:lnTo>
                <a:lnTo>
                  <a:pt x="5730" y="2251"/>
                </a:lnTo>
                <a:lnTo>
                  <a:pt x="5797" y="2183"/>
                </a:lnTo>
                <a:lnTo>
                  <a:pt x="5865" y="2227"/>
                </a:lnTo>
                <a:lnTo>
                  <a:pt x="5961" y="2234"/>
                </a:lnTo>
                <a:lnTo>
                  <a:pt x="6021" y="2166"/>
                </a:lnTo>
                <a:lnTo>
                  <a:pt x="6060" y="2107"/>
                </a:lnTo>
                <a:lnTo>
                  <a:pt x="6144" y="2161"/>
                </a:lnTo>
                <a:lnTo>
                  <a:pt x="6198" y="2092"/>
                </a:lnTo>
                <a:lnTo>
                  <a:pt x="6253" y="2047"/>
                </a:lnTo>
                <a:lnTo>
                  <a:pt x="6193" y="2006"/>
                </a:lnTo>
                <a:lnTo>
                  <a:pt x="6082" y="1991"/>
                </a:lnTo>
                <a:close/>
                <a:moveTo>
                  <a:pt x="11918" y="2015"/>
                </a:moveTo>
                <a:lnTo>
                  <a:pt x="11791" y="2059"/>
                </a:lnTo>
                <a:lnTo>
                  <a:pt x="11724" y="2070"/>
                </a:lnTo>
                <a:lnTo>
                  <a:pt x="11734" y="2114"/>
                </a:lnTo>
                <a:lnTo>
                  <a:pt x="11701" y="2183"/>
                </a:lnTo>
                <a:lnTo>
                  <a:pt x="11729" y="2219"/>
                </a:lnTo>
                <a:lnTo>
                  <a:pt x="11754" y="2257"/>
                </a:lnTo>
                <a:lnTo>
                  <a:pt x="11734" y="2320"/>
                </a:lnTo>
                <a:lnTo>
                  <a:pt x="11795" y="2341"/>
                </a:lnTo>
                <a:lnTo>
                  <a:pt x="11808" y="2316"/>
                </a:lnTo>
                <a:lnTo>
                  <a:pt x="11840" y="2323"/>
                </a:lnTo>
                <a:lnTo>
                  <a:pt x="11891" y="2304"/>
                </a:lnTo>
                <a:lnTo>
                  <a:pt x="11956" y="2277"/>
                </a:lnTo>
                <a:lnTo>
                  <a:pt x="11990" y="2230"/>
                </a:lnTo>
                <a:lnTo>
                  <a:pt x="11995" y="2188"/>
                </a:lnTo>
                <a:lnTo>
                  <a:pt x="11941" y="2163"/>
                </a:lnTo>
                <a:lnTo>
                  <a:pt x="11992" y="2151"/>
                </a:lnTo>
                <a:lnTo>
                  <a:pt x="12030" y="2123"/>
                </a:lnTo>
                <a:lnTo>
                  <a:pt x="12037" y="2072"/>
                </a:lnTo>
                <a:lnTo>
                  <a:pt x="11983" y="2032"/>
                </a:lnTo>
                <a:lnTo>
                  <a:pt x="11918" y="2015"/>
                </a:lnTo>
                <a:close/>
                <a:moveTo>
                  <a:pt x="12153" y="2020"/>
                </a:moveTo>
                <a:lnTo>
                  <a:pt x="12138" y="2028"/>
                </a:lnTo>
                <a:lnTo>
                  <a:pt x="12142" y="2054"/>
                </a:lnTo>
                <a:lnTo>
                  <a:pt x="12206" y="2087"/>
                </a:lnTo>
                <a:lnTo>
                  <a:pt x="12227" y="2062"/>
                </a:lnTo>
                <a:lnTo>
                  <a:pt x="12172" y="2025"/>
                </a:lnTo>
                <a:lnTo>
                  <a:pt x="12153" y="2020"/>
                </a:lnTo>
                <a:close/>
                <a:moveTo>
                  <a:pt x="12162" y="2096"/>
                </a:moveTo>
                <a:lnTo>
                  <a:pt x="12115" y="2119"/>
                </a:lnTo>
                <a:lnTo>
                  <a:pt x="12113" y="2165"/>
                </a:lnTo>
                <a:lnTo>
                  <a:pt x="12121" y="2180"/>
                </a:lnTo>
                <a:lnTo>
                  <a:pt x="12155" y="2203"/>
                </a:lnTo>
                <a:lnTo>
                  <a:pt x="12200" y="2170"/>
                </a:lnTo>
                <a:lnTo>
                  <a:pt x="12231" y="2134"/>
                </a:lnTo>
                <a:lnTo>
                  <a:pt x="12231" y="2104"/>
                </a:lnTo>
                <a:lnTo>
                  <a:pt x="12162" y="2096"/>
                </a:lnTo>
                <a:close/>
                <a:moveTo>
                  <a:pt x="12874" y="2106"/>
                </a:moveTo>
                <a:lnTo>
                  <a:pt x="12791" y="2118"/>
                </a:lnTo>
                <a:lnTo>
                  <a:pt x="12732" y="2150"/>
                </a:lnTo>
                <a:lnTo>
                  <a:pt x="12759" y="2176"/>
                </a:lnTo>
                <a:lnTo>
                  <a:pt x="12810" y="2188"/>
                </a:lnTo>
                <a:lnTo>
                  <a:pt x="12775" y="2217"/>
                </a:lnTo>
                <a:lnTo>
                  <a:pt x="12719" y="2252"/>
                </a:lnTo>
                <a:lnTo>
                  <a:pt x="12732" y="2283"/>
                </a:lnTo>
                <a:lnTo>
                  <a:pt x="12808" y="2284"/>
                </a:lnTo>
                <a:lnTo>
                  <a:pt x="12899" y="2200"/>
                </a:lnTo>
                <a:lnTo>
                  <a:pt x="12943" y="2249"/>
                </a:lnTo>
                <a:lnTo>
                  <a:pt x="12907" y="2321"/>
                </a:lnTo>
                <a:lnTo>
                  <a:pt x="12931" y="2409"/>
                </a:lnTo>
                <a:lnTo>
                  <a:pt x="12998" y="2422"/>
                </a:lnTo>
                <a:lnTo>
                  <a:pt x="13182" y="2422"/>
                </a:lnTo>
                <a:lnTo>
                  <a:pt x="13172" y="2377"/>
                </a:lnTo>
                <a:lnTo>
                  <a:pt x="13027" y="2256"/>
                </a:lnTo>
                <a:lnTo>
                  <a:pt x="13152" y="2294"/>
                </a:lnTo>
                <a:lnTo>
                  <a:pt x="13195" y="2277"/>
                </a:lnTo>
                <a:lnTo>
                  <a:pt x="13147" y="2235"/>
                </a:lnTo>
                <a:lnTo>
                  <a:pt x="13005" y="2185"/>
                </a:lnTo>
                <a:lnTo>
                  <a:pt x="12874" y="2106"/>
                </a:lnTo>
                <a:close/>
                <a:moveTo>
                  <a:pt x="12298" y="2150"/>
                </a:moveTo>
                <a:lnTo>
                  <a:pt x="12259" y="2187"/>
                </a:lnTo>
                <a:lnTo>
                  <a:pt x="12224" y="2234"/>
                </a:lnTo>
                <a:lnTo>
                  <a:pt x="12251" y="2306"/>
                </a:lnTo>
                <a:lnTo>
                  <a:pt x="12283" y="2350"/>
                </a:lnTo>
                <a:lnTo>
                  <a:pt x="12332" y="2323"/>
                </a:lnTo>
                <a:lnTo>
                  <a:pt x="12332" y="2284"/>
                </a:lnTo>
                <a:lnTo>
                  <a:pt x="12396" y="2283"/>
                </a:lnTo>
                <a:lnTo>
                  <a:pt x="12340" y="2239"/>
                </a:lnTo>
                <a:lnTo>
                  <a:pt x="12333" y="2187"/>
                </a:lnTo>
                <a:lnTo>
                  <a:pt x="12298" y="2150"/>
                </a:lnTo>
                <a:close/>
                <a:moveTo>
                  <a:pt x="13386" y="2296"/>
                </a:moveTo>
                <a:lnTo>
                  <a:pt x="13354" y="2345"/>
                </a:lnTo>
                <a:lnTo>
                  <a:pt x="13337" y="2384"/>
                </a:lnTo>
                <a:lnTo>
                  <a:pt x="13396" y="2464"/>
                </a:lnTo>
                <a:lnTo>
                  <a:pt x="13399" y="2515"/>
                </a:lnTo>
                <a:lnTo>
                  <a:pt x="13502" y="2619"/>
                </a:lnTo>
                <a:lnTo>
                  <a:pt x="13579" y="2575"/>
                </a:lnTo>
                <a:lnTo>
                  <a:pt x="13707" y="2594"/>
                </a:lnTo>
                <a:lnTo>
                  <a:pt x="13860" y="2612"/>
                </a:lnTo>
                <a:lnTo>
                  <a:pt x="13921" y="2621"/>
                </a:lnTo>
                <a:lnTo>
                  <a:pt x="13948" y="2527"/>
                </a:lnTo>
                <a:lnTo>
                  <a:pt x="14003" y="2501"/>
                </a:lnTo>
                <a:lnTo>
                  <a:pt x="13850" y="2409"/>
                </a:lnTo>
                <a:lnTo>
                  <a:pt x="13784" y="2417"/>
                </a:lnTo>
                <a:lnTo>
                  <a:pt x="13640" y="2390"/>
                </a:lnTo>
                <a:lnTo>
                  <a:pt x="13460" y="2328"/>
                </a:lnTo>
                <a:lnTo>
                  <a:pt x="13386" y="2296"/>
                </a:lnTo>
                <a:close/>
                <a:moveTo>
                  <a:pt x="12621" y="2345"/>
                </a:moveTo>
                <a:lnTo>
                  <a:pt x="12571" y="2353"/>
                </a:lnTo>
                <a:lnTo>
                  <a:pt x="12583" y="2392"/>
                </a:lnTo>
                <a:lnTo>
                  <a:pt x="12633" y="2419"/>
                </a:lnTo>
                <a:lnTo>
                  <a:pt x="12699" y="2421"/>
                </a:lnTo>
                <a:lnTo>
                  <a:pt x="12711" y="2370"/>
                </a:lnTo>
                <a:lnTo>
                  <a:pt x="12621" y="2345"/>
                </a:lnTo>
                <a:close/>
                <a:moveTo>
                  <a:pt x="12480" y="2385"/>
                </a:moveTo>
                <a:lnTo>
                  <a:pt x="12482" y="2422"/>
                </a:lnTo>
                <a:lnTo>
                  <a:pt x="12488" y="2436"/>
                </a:lnTo>
                <a:lnTo>
                  <a:pt x="12554" y="2441"/>
                </a:lnTo>
                <a:lnTo>
                  <a:pt x="12576" y="2434"/>
                </a:lnTo>
                <a:lnTo>
                  <a:pt x="12537" y="2399"/>
                </a:lnTo>
                <a:lnTo>
                  <a:pt x="12480" y="2385"/>
                </a:lnTo>
                <a:close/>
                <a:moveTo>
                  <a:pt x="12894" y="2449"/>
                </a:moveTo>
                <a:lnTo>
                  <a:pt x="12773" y="2479"/>
                </a:lnTo>
                <a:lnTo>
                  <a:pt x="12827" y="2505"/>
                </a:lnTo>
                <a:lnTo>
                  <a:pt x="12857" y="2543"/>
                </a:lnTo>
                <a:lnTo>
                  <a:pt x="13003" y="2574"/>
                </a:lnTo>
                <a:lnTo>
                  <a:pt x="13160" y="2597"/>
                </a:lnTo>
                <a:lnTo>
                  <a:pt x="13165" y="2554"/>
                </a:lnTo>
                <a:lnTo>
                  <a:pt x="13104" y="2513"/>
                </a:lnTo>
                <a:lnTo>
                  <a:pt x="12995" y="2478"/>
                </a:lnTo>
                <a:lnTo>
                  <a:pt x="12966" y="2454"/>
                </a:lnTo>
                <a:lnTo>
                  <a:pt x="12894" y="2449"/>
                </a:lnTo>
                <a:close/>
                <a:moveTo>
                  <a:pt x="17247" y="2870"/>
                </a:moveTo>
                <a:lnTo>
                  <a:pt x="17200" y="2878"/>
                </a:lnTo>
                <a:lnTo>
                  <a:pt x="17200" y="2939"/>
                </a:lnTo>
                <a:lnTo>
                  <a:pt x="17165" y="2956"/>
                </a:lnTo>
                <a:lnTo>
                  <a:pt x="17136" y="2968"/>
                </a:lnTo>
                <a:lnTo>
                  <a:pt x="17168" y="3037"/>
                </a:lnTo>
                <a:lnTo>
                  <a:pt x="17176" y="3077"/>
                </a:lnTo>
                <a:lnTo>
                  <a:pt x="17193" y="3149"/>
                </a:lnTo>
                <a:lnTo>
                  <a:pt x="17228" y="3166"/>
                </a:lnTo>
                <a:lnTo>
                  <a:pt x="17284" y="3163"/>
                </a:lnTo>
                <a:lnTo>
                  <a:pt x="17260" y="3089"/>
                </a:lnTo>
                <a:lnTo>
                  <a:pt x="17289" y="3089"/>
                </a:lnTo>
                <a:lnTo>
                  <a:pt x="17291" y="3033"/>
                </a:lnTo>
                <a:lnTo>
                  <a:pt x="17323" y="3025"/>
                </a:lnTo>
                <a:lnTo>
                  <a:pt x="17292" y="2915"/>
                </a:lnTo>
                <a:lnTo>
                  <a:pt x="17247" y="2870"/>
                </a:lnTo>
                <a:close/>
                <a:moveTo>
                  <a:pt x="9026" y="2875"/>
                </a:moveTo>
                <a:lnTo>
                  <a:pt x="8879" y="2880"/>
                </a:lnTo>
                <a:lnTo>
                  <a:pt x="8709" y="2919"/>
                </a:lnTo>
                <a:lnTo>
                  <a:pt x="8642" y="2956"/>
                </a:lnTo>
                <a:lnTo>
                  <a:pt x="8588" y="2929"/>
                </a:lnTo>
                <a:lnTo>
                  <a:pt x="8457" y="2988"/>
                </a:lnTo>
                <a:lnTo>
                  <a:pt x="8452" y="3023"/>
                </a:lnTo>
                <a:lnTo>
                  <a:pt x="8597" y="3037"/>
                </a:lnTo>
                <a:lnTo>
                  <a:pt x="8624" y="3060"/>
                </a:lnTo>
                <a:lnTo>
                  <a:pt x="8751" y="3074"/>
                </a:lnTo>
                <a:lnTo>
                  <a:pt x="8807" y="3138"/>
                </a:lnTo>
                <a:lnTo>
                  <a:pt x="8964" y="3055"/>
                </a:lnTo>
                <a:lnTo>
                  <a:pt x="9036" y="3028"/>
                </a:lnTo>
                <a:lnTo>
                  <a:pt x="9041" y="2996"/>
                </a:lnTo>
                <a:lnTo>
                  <a:pt x="8984" y="2983"/>
                </a:lnTo>
                <a:lnTo>
                  <a:pt x="8994" y="2951"/>
                </a:lnTo>
                <a:lnTo>
                  <a:pt x="9061" y="2942"/>
                </a:lnTo>
                <a:lnTo>
                  <a:pt x="9026" y="2875"/>
                </a:lnTo>
                <a:close/>
                <a:moveTo>
                  <a:pt x="9081" y="3038"/>
                </a:moveTo>
                <a:lnTo>
                  <a:pt x="8990" y="3062"/>
                </a:lnTo>
                <a:lnTo>
                  <a:pt x="8979" y="3094"/>
                </a:lnTo>
                <a:lnTo>
                  <a:pt x="8928" y="3099"/>
                </a:lnTo>
                <a:lnTo>
                  <a:pt x="8883" y="3171"/>
                </a:lnTo>
                <a:lnTo>
                  <a:pt x="8895" y="3239"/>
                </a:lnTo>
                <a:lnTo>
                  <a:pt x="8990" y="3266"/>
                </a:lnTo>
                <a:lnTo>
                  <a:pt x="9059" y="3217"/>
                </a:lnTo>
                <a:lnTo>
                  <a:pt x="9113" y="3160"/>
                </a:lnTo>
                <a:lnTo>
                  <a:pt x="9063" y="3139"/>
                </a:lnTo>
                <a:lnTo>
                  <a:pt x="9113" y="3107"/>
                </a:lnTo>
                <a:lnTo>
                  <a:pt x="9081" y="3038"/>
                </a:lnTo>
                <a:close/>
                <a:moveTo>
                  <a:pt x="8684" y="3123"/>
                </a:moveTo>
                <a:lnTo>
                  <a:pt x="8622" y="3141"/>
                </a:lnTo>
                <a:lnTo>
                  <a:pt x="8580" y="3124"/>
                </a:lnTo>
                <a:lnTo>
                  <a:pt x="8526" y="3176"/>
                </a:lnTo>
                <a:lnTo>
                  <a:pt x="8592" y="3234"/>
                </a:lnTo>
                <a:lnTo>
                  <a:pt x="8639" y="3192"/>
                </a:lnTo>
                <a:lnTo>
                  <a:pt x="8709" y="3176"/>
                </a:lnTo>
                <a:lnTo>
                  <a:pt x="8684" y="3123"/>
                </a:lnTo>
                <a:close/>
                <a:moveTo>
                  <a:pt x="5121" y="3128"/>
                </a:moveTo>
                <a:lnTo>
                  <a:pt x="5055" y="3153"/>
                </a:lnTo>
                <a:lnTo>
                  <a:pt x="4937" y="3252"/>
                </a:lnTo>
                <a:lnTo>
                  <a:pt x="5036" y="3261"/>
                </a:lnTo>
                <a:lnTo>
                  <a:pt x="5121" y="3218"/>
                </a:lnTo>
                <a:lnTo>
                  <a:pt x="5121" y="3128"/>
                </a:lnTo>
                <a:close/>
                <a:moveTo>
                  <a:pt x="16858" y="3257"/>
                </a:moveTo>
                <a:lnTo>
                  <a:pt x="16902" y="3333"/>
                </a:lnTo>
                <a:lnTo>
                  <a:pt x="16899" y="3362"/>
                </a:lnTo>
                <a:lnTo>
                  <a:pt x="16946" y="3380"/>
                </a:lnTo>
                <a:lnTo>
                  <a:pt x="17005" y="3388"/>
                </a:lnTo>
                <a:lnTo>
                  <a:pt x="17032" y="3365"/>
                </a:lnTo>
                <a:lnTo>
                  <a:pt x="17085" y="3358"/>
                </a:lnTo>
                <a:lnTo>
                  <a:pt x="17127" y="3333"/>
                </a:lnTo>
                <a:lnTo>
                  <a:pt x="17114" y="3303"/>
                </a:lnTo>
                <a:lnTo>
                  <a:pt x="17032" y="3331"/>
                </a:lnTo>
                <a:lnTo>
                  <a:pt x="16858" y="3257"/>
                </a:lnTo>
                <a:close/>
                <a:moveTo>
                  <a:pt x="9147" y="3634"/>
                </a:moveTo>
                <a:lnTo>
                  <a:pt x="9160" y="3681"/>
                </a:lnTo>
                <a:lnTo>
                  <a:pt x="9100" y="3688"/>
                </a:lnTo>
                <a:lnTo>
                  <a:pt x="9068" y="3727"/>
                </a:lnTo>
                <a:lnTo>
                  <a:pt x="9108" y="3742"/>
                </a:lnTo>
                <a:lnTo>
                  <a:pt x="9139" y="3734"/>
                </a:lnTo>
                <a:lnTo>
                  <a:pt x="9162" y="3749"/>
                </a:lnTo>
                <a:lnTo>
                  <a:pt x="9199" y="3767"/>
                </a:lnTo>
                <a:lnTo>
                  <a:pt x="9229" y="3764"/>
                </a:lnTo>
                <a:lnTo>
                  <a:pt x="9253" y="3720"/>
                </a:lnTo>
                <a:lnTo>
                  <a:pt x="9214" y="3712"/>
                </a:lnTo>
                <a:lnTo>
                  <a:pt x="9167" y="3715"/>
                </a:lnTo>
                <a:lnTo>
                  <a:pt x="9213" y="3693"/>
                </a:lnTo>
                <a:lnTo>
                  <a:pt x="9196" y="3663"/>
                </a:lnTo>
                <a:lnTo>
                  <a:pt x="9147" y="3634"/>
                </a:lnTo>
                <a:close/>
                <a:moveTo>
                  <a:pt x="3463" y="3636"/>
                </a:moveTo>
                <a:lnTo>
                  <a:pt x="3429" y="3641"/>
                </a:lnTo>
                <a:lnTo>
                  <a:pt x="3338" y="3707"/>
                </a:lnTo>
                <a:lnTo>
                  <a:pt x="3291" y="3764"/>
                </a:lnTo>
                <a:lnTo>
                  <a:pt x="3365" y="3742"/>
                </a:lnTo>
                <a:lnTo>
                  <a:pt x="3476" y="3670"/>
                </a:lnTo>
                <a:lnTo>
                  <a:pt x="3463" y="3636"/>
                </a:lnTo>
                <a:close/>
                <a:moveTo>
                  <a:pt x="3298" y="3693"/>
                </a:moveTo>
                <a:lnTo>
                  <a:pt x="3220" y="3754"/>
                </a:lnTo>
                <a:lnTo>
                  <a:pt x="3084" y="3843"/>
                </a:lnTo>
                <a:lnTo>
                  <a:pt x="3035" y="3899"/>
                </a:lnTo>
                <a:lnTo>
                  <a:pt x="3050" y="3914"/>
                </a:lnTo>
                <a:lnTo>
                  <a:pt x="3020" y="3961"/>
                </a:lnTo>
                <a:lnTo>
                  <a:pt x="3161" y="3880"/>
                </a:lnTo>
                <a:lnTo>
                  <a:pt x="3272" y="3772"/>
                </a:lnTo>
                <a:lnTo>
                  <a:pt x="3262" y="3747"/>
                </a:lnTo>
                <a:lnTo>
                  <a:pt x="3298" y="3693"/>
                </a:lnTo>
                <a:close/>
                <a:moveTo>
                  <a:pt x="8347" y="4318"/>
                </a:moveTo>
                <a:lnTo>
                  <a:pt x="8278" y="4368"/>
                </a:lnTo>
                <a:lnTo>
                  <a:pt x="8083" y="4368"/>
                </a:lnTo>
                <a:lnTo>
                  <a:pt x="8083" y="4410"/>
                </a:lnTo>
                <a:lnTo>
                  <a:pt x="7898" y="4417"/>
                </a:lnTo>
                <a:lnTo>
                  <a:pt x="7809" y="4466"/>
                </a:lnTo>
                <a:lnTo>
                  <a:pt x="7752" y="4446"/>
                </a:lnTo>
                <a:lnTo>
                  <a:pt x="7664" y="4499"/>
                </a:lnTo>
                <a:lnTo>
                  <a:pt x="7662" y="4595"/>
                </a:lnTo>
                <a:lnTo>
                  <a:pt x="7597" y="4648"/>
                </a:lnTo>
                <a:lnTo>
                  <a:pt x="7662" y="4789"/>
                </a:lnTo>
                <a:lnTo>
                  <a:pt x="7693" y="4804"/>
                </a:lnTo>
                <a:lnTo>
                  <a:pt x="7772" y="4649"/>
                </a:lnTo>
                <a:lnTo>
                  <a:pt x="7901" y="4562"/>
                </a:lnTo>
                <a:lnTo>
                  <a:pt x="8095" y="4525"/>
                </a:lnTo>
                <a:lnTo>
                  <a:pt x="8287" y="4479"/>
                </a:lnTo>
                <a:lnTo>
                  <a:pt x="8514" y="4479"/>
                </a:lnTo>
                <a:lnTo>
                  <a:pt x="8666" y="4515"/>
                </a:lnTo>
                <a:lnTo>
                  <a:pt x="8834" y="4553"/>
                </a:lnTo>
                <a:lnTo>
                  <a:pt x="8898" y="4535"/>
                </a:lnTo>
                <a:lnTo>
                  <a:pt x="8935" y="4474"/>
                </a:lnTo>
                <a:lnTo>
                  <a:pt x="8866" y="4442"/>
                </a:lnTo>
                <a:lnTo>
                  <a:pt x="8767" y="4437"/>
                </a:lnTo>
                <a:lnTo>
                  <a:pt x="8659" y="4368"/>
                </a:lnTo>
                <a:lnTo>
                  <a:pt x="8482" y="4338"/>
                </a:lnTo>
                <a:lnTo>
                  <a:pt x="8347" y="4318"/>
                </a:lnTo>
                <a:close/>
                <a:moveTo>
                  <a:pt x="2766" y="4328"/>
                </a:moveTo>
                <a:lnTo>
                  <a:pt x="2715" y="4355"/>
                </a:lnTo>
                <a:lnTo>
                  <a:pt x="2599" y="4536"/>
                </a:lnTo>
                <a:lnTo>
                  <a:pt x="2567" y="4599"/>
                </a:lnTo>
                <a:lnTo>
                  <a:pt x="2496" y="4708"/>
                </a:lnTo>
                <a:lnTo>
                  <a:pt x="2543" y="4686"/>
                </a:lnTo>
                <a:lnTo>
                  <a:pt x="2584" y="4644"/>
                </a:lnTo>
                <a:lnTo>
                  <a:pt x="2658" y="4616"/>
                </a:lnTo>
                <a:lnTo>
                  <a:pt x="2676" y="4545"/>
                </a:lnTo>
                <a:lnTo>
                  <a:pt x="2705" y="4452"/>
                </a:lnTo>
                <a:lnTo>
                  <a:pt x="2766" y="4328"/>
                </a:lnTo>
                <a:close/>
                <a:moveTo>
                  <a:pt x="10184" y="4360"/>
                </a:moveTo>
                <a:lnTo>
                  <a:pt x="10110" y="4373"/>
                </a:lnTo>
                <a:lnTo>
                  <a:pt x="9980" y="4442"/>
                </a:lnTo>
                <a:lnTo>
                  <a:pt x="10002" y="4483"/>
                </a:lnTo>
                <a:lnTo>
                  <a:pt x="9963" y="4592"/>
                </a:lnTo>
                <a:lnTo>
                  <a:pt x="9985" y="4664"/>
                </a:lnTo>
                <a:lnTo>
                  <a:pt x="10056" y="4735"/>
                </a:lnTo>
                <a:lnTo>
                  <a:pt x="10140" y="4737"/>
                </a:lnTo>
                <a:lnTo>
                  <a:pt x="10204" y="4607"/>
                </a:lnTo>
                <a:lnTo>
                  <a:pt x="10201" y="4447"/>
                </a:lnTo>
                <a:lnTo>
                  <a:pt x="10184" y="4360"/>
                </a:lnTo>
                <a:close/>
                <a:moveTo>
                  <a:pt x="16633" y="4552"/>
                </a:moveTo>
                <a:lnTo>
                  <a:pt x="16580" y="4558"/>
                </a:lnTo>
                <a:lnTo>
                  <a:pt x="16567" y="4599"/>
                </a:lnTo>
                <a:lnTo>
                  <a:pt x="16587" y="4649"/>
                </a:lnTo>
                <a:lnTo>
                  <a:pt x="16638" y="4742"/>
                </a:lnTo>
                <a:lnTo>
                  <a:pt x="16712" y="4769"/>
                </a:lnTo>
                <a:lnTo>
                  <a:pt x="16757" y="4752"/>
                </a:lnTo>
                <a:lnTo>
                  <a:pt x="16703" y="4649"/>
                </a:lnTo>
                <a:lnTo>
                  <a:pt x="16633" y="4552"/>
                </a:lnTo>
                <a:close/>
                <a:moveTo>
                  <a:pt x="10239" y="4686"/>
                </a:moveTo>
                <a:lnTo>
                  <a:pt x="10206" y="4696"/>
                </a:lnTo>
                <a:lnTo>
                  <a:pt x="10059" y="4876"/>
                </a:lnTo>
                <a:lnTo>
                  <a:pt x="10290" y="4865"/>
                </a:lnTo>
                <a:lnTo>
                  <a:pt x="10320" y="4804"/>
                </a:lnTo>
                <a:lnTo>
                  <a:pt x="10261" y="4701"/>
                </a:lnTo>
                <a:lnTo>
                  <a:pt x="10239" y="4686"/>
                </a:lnTo>
                <a:close/>
                <a:moveTo>
                  <a:pt x="13926" y="4750"/>
                </a:moveTo>
                <a:lnTo>
                  <a:pt x="13840" y="4775"/>
                </a:lnTo>
                <a:lnTo>
                  <a:pt x="13815" y="4806"/>
                </a:lnTo>
                <a:lnTo>
                  <a:pt x="13818" y="4814"/>
                </a:lnTo>
                <a:lnTo>
                  <a:pt x="13843" y="4907"/>
                </a:lnTo>
                <a:lnTo>
                  <a:pt x="13897" y="4934"/>
                </a:lnTo>
                <a:lnTo>
                  <a:pt x="13924" y="4887"/>
                </a:lnTo>
                <a:lnTo>
                  <a:pt x="13953" y="4831"/>
                </a:lnTo>
                <a:lnTo>
                  <a:pt x="13946" y="4767"/>
                </a:lnTo>
                <a:lnTo>
                  <a:pt x="13926" y="4750"/>
                </a:lnTo>
                <a:close/>
                <a:moveTo>
                  <a:pt x="15448" y="5124"/>
                </a:moveTo>
                <a:lnTo>
                  <a:pt x="15399" y="5166"/>
                </a:lnTo>
                <a:lnTo>
                  <a:pt x="15333" y="5185"/>
                </a:lnTo>
                <a:lnTo>
                  <a:pt x="15331" y="5230"/>
                </a:lnTo>
                <a:lnTo>
                  <a:pt x="15283" y="5243"/>
                </a:lnTo>
                <a:lnTo>
                  <a:pt x="15340" y="5286"/>
                </a:lnTo>
                <a:lnTo>
                  <a:pt x="15362" y="5282"/>
                </a:lnTo>
                <a:lnTo>
                  <a:pt x="15379" y="5227"/>
                </a:lnTo>
                <a:lnTo>
                  <a:pt x="15419" y="5223"/>
                </a:lnTo>
                <a:lnTo>
                  <a:pt x="15475" y="5203"/>
                </a:lnTo>
                <a:lnTo>
                  <a:pt x="15463" y="5139"/>
                </a:lnTo>
                <a:lnTo>
                  <a:pt x="15448" y="5124"/>
                </a:lnTo>
                <a:close/>
                <a:moveTo>
                  <a:pt x="11803" y="5142"/>
                </a:moveTo>
                <a:lnTo>
                  <a:pt x="11689" y="5164"/>
                </a:lnTo>
                <a:lnTo>
                  <a:pt x="11642" y="5206"/>
                </a:lnTo>
                <a:lnTo>
                  <a:pt x="11655" y="5319"/>
                </a:lnTo>
                <a:lnTo>
                  <a:pt x="11785" y="5400"/>
                </a:lnTo>
                <a:lnTo>
                  <a:pt x="11847" y="5344"/>
                </a:lnTo>
                <a:lnTo>
                  <a:pt x="12017" y="5299"/>
                </a:lnTo>
                <a:lnTo>
                  <a:pt x="11995" y="5176"/>
                </a:lnTo>
                <a:lnTo>
                  <a:pt x="11803" y="5142"/>
                </a:lnTo>
                <a:close/>
                <a:moveTo>
                  <a:pt x="12275" y="5158"/>
                </a:moveTo>
                <a:lnTo>
                  <a:pt x="12145" y="5161"/>
                </a:lnTo>
                <a:lnTo>
                  <a:pt x="12054" y="5168"/>
                </a:lnTo>
                <a:lnTo>
                  <a:pt x="12071" y="5220"/>
                </a:lnTo>
                <a:lnTo>
                  <a:pt x="12184" y="5249"/>
                </a:lnTo>
                <a:lnTo>
                  <a:pt x="12261" y="5235"/>
                </a:lnTo>
                <a:lnTo>
                  <a:pt x="12275" y="5158"/>
                </a:lnTo>
                <a:close/>
                <a:moveTo>
                  <a:pt x="16001" y="5235"/>
                </a:moveTo>
                <a:lnTo>
                  <a:pt x="15968" y="5275"/>
                </a:lnTo>
                <a:lnTo>
                  <a:pt x="15968" y="5356"/>
                </a:lnTo>
                <a:lnTo>
                  <a:pt x="16027" y="5344"/>
                </a:lnTo>
                <a:lnTo>
                  <a:pt x="16074" y="5321"/>
                </a:lnTo>
                <a:lnTo>
                  <a:pt x="16065" y="5265"/>
                </a:lnTo>
                <a:lnTo>
                  <a:pt x="16001" y="5235"/>
                </a:lnTo>
                <a:close/>
                <a:moveTo>
                  <a:pt x="11982" y="5479"/>
                </a:moveTo>
                <a:lnTo>
                  <a:pt x="11926" y="5511"/>
                </a:lnTo>
                <a:lnTo>
                  <a:pt x="11904" y="5585"/>
                </a:lnTo>
                <a:lnTo>
                  <a:pt x="11916" y="5590"/>
                </a:lnTo>
                <a:lnTo>
                  <a:pt x="12027" y="5580"/>
                </a:lnTo>
                <a:lnTo>
                  <a:pt x="12103" y="5557"/>
                </a:lnTo>
                <a:lnTo>
                  <a:pt x="12078" y="5518"/>
                </a:lnTo>
                <a:lnTo>
                  <a:pt x="11982" y="5479"/>
                </a:lnTo>
                <a:close/>
                <a:moveTo>
                  <a:pt x="2156" y="5700"/>
                </a:moveTo>
                <a:lnTo>
                  <a:pt x="2114" y="5722"/>
                </a:lnTo>
                <a:lnTo>
                  <a:pt x="2074" y="5873"/>
                </a:lnTo>
                <a:lnTo>
                  <a:pt x="2057" y="5890"/>
                </a:lnTo>
                <a:lnTo>
                  <a:pt x="2047" y="6038"/>
                </a:lnTo>
                <a:lnTo>
                  <a:pt x="2079" y="6019"/>
                </a:lnTo>
                <a:lnTo>
                  <a:pt x="2070" y="5974"/>
                </a:lnTo>
                <a:lnTo>
                  <a:pt x="2089" y="5959"/>
                </a:lnTo>
                <a:lnTo>
                  <a:pt x="2106" y="5871"/>
                </a:lnTo>
                <a:lnTo>
                  <a:pt x="2111" y="5792"/>
                </a:lnTo>
                <a:lnTo>
                  <a:pt x="2156" y="5700"/>
                </a:lnTo>
                <a:close/>
                <a:moveTo>
                  <a:pt x="2045" y="6689"/>
                </a:moveTo>
                <a:lnTo>
                  <a:pt x="2003" y="6760"/>
                </a:lnTo>
                <a:lnTo>
                  <a:pt x="1993" y="6827"/>
                </a:lnTo>
                <a:lnTo>
                  <a:pt x="2047" y="6893"/>
                </a:lnTo>
                <a:lnTo>
                  <a:pt x="2055" y="6881"/>
                </a:lnTo>
                <a:lnTo>
                  <a:pt x="2074" y="6851"/>
                </a:lnTo>
                <a:lnTo>
                  <a:pt x="2128" y="6876"/>
                </a:lnTo>
                <a:lnTo>
                  <a:pt x="2086" y="6812"/>
                </a:lnTo>
                <a:lnTo>
                  <a:pt x="2081" y="6733"/>
                </a:lnTo>
                <a:lnTo>
                  <a:pt x="2054" y="6743"/>
                </a:lnTo>
                <a:lnTo>
                  <a:pt x="2052" y="6737"/>
                </a:lnTo>
                <a:lnTo>
                  <a:pt x="2045" y="6689"/>
                </a:lnTo>
                <a:close/>
                <a:moveTo>
                  <a:pt x="3671" y="7001"/>
                </a:moveTo>
                <a:lnTo>
                  <a:pt x="3732" y="7065"/>
                </a:lnTo>
                <a:lnTo>
                  <a:pt x="3828" y="7033"/>
                </a:lnTo>
                <a:lnTo>
                  <a:pt x="3895" y="7087"/>
                </a:lnTo>
                <a:lnTo>
                  <a:pt x="4005" y="7130"/>
                </a:lnTo>
                <a:lnTo>
                  <a:pt x="4013" y="7233"/>
                </a:lnTo>
                <a:lnTo>
                  <a:pt x="4069" y="7312"/>
                </a:lnTo>
                <a:lnTo>
                  <a:pt x="4000" y="7406"/>
                </a:lnTo>
                <a:lnTo>
                  <a:pt x="3870" y="7518"/>
                </a:lnTo>
                <a:lnTo>
                  <a:pt x="3845" y="7423"/>
                </a:lnTo>
                <a:lnTo>
                  <a:pt x="3782" y="7369"/>
                </a:lnTo>
                <a:lnTo>
                  <a:pt x="3690" y="7460"/>
                </a:lnTo>
                <a:lnTo>
                  <a:pt x="3656" y="7361"/>
                </a:lnTo>
                <a:lnTo>
                  <a:pt x="3617" y="7406"/>
                </a:lnTo>
                <a:lnTo>
                  <a:pt x="3612" y="7487"/>
                </a:lnTo>
                <a:lnTo>
                  <a:pt x="3526" y="7644"/>
                </a:lnTo>
                <a:lnTo>
                  <a:pt x="3545" y="7794"/>
                </a:lnTo>
                <a:lnTo>
                  <a:pt x="3515" y="7856"/>
                </a:lnTo>
                <a:lnTo>
                  <a:pt x="3454" y="7890"/>
                </a:lnTo>
                <a:lnTo>
                  <a:pt x="3429" y="7927"/>
                </a:lnTo>
                <a:lnTo>
                  <a:pt x="3372" y="8041"/>
                </a:lnTo>
                <a:lnTo>
                  <a:pt x="3461" y="7954"/>
                </a:lnTo>
                <a:lnTo>
                  <a:pt x="3535" y="7992"/>
                </a:lnTo>
                <a:lnTo>
                  <a:pt x="3484" y="8095"/>
                </a:lnTo>
                <a:lnTo>
                  <a:pt x="3461" y="8243"/>
                </a:lnTo>
                <a:lnTo>
                  <a:pt x="3373" y="8206"/>
                </a:lnTo>
                <a:lnTo>
                  <a:pt x="3346" y="8085"/>
                </a:lnTo>
                <a:lnTo>
                  <a:pt x="3240" y="8177"/>
                </a:lnTo>
                <a:lnTo>
                  <a:pt x="3271" y="8248"/>
                </a:lnTo>
                <a:lnTo>
                  <a:pt x="3181" y="8317"/>
                </a:lnTo>
                <a:lnTo>
                  <a:pt x="3190" y="8437"/>
                </a:lnTo>
                <a:lnTo>
                  <a:pt x="3070" y="8566"/>
                </a:lnTo>
                <a:lnTo>
                  <a:pt x="3008" y="8681"/>
                </a:lnTo>
                <a:lnTo>
                  <a:pt x="2978" y="8704"/>
                </a:lnTo>
                <a:lnTo>
                  <a:pt x="2858" y="8588"/>
                </a:lnTo>
                <a:lnTo>
                  <a:pt x="2798" y="8423"/>
                </a:lnTo>
                <a:lnTo>
                  <a:pt x="2814" y="8287"/>
                </a:lnTo>
                <a:lnTo>
                  <a:pt x="2789" y="8166"/>
                </a:lnTo>
                <a:lnTo>
                  <a:pt x="2853" y="8038"/>
                </a:lnTo>
                <a:lnTo>
                  <a:pt x="2907" y="7970"/>
                </a:lnTo>
                <a:lnTo>
                  <a:pt x="2951" y="7975"/>
                </a:lnTo>
                <a:lnTo>
                  <a:pt x="2998" y="7947"/>
                </a:lnTo>
                <a:lnTo>
                  <a:pt x="3094" y="7863"/>
                </a:lnTo>
                <a:lnTo>
                  <a:pt x="3144" y="7930"/>
                </a:lnTo>
                <a:lnTo>
                  <a:pt x="3160" y="7866"/>
                </a:lnTo>
                <a:lnTo>
                  <a:pt x="3143" y="7816"/>
                </a:lnTo>
                <a:lnTo>
                  <a:pt x="3200" y="7676"/>
                </a:lnTo>
                <a:lnTo>
                  <a:pt x="3239" y="7560"/>
                </a:lnTo>
                <a:lnTo>
                  <a:pt x="3333" y="7309"/>
                </a:lnTo>
                <a:lnTo>
                  <a:pt x="3419" y="7235"/>
                </a:lnTo>
                <a:lnTo>
                  <a:pt x="3501" y="7036"/>
                </a:lnTo>
                <a:lnTo>
                  <a:pt x="3671" y="7001"/>
                </a:lnTo>
                <a:close/>
                <a:moveTo>
                  <a:pt x="13274" y="8740"/>
                </a:moveTo>
                <a:lnTo>
                  <a:pt x="13237" y="8777"/>
                </a:lnTo>
                <a:lnTo>
                  <a:pt x="13305" y="8847"/>
                </a:lnTo>
                <a:lnTo>
                  <a:pt x="13236" y="8957"/>
                </a:lnTo>
                <a:lnTo>
                  <a:pt x="13301" y="9204"/>
                </a:lnTo>
                <a:lnTo>
                  <a:pt x="13419" y="9362"/>
                </a:lnTo>
                <a:lnTo>
                  <a:pt x="13487" y="9603"/>
                </a:lnTo>
                <a:lnTo>
                  <a:pt x="13500" y="9746"/>
                </a:lnTo>
                <a:lnTo>
                  <a:pt x="13571" y="9936"/>
                </a:lnTo>
                <a:lnTo>
                  <a:pt x="13608" y="10117"/>
                </a:lnTo>
                <a:lnTo>
                  <a:pt x="13672" y="10261"/>
                </a:lnTo>
                <a:lnTo>
                  <a:pt x="13710" y="10100"/>
                </a:lnTo>
                <a:lnTo>
                  <a:pt x="13833" y="10181"/>
                </a:lnTo>
                <a:lnTo>
                  <a:pt x="13800" y="10054"/>
                </a:lnTo>
                <a:lnTo>
                  <a:pt x="13630" y="9904"/>
                </a:lnTo>
                <a:lnTo>
                  <a:pt x="13621" y="9623"/>
                </a:lnTo>
                <a:lnTo>
                  <a:pt x="13806" y="9630"/>
                </a:lnTo>
                <a:lnTo>
                  <a:pt x="13591" y="9351"/>
                </a:lnTo>
                <a:lnTo>
                  <a:pt x="13488" y="9184"/>
                </a:lnTo>
                <a:lnTo>
                  <a:pt x="13433" y="9009"/>
                </a:lnTo>
                <a:lnTo>
                  <a:pt x="13340" y="8849"/>
                </a:lnTo>
                <a:lnTo>
                  <a:pt x="13274" y="8740"/>
                </a:lnTo>
                <a:close/>
                <a:moveTo>
                  <a:pt x="20868" y="8859"/>
                </a:moveTo>
                <a:lnTo>
                  <a:pt x="20853" y="8871"/>
                </a:lnTo>
                <a:lnTo>
                  <a:pt x="20839" y="8903"/>
                </a:lnTo>
                <a:lnTo>
                  <a:pt x="20843" y="8926"/>
                </a:lnTo>
                <a:lnTo>
                  <a:pt x="20846" y="8933"/>
                </a:lnTo>
                <a:lnTo>
                  <a:pt x="20854" y="8928"/>
                </a:lnTo>
                <a:lnTo>
                  <a:pt x="20871" y="8935"/>
                </a:lnTo>
                <a:lnTo>
                  <a:pt x="20873" y="8884"/>
                </a:lnTo>
                <a:lnTo>
                  <a:pt x="20868" y="8859"/>
                </a:lnTo>
                <a:close/>
                <a:moveTo>
                  <a:pt x="20942" y="8859"/>
                </a:moveTo>
                <a:lnTo>
                  <a:pt x="20930" y="8863"/>
                </a:lnTo>
                <a:lnTo>
                  <a:pt x="20922" y="8873"/>
                </a:lnTo>
                <a:lnTo>
                  <a:pt x="20905" y="8898"/>
                </a:lnTo>
                <a:lnTo>
                  <a:pt x="20901" y="8906"/>
                </a:lnTo>
                <a:lnTo>
                  <a:pt x="20906" y="8925"/>
                </a:lnTo>
                <a:lnTo>
                  <a:pt x="20920" y="8942"/>
                </a:lnTo>
                <a:lnTo>
                  <a:pt x="20928" y="8984"/>
                </a:lnTo>
                <a:lnTo>
                  <a:pt x="20933" y="9004"/>
                </a:lnTo>
                <a:lnTo>
                  <a:pt x="20959" y="9031"/>
                </a:lnTo>
                <a:lnTo>
                  <a:pt x="20975" y="9071"/>
                </a:lnTo>
                <a:lnTo>
                  <a:pt x="20989" y="9058"/>
                </a:lnTo>
                <a:lnTo>
                  <a:pt x="20982" y="9019"/>
                </a:lnTo>
                <a:lnTo>
                  <a:pt x="20977" y="8958"/>
                </a:lnTo>
                <a:lnTo>
                  <a:pt x="20970" y="8883"/>
                </a:lnTo>
                <a:lnTo>
                  <a:pt x="20967" y="8873"/>
                </a:lnTo>
                <a:lnTo>
                  <a:pt x="20942" y="8859"/>
                </a:lnTo>
                <a:close/>
                <a:moveTo>
                  <a:pt x="20824" y="8900"/>
                </a:moveTo>
                <a:lnTo>
                  <a:pt x="20811" y="8955"/>
                </a:lnTo>
                <a:lnTo>
                  <a:pt x="20817" y="8979"/>
                </a:lnTo>
                <a:lnTo>
                  <a:pt x="20831" y="8916"/>
                </a:lnTo>
                <a:lnTo>
                  <a:pt x="20824" y="8900"/>
                </a:lnTo>
                <a:close/>
                <a:moveTo>
                  <a:pt x="224" y="8915"/>
                </a:moveTo>
                <a:cubicBezTo>
                  <a:pt x="203" y="9031"/>
                  <a:pt x="182" y="9147"/>
                  <a:pt x="165" y="9265"/>
                </a:cubicBezTo>
                <a:cubicBezTo>
                  <a:pt x="182" y="9147"/>
                  <a:pt x="203" y="9031"/>
                  <a:pt x="224" y="8915"/>
                </a:cubicBezTo>
                <a:close/>
                <a:moveTo>
                  <a:pt x="20767" y="8984"/>
                </a:moveTo>
                <a:lnTo>
                  <a:pt x="20760" y="8985"/>
                </a:lnTo>
                <a:lnTo>
                  <a:pt x="20762" y="9036"/>
                </a:lnTo>
                <a:lnTo>
                  <a:pt x="20767" y="9036"/>
                </a:lnTo>
                <a:lnTo>
                  <a:pt x="20785" y="9049"/>
                </a:lnTo>
                <a:lnTo>
                  <a:pt x="20795" y="9012"/>
                </a:lnTo>
                <a:lnTo>
                  <a:pt x="20797" y="9004"/>
                </a:lnTo>
                <a:lnTo>
                  <a:pt x="20795" y="8990"/>
                </a:lnTo>
                <a:lnTo>
                  <a:pt x="20767" y="8984"/>
                </a:lnTo>
                <a:close/>
                <a:moveTo>
                  <a:pt x="20689" y="9083"/>
                </a:moveTo>
                <a:lnTo>
                  <a:pt x="20683" y="9108"/>
                </a:lnTo>
                <a:lnTo>
                  <a:pt x="20684" y="9140"/>
                </a:lnTo>
                <a:lnTo>
                  <a:pt x="20688" y="9155"/>
                </a:lnTo>
                <a:lnTo>
                  <a:pt x="20710" y="9139"/>
                </a:lnTo>
                <a:lnTo>
                  <a:pt x="20706" y="9112"/>
                </a:lnTo>
                <a:lnTo>
                  <a:pt x="20689" y="9083"/>
                </a:lnTo>
                <a:close/>
                <a:moveTo>
                  <a:pt x="126" y="9570"/>
                </a:moveTo>
                <a:cubicBezTo>
                  <a:pt x="106" y="9743"/>
                  <a:pt x="91" y="9920"/>
                  <a:pt x="79" y="10096"/>
                </a:cubicBezTo>
                <a:cubicBezTo>
                  <a:pt x="91" y="9920"/>
                  <a:pt x="106" y="9744"/>
                  <a:pt x="126" y="9570"/>
                </a:cubicBezTo>
                <a:close/>
                <a:moveTo>
                  <a:pt x="66" y="10317"/>
                </a:moveTo>
                <a:cubicBezTo>
                  <a:pt x="57" y="10499"/>
                  <a:pt x="55" y="10683"/>
                  <a:pt x="56" y="10867"/>
                </a:cubicBezTo>
                <a:cubicBezTo>
                  <a:pt x="55" y="10845"/>
                  <a:pt x="54" y="10823"/>
                  <a:pt x="54" y="10800"/>
                </a:cubicBezTo>
                <a:cubicBezTo>
                  <a:pt x="54" y="10638"/>
                  <a:pt x="58" y="10477"/>
                  <a:pt x="66" y="10317"/>
                </a:cubicBezTo>
                <a:close/>
                <a:moveTo>
                  <a:pt x="13678" y="10340"/>
                </a:moveTo>
                <a:lnTo>
                  <a:pt x="13680" y="10492"/>
                </a:lnTo>
                <a:lnTo>
                  <a:pt x="13710" y="10753"/>
                </a:lnTo>
                <a:lnTo>
                  <a:pt x="13576" y="10800"/>
                </a:lnTo>
                <a:lnTo>
                  <a:pt x="13545" y="10957"/>
                </a:lnTo>
                <a:lnTo>
                  <a:pt x="13606" y="11133"/>
                </a:lnTo>
                <a:lnTo>
                  <a:pt x="13752" y="11091"/>
                </a:lnTo>
                <a:lnTo>
                  <a:pt x="13773" y="10872"/>
                </a:lnTo>
                <a:lnTo>
                  <a:pt x="14008" y="10938"/>
                </a:lnTo>
                <a:lnTo>
                  <a:pt x="14069" y="10724"/>
                </a:lnTo>
                <a:lnTo>
                  <a:pt x="14239" y="10615"/>
                </a:lnTo>
                <a:lnTo>
                  <a:pt x="14148" y="10425"/>
                </a:lnTo>
                <a:lnTo>
                  <a:pt x="14086" y="10529"/>
                </a:lnTo>
                <a:lnTo>
                  <a:pt x="13988" y="10517"/>
                </a:lnTo>
                <a:lnTo>
                  <a:pt x="13875" y="10487"/>
                </a:lnTo>
                <a:lnTo>
                  <a:pt x="13678" y="10340"/>
                </a:lnTo>
                <a:close/>
                <a:moveTo>
                  <a:pt x="13801" y="11118"/>
                </a:moveTo>
                <a:lnTo>
                  <a:pt x="13668" y="11189"/>
                </a:lnTo>
                <a:lnTo>
                  <a:pt x="13638" y="11318"/>
                </a:lnTo>
                <a:lnTo>
                  <a:pt x="13709" y="11515"/>
                </a:lnTo>
                <a:lnTo>
                  <a:pt x="13670" y="11759"/>
                </a:lnTo>
                <a:lnTo>
                  <a:pt x="13604" y="11850"/>
                </a:lnTo>
                <a:lnTo>
                  <a:pt x="13431" y="12079"/>
                </a:lnTo>
                <a:lnTo>
                  <a:pt x="13320" y="12014"/>
                </a:lnTo>
                <a:lnTo>
                  <a:pt x="13224" y="12369"/>
                </a:lnTo>
                <a:lnTo>
                  <a:pt x="13061" y="12362"/>
                </a:lnTo>
                <a:lnTo>
                  <a:pt x="12771" y="12466"/>
                </a:lnTo>
                <a:lnTo>
                  <a:pt x="12677" y="12608"/>
                </a:lnTo>
                <a:lnTo>
                  <a:pt x="12535" y="12724"/>
                </a:lnTo>
                <a:lnTo>
                  <a:pt x="12466" y="12850"/>
                </a:lnTo>
                <a:lnTo>
                  <a:pt x="12325" y="12924"/>
                </a:lnTo>
                <a:lnTo>
                  <a:pt x="12401" y="13040"/>
                </a:lnTo>
                <a:lnTo>
                  <a:pt x="12505" y="13081"/>
                </a:lnTo>
                <a:lnTo>
                  <a:pt x="12482" y="13249"/>
                </a:lnTo>
                <a:lnTo>
                  <a:pt x="12566" y="13310"/>
                </a:lnTo>
                <a:lnTo>
                  <a:pt x="12660" y="13221"/>
                </a:lnTo>
                <a:lnTo>
                  <a:pt x="12729" y="12897"/>
                </a:lnTo>
                <a:lnTo>
                  <a:pt x="12559" y="12785"/>
                </a:lnTo>
                <a:lnTo>
                  <a:pt x="12737" y="12756"/>
                </a:lnTo>
                <a:lnTo>
                  <a:pt x="12906" y="12642"/>
                </a:lnTo>
                <a:lnTo>
                  <a:pt x="13162" y="12554"/>
                </a:lnTo>
                <a:lnTo>
                  <a:pt x="13189" y="12689"/>
                </a:lnTo>
                <a:lnTo>
                  <a:pt x="13300" y="12739"/>
                </a:lnTo>
                <a:lnTo>
                  <a:pt x="13478" y="12488"/>
                </a:lnTo>
                <a:lnTo>
                  <a:pt x="13736" y="12418"/>
                </a:lnTo>
                <a:lnTo>
                  <a:pt x="13904" y="12286"/>
                </a:lnTo>
                <a:lnTo>
                  <a:pt x="13951" y="12140"/>
                </a:lnTo>
                <a:lnTo>
                  <a:pt x="13907" y="12056"/>
                </a:lnTo>
                <a:lnTo>
                  <a:pt x="13929" y="11898"/>
                </a:lnTo>
                <a:lnTo>
                  <a:pt x="13884" y="11712"/>
                </a:lnTo>
                <a:lnTo>
                  <a:pt x="13968" y="11495"/>
                </a:lnTo>
                <a:lnTo>
                  <a:pt x="13936" y="11347"/>
                </a:lnTo>
                <a:lnTo>
                  <a:pt x="13801" y="11118"/>
                </a:lnTo>
                <a:close/>
                <a:moveTo>
                  <a:pt x="66" y="11271"/>
                </a:moveTo>
                <a:cubicBezTo>
                  <a:pt x="69" y="11347"/>
                  <a:pt x="74" y="11424"/>
                  <a:pt x="79" y="11500"/>
                </a:cubicBezTo>
                <a:cubicBezTo>
                  <a:pt x="74" y="11424"/>
                  <a:pt x="69" y="11348"/>
                  <a:pt x="66" y="11271"/>
                </a:cubicBezTo>
                <a:close/>
                <a:moveTo>
                  <a:pt x="12992" y="12630"/>
                </a:moveTo>
                <a:lnTo>
                  <a:pt x="12939" y="12716"/>
                </a:lnTo>
                <a:lnTo>
                  <a:pt x="12850" y="12709"/>
                </a:lnTo>
                <a:lnTo>
                  <a:pt x="12780" y="12832"/>
                </a:lnTo>
                <a:lnTo>
                  <a:pt x="12788" y="12918"/>
                </a:lnTo>
                <a:lnTo>
                  <a:pt x="12896" y="12953"/>
                </a:lnTo>
                <a:lnTo>
                  <a:pt x="12923" y="12840"/>
                </a:lnTo>
                <a:lnTo>
                  <a:pt x="12995" y="12785"/>
                </a:lnTo>
                <a:lnTo>
                  <a:pt x="13066" y="12832"/>
                </a:lnTo>
                <a:lnTo>
                  <a:pt x="13135" y="12707"/>
                </a:lnTo>
                <a:lnTo>
                  <a:pt x="13108" y="12648"/>
                </a:lnTo>
                <a:lnTo>
                  <a:pt x="12992" y="12630"/>
                </a:lnTo>
                <a:close/>
                <a:moveTo>
                  <a:pt x="11108" y="14446"/>
                </a:moveTo>
                <a:lnTo>
                  <a:pt x="10972" y="14581"/>
                </a:lnTo>
                <a:lnTo>
                  <a:pt x="10872" y="14754"/>
                </a:lnTo>
                <a:lnTo>
                  <a:pt x="10893" y="14882"/>
                </a:lnTo>
                <a:lnTo>
                  <a:pt x="10983" y="15027"/>
                </a:lnTo>
                <a:lnTo>
                  <a:pt x="11058" y="14885"/>
                </a:lnTo>
                <a:lnTo>
                  <a:pt x="11159" y="14604"/>
                </a:lnTo>
                <a:lnTo>
                  <a:pt x="11185" y="14498"/>
                </a:lnTo>
                <a:lnTo>
                  <a:pt x="11108" y="14446"/>
                </a:lnTo>
                <a:close/>
                <a:moveTo>
                  <a:pt x="9135" y="15242"/>
                </a:moveTo>
                <a:lnTo>
                  <a:pt x="8942" y="15266"/>
                </a:lnTo>
                <a:lnTo>
                  <a:pt x="8851" y="15330"/>
                </a:lnTo>
                <a:lnTo>
                  <a:pt x="8846" y="15475"/>
                </a:lnTo>
                <a:lnTo>
                  <a:pt x="8985" y="15545"/>
                </a:lnTo>
                <a:lnTo>
                  <a:pt x="9142" y="15485"/>
                </a:lnTo>
                <a:lnTo>
                  <a:pt x="9189" y="15392"/>
                </a:lnTo>
                <a:lnTo>
                  <a:pt x="9270" y="15328"/>
                </a:lnTo>
                <a:lnTo>
                  <a:pt x="9235" y="15259"/>
                </a:lnTo>
                <a:lnTo>
                  <a:pt x="9135" y="15242"/>
                </a:lnTo>
                <a:close/>
                <a:moveTo>
                  <a:pt x="4057" y="15264"/>
                </a:moveTo>
                <a:lnTo>
                  <a:pt x="3962" y="15463"/>
                </a:lnTo>
                <a:lnTo>
                  <a:pt x="3964" y="15685"/>
                </a:lnTo>
                <a:lnTo>
                  <a:pt x="4023" y="15838"/>
                </a:lnTo>
                <a:lnTo>
                  <a:pt x="4151" y="15878"/>
                </a:lnTo>
                <a:lnTo>
                  <a:pt x="4217" y="15872"/>
                </a:lnTo>
                <a:lnTo>
                  <a:pt x="4254" y="15735"/>
                </a:lnTo>
                <a:lnTo>
                  <a:pt x="4200" y="15544"/>
                </a:lnTo>
                <a:lnTo>
                  <a:pt x="4144" y="15402"/>
                </a:lnTo>
                <a:lnTo>
                  <a:pt x="4057" y="15264"/>
                </a:lnTo>
                <a:close/>
                <a:moveTo>
                  <a:pt x="10982" y="15614"/>
                </a:moveTo>
                <a:lnTo>
                  <a:pt x="10923" y="15766"/>
                </a:lnTo>
                <a:lnTo>
                  <a:pt x="10906" y="16023"/>
                </a:lnTo>
                <a:lnTo>
                  <a:pt x="10832" y="15969"/>
                </a:lnTo>
                <a:lnTo>
                  <a:pt x="10839" y="16126"/>
                </a:lnTo>
                <a:lnTo>
                  <a:pt x="10866" y="16197"/>
                </a:lnTo>
                <a:lnTo>
                  <a:pt x="10957" y="16289"/>
                </a:lnTo>
                <a:lnTo>
                  <a:pt x="10980" y="16230"/>
                </a:lnTo>
                <a:lnTo>
                  <a:pt x="11034" y="16267"/>
                </a:lnTo>
                <a:lnTo>
                  <a:pt x="10977" y="16309"/>
                </a:lnTo>
                <a:lnTo>
                  <a:pt x="10968" y="16375"/>
                </a:lnTo>
                <a:lnTo>
                  <a:pt x="11059" y="16409"/>
                </a:lnTo>
                <a:lnTo>
                  <a:pt x="11224" y="16382"/>
                </a:lnTo>
                <a:lnTo>
                  <a:pt x="11342" y="16474"/>
                </a:lnTo>
                <a:lnTo>
                  <a:pt x="11389" y="16414"/>
                </a:lnTo>
                <a:lnTo>
                  <a:pt x="11456" y="16495"/>
                </a:lnTo>
                <a:lnTo>
                  <a:pt x="11601" y="16567"/>
                </a:lnTo>
                <a:lnTo>
                  <a:pt x="11618" y="16493"/>
                </a:lnTo>
                <a:lnTo>
                  <a:pt x="11557" y="16458"/>
                </a:lnTo>
                <a:lnTo>
                  <a:pt x="11574" y="16370"/>
                </a:lnTo>
                <a:lnTo>
                  <a:pt x="11345" y="16291"/>
                </a:lnTo>
                <a:lnTo>
                  <a:pt x="11265" y="16313"/>
                </a:lnTo>
                <a:lnTo>
                  <a:pt x="11169" y="16298"/>
                </a:lnTo>
                <a:lnTo>
                  <a:pt x="11127" y="16170"/>
                </a:lnTo>
                <a:lnTo>
                  <a:pt x="11153" y="16038"/>
                </a:lnTo>
                <a:lnTo>
                  <a:pt x="11260" y="15981"/>
                </a:lnTo>
                <a:lnTo>
                  <a:pt x="11305" y="15843"/>
                </a:lnTo>
                <a:lnTo>
                  <a:pt x="11243" y="15725"/>
                </a:lnTo>
                <a:lnTo>
                  <a:pt x="11271" y="15656"/>
                </a:lnTo>
                <a:lnTo>
                  <a:pt x="11254" y="15614"/>
                </a:lnTo>
                <a:lnTo>
                  <a:pt x="11199" y="15660"/>
                </a:lnTo>
                <a:lnTo>
                  <a:pt x="11090" y="15614"/>
                </a:lnTo>
                <a:lnTo>
                  <a:pt x="10982" y="15614"/>
                </a:lnTo>
                <a:close/>
                <a:moveTo>
                  <a:pt x="10913" y="16437"/>
                </a:moveTo>
                <a:lnTo>
                  <a:pt x="11007" y="16559"/>
                </a:lnTo>
                <a:lnTo>
                  <a:pt x="11086" y="16636"/>
                </a:lnTo>
                <a:lnTo>
                  <a:pt x="11133" y="16498"/>
                </a:lnTo>
                <a:lnTo>
                  <a:pt x="11069" y="16442"/>
                </a:lnTo>
                <a:lnTo>
                  <a:pt x="10913" y="16437"/>
                </a:lnTo>
                <a:close/>
                <a:moveTo>
                  <a:pt x="19834" y="16518"/>
                </a:moveTo>
                <a:lnTo>
                  <a:pt x="19812" y="16547"/>
                </a:lnTo>
                <a:lnTo>
                  <a:pt x="19745" y="16644"/>
                </a:lnTo>
                <a:lnTo>
                  <a:pt x="19715" y="16685"/>
                </a:lnTo>
                <a:lnTo>
                  <a:pt x="19657" y="16762"/>
                </a:lnTo>
                <a:lnTo>
                  <a:pt x="19652" y="16787"/>
                </a:lnTo>
                <a:lnTo>
                  <a:pt x="19721" y="16695"/>
                </a:lnTo>
                <a:lnTo>
                  <a:pt x="19790" y="16599"/>
                </a:lnTo>
                <a:lnTo>
                  <a:pt x="19801" y="16584"/>
                </a:lnTo>
                <a:lnTo>
                  <a:pt x="19834" y="16518"/>
                </a:lnTo>
                <a:close/>
                <a:moveTo>
                  <a:pt x="11812" y="16555"/>
                </a:moveTo>
                <a:lnTo>
                  <a:pt x="11635" y="16562"/>
                </a:lnTo>
                <a:lnTo>
                  <a:pt x="11749" y="16675"/>
                </a:lnTo>
                <a:lnTo>
                  <a:pt x="11753" y="16734"/>
                </a:lnTo>
                <a:lnTo>
                  <a:pt x="11645" y="16727"/>
                </a:lnTo>
                <a:lnTo>
                  <a:pt x="11675" y="16819"/>
                </a:lnTo>
                <a:lnTo>
                  <a:pt x="11731" y="16825"/>
                </a:lnTo>
                <a:lnTo>
                  <a:pt x="11741" y="16932"/>
                </a:lnTo>
                <a:lnTo>
                  <a:pt x="11828" y="16892"/>
                </a:lnTo>
                <a:lnTo>
                  <a:pt x="11781" y="16799"/>
                </a:lnTo>
                <a:lnTo>
                  <a:pt x="11776" y="16749"/>
                </a:lnTo>
                <a:lnTo>
                  <a:pt x="11918" y="16781"/>
                </a:lnTo>
                <a:lnTo>
                  <a:pt x="11862" y="16609"/>
                </a:lnTo>
                <a:lnTo>
                  <a:pt x="11812" y="16555"/>
                </a:lnTo>
                <a:close/>
                <a:moveTo>
                  <a:pt x="11201" y="16683"/>
                </a:moveTo>
                <a:lnTo>
                  <a:pt x="11229" y="16755"/>
                </a:lnTo>
                <a:lnTo>
                  <a:pt x="11216" y="16835"/>
                </a:lnTo>
                <a:lnTo>
                  <a:pt x="11224" y="16907"/>
                </a:lnTo>
                <a:lnTo>
                  <a:pt x="11340" y="16856"/>
                </a:lnTo>
                <a:lnTo>
                  <a:pt x="11425" y="16789"/>
                </a:lnTo>
                <a:lnTo>
                  <a:pt x="11428" y="16724"/>
                </a:lnTo>
                <a:lnTo>
                  <a:pt x="11310" y="16729"/>
                </a:lnTo>
                <a:lnTo>
                  <a:pt x="11201" y="16683"/>
                </a:lnTo>
                <a:close/>
                <a:moveTo>
                  <a:pt x="10763" y="16767"/>
                </a:moveTo>
                <a:lnTo>
                  <a:pt x="10667" y="16920"/>
                </a:lnTo>
                <a:lnTo>
                  <a:pt x="10554" y="17025"/>
                </a:lnTo>
                <a:lnTo>
                  <a:pt x="10421" y="17114"/>
                </a:lnTo>
                <a:lnTo>
                  <a:pt x="10329" y="17217"/>
                </a:lnTo>
                <a:lnTo>
                  <a:pt x="10576" y="17080"/>
                </a:lnTo>
                <a:lnTo>
                  <a:pt x="10674" y="16978"/>
                </a:lnTo>
                <a:lnTo>
                  <a:pt x="10797" y="16894"/>
                </a:lnTo>
                <a:lnTo>
                  <a:pt x="10763" y="16767"/>
                </a:lnTo>
                <a:close/>
                <a:moveTo>
                  <a:pt x="11605" y="16771"/>
                </a:moveTo>
                <a:lnTo>
                  <a:pt x="11470" y="16925"/>
                </a:lnTo>
                <a:lnTo>
                  <a:pt x="11499" y="16821"/>
                </a:lnTo>
                <a:lnTo>
                  <a:pt x="11398" y="16833"/>
                </a:lnTo>
                <a:lnTo>
                  <a:pt x="11377" y="16931"/>
                </a:lnTo>
                <a:lnTo>
                  <a:pt x="11332" y="16974"/>
                </a:lnTo>
                <a:lnTo>
                  <a:pt x="11295" y="17016"/>
                </a:lnTo>
                <a:lnTo>
                  <a:pt x="11409" y="17117"/>
                </a:lnTo>
                <a:lnTo>
                  <a:pt x="11467" y="17070"/>
                </a:lnTo>
                <a:lnTo>
                  <a:pt x="11524" y="16971"/>
                </a:lnTo>
                <a:lnTo>
                  <a:pt x="11589" y="16919"/>
                </a:lnTo>
                <a:lnTo>
                  <a:pt x="11605" y="16771"/>
                </a:lnTo>
                <a:close/>
                <a:moveTo>
                  <a:pt x="19622" y="16853"/>
                </a:moveTo>
                <a:lnTo>
                  <a:pt x="19605" y="16860"/>
                </a:lnTo>
                <a:lnTo>
                  <a:pt x="19573" y="16905"/>
                </a:lnTo>
                <a:lnTo>
                  <a:pt x="19536" y="16941"/>
                </a:lnTo>
                <a:lnTo>
                  <a:pt x="19482" y="17018"/>
                </a:lnTo>
                <a:lnTo>
                  <a:pt x="19471" y="17053"/>
                </a:lnTo>
                <a:lnTo>
                  <a:pt x="19516" y="17006"/>
                </a:lnTo>
                <a:lnTo>
                  <a:pt x="19582" y="16925"/>
                </a:lnTo>
                <a:lnTo>
                  <a:pt x="19622" y="16853"/>
                </a:lnTo>
                <a:close/>
                <a:moveTo>
                  <a:pt x="6375" y="16957"/>
                </a:moveTo>
                <a:lnTo>
                  <a:pt x="6386" y="17033"/>
                </a:lnTo>
                <a:lnTo>
                  <a:pt x="6558" y="17245"/>
                </a:lnTo>
                <a:lnTo>
                  <a:pt x="6686" y="17363"/>
                </a:lnTo>
                <a:lnTo>
                  <a:pt x="6774" y="17508"/>
                </a:lnTo>
                <a:lnTo>
                  <a:pt x="6928" y="17638"/>
                </a:lnTo>
                <a:lnTo>
                  <a:pt x="6992" y="17760"/>
                </a:lnTo>
                <a:lnTo>
                  <a:pt x="7043" y="17890"/>
                </a:lnTo>
                <a:lnTo>
                  <a:pt x="7198" y="18040"/>
                </a:lnTo>
                <a:lnTo>
                  <a:pt x="7334" y="18254"/>
                </a:lnTo>
                <a:lnTo>
                  <a:pt x="7425" y="18370"/>
                </a:lnTo>
                <a:lnTo>
                  <a:pt x="7561" y="18503"/>
                </a:lnTo>
                <a:lnTo>
                  <a:pt x="7640" y="18595"/>
                </a:lnTo>
                <a:lnTo>
                  <a:pt x="7874" y="18743"/>
                </a:lnTo>
                <a:lnTo>
                  <a:pt x="8031" y="18873"/>
                </a:lnTo>
                <a:lnTo>
                  <a:pt x="8230" y="18907"/>
                </a:lnTo>
                <a:lnTo>
                  <a:pt x="8231" y="18723"/>
                </a:lnTo>
                <a:lnTo>
                  <a:pt x="8273" y="18577"/>
                </a:lnTo>
                <a:lnTo>
                  <a:pt x="8184" y="18483"/>
                </a:lnTo>
                <a:lnTo>
                  <a:pt x="8050" y="18446"/>
                </a:lnTo>
                <a:lnTo>
                  <a:pt x="7986" y="18363"/>
                </a:lnTo>
                <a:lnTo>
                  <a:pt x="7954" y="18267"/>
                </a:lnTo>
                <a:lnTo>
                  <a:pt x="7890" y="18250"/>
                </a:lnTo>
                <a:lnTo>
                  <a:pt x="7785" y="18185"/>
                </a:lnTo>
                <a:lnTo>
                  <a:pt x="7858" y="18092"/>
                </a:lnTo>
                <a:lnTo>
                  <a:pt x="7721" y="18003"/>
                </a:lnTo>
                <a:lnTo>
                  <a:pt x="7619" y="17868"/>
                </a:lnTo>
                <a:lnTo>
                  <a:pt x="7469" y="17740"/>
                </a:lnTo>
                <a:lnTo>
                  <a:pt x="7289" y="17695"/>
                </a:lnTo>
                <a:lnTo>
                  <a:pt x="7124" y="17505"/>
                </a:lnTo>
                <a:lnTo>
                  <a:pt x="7029" y="17420"/>
                </a:lnTo>
                <a:lnTo>
                  <a:pt x="6896" y="17289"/>
                </a:lnTo>
                <a:lnTo>
                  <a:pt x="6750" y="17106"/>
                </a:lnTo>
                <a:lnTo>
                  <a:pt x="6484" y="16998"/>
                </a:lnTo>
                <a:lnTo>
                  <a:pt x="6375" y="16957"/>
                </a:lnTo>
                <a:close/>
                <a:moveTo>
                  <a:pt x="11854" y="16983"/>
                </a:moveTo>
                <a:lnTo>
                  <a:pt x="11867" y="17099"/>
                </a:lnTo>
                <a:lnTo>
                  <a:pt x="11738" y="17111"/>
                </a:lnTo>
                <a:lnTo>
                  <a:pt x="11707" y="17180"/>
                </a:lnTo>
                <a:lnTo>
                  <a:pt x="11568" y="17228"/>
                </a:lnTo>
                <a:lnTo>
                  <a:pt x="11500" y="17163"/>
                </a:lnTo>
                <a:lnTo>
                  <a:pt x="11401" y="17223"/>
                </a:lnTo>
                <a:lnTo>
                  <a:pt x="11283" y="17269"/>
                </a:lnTo>
                <a:lnTo>
                  <a:pt x="11211" y="17397"/>
                </a:lnTo>
                <a:lnTo>
                  <a:pt x="11243" y="17439"/>
                </a:lnTo>
                <a:lnTo>
                  <a:pt x="11379" y="17353"/>
                </a:lnTo>
                <a:lnTo>
                  <a:pt x="11467" y="17355"/>
                </a:lnTo>
                <a:lnTo>
                  <a:pt x="11525" y="17291"/>
                </a:lnTo>
                <a:lnTo>
                  <a:pt x="11643" y="17355"/>
                </a:lnTo>
                <a:lnTo>
                  <a:pt x="11588" y="17429"/>
                </a:lnTo>
                <a:lnTo>
                  <a:pt x="11642" y="17531"/>
                </a:lnTo>
                <a:lnTo>
                  <a:pt x="11860" y="17602"/>
                </a:lnTo>
                <a:lnTo>
                  <a:pt x="11914" y="17531"/>
                </a:lnTo>
                <a:lnTo>
                  <a:pt x="11852" y="17427"/>
                </a:lnTo>
                <a:lnTo>
                  <a:pt x="11938" y="17346"/>
                </a:lnTo>
                <a:lnTo>
                  <a:pt x="12009" y="17491"/>
                </a:lnTo>
                <a:lnTo>
                  <a:pt x="12069" y="17351"/>
                </a:lnTo>
                <a:lnTo>
                  <a:pt x="12057" y="17271"/>
                </a:lnTo>
                <a:lnTo>
                  <a:pt x="12037" y="17173"/>
                </a:lnTo>
                <a:lnTo>
                  <a:pt x="12022" y="17117"/>
                </a:lnTo>
                <a:lnTo>
                  <a:pt x="12005" y="17043"/>
                </a:lnTo>
                <a:lnTo>
                  <a:pt x="11854" y="16983"/>
                </a:lnTo>
                <a:close/>
                <a:moveTo>
                  <a:pt x="10243" y="17427"/>
                </a:moveTo>
                <a:lnTo>
                  <a:pt x="10149" y="17538"/>
                </a:lnTo>
                <a:lnTo>
                  <a:pt x="10004" y="17631"/>
                </a:lnTo>
                <a:lnTo>
                  <a:pt x="9844" y="17700"/>
                </a:lnTo>
                <a:lnTo>
                  <a:pt x="9770" y="17747"/>
                </a:lnTo>
                <a:lnTo>
                  <a:pt x="9677" y="17829"/>
                </a:lnTo>
                <a:lnTo>
                  <a:pt x="9543" y="17930"/>
                </a:lnTo>
                <a:lnTo>
                  <a:pt x="9320" y="17939"/>
                </a:lnTo>
                <a:lnTo>
                  <a:pt x="9241" y="17956"/>
                </a:lnTo>
                <a:lnTo>
                  <a:pt x="9203" y="18068"/>
                </a:lnTo>
                <a:lnTo>
                  <a:pt x="9059" y="18077"/>
                </a:lnTo>
                <a:lnTo>
                  <a:pt x="8923" y="18015"/>
                </a:lnTo>
                <a:lnTo>
                  <a:pt x="8814" y="18090"/>
                </a:lnTo>
                <a:lnTo>
                  <a:pt x="8792" y="18210"/>
                </a:lnTo>
                <a:lnTo>
                  <a:pt x="8817" y="18329"/>
                </a:lnTo>
                <a:lnTo>
                  <a:pt x="8906" y="18452"/>
                </a:lnTo>
                <a:lnTo>
                  <a:pt x="8999" y="18499"/>
                </a:lnTo>
                <a:lnTo>
                  <a:pt x="9029" y="18673"/>
                </a:lnTo>
                <a:lnTo>
                  <a:pt x="9181" y="18705"/>
                </a:lnTo>
                <a:lnTo>
                  <a:pt x="9304" y="18711"/>
                </a:lnTo>
                <a:lnTo>
                  <a:pt x="9371" y="18779"/>
                </a:lnTo>
                <a:lnTo>
                  <a:pt x="9591" y="18754"/>
                </a:lnTo>
                <a:lnTo>
                  <a:pt x="9686" y="18801"/>
                </a:lnTo>
                <a:lnTo>
                  <a:pt x="9819" y="18818"/>
                </a:lnTo>
                <a:lnTo>
                  <a:pt x="9893" y="18898"/>
                </a:lnTo>
                <a:lnTo>
                  <a:pt x="10105" y="18855"/>
                </a:lnTo>
                <a:lnTo>
                  <a:pt x="10132" y="18900"/>
                </a:lnTo>
                <a:lnTo>
                  <a:pt x="10204" y="18713"/>
                </a:lnTo>
                <a:lnTo>
                  <a:pt x="10207" y="18587"/>
                </a:lnTo>
                <a:lnTo>
                  <a:pt x="10388" y="18504"/>
                </a:lnTo>
                <a:lnTo>
                  <a:pt x="10381" y="18387"/>
                </a:lnTo>
                <a:lnTo>
                  <a:pt x="10443" y="18297"/>
                </a:lnTo>
                <a:lnTo>
                  <a:pt x="10665" y="18286"/>
                </a:lnTo>
                <a:lnTo>
                  <a:pt x="10455" y="18156"/>
                </a:lnTo>
                <a:lnTo>
                  <a:pt x="10487" y="18094"/>
                </a:lnTo>
                <a:lnTo>
                  <a:pt x="10351" y="17959"/>
                </a:lnTo>
                <a:lnTo>
                  <a:pt x="10457" y="17836"/>
                </a:lnTo>
                <a:lnTo>
                  <a:pt x="10595" y="17791"/>
                </a:lnTo>
                <a:lnTo>
                  <a:pt x="10561" y="17722"/>
                </a:lnTo>
                <a:lnTo>
                  <a:pt x="10687" y="17715"/>
                </a:lnTo>
                <a:lnTo>
                  <a:pt x="10701" y="17659"/>
                </a:lnTo>
                <a:lnTo>
                  <a:pt x="10544" y="17614"/>
                </a:lnTo>
                <a:lnTo>
                  <a:pt x="10421" y="17570"/>
                </a:lnTo>
                <a:lnTo>
                  <a:pt x="10415" y="17508"/>
                </a:lnTo>
                <a:lnTo>
                  <a:pt x="10319" y="17430"/>
                </a:lnTo>
                <a:lnTo>
                  <a:pt x="10243" y="17427"/>
                </a:lnTo>
                <a:close/>
                <a:moveTo>
                  <a:pt x="17829" y="17580"/>
                </a:moveTo>
                <a:lnTo>
                  <a:pt x="17782" y="17611"/>
                </a:lnTo>
                <a:lnTo>
                  <a:pt x="17801" y="17661"/>
                </a:lnTo>
                <a:lnTo>
                  <a:pt x="17887" y="17696"/>
                </a:lnTo>
                <a:lnTo>
                  <a:pt x="17912" y="17663"/>
                </a:lnTo>
                <a:lnTo>
                  <a:pt x="17865" y="17643"/>
                </a:lnTo>
                <a:lnTo>
                  <a:pt x="17829" y="17580"/>
                </a:lnTo>
                <a:close/>
                <a:moveTo>
                  <a:pt x="16468" y="17646"/>
                </a:moveTo>
                <a:lnTo>
                  <a:pt x="16382" y="17648"/>
                </a:lnTo>
                <a:lnTo>
                  <a:pt x="16336" y="17696"/>
                </a:lnTo>
                <a:lnTo>
                  <a:pt x="16451" y="17685"/>
                </a:lnTo>
                <a:lnTo>
                  <a:pt x="16540" y="17698"/>
                </a:lnTo>
                <a:lnTo>
                  <a:pt x="16609" y="17707"/>
                </a:lnTo>
                <a:lnTo>
                  <a:pt x="16643" y="17739"/>
                </a:lnTo>
                <a:lnTo>
                  <a:pt x="16668" y="17797"/>
                </a:lnTo>
                <a:lnTo>
                  <a:pt x="16720" y="17742"/>
                </a:lnTo>
                <a:lnTo>
                  <a:pt x="16705" y="17686"/>
                </a:lnTo>
                <a:lnTo>
                  <a:pt x="16648" y="17675"/>
                </a:lnTo>
                <a:lnTo>
                  <a:pt x="16587" y="17651"/>
                </a:lnTo>
                <a:lnTo>
                  <a:pt x="16522" y="17649"/>
                </a:lnTo>
                <a:lnTo>
                  <a:pt x="16468" y="17646"/>
                </a:lnTo>
                <a:close/>
                <a:moveTo>
                  <a:pt x="17653" y="17654"/>
                </a:moveTo>
                <a:lnTo>
                  <a:pt x="17543" y="17670"/>
                </a:lnTo>
                <a:lnTo>
                  <a:pt x="17479" y="17678"/>
                </a:lnTo>
                <a:lnTo>
                  <a:pt x="17456" y="17703"/>
                </a:lnTo>
                <a:lnTo>
                  <a:pt x="17506" y="17712"/>
                </a:lnTo>
                <a:lnTo>
                  <a:pt x="17579" y="17708"/>
                </a:lnTo>
                <a:lnTo>
                  <a:pt x="17685" y="17691"/>
                </a:lnTo>
                <a:lnTo>
                  <a:pt x="17681" y="17671"/>
                </a:lnTo>
                <a:lnTo>
                  <a:pt x="17653" y="17654"/>
                </a:lnTo>
                <a:close/>
                <a:moveTo>
                  <a:pt x="16951" y="17696"/>
                </a:moveTo>
                <a:lnTo>
                  <a:pt x="16927" y="17720"/>
                </a:lnTo>
                <a:lnTo>
                  <a:pt x="16952" y="17796"/>
                </a:lnTo>
                <a:lnTo>
                  <a:pt x="17013" y="17838"/>
                </a:lnTo>
                <a:lnTo>
                  <a:pt x="17074" y="17850"/>
                </a:lnTo>
                <a:lnTo>
                  <a:pt x="17117" y="17818"/>
                </a:lnTo>
                <a:lnTo>
                  <a:pt x="17143" y="17772"/>
                </a:lnTo>
                <a:lnTo>
                  <a:pt x="17075" y="17769"/>
                </a:lnTo>
                <a:lnTo>
                  <a:pt x="17008" y="17730"/>
                </a:lnTo>
                <a:lnTo>
                  <a:pt x="16964" y="17725"/>
                </a:lnTo>
                <a:lnTo>
                  <a:pt x="16951" y="17696"/>
                </a:lnTo>
                <a:close/>
                <a:moveTo>
                  <a:pt x="17952" y="17723"/>
                </a:moveTo>
                <a:lnTo>
                  <a:pt x="17925" y="17737"/>
                </a:lnTo>
                <a:lnTo>
                  <a:pt x="17848" y="17762"/>
                </a:lnTo>
                <a:lnTo>
                  <a:pt x="17887" y="17797"/>
                </a:lnTo>
                <a:lnTo>
                  <a:pt x="17983" y="17737"/>
                </a:lnTo>
                <a:lnTo>
                  <a:pt x="17952" y="17723"/>
                </a:lnTo>
                <a:close/>
                <a:moveTo>
                  <a:pt x="17220" y="17739"/>
                </a:moveTo>
                <a:lnTo>
                  <a:pt x="17210" y="17762"/>
                </a:lnTo>
                <a:lnTo>
                  <a:pt x="17266" y="17779"/>
                </a:lnTo>
                <a:lnTo>
                  <a:pt x="17328" y="17771"/>
                </a:lnTo>
                <a:lnTo>
                  <a:pt x="17358" y="17749"/>
                </a:lnTo>
                <a:lnTo>
                  <a:pt x="17304" y="17742"/>
                </a:lnTo>
                <a:lnTo>
                  <a:pt x="17220" y="17739"/>
                </a:lnTo>
                <a:close/>
                <a:moveTo>
                  <a:pt x="17772" y="17749"/>
                </a:moveTo>
                <a:lnTo>
                  <a:pt x="17732" y="17752"/>
                </a:lnTo>
                <a:lnTo>
                  <a:pt x="17641" y="17791"/>
                </a:lnTo>
                <a:lnTo>
                  <a:pt x="17624" y="17841"/>
                </a:lnTo>
                <a:lnTo>
                  <a:pt x="17651" y="17841"/>
                </a:lnTo>
                <a:lnTo>
                  <a:pt x="17735" y="17801"/>
                </a:lnTo>
                <a:lnTo>
                  <a:pt x="17791" y="17764"/>
                </a:lnTo>
                <a:lnTo>
                  <a:pt x="17772" y="17749"/>
                </a:lnTo>
                <a:close/>
                <a:moveTo>
                  <a:pt x="18474" y="17750"/>
                </a:moveTo>
                <a:lnTo>
                  <a:pt x="18425" y="17764"/>
                </a:lnTo>
                <a:lnTo>
                  <a:pt x="18402" y="17841"/>
                </a:lnTo>
                <a:lnTo>
                  <a:pt x="18408" y="17856"/>
                </a:lnTo>
                <a:lnTo>
                  <a:pt x="18437" y="17831"/>
                </a:lnTo>
                <a:lnTo>
                  <a:pt x="18466" y="17819"/>
                </a:lnTo>
                <a:lnTo>
                  <a:pt x="18474" y="17750"/>
                </a:lnTo>
                <a:close/>
                <a:moveTo>
                  <a:pt x="16564" y="17771"/>
                </a:moveTo>
                <a:lnTo>
                  <a:pt x="16469" y="17814"/>
                </a:lnTo>
                <a:lnTo>
                  <a:pt x="16481" y="17880"/>
                </a:lnTo>
                <a:lnTo>
                  <a:pt x="16390" y="17962"/>
                </a:lnTo>
                <a:lnTo>
                  <a:pt x="16341" y="18021"/>
                </a:lnTo>
                <a:lnTo>
                  <a:pt x="16249" y="18070"/>
                </a:lnTo>
                <a:lnTo>
                  <a:pt x="16237" y="18011"/>
                </a:lnTo>
                <a:lnTo>
                  <a:pt x="16213" y="18025"/>
                </a:lnTo>
                <a:lnTo>
                  <a:pt x="16185" y="18092"/>
                </a:lnTo>
                <a:lnTo>
                  <a:pt x="16096" y="18137"/>
                </a:lnTo>
                <a:lnTo>
                  <a:pt x="15951" y="18178"/>
                </a:lnTo>
                <a:lnTo>
                  <a:pt x="15934" y="18220"/>
                </a:lnTo>
                <a:lnTo>
                  <a:pt x="16025" y="18217"/>
                </a:lnTo>
                <a:lnTo>
                  <a:pt x="16156" y="18198"/>
                </a:lnTo>
                <a:lnTo>
                  <a:pt x="16242" y="18163"/>
                </a:lnTo>
                <a:lnTo>
                  <a:pt x="16326" y="18100"/>
                </a:lnTo>
                <a:lnTo>
                  <a:pt x="16417" y="18035"/>
                </a:lnTo>
                <a:lnTo>
                  <a:pt x="16444" y="17989"/>
                </a:lnTo>
                <a:lnTo>
                  <a:pt x="16528" y="17944"/>
                </a:lnTo>
                <a:lnTo>
                  <a:pt x="16587" y="17846"/>
                </a:lnTo>
                <a:lnTo>
                  <a:pt x="16596" y="17777"/>
                </a:lnTo>
                <a:lnTo>
                  <a:pt x="16564" y="17771"/>
                </a:lnTo>
                <a:close/>
                <a:moveTo>
                  <a:pt x="18454" y="17840"/>
                </a:moveTo>
                <a:lnTo>
                  <a:pt x="18439" y="17870"/>
                </a:lnTo>
                <a:lnTo>
                  <a:pt x="18462" y="17883"/>
                </a:lnTo>
                <a:lnTo>
                  <a:pt x="18508" y="17840"/>
                </a:lnTo>
                <a:lnTo>
                  <a:pt x="18454" y="17840"/>
                </a:lnTo>
                <a:close/>
                <a:moveTo>
                  <a:pt x="12339" y="18042"/>
                </a:moveTo>
                <a:lnTo>
                  <a:pt x="12276" y="18097"/>
                </a:lnTo>
                <a:lnTo>
                  <a:pt x="12239" y="18208"/>
                </a:lnTo>
                <a:lnTo>
                  <a:pt x="12295" y="18373"/>
                </a:lnTo>
                <a:lnTo>
                  <a:pt x="12371" y="18449"/>
                </a:lnTo>
                <a:lnTo>
                  <a:pt x="12423" y="18427"/>
                </a:lnTo>
                <a:lnTo>
                  <a:pt x="12345" y="18366"/>
                </a:lnTo>
                <a:lnTo>
                  <a:pt x="12374" y="18284"/>
                </a:lnTo>
                <a:lnTo>
                  <a:pt x="12470" y="18286"/>
                </a:lnTo>
                <a:lnTo>
                  <a:pt x="12480" y="18168"/>
                </a:lnTo>
                <a:lnTo>
                  <a:pt x="12461" y="18116"/>
                </a:lnTo>
                <a:lnTo>
                  <a:pt x="12352" y="18114"/>
                </a:lnTo>
                <a:lnTo>
                  <a:pt x="12339" y="18042"/>
                </a:lnTo>
                <a:close/>
                <a:moveTo>
                  <a:pt x="11803" y="18158"/>
                </a:moveTo>
                <a:lnTo>
                  <a:pt x="11620" y="18265"/>
                </a:lnTo>
                <a:lnTo>
                  <a:pt x="11403" y="18281"/>
                </a:lnTo>
                <a:lnTo>
                  <a:pt x="11167" y="18269"/>
                </a:lnTo>
                <a:lnTo>
                  <a:pt x="11021" y="18232"/>
                </a:lnTo>
                <a:lnTo>
                  <a:pt x="10861" y="18331"/>
                </a:lnTo>
                <a:lnTo>
                  <a:pt x="10820" y="18387"/>
                </a:lnTo>
                <a:lnTo>
                  <a:pt x="10726" y="18582"/>
                </a:lnTo>
                <a:lnTo>
                  <a:pt x="10701" y="18685"/>
                </a:lnTo>
                <a:lnTo>
                  <a:pt x="10623" y="18765"/>
                </a:lnTo>
                <a:lnTo>
                  <a:pt x="10680" y="18851"/>
                </a:lnTo>
                <a:lnTo>
                  <a:pt x="10760" y="18853"/>
                </a:lnTo>
                <a:lnTo>
                  <a:pt x="10788" y="18971"/>
                </a:lnTo>
                <a:lnTo>
                  <a:pt x="10736" y="19082"/>
                </a:lnTo>
                <a:lnTo>
                  <a:pt x="10815" y="19117"/>
                </a:lnTo>
                <a:lnTo>
                  <a:pt x="10935" y="19100"/>
                </a:lnTo>
                <a:lnTo>
                  <a:pt x="10926" y="18927"/>
                </a:lnTo>
                <a:lnTo>
                  <a:pt x="10911" y="18784"/>
                </a:lnTo>
                <a:lnTo>
                  <a:pt x="11036" y="18743"/>
                </a:lnTo>
                <a:lnTo>
                  <a:pt x="11022" y="18866"/>
                </a:lnTo>
                <a:lnTo>
                  <a:pt x="11157" y="18935"/>
                </a:lnTo>
                <a:lnTo>
                  <a:pt x="11133" y="18982"/>
                </a:lnTo>
                <a:lnTo>
                  <a:pt x="11179" y="19016"/>
                </a:lnTo>
                <a:lnTo>
                  <a:pt x="11362" y="18964"/>
                </a:lnTo>
                <a:lnTo>
                  <a:pt x="11271" y="19065"/>
                </a:lnTo>
                <a:lnTo>
                  <a:pt x="11345" y="19104"/>
                </a:lnTo>
                <a:lnTo>
                  <a:pt x="11445" y="19067"/>
                </a:lnTo>
                <a:lnTo>
                  <a:pt x="11446" y="18988"/>
                </a:lnTo>
                <a:lnTo>
                  <a:pt x="11280" y="18851"/>
                </a:lnTo>
                <a:lnTo>
                  <a:pt x="11313" y="18807"/>
                </a:lnTo>
                <a:lnTo>
                  <a:pt x="11137" y="18651"/>
                </a:lnTo>
                <a:lnTo>
                  <a:pt x="11302" y="18597"/>
                </a:lnTo>
                <a:lnTo>
                  <a:pt x="11384" y="18520"/>
                </a:lnTo>
                <a:lnTo>
                  <a:pt x="11465" y="18535"/>
                </a:lnTo>
                <a:lnTo>
                  <a:pt x="11480" y="18474"/>
                </a:lnTo>
                <a:lnTo>
                  <a:pt x="11132" y="18530"/>
                </a:lnTo>
                <a:lnTo>
                  <a:pt x="11029" y="18589"/>
                </a:lnTo>
                <a:lnTo>
                  <a:pt x="10861" y="18474"/>
                </a:lnTo>
                <a:lnTo>
                  <a:pt x="10888" y="18375"/>
                </a:lnTo>
                <a:lnTo>
                  <a:pt x="11052" y="18355"/>
                </a:lnTo>
                <a:lnTo>
                  <a:pt x="11366" y="18341"/>
                </a:lnTo>
                <a:lnTo>
                  <a:pt x="11546" y="18360"/>
                </a:lnTo>
                <a:lnTo>
                  <a:pt x="11687" y="18328"/>
                </a:lnTo>
                <a:lnTo>
                  <a:pt x="11837" y="18185"/>
                </a:lnTo>
                <a:lnTo>
                  <a:pt x="11803" y="18158"/>
                </a:lnTo>
                <a:close/>
                <a:moveTo>
                  <a:pt x="15321" y="18210"/>
                </a:moveTo>
                <a:lnTo>
                  <a:pt x="15007" y="18237"/>
                </a:lnTo>
                <a:lnTo>
                  <a:pt x="14707" y="18237"/>
                </a:lnTo>
                <a:lnTo>
                  <a:pt x="14518" y="18262"/>
                </a:lnTo>
                <a:lnTo>
                  <a:pt x="14389" y="18250"/>
                </a:lnTo>
                <a:lnTo>
                  <a:pt x="14237" y="18242"/>
                </a:lnTo>
                <a:lnTo>
                  <a:pt x="14077" y="18279"/>
                </a:lnTo>
                <a:lnTo>
                  <a:pt x="13870" y="18400"/>
                </a:lnTo>
                <a:lnTo>
                  <a:pt x="13717" y="18563"/>
                </a:lnTo>
                <a:lnTo>
                  <a:pt x="13532" y="18523"/>
                </a:lnTo>
                <a:lnTo>
                  <a:pt x="13483" y="18326"/>
                </a:lnTo>
                <a:lnTo>
                  <a:pt x="13455" y="18284"/>
                </a:lnTo>
                <a:lnTo>
                  <a:pt x="13162" y="18279"/>
                </a:lnTo>
                <a:lnTo>
                  <a:pt x="13067" y="18334"/>
                </a:lnTo>
                <a:lnTo>
                  <a:pt x="12818" y="18402"/>
                </a:lnTo>
                <a:lnTo>
                  <a:pt x="12896" y="18456"/>
                </a:lnTo>
                <a:lnTo>
                  <a:pt x="13061" y="18456"/>
                </a:lnTo>
                <a:lnTo>
                  <a:pt x="13133" y="18520"/>
                </a:lnTo>
                <a:lnTo>
                  <a:pt x="13401" y="18477"/>
                </a:lnTo>
                <a:lnTo>
                  <a:pt x="13416" y="18508"/>
                </a:lnTo>
                <a:lnTo>
                  <a:pt x="13285" y="18528"/>
                </a:lnTo>
                <a:lnTo>
                  <a:pt x="13088" y="18604"/>
                </a:lnTo>
                <a:lnTo>
                  <a:pt x="13226" y="18644"/>
                </a:lnTo>
                <a:lnTo>
                  <a:pt x="13226" y="18696"/>
                </a:lnTo>
                <a:lnTo>
                  <a:pt x="13266" y="18735"/>
                </a:lnTo>
                <a:lnTo>
                  <a:pt x="13337" y="18713"/>
                </a:lnTo>
                <a:lnTo>
                  <a:pt x="13391" y="18644"/>
                </a:lnTo>
                <a:lnTo>
                  <a:pt x="13662" y="18708"/>
                </a:lnTo>
                <a:lnTo>
                  <a:pt x="13810" y="18688"/>
                </a:lnTo>
                <a:lnTo>
                  <a:pt x="14151" y="18717"/>
                </a:lnTo>
                <a:lnTo>
                  <a:pt x="14232" y="18796"/>
                </a:lnTo>
                <a:lnTo>
                  <a:pt x="14271" y="18912"/>
                </a:lnTo>
                <a:lnTo>
                  <a:pt x="14158" y="18969"/>
                </a:lnTo>
                <a:lnTo>
                  <a:pt x="14076" y="19078"/>
                </a:lnTo>
                <a:lnTo>
                  <a:pt x="14300" y="19023"/>
                </a:lnTo>
                <a:lnTo>
                  <a:pt x="14345" y="18981"/>
                </a:lnTo>
                <a:lnTo>
                  <a:pt x="14522" y="18957"/>
                </a:lnTo>
                <a:lnTo>
                  <a:pt x="14668" y="19008"/>
                </a:lnTo>
                <a:lnTo>
                  <a:pt x="14847" y="18964"/>
                </a:lnTo>
                <a:lnTo>
                  <a:pt x="14941" y="18954"/>
                </a:lnTo>
                <a:lnTo>
                  <a:pt x="15079" y="18875"/>
                </a:lnTo>
                <a:lnTo>
                  <a:pt x="15065" y="18799"/>
                </a:lnTo>
                <a:lnTo>
                  <a:pt x="15173" y="18730"/>
                </a:lnTo>
                <a:lnTo>
                  <a:pt x="15320" y="18651"/>
                </a:lnTo>
                <a:lnTo>
                  <a:pt x="15533" y="18627"/>
                </a:lnTo>
                <a:lnTo>
                  <a:pt x="15609" y="18696"/>
                </a:lnTo>
                <a:lnTo>
                  <a:pt x="15697" y="18723"/>
                </a:lnTo>
                <a:lnTo>
                  <a:pt x="15815" y="18747"/>
                </a:lnTo>
                <a:lnTo>
                  <a:pt x="15976" y="18700"/>
                </a:lnTo>
                <a:lnTo>
                  <a:pt x="16112" y="18658"/>
                </a:lnTo>
                <a:lnTo>
                  <a:pt x="16148" y="18669"/>
                </a:lnTo>
                <a:lnTo>
                  <a:pt x="16254" y="18619"/>
                </a:lnTo>
                <a:lnTo>
                  <a:pt x="16277" y="18580"/>
                </a:lnTo>
                <a:lnTo>
                  <a:pt x="16114" y="18604"/>
                </a:lnTo>
                <a:lnTo>
                  <a:pt x="16165" y="18563"/>
                </a:lnTo>
                <a:lnTo>
                  <a:pt x="16043" y="18594"/>
                </a:lnTo>
                <a:lnTo>
                  <a:pt x="16057" y="18541"/>
                </a:lnTo>
                <a:lnTo>
                  <a:pt x="15963" y="18582"/>
                </a:lnTo>
                <a:lnTo>
                  <a:pt x="15872" y="18503"/>
                </a:lnTo>
                <a:lnTo>
                  <a:pt x="15732" y="18483"/>
                </a:lnTo>
                <a:lnTo>
                  <a:pt x="15702" y="18417"/>
                </a:lnTo>
                <a:lnTo>
                  <a:pt x="15855" y="18350"/>
                </a:lnTo>
                <a:lnTo>
                  <a:pt x="15820" y="18301"/>
                </a:lnTo>
                <a:lnTo>
                  <a:pt x="15547" y="18326"/>
                </a:lnTo>
                <a:lnTo>
                  <a:pt x="15527" y="18264"/>
                </a:lnTo>
                <a:lnTo>
                  <a:pt x="15436" y="18235"/>
                </a:lnTo>
                <a:lnTo>
                  <a:pt x="15321" y="18210"/>
                </a:lnTo>
                <a:close/>
                <a:moveTo>
                  <a:pt x="18161" y="18447"/>
                </a:moveTo>
                <a:lnTo>
                  <a:pt x="18122" y="18454"/>
                </a:lnTo>
                <a:lnTo>
                  <a:pt x="18055" y="18471"/>
                </a:lnTo>
                <a:lnTo>
                  <a:pt x="18028" y="18474"/>
                </a:lnTo>
                <a:lnTo>
                  <a:pt x="17989" y="18483"/>
                </a:lnTo>
                <a:lnTo>
                  <a:pt x="17935" y="18499"/>
                </a:lnTo>
                <a:lnTo>
                  <a:pt x="17882" y="18536"/>
                </a:lnTo>
                <a:lnTo>
                  <a:pt x="17883" y="18555"/>
                </a:lnTo>
                <a:lnTo>
                  <a:pt x="17934" y="18562"/>
                </a:lnTo>
                <a:lnTo>
                  <a:pt x="17988" y="18552"/>
                </a:lnTo>
                <a:lnTo>
                  <a:pt x="18052" y="18528"/>
                </a:lnTo>
                <a:lnTo>
                  <a:pt x="18104" y="18503"/>
                </a:lnTo>
                <a:lnTo>
                  <a:pt x="18161" y="18447"/>
                </a:lnTo>
                <a:close/>
                <a:moveTo>
                  <a:pt x="12604" y="18666"/>
                </a:moveTo>
                <a:lnTo>
                  <a:pt x="12376" y="18696"/>
                </a:lnTo>
                <a:lnTo>
                  <a:pt x="12330" y="18769"/>
                </a:lnTo>
                <a:lnTo>
                  <a:pt x="12458" y="18760"/>
                </a:lnTo>
                <a:lnTo>
                  <a:pt x="12564" y="18740"/>
                </a:lnTo>
                <a:lnTo>
                  <a:pt x="12717" y="18732"/>
                </a:lnTo>
                <a:lnTo>
                  <a:pt x="12872" y="18764"/>
                </a:lnTo>
                <a:lnTo>
                  <a:pt x="12806" y="18678"/>
                </a:lnTo>
                <a:lnTo>
                  <a:pt x="12604" y="18666"/>
                </a:lnTo>
                <a:close/>
                <a:moveTo>
                  <a:pt x="12163" y="18752"/>
                </a:moveTo>
                <a:lnTo>
                  <a:pt x="11975" y="18772"/>
                </a:lnTo>
                <a:lnTo>
                  <a:pt x="12010" y="18823"/>
                </a:lnTo>
                <a:lnTo>
                  <a:pt x="12140" y="18836"/>
                </a:lnTo>
                <a:lnTo>
                  <a:pt x="12209" y="18789"/>
                </a:lnTo>
                <a:lnTo>
                  <a:pt x="12163" y="18752"/>
                </a:lnTo>
                <a:close/>
                <a:moveTo>
                  <a:pt x="17946" y="18802"/>
                </a:moveTo>
                <a:cubicBezTo>
                  <a:pt x="17938" y="18809"/>
                  <a:pt x="17931" y="18817"/>
                  <a:pt x="17924" y="18824"/>
                </a:cubicBezTo>
                <a:lnTo>
                  <a:pt x="17914" y="18824"/>
                </a:lnTo>
                <a:lnTo>
                  <a:pt x="17946" y="18802"/>
                </a:lnTo>
                <a:close/>
                <a:moveTo>
                  <a:pt x="13537" y="18848"/>
                </a:moveTo>
                <a:lnTo>
                  <a:pt x="13497" y="18895"/>
                </a:lnTo>
                <a:lnTo>
                  <a:pt x="13463" y="18944"/>
                </a:lnTo>
                <a:lnTo>
                  <a:pt x="13476" y="19028"/>
                </a:lnTo>
                <a:lnTo>
                  <a:pt x="13574" y="18932"/>
                </a:lnTo>
                <a:lnTo>
                  <a:pt x="13576" y="18876"/>
                </a:lnTo>
                <a:lnTo>
                  <a:pt x="13537" y="18848"/>
                </a:lnTo>
                <a:close/>
                <a:moveTo>
                  <a:pt x="8273" y="18920"/>
                </a:moveTo>
                <a:lnTo>
                  <a:pt x="8154" y="19009"/>
                </a:lnTo>
                <a:lnTo>
                  <a:pt x="8319" y="19048"/>
                </a:lnTo>
                <a:lnTo>
                  <a:pt x="8354" y="19102"/>
                </a:lnTo>
                <a:lnTo>
                  <a:pt x="8687" y="19201"/>
                </a:lnTo>
                <a:lnTo>
                  <a:pt x="8762" y="19198"/>
                </a:lnTo>
                <a:lnTo>
                  <a:pt x="8896" y="19228"/>
                </a:lnTo>
                <a:lnTo>
                  <a:pt x="9110" y="19297"/>
                </a:lnTo>
                <a:lnTo>
                  <a:pt x="9283" y="19336"/>
                </a:lnTo>
                <a:lnTo>
                  <a:pt x="9475" y="19365"/>
                </a:lnTo>
                <a:lnTo>
                  <a:pt x="9642" y="19375"/>
                </a:lnTo>
                <a:lnTo>
                  <a:pt x="9846" y="19435"/>
                </a:lnTo>
                <a:lnTo>
                  <a:pt x="10056" y="19405"/>
                </a:lnTo>
                <a:lnTo>
                  <a:pt x="9827" y="19326"/>
                </a:lnTo>
                <a:lnTo>
                  <a:pt x="9549" y="19282"/>
                </a:lnTo>
                <a:lnTo>
                  <a:pt x="9480" y="19203"/>
                </a:lnTo>
                <a:lnTo>
                  <a:pt x="9137" y="19112"/>
                </a:lnTo>
                <a:lnTo>
                  <a:pt x="9097" y="19154"/>
                </a:lnTo>
                <a:lnTo>
                  <a:pt x="8745" y="19097"/>
                </a:lnTo>
                <a:lnTo>
                  <a:pt x="8719" y="19053"/>
                </a:lnTo>
                <a:lnTo>
                  <a:pt x="8642" y="19033"/>
                </a:lnTo>
                <a:lnTo>
                  <a:pt x="8494" y="18964"/>
                </a:lnTo>
                <a:lnTo>
                  <a:pt x="8273" y="18920"/>
                </a:lnTo>
                <a:close/>
                <a:moveTo>
                  <a:pt x="17420" y="19141"/>
                </a:moveTo>
                <a:lnTo>
                  <a:pt x="17378" y="19161"/>
                </a:lnTo>
                <a:lnTo>
                  <a:pt x="17301" y="19211"/>
                </a:lnTo>
                <a:lnTo>
                  <a:pt x="17171" y="19296"/>
                </a:lnTo>
                <a:lnTo>
                  <a:pt x="17089" y="19353"/>
                </a:lnTo>
                <a:lnTo>
                  <a:pt x="17069" y="19344"/>
                </a:lnTo>
                <a:lnTo>
                  <a:pt x="17005" y="19403"/>
                </a:lnTo>
                <a:lnTo>
                  <a:pt x="16894" y="19482"/>
                </a:lnTo>
                <a:lnTo>
                  <a:pt x="16804" y="19526"/>
                </a:lnTo>
                <a:lnTo>
                  <a:pt x="16653" y="19600"/>
                </a:lnTo>
                <a:lnTo>
                  <a:pt x="16540" y="19671"/>
                </a:lnTo>
                <a:lnTo>
                  <a:pt x="16469" y="19713"/>
                </a:lnTo>
                <a:lnTo>
                  <a:pt x="16392" y="19777"/>
                </a:lnTo>
                <a:lnTo>
                  <a:pt x="16370" y="19811"/>
                </a:lnTo>
                <a:lnTo>
                  <a:pt x="16281" y="19883"/>
                </a:lnTo>
                <a:lnTo>
                  <a:pt x="16301" y="19885"/>
                </a:lnTo>
                <a:lnTo>
                  <a:pt x="16422" y="19827"/>
                </a:lnTo>
                <a:lnTo>
                  <a:pt x="16633" y="19708"/>
                </a:lnTo>
                <a:lnTo>
                  <a:pt x="16708" y="19654"/>
                </a:lnTo>
                <a:lnTo>
                  <a:pt x="16809" y="19588"/>
                </a:lnTo>
                <a:lnTo>
                  <a:pt x="16936" y="19504"/>
                </a:lnTo>
                <a:lnTo>
                  <a:pt x="17040" y="19439"/>
                </a:lnTo>
                <a:lnTo>
                  <a:pt x="17151" y="19373"/>
                </a:lnTo>
                <a:lnTo>
                  <a:pt x="17210" y="19333"/>
                </a:lnTo>
                <a:lnTo>
                  <a:pt x="17277" y="19294"/>
                </a:lnTo>
                <a:lnTo>
                  <a:pt x="17383" y="19216"/>
                </a:lnTo>
                <a:lnTo>
                  <a:pt x="17360" y="19220"/>
                </a:lnTo>
                <a:lnTo>
                  <a:pt x="17338" y="19220"/>
                </a:lnTo>
                <a:lnTo>
                  <a:pt x="17439" y="19144"/>
                </a:lnTo>
                <a:lnTo>
                  <a:pt x="17420" y="19141"/>
                </a:lnTo>
                <a:close/>
                <a:moveTo>
                  <a:pt x="12143" y="19361"/>
                </a:moveTo>
                <a:lnTo>
                  <a:pt x="12086" y="19380"/>
                </a:lnTo>
                <a:lnTo>
                  <a:pt x="11956" y="19393"/>
                </a:lnTo>
                <a:lnTo>
                  <a:pt x="11797" y="19429"/>
                </a:lnTo>
                <a:lnTo>
                  <a:pt x="11775" y="19455"/>
                </a:lnTo>
                <a:lnTo>
                  <a:pt x="11591" y="19509"/>
                </a:lnTo>
                <a:lnTo>
                  <a:pt x="11510" y="19580"/>
                </a:lnTo>
                <a:lnTo>
                  <a:pt x="11494" y="19617"/>
                </a:lnTo>
                <a:lnTo>
                  <a:pt x="11515" y="19629"/>
                </a:lnTo>
                <a:lnTo>
                  <a:pt x="11674" y="19597"/>
                </a:lnTo>
                <a:lnTo>
                  <a:pt x="11795" y="19509"/>
                </a:lnTo>
                <a:lnTo>
                  <a:pt x="11951" y="19467"/>
                </a:lnTo>
                <a:lnTo>
                  <a:pt x="12145" y="19405"/>
                </a:lnTo>
                <a:lnTo>
                  <a:pt x="12214" y="19368"/>
                </a:lnTo>
                <a:lnTo>
                  <a:pt x="12143" y="19361"/>
                </a:lnTo>
                <a:close/>
                <a:moveTo>
                  <a:pt x="11394" y="19386"/>
                </a:moveTo>
                <a:lnTo>
                  <a:pt x="11226" y="19432"/>
                </a:lnTo>
                <a:lnTo>
                  <a:pt x="11103" y="19444"/>
                </a:lnTo>
                <a:lnTo>
                  <a:pt x="10987" y="19412"/>
                </a:lnTo>
                <a:lnTo>
                  <a:pt x="10839" y="19435"/>
                </a:lnTo>
                <a:lnTo>
                  <a:pt x="10840" y="19476"/>
                </a:lnTo>
                <a:lnTo>
                  <a:pt x="11086" y="19487"/>
                </a:lnTo>
                <a:lnTo>
                  <a:pt x="11366" y="19449"/>
                </a:lnTo>
                <a:lnTo>
                  <a:pt x="11394" y="19386"/>
                </a:lnTo>
                <a:close/>
                <a:moveTo>
                  <a:pt x="10463" y="19392"/>
                </a:moveTo>
                <a:lnTo>
                  <a:pt x="10415" y="19429"/>
                </a:lnTo>
                <a:lnTo>
                  <a:pt x="10312" y="19427"/>
                </a:lnTo>
                <a:lnTo>
                  <a:pt x="10250" y="19487"/>
                </a:lnTo>
                <a:lnTo>
                  <a:pt x="10349" y="19493"/>
                </a:lnTo>
                <a:lnTo>
                  <a:pt x="10477" y="19481"/>
                </a:lnTo>
                <a:lnTo>
                  <a:pt x="10692" y="19464"/>
                </a:lnTo>
                <a:lnTo>
                  <a:pt x="10645" y="19415"/>
                </a:lnTo>
                <a:lnTo>
                  <a:pt x="10531" y="19422"/>
                </a:lnTo>
                <a:lnTo>
                  <a:pt x="10463" y="19392"/>
                </a:lnTo>
                <a:close/>
                <a:moveTo>
                  <a:pt x="10835" y="19536"/>
                </a:moveTo>
                <a:lnTo>
                  <a:pt x="10662" y="19556"/>
                </a:lnTo>
                <a:lnTo>
                  <a:pt x="10908" y="19632"/>
                </a:lnTo>
                <a:lnTo>
                  <a:pt x="10987" y="19629"/>
                </a:lnTo>
                <a:lnTo>
                  <a:pt x="10997" y="19600"/>
                </a:lnTo>
                <a:lnTo>
                  <a:pt x="10933" y="19568"/>
                </a:lnTo>
                <a:lnTo>
                  <a:pt x="10835" y="19536"/>
                </a:lnTo>
                <a:close/>
              </a:path>
            </a:pathLst>
          </a:cu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0" name="2"/>
          <p:cNvSpPr/>
          <p:nvPr/>
        </p:nvSpPr>
        <p:spPr>
          <a:xfrm>
            <a:off x="252844" y="9781216"/>
            <a:ext cx="622301" cy="602144"/>
          </a:xfrm>
          <a:prstGeom prst="ellipse">
            <a:avLst/>
          </a:prstGeom>
          <a:solidFill>
            <a:schemeClr val="accent1">
              <a:hueOff val="-313507"/>
              <a:satOff val="34334"/>
              <a:lumOff val="-8266"/>
              <a:alpha val="62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691" name="线条"/>
          <p:cNvSpPr/>
          <p:nvPr/>
        </p:nvSpPr>
        <p:spPr>
          <a:xfrm>
            <a:off x="8373811" y="3328039"/>
            <a:ext cx="1" cy="72390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692" name="疑似有害"/>
          <p:cNvSpPr txBox="1"/>
          <p:nvPr/>
        </p:nvSpPr>
        <p:spPr>
          <a:xfrm>
            <a:off x="7846761" y="4192930"/>
            <a:ext cx="10541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疑似有害</a:t>
            </a:r>
          </a:p>
        </p:txBody>
      </p:sp>
      <p:sp>
        <p:nvSpPr>
          <p:cNvPr id="693" name="线条"/>
          <p:cNvSpPr/>
          <p:nvPr/>
        </p:nvSpPr>
        <p:spPr>
          <a:xfrm>
            <a:off x="6866300" y="3328039"/>
            <a:ext cx="1" cy="1965127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694" name="全量数据"/>
          <p:cNvSpPr txBox="1"/>
          <p:nvPr/>
        </p:nvSpPr>
        <p:spPr>
          <a:xfrm>
            <a:off x="7846761" y="5016886"/>
            <a:ext cx="10541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全量数据</a:t>
            </a:r>
          </a:p>
        </p:txBody>
      </p:sp>
      <p:sp>
        <p:nvSpPr>
          <p:cNvPr id="695" name="线条"/>
          <p:cNvSpPr/>
          <p:nvPr/>
        </p:nvSpPr>
        <p:spPr>
          <a:xfrm>
            <a:off x="6859409" y="5271289"/>
            <a:ext cx="723901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696" name="线条"/>
          <p:cNvSpPr/>
          <p:nvPr/>
        </p:nvSpPr>
        <p:spPr>
          <a:xfrm>
            <a:off x="9164313" y="4358122"/>
            <a:ext cx="308418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697" name="线条"/>
          <p:cNvSpPr/>
          <p:nvPr/>
        </p:nvSpPr>
        <p:spPr>
          <a:xfrm>
            <a:off x="9447332" y="4342326"/>
            <a:ext cx="1" cy="93980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698" name="线条"/>
          <p:cNvSpPr/>
          <p:nvPr/>
        </p:nvSpPr>
        <p:spPr>
          <a:xfrm>
            <a:off x="9164313" y="5271289"/>
            <a:ext cx="308418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699" name="线条"/>
          <p:cNvSpPr/>
          <p:nvPr/>
        </p:nvSpPr>
        <p:spPr>
          <a:xfrm>
            <a:off x="11723438" y="4812226"/>
            <a:ext cx="1028701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00" name="有害数据"/>
          <p:cNvSpPr txBox="1"/>
          <p:nvPr/>
        </p:nvSpPr>
        <p:spPr>
          <a:xfrm>
            <a:off x="10482116" y="4564576"/>
            <a:ext cx="10541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有害数据</a:t>
            </a:r>
          </a:p>
        </p:txBody>
      </p:sp>
      <p:sp>
        <p:nvSpPr>
          <p:cNvPr id="701" name="发现"/>
          <p:cNvSpPr txBox="1"/>
          <p:nvPr/>
        </p:nvSpPr>
        <p:spPr>
          <a:xfrm>
            <a:off x="9537552" y="4361376"/>
            <a:ext cx="5715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000000"/>
                </a:solidFill>
              </a:defRPr>
            </a:lvl1pPr>
          </a:lstStyle>
          <a:p>
            <a:r>
              <a:t>发现</a:t>
            </a:r>
          </a:p>
        </p:txBody>
      </p:sp>
      <p:sp>
        <p:nvSpPr>
          <p:cNvPr id="702" name="线条"/>
          <p:cNvSpPr/>
          <p:nvPr/>
        </p:nvSpPr>
        <p:spPr>
          <a:xfrm>
            <a:off x="9450374" y="4812226"/>
            <a:ext cx="876301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03" name="上报"/>
          <p:cNvSpPr txBox="1"/>
          <p:nvPr/>
        </p:nvSpPr>
        <p:spPr>
          <a:xfrm>
            <a:off x="11875838" y="4361376"/>
            <a:ext cx="5715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000000"/>
                </a:solidFill>
              </a:defRPr>
            </a:lvl1pPr>
          </a:lstStyle>
          <a:p>
            <a:r>
              <a:t>上报</a:t>
            </a:r>
          </a:p>
        </p:txBody>
      </p:sp>
      <p:sp>
        <p:nvSpPr>
          <p:cNvPr id="704" name="准情报"/>
          <p:cNvSpPr txBox="1"/>
          <p:nvPr/>
        </p:nvSpPr>
        <p:spPr>
          <a:xfrm>
            <a:off x="12926972" y="4589976"/>
            <a:ext cx="8255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准情报</a:t>
            </a:r>
          </a:p>
        </p:txBody>
      </p:sp>
      <p:sp>
        <p:nvSpPr>
          <p:cNvPr id="705" name="线条"/>
          <p:cNvSpPr/>
          <p:nvPr/>
        </p:nvSpPr>
        <p:spPr>
          <a:xfrm>
            <a:off x="13735387" y="4812226"/>
            <a:ext cx="1028701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06" name="研判"/>
          <p:cNvSpPr txBox="1"/>
          <p:nvPr/>
        </p:nvSpPr>
        <p:spPr>
          <a:xfrm>
            <a:off x="13952704" y="4377172"/>
            <a:ext cx="5715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000000"/>
                </a:solidFill>
              </a:defRPr>
            </a:lvl1pPr>
          </a:lstStyle>
          <a:p>
            <a:r>
              <a:t>研判</a:t>
            </a:r>
          </a:p>
        </p:txBody>
      </p:sp>
      <p:sp>
        <p:nvSpPr>
          <p:cNvPr id="707" name="有效情报"/>
          <p:cNvSpPr txBox="1"/>
          <p:nvPr/>
        </p:nvSpPr>
        <p:spPr>
          <a:xfrm>
            <a:off x="14937502" y="4589976"/>
            <a:ext cx="10541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有效情报</a:t>
            </a:r>
          </a:p>
        </p:txBody>
      </p:sp>
      <p:sp>
        <p:nvSpPr>
          <p:cNvPr id="708" name="线条"/>
          <p:cNvSpPr/>
          <p:nvPr/>
        </p:nvSpPr>
        <p:spPr>
          <a:xfrm>
            <a:off x="16352769" y="4812226"/>
            <a:ext cx="1028701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09" name="采集"/>
          <p:cNvSpPr txBox="1"/>
          <p:nvPr/>
        </p:nvSpPr>
        <p:spPr>
          <a:xfrm>
            <a:off x="16581369" y="4361376"/>
            <a:ext cx="5715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000000"/>
                </a:solidFill>
              </a:defRPr>
            </a:lvl1pPr>
          </a:lstStyle>
          <a:p>
            <a:r>
              <a:t>采集</a:t>
            </a:r>
          </a:p>
        </p:txBody>
      </p:sp>
      <p:sp>
        <p:nvSpPr>
          <p:cNvPr id="710" name="有害数据"/>
          <p:cNvSpPr txBox="1"/>
          <p:nvPr/>
        </p:nvSpPr>
        <p:spPr>
          <a:xfrm>
            <a:off x="17571177" y="4589976"/>
            <a:ext cx="10541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有害数据</a:t>
            </a:r>
          </a:p>
        </p:txBody>
      </p:sp>
      <p:sp>
        <p:nvSpPr>
          <p:cNvPr id="711" name="线条"/>
          <p:cNvSpPr/>
          <p:nvPr/>
        </p:nvSpPr>
        <p:spPr>
          <a:xfrm>
            <a:off x="18812499" y="4812226"/>
            <a:ext cx="1028701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12" name="审核"/>
          <p:cNvSpPr txBox="1"/>
          <p:nvPr/>
        </p:nvSpPr>
        <p:spPr>
          <a:xfrm>
            <a:off x="19029577" y="4361376"/>
            <a:ext cx="5715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000000"/>
                </a:solidFill>
              </a:defRPr>
            </a:lvl1pPr>
          </a:lstStyle>
          <a:p>
            <a:r>
              <a:t>审核</a:t>
            </a:r>
          </a:p>
        </p:txBody>
      </p:sp>
      <p:sp>
        <p:nvSpPr>
          <p:cNvPr id="713" name="有害样品"/>
          <p:cNvSpPr txBox="1"/>
          <p:nvPr/>
        </p:nvSpPr>
        <p:spPr>
          <a:xfrm>
            <a:off x="20005378" y="4564576"/>
            <a:ext cx="1054101" cy="444501"/>
          </a:xfrm>
          <a:prstGeom prst="rect">
            <a:avLst/>
          </a:prstGeom>
          <a:solidFill>
            <a:schemeClr val="accent1">
              <a:hueOff val="550649"/>
              <a:satOff val="22840"/>
              <a:lumOff val="-37254"/>
            </a:schemeClr>
          </a:solidFill>
          <a:ln w="25400">
            <a:solidFill>
              <a:schemeClr val="accent1">
                <a:hueOff val="550649"/>
                <a:satOff val="22840"/>
                <a:lumOff val="-37254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有害样品</a:t>
            </a:r>
          </a:p>
        </p:txBody>
      </p:sp>
      <p:sp>
        <p:nvSpPr>
          <p:cNvPr id="714" name="翻译样品"/>
          <p:cNvSpPr txBox="1"/>
          <p:nvPr/>
        </p:nvSpPr>
        <p:spPr>
          <a:xfrm>
            <a:off x="1278492" y="6840271"/>
            <a:ext cx="1155701" cy="482601"/>
          </a:xfrm>
          <a:prstGeom prst="rect">
            <a:avLst/>
          </a:prstGeom>
          <a:solidFill>
            <a:schemeClr val="accent1">
              <a:hueOff val="550649"/>
              <a:satOff val="22840"/>
              <a:lumOff val="-37254"/>
            </a:schemeClr>
          </a:solidFill>
          <a:ln w="25400">
            <a:solidFill>
              <a:schemeClr val="accent1">
                <a:hueOff val="550649"/>
                <a:satOff val="22840"/>
                <a:lumOff val="-37254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翻译样品</a:t>
            </a:r>
          </a:p>
        </p:txBody>
      </p:sp>
      <p:sp>
        <p:nvSpPr>
          <p:cNvPr id="715" name="标记样品"/>
          <p:cNvSpPr txBox="1"/>
          <p:nvPr/>
        </p:nvSpPr>
        <p:spPr>
          <a:xfrm>
            <a:off x="1278492" y="8929875"/>
            <a:ext cx="1155701" cy="482601"/>
          </a:xfrm>
          <a:prstGeom prst="rect">
            <a:avLst/>
          </a:prstGeom>
          <a:solidFill>
            <a:schemeClr val="accent1">
              <a:hueOff val="550649"/>
              <a:satOff val="22840"/>
              <a:lumOff val="-37254"/>
            </a:schemeClr>
          </a:solidFill>
          <a:ln w="25400">
            <a:solidFill>
              <a:schemeClr val="accent1">
                <a:hueOff val="550649"/>
                <a:satOff val="22840"/>
                <a:lumOff val="-37254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标记样品</a:t>
            </a:r>
          </a:p>
        </p:txBody>
      </p:sp>
      <p:sp>
        <p:nvSpPr>
          <p:cNvPr id="716" name="标准数据"/>
          <p:cNvSpPr txBox="1"/>
          <p:nvPr/>
        </p:nvSpPr>
        <p:spPr>
          <a:xfrm>
            <a:off x="1278492" y="12800725"/>
            <a:ext cx="1155701" cy="482601"/>
          </a:xfrm>
          <a:prstGeom prst="rect">
            <a:avLst/>
          </a:prstGeom>
          <a:solidFill>
            <a:schemeClr val="accent1">
              <a:hueOff val="550649"/>
              <a:satOff val="22840"/>
              <a:lumOff val="-37254"/>
            </a:schemeClr>
          </a:solidFill>
          <a:ln w="25400">
            <a:solidFill>
              <a:schemeClr val="accent1">
                <a:hueOff val="550649"/>
                <a:satOff val="22840"/>
                <a:lumOff val="-37254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标准数据</a:t>
            </a:r>
          </a:p>
        </p:txBody>
      </p:sp>
      <p:sp>
        <p:nvSpPr>
          <p:cNvPr id="717" name="有害样品"/>
          <p:cNvSpPr txBox="1"/>
          <p:nvPr/>
        </p:nvSpPr>
        <p:spPr>
          <a:xfrm>
            <a:off x="1278492" y="9836921"/>
            <a:ext cx="1155701" cy="482601"/>
          </a:xfrm>
          <a:prstGeom prst="rect">
            <a:avLst/>
          </a:prstGeom>
          <a:solidFill>
            <a:schemeClr val="accent1">
              <a:hueOff val="550649"/>
              <a:satOff val="22840"/>
              <a:lumOff val="-37254"/>
            </a:schemeClr>
          </a:solidFill>
          <a:ln w="25400">
            <a:solidFill>
              <a:schemeClr val="accent1">
                <a:hueOff val="550649"/>
                <a:satOff val="22840"/>
                <a:lumOff val="-37254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有害样品</a:t>
            </a:r>
          </a:p>
        </p:txBody>
      </p:sp>
      <p:sp>
        <p:nvSpPr>
          <p:cNvPr id="718" name="线条"/>
          <p:cNvSpPr/>
          <p:nvPr/>
        </p:nvSpPr>
        <p:spPr>
          <a:xfrm>
            <a:off x="2927798" y="7708409"/>
            <a:ext cx="516636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19" name="线条"/>
          <p:cNvSpPr/>
          <p:nvPr/>
        </p:nvSpPr>
        <p:spPr>
          <a:xfrm>
            <a:off x="2629186" y="9175938"/>
            <a:ext cx="308419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20" name="线条"/>
          <p:cNvSpPr/>
          <p:nvPr/>
        </p:nvSpPr>
        <p:spPr>
          <a:xfrm flipH="1">
            <a:off x="2912206" y="9160141"/>
            <a:ext cx="1" cy="1965128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21" name="线条"/>
          <p:cNvSpPr/>
          <p:nvPr/>
        </p:nvSpPr>
        <p:spPr>
          <a:xfrm>
            <a:off x="2629186" y="10089105"/>
            <a:ext cx="308419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22" name="线条"/>
          <p:cNvSpPr/>
          <p:nvPr/>
        </p:nvSpPr>
        <p:spPr>
          <a:xfrm>
            <a:off x="2771333" y="10089105"/>
            <a:ext cx="622301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23" name="翻译任务"/>
          <p:cNvSpPr txBox="1"/>
          <p:nvPr/>
        </p:nvSpPr>
        <p:spPr>
          <a:xfrm>
            <a:off x="3792098" y="7486159"/>
            <a:ext cx="10541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翻译任务</a:t>
            </a:r>
          </a:p>
        </p:txBody>
      </p:sp>
      <p:sp>
        <p:nvSpPr>
          <p:cNvPr id="724" name="人工导入"/>
          <p:cNvSpPr txBox="1"/>
          <p:nvPr/>
        </p:nvSpPr>
        <p:spPr>
          <a:xfrm>
            <a:off x="1278492" y="10899116"/>
            <a:ext cx="1155701" cy="482601"/>
          </a:xfrm>
          <a:prstGeom prst="rect">
            <a:avLst/>
          </a:prstGeom>
          <a:solidFill>
            <a:schemeClr val="accent1">
              <a:hueOff val="550649"/>
              <a:satOff val="22840"/>
              <a:lumOff val="-37254"/>
            </a:schemeClr>
          </a:solidFill>
          <a:ln w="25400">
            <a:solidFill>
              <a:schemeClr val="accent1">
                <a:hueOff val="550649"/>
                <a:satOff val="22840"/>
                <a:lumOff val="-37254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人工导入</a:t>
            </a:r>
          </a:p>
        </p:txBody>
      </p:sp>
      <p:sp>
        <p:nvSpPr>
          <p:cNvPr id="725" name="线条"/>
          <p:cNvSpPr/>
          <p:nvPr/>
        </p:nvSpPr>
        <p:spPr>
          <a:xfrm>
            <a:off x="2629186" y="11140416"/>
            <a:ext cx="308419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26" name="标记任务"/>
          <p:cNvSpPr txBox="1"/>
          <p:nvPr/>
        </p:nvSpPr>
        <p:spPr>
          <a:xfrm>
            <a:off x="3677929" y="9866855"/>
            <a:ext cx="10541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标记任务</a:t>
            </a:r>
          </a:p>
        </p:txBody>
      </p:sp>
      <p:sp>
        <p:nvSpPr>
          <p:cNvPr id="727" name="线条"/>
          <p:cNvSpPr/>
          <p:nvPr/>
        </p:nvSpPr>
        <p:spPr>
          <a:xfrm>
            <a:off x="4994537" y="9209261"/>
            <a:ext cx="308419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28" name="线条"/>
          <p:cNvSpPr/>
          <p:nvPr/>
        </p:nvSpPr>
        <p:spPr>
          <a:xfrm flipH="1">
            <a:off x="5019937" y="9183861"/>
            <a:ext cx="1" cy="2940982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29" name="有害标记"/>
          <p:cNvSpPr txBox="1"/>
          <p:nvPr/>
        </p:nvSpPr>
        <p:spPr>
          <a:xfrm>
            <a:off x="5612053" y="8987011"/>
            <a:ext cx="10541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有害标记</a:t>
            </a:r>
          </a:p>
        </p:txBody>
      </p:sp>
      <p:sp>
        <p:nvSpPr>
          <p:cNvPr id="730" name="情感标记"/>
          <p:cNvSpPr txBox="1"/>
          <p:nvPr/>
        </p:nvSpPr>
        <p:spPr>
          <a:xfrm>
            <a:off x="5612053" y="9706911"/>
            <a:ext cx="10541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情感标记</a:t>
            </a:r>
          </a:p>
        </p:txBody>
      </p:sp>
      <p:sp>
        <p:nvSpPr>
          <p:cNvPr id="731" name="涉疆标记"/>
          <p:cNvSpPr txBox="1"/>
          <p:nvPr/>
        </p:nvSpPr>
        <p:spPr>
          <a:xfrm>
            <a:off x="5612053" y="10427130"/>
            <a:ext cx="10541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涉疆标记</a:t>
            </a:r>
          </a:p>
        </p:txBody>
      </p:sp>
      <p:sp>
        <p:nvSpPr>
          <p:cNvPr id="732" name="实体标记"/>
          <p:cNvSpPr txBox="1"/>
          <p:nvPr/>
        </p:nvSpPr>
        <p:spPr>
          <a:xfrm>
            <a:off x="5612053" y="11147030"/>
            <a:ext cx="10541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实体标记</a:t>
            </a:r>
          </a:p>
        </p:txBody>
      </p:sp>
      <p:sp>
        <p:nvSpPr>
          <p:cNvPr id="733" name="线条"/>
          <p:cNvSpPr/>
          <p:nvPr/>
        </p:nvSpPr>
        <p:spPr>
          <a:xfrm>
            <a:off x="5042059" y="7049242"/>
            <a:ext cx="308418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34" name="线条"/>
          <p:cNvSpPr/>
          <p:nvPr/>
        </p:nvSpPr>
        <p:spPr>
          <a:xfrm>
            <a:off x="5067458" y="7023842"/>
            <a:ext cx="1" cy="1502407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35" name="句    对"/>
          <p:cNvSpPr txBox="1"/>
          <p:nvPr/>
        </p:nvSpPr>
        <p:spPr>
          <a:xfrm>
            <a:off x="5587141" y="6826832"/>
            <a:ext cx="8255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句    对</a:t>
            </a:r>
          </a:p>
        </p:txBody>
      </p:sp>
      <p:sp>
        <p:nvSpPr>
          <p:cNvPr id="736" name="词    对"/>
          <p:cNvSpPr txBox="1"/>
          <p:nvPr/>
        </p:nvSpPr>
        <p:spPr>
          <a:xfrm>
            <a:off x="5587141" y="7546732"/>
            <a:ext cx="8255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词    对</a:t>
            </a:r>
          </a:p>
        </p:txBody>
      </p:sp>
      <p:sp>
        <p:nvSpPr>
          <p:cNvPr id="737" name="线条"/>
          <p:cNvSpPr/>
          <p:nvPr/>
        </p:nvSpPr>
        <p:spPr>
          <a:xfrm>
            <a:off x="5042059" y="8494333"/>
            <a:ext cx="308418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38" name="词    典"/>
          <p:cNvSpPr txBox="1"/>
          <p:nvPr/>
        </p:nvSpPr>
        <p:spPr>
          <a:xfrm>
            <a:off x="5587141" y="8266951"/>
            <a:ext cx="8255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词    典</a:t>
            </a:r>
          </a:p>
        </p:txBody>
      </p:sp>
      <p:sp>
        <p:nvSpPr>
          <p:cNvPr id="739" name="线条"/>
          <p:cNvSpPr/>
          <p:nvPr/>
        </p:nvSpPr>
        <p:spPr>
          <a:xfrm>
            <a:off x="6875530" y="6926574"/>
            <a:ext cx="308418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40" name="线条"/>
          <p:cNvSpPr/>
          <p:nvPr/>
        </p:nvSpPr>
        <p:spPr>
          <a:xfrm flipH="1">
            <a:off x="7158550" y="6910778"/>
            <a:ext cx="1" cy="5193389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41" name="线条"/>
          <p:cNvSpPr/>
          <p:nvPr/>
        </p:nvSpPr>
        <p:spPr>
          <a:xfrm>
            <a:off x="6875530" y="12077693"/>
            <a:ext cx="308418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42" name="线条"/>
          <p:cNvSpPr/>
          <p:nvPr/>
        </p:nvSpPr>
        <p:spPr>
          <a:xfrm>
            <a:off x="7171910" y="9214056"/>
            <a:ext cx="723901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43" name="标注…"/>
          <p:cNvSpPr txBox="1"/>
          <p:nvPr/>
        </p:nvSpPr>
        <p:spPr>
          <a:xfrm>
            <a:off x="7219535" y="8489526"/>
            <a:ext cx="62865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 b="1">
                <a:solidFill>
                  <a:srgbClr val="000000"/>
                </a:solidFill>
              </a:defRPr>
            </a:pPr>
            <a:r>
              <a:t>标注</a:t>
            </a:r>
          </a:p>
          <a:p>
            <a:pPr>
              <a:defRPr sz="1800" b="1">
                <a:solidFill>
                  <a:srgbClr val="000000"/>
                </a:solidFill>
              </a:defRPr>
            </a:pPr>
            <a:r>
              <a:t>归档</a:t>
            </a:r>
          </a:p>
        </p:txBody>
      </p:sp>
      <p:sp>
        <p:nvSpPr>
          <p:cNvPr id="744" name="线条"/>
          <p:cNvSpPr/>
          <p:nvPr/>
        </p:nvSpPr>
        <p:spPr>
          <a:xfrm>
            <a:off x="5042059" y="12077693"/>
            <a:ext cx="308418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45" name="……"/>
          <p:cNvSpPr txBox="1"/>
          <p:nvPr/>
        </p:nvSpPr>
        <p:spPr>
          <a:xfrm>
            <a:off x="5467382" y="11828830"/>
            <a:ext cx="51663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</a:defRPr>
            </a:lvl1pPr>
          </a:lstStyle>
          <a:p>
            <a:r>
              <a:t>……</a:t>
            </a:r>
          </a:p>
        </p:txBody>
      </p:sp>
      <p:sp>
        <p:nvSpPr>
          <p:cNvPr id="746" name="语料数据"/>
          <p:cNvSpPr txBox="1"/>
          <p:nvPr/>
        </p:nvSpPr>
        <p:spPr>
          <a:xfrm>
            <a:off x="8321020" y="7751801"/>
            <a:ext cx="10541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语料数据</a:t>
            </a:r>
          </a:p>
        </p:txBody>
      </p:sp>
      <p:sp>
        <p:nvSpPr>
          <p:cNvPr id="747" name="基础数据"/>
          <p:cNvSpPr txBox="1"/>
          <p:nvPr/>
        </p:nvSpPr>
        <p:spPr>
          <a:xfrm>
            <a:off x="8387241" y="10426182"/>
            <a:ext cx="10541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基础数据</a:t>
            </a:r>
          </a:p>
        </p:txBody>
      </p:sp>
      <p:sp>
        <p:nvSpPr>
          <p:cNvPr id="748" name="线条"/>
          <p:cNvSpPr/>
          <p:nvPr/>
        </p:nvSpPr>
        <p:spPr>
          <a:xfrm>
            <a:off x="7884432" y="7992303"/>
            <a:ext cx="308418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49" name="线条"/>
          <p:cNvSpPr/>
          <p:nvPr/>
        </p:nvSpPr>
        <p:spPr>
          <a:xfrm>
            <a:off x="7909832" y="7965419"/>
            <a:ext cx="1" cy="2728974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50" name="线条"/>
          <p:cNvSpPr/>
          <p:nvPr/>
        </p:nvSpPr>
        <p:spPr>
          <a:xfrm>
            <a:off x="7884432" y="10666103"/>
            <a:ext cx="308418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51" name="线条"/>
          <p:cNvSpPr/>
          <p:nvPr/>
        </p:nvSpPr>
        <p:spPr>
          <a:xfrm>
            <a:off x="9614214" y="6454365"/>
            <a:ext cx="1" cy="3039373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52" name="线条"/>
          <p:cNvSpPr/>
          <p:nvPr/>
        </p:nvSpPr>
        <p:spPr>
          <a:xfrm>
            <a:off x="9588813" y="6465368"/>
            <a:ext cx="308419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53" name="翻译语料"/>
          <p:cNvSpPr txBox="1"/>
          <p:nvPr/>
        </p:nvSpPr>
        <p:spPr>
          <a:xfrm>
            <a:off x="10181049" y="6243118"/>
            <a:ext cx="10541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翻译语料</a:t>
            </a:r>
          </a:p>
        </p:txBody>
      </p:sp>
      <p:sp>
        <p:nvSpPr>
          <p:cNvPr id="754" name="有害语料"/>
          <p:cNvSpPr txBox="1"/>
          <p:nvPr/>
        </p:nvSpPr>
        <p:spPr>
          <a:xfrm>
            <a:off x="10174880" y="6958139"/>
            <a:ext cx="10541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有害语料</a:t>
            </a:r>
          </a:p>
        </p:txBody>
      </p:sp>
      <p:sp>
        <p:nvSpPr>
          <p:cNvPr id="755" name="实体语料"/>
          <p:cNvSpPr txBox="1"/>
          <p:nvPr/>
        </p:nvSpPr>
        <p:spPr>
          <a:xfrm>
            <a:off x="10187920" y="7696037"/>
            <a:ext cx="10541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实体语料</a:t>
            </a:r>
          </a:p>
        </p:txBody>
      </p:sp>
      <p:sp>
        <p:nvSpPr>
          <p:cNvPr id="756" name="情感语料"/>
          <p:cNvSpPr txBox="1"/>
          <p:nvPr/>
        </p:nvSpPr>
        <p:spPr>
          <a:xfrm>
            <a:off x="10187920" y="8463602"/>
            <a:ext cx="10541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情感语料</a:t>
            </a:r>
          </a:p>
        </p:txBody>
      </p:sp>
      <p:sp>
        <p:nvSpPr>
          <p:cNvPr id="757" name="其他语料……"/>
          <p:cNvSpPr txBox="1"/>
          <p:nvPr/>
        </p:nvSpPr>
        <p:spPr>
          <a:xfrm>
            <a:off x="10206689" y="9230609"/>
            <a:ext cx="1355853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其他语料……</a:t>
            </a:r>
          </a:p>
        </p:txBody>
      </p:sp>
      <p:sp>
        <p:nvSpPr>
          <p:cNvPr id="758" name="线条"/>
          <p:cNvSpPr/>
          <p:nvPr/>
        </p:nvSpPr>
        <p:spPr>
          <a:xfrm>
            <a:off x="9639613" y="9465559"/>
            <a:ext cx="308419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59" name="线条"/>
          <p:cNvSpPr/>
          <p:nvPr/>
        </p:nvSpPr>
        <p:spPr>
          <a:xfrm>
            <a:off x="9648838" y="10062755"/>
            <a:ext cx="1" cy="1965127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60" name="线条"/>
          <p:cNvSpPr/>
          <p:nvPr/>
        </p:nvSpPr>
        <p:spPr>
          <a:xfrm>
            <a:off x="9639613" y="10088156"/>
            <a:ext cx="308419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61" name="涉疆词"/>
          <p:cNvSpPr txBox="1"/>
          <p:nvPr/>
        </p:nvSpPr>
        <p:spPr>
          <a:xfrm>
            <a:off x="10200665" y="9852528"/>
            <a:ext cx="8255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涉疆词</a:t>
            </a:r>
          </a:p>
        </p:txBody>
      </p:sp>
      <p:sp>
        <p:nvSpPr>
          <p:cNvPr id="762" name="有害词"/>
          <p:cNvSpPr txBox="1"/>
          <p:nvPr/>
        </p:nvSpPr>
        <p:spPr>
          <a:xfrm>
            <a:off x="10200668" y="10487643"/>
            <a:ext cx="8255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有害词</a:t>
            </a:r>
          </a:p>
        </p:txBody>
      </p:sp>
      <p:sp>
        <p:nvSpPr>
          <p:cNvPr id="763" name="停用词"/>
          <p:cNvSpPr txBox="1"/>
          <p:nvPr/>
        </p:nvSpPr>
        <p:spPr>
          <a:xfrm>
            <a:off x="10200665" y="11120264"/>
            <a:ext cx="8255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停用词</a:t>
            </a:r>
          </a:p>
        </p:txBody>
      </p:sp>
      <p:sp>
        <p:nvSpPr>
          <p:cNvPr id="764" name="……"/>
          <p:cNvSpPr txBox="1"/>
          <p:nvPr/>
        </p:nvSpPr>
        <p:spPr>
          <a:xfrm>
            <a:off x="10355097" y="11724054"/>
            <a:ext cx="51663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</a:defRPr>
            </a:lvl1pPr>
          </a:lstStyle>
          <a:p>
            <a:r>
              <a:t>……</a:t>
            </a:r>
          </a:p>
        </p:txBody>
      </p:sp>
      <p:sp>
        <p:nvSpPr>
          <p:cNvPr id="765" name="线条"/>
          <p:cNvSpPr/>
          <p:nvPr/>
        </p:nvSpPr>
        <p:spPr>
          <a:xfrm>
            <a:off x="9639613" y="12011890"/>
            <a:ext cx="308419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66" name="线条"/>
          <p:cNvSpPr/>
          <p:nvPr/>
        </p:nvSpPr>
        <p:spPr>
          <a:xfrm>
            <a:off x="11975473" y="6401310"/>
            <a:ext cx="308418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67" name="线条"/>
          <p:cNvSpPr/>
          <p:nvPr/>
        </p:nvSpPr>
        <p:spPr>
          <a:xfrm>
            <a:off x="12260235" y="6375910"/>
            <a:ext cx="1" cy="3084756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68" name="线条"/>
          <p:cNvSpPr/>
          <p:nvPr/>
        </p:nvSpPr>
        <p:spPr>
          <a:xfrm>
            <a:off x="11975473" y="9465559"/>
            <a:ext cx="308418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69" name="线条"/>
          <p:cNvSpPr/>
          <p:nvPr/>
        </p:nvSpPr>
        <p:spPr>
          <a:xfrm>
            <a:off x="12234836" y="7180389"/>
            <a:ext cx="723901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70" name="线条"/>
          <p:cNvSpPr/>
          <p:nvPr/>
        </p:nvSpPr>
        <p:spPr>
          <a:xfrm>
            <a:off x="12234836" y="8634387"/>
            <a:ext cx="990285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71" name="训练模型"/>
          <p:cNvSpPr txBox="1"/>
          <p:nvPr/>
        </p:nvSpPr>
        <p:spPr>
          <a:xfrm>
            <a:off x="13278453" y="6940828"/>
            <a:ext cx="10541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训练模型</a:t>
            </a:r>
          </a:p>
        </p:txBody>
      </p:sp>
      <p:sp>
        <p:nvSpPr>
          <p:cNvPr id="772" name="线条"/>
          <p:cNvSpPr/>
          <p:nvPr/>
        </p:nvSpPr>
        <p:spPr>
          <a:xfrm>
            <a:off x="14684288" y="8660120"/>
            <a:ext cx="723901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73" name="线条"/>
          <p:cNvSpPr/>
          <p:nvPr/>
        </p:nvSpPr>
        <p:spPr>
          <a:xfrm>
            <a:off x="16171217" y="8981672"/>
            <a:ext cx="1" cy="775739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74" name="线条"/>
          <p:cNvSpPr/>
          <p:nvPr/>
        </p:nvSpPr>
        <p:spPr>
          <a:xfrm>
            <a:off x="2626456" y="13042025"/>
            <a:ext cx="11461119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75" name="线条"/>
          <p:cNvSpPr/>
          <p:nvPr/>
        </p:nvSpPr>
        <p:spPr>
          <a:xfrm>
            <a:off x="14088936" y="9055972"/>
            <a:ext cx="1" cy="3978696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76" name="知识抽取"/>
          <p:cNvSpPr txBox="1"/>
          <p:nvPr/>
        </p:nvSpPr>
        <p:spPr>
          <a:xfrm>
            <a:off x="12295332" y="8083522"/>
            <a:ext cx="10287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000000"/>
                </a:solidFill>
              </a:defRPr>
            </a:lvl1pPr>
          </a:lstStyle>
          <a:p>
            <a:r>
              <a:t>知识抽取</a:t>
            </a:r>
          </a:p>
        </p:txBody>
      </p:sp>
      <p:sp>
        <p:nvSpPr>
          <p:cNvPr id="777" name="线条"/>
          <p:cNvSpPr/>
          <p:nvPr/>
        </p:nvSpPr>
        <p:spPr>
          <a:xfrm>
            <a:off x="11231826" y="10088505"/>
            <a:ext cx="308419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78" name="线条"/>
          <p:cNvSpPr/>
          <p:nvPr/>
        </p:nvSpPr>
        <p:spPr>
          <a:xfrm>
            <a:off x="11514845" y="10072709"/>
            <a:ext cx="1" cy="194522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79" name="线条"/>
          <p:cNvSpPr/>
          <p:nvPr/>
        </p:nvSpPr>
        <p:spPr>
          <a:xfrm>
            <a:off x="11229780" y="12018360"/>
            <a:ext cx="308418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80" name="线条"/>
          <p:cNvSpPr/>
          <p:nvPr/>
        </p:nvSpPr>
        <p:spPr>
          <a:xfrm>
            <a:off x="11476735" y="11156779"/>
            <a:ext cx="723901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81" name="第三方使用"/>
          <p:cNvSpPr txBox="1"/>
          <p:nvPr/>
        </p:nvSpPr>
        <p:spPr>
          <a:xfrm>
            <a:off x="12348456" y="10947229"/>
            <a:ext cx="1257301" cy="4191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第三方使用</a:t>
            </a:r>
          </a:p>
        </p:txBody>
      </p:sp>
      <p:sp>
        <p:nvSpPr>
          <p:cNvPr id="782" name="冗余知识"/>
          <p:cNvSpPr txBox="1"/>
          <p:nvPr/>
        </p:nvSpPr>
        <p:spPr>
          <a:xfrm>
            <a:off x="13429922" y="8412137"/>
            <a:ext cx="10541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冗余知识</a:t>
            </a:r>
          </a:p>
        </p:txBody>
      </p:sp>
      <p:sp>
        <p:nvSpPr>
          <p:cNvPr id="783" name="融合、…"/>
          <p:cNvSpPr txBox="1"/>
          <p:nvPr/>
        </p:nvSpPr>
        <p:spPr>
          <a:xfrm>
            <a:off x="14725563" y="7170168"/>
            <a:ext cx="857251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 b="1">
                <a:solidFill>
                  <a:srgbClr val="000000"/>
                </a:solidFill>
              </a:defRPr>
            </a:pPr>
            <a:r>
              <a:t>融合、</a:t>
            </a:r>
          </a:p>
          <a:p>
            <a:pPr>
              <a:defRPr sz="1800" b="1">
                <a:solidFill>
                  <a:srgbClr val="000000"/>
                </a:solidFill>
              </a:defRPr>
            </a:pPr>
            <a:r>
              <a:t>规范、</a:t>
            </a:r>
          </a:p>
          <a:p>
            <a:pPr>
              <a:defRPr sz="1800" b="1">
                <a:solidFill>
                  <a:srgbClr val="000000"/>
                </a:solidFill>
              </a:defRPr>
            </a:pPr>
            <a:r>
              <a:t>补全、</a:t>
            </a:r>
          </a:p>
          <a:p>
            <a:pPr>
              <a:defRPr sz="1800" b="1">
                <a:solidFill>
                  <a:srgbClr val="000000"/>
                </a:solidFill>
              </a:defRPr>
            </a:pPr>
            <a:r>
              <a:t>对齐</a:t>
            </a:r>
          </a:p>
        </p:txBody>
      </p:sp>
      <p:sp>
        <p:nvSpPr>
          <p:cNvPr id="784" name="知识验证"/>
          <p:cNvSpPr txBox="1"/>
          <p:nvPr/>
        </p:nvSpPr>
        <p:spPr>
          <a:xfrm>
            <a:off x="16287218" y="9056034"/>
            <a:ext cx="10287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000000"/>
                </a:solidFill>
              </a:defRPr>
            </a:lvl1pPr>
          </a:lstStyle>
          <a:p>
            <a:r>
              <a:t>知识验证</a:t>
            </a:r>
          </a:p>
        </p:txBody>
      </p:sp>
      <p:sp>
        <p:nvSpPr>
          <p:cNvPr id="785" name="干净知识"/>
          <p:cNvSpPr txBox="1"/>
          <p:nvPr/>
        </p:nvSpPr>
        <p:spPr>
          <a:xfrm>
            <a:off x="15629842" y="8418883"/>
            <a:ext cx="10541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干净知识</a:t>
            </a:r>
          </a:p>
        </p:txBody>
      </p:sp>
      <p:sp>
        <p:nvSpPr>
          <p:cNvPr id="786" name="线条"/>
          <p:cNvSpPr/>
          <p:nvPr/>
        </p:nvSpPr>
        <p:spPr>
          <a:xfrm>
            <a:off x="17161144" y="9546305"/>
            <a:ext cx="308419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87" name="线条"/>
          <p:cNvSpPr/>
          <p:nvPr/>
        </p:nvSpPr>
        <p:spPr>
          <a:xfrm>
            <a:off x="17186543" y="9520905"/>
            <a:ext cx="1" cy="1502407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88" name="线条"/>
          <p:cNvSpPr/>
          <p:nvPr/>
        </p:nvSpPr>
        <p:spPr>
          <a:xfrm>
            <a:off x="17161144" y="10991396"/>
            <a:ext cx="308419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89" name="有效知识"/>
          <p:cNvSpPr txBox="1"/>
          <p:nvPr/>
        </p:nvSpPr>
        <p:spPr>
          <a:xfrm>
            <a:off x="15629842" y="9998393"/>
            <a:ext cx="10541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有效知识</a:t>
            </a:r>
          </a:p>
        </p:txBody>
      </p:sp>
      <p:sp>
        <p:nvSpPr>
          <p:cNvPr id="790" name="线条"/>
          <p:cNvSpPr/>
          <p:nvPr/>
        </p:nvSpPr>
        <p:spPr>
          <a:xfrm>
            <a:off x="16919252" y="10246376"/>
            <a:ext cx="287991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91" name="自动审核…"/>
          <p:cNvSpPr txBox="1"/>
          <p:nvPr/>
        </p:nvSpPr>
        <p:spPr>
          <a:xfrm>
            <a:off x="17476868" y="9197559"/>
            <a:ext cx="1282701" cy="762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 b="1">
                <a:solidFill>
                  <a:srgbClr val="FFFFFF"/>
                </a:solidFill>
              </a:defRPr>
            </a:pPr>
            <a:r>
              <a:t>自动审核</a:t>
            </a:r>
          </a:p>
          <a:p>
            <a:pPr>
              <a:defRPr sz="1800" b="1">
                <a:solidFill>
                  <a:srgbClr val="FFFFFF"/>
                </a:solidFill>
              </a:defRPr>
            </a:pPr>
            <a:r>
              <a:t>（暂不做）</a:t>
            </a:r>
          </a:p>
        </p:txBody>
      </p:sp>
      <p:sp>
        <p:nvSpPr>
          <p:cNvPr id="792" name="人工审核"/>
          <p:cNvSpPr txBox="1"/>
          <p:nvPr/>
        </p:nvSpPr>
        <p:spPr>
          <a:xfrm>
            <a:off x="17599012" y="10752534"/>
            <a:ext cx="10541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人工审核</a:t>
            </a:r>
          </a:p>
        </p:txBody>
      </p:sp>
      <p:sp>
        <p:nvSpPr>
          <p:cNvPr id="793" name="线条"/>
          <p:cNvSpPr/>
          <p:nvPr/>
        </p:nvSpPr>
        <p:spPr>
          <a:xfrm>
            <a:off x="18390523" y="10246376"/>
            <a:ext cx="622301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94" name="知识图谱"/>
          <p:cNvSpPr txBox="1"/>
          <p:nvPr/>
        </p:nvSpPr>
        <p:spPr>
          <a:xfrm>
            <a:off x="19136028" y="9998393"/>
            <a:ext cx="10541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知识图谱</a:t>
            </a:r>
          </a:p>
        </p:txBody>
      </p:sp>
      <p:sp>
        <p:nvSpPr>
          <p:cNvPr id="795" name="人物库"/>
          <p:cNvSpPr txBox="1"/>
          <p:nvPr/>
        </p:nvSpPr>
        <p:spPr>
          <a:xfrm>
            <a:off x="20843120" y="9381787"/>
            <a:ext cx="8255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人物库</a:t>
            </a:r>
          </a:p>
        </p:txBody>
      </p:sp>
      <p:sp>
        <p:nvSpPr>
          <p:cNvPr id="796" name="事件库"/>
          <p:cNvSpPr txBox="1"/>
          <p:nvPr/>
        </p:nvSpPr>
        <p:spPr>
          <a:xfrm>
            <a:off x="20843120" y="10717930"/>
            <a:ext cx="825501" cy="4445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25400">
            <a:solidFill>
              <a:schemeClr val="accent1">
                <a:hueOff val="167273"/>
                <a:satOff val="2235"/>
                <a:lumOff val="-2254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事件库</a:t>
            </a:r>
          </a:p>
        </p:txBody>
      </p:sp>
      <p:sp>
        <p:nvSpPr>
          <p:cNvPr id="797" name="线条"/>
          <p:cNvSpPr/>
          <p:nvPr/>
        </p:nvSpPr>
        <p:spPr>
          <a:xfrm>
            <a:off x="20356419" y="9547284"/>
            <a:ext cx="308418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98" name="线条"/>
          <p:cNvSpPr/>
          <p:nvPr/>
        </p:nvSpPr>
        <p:spPr>
          <a:xfrm>
            <a:off x="20381818" y="9521884"/>
            <a:ext cx="1" cy="1502407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799" name="线条"/>
          <p:cNvSpPr/>
          <p:nvPr/>
        </p:nvSpPr>
        <p:spPr>
          <a:xfrm>
            <a:off x="20356419" y="10992375"/>
            <a:ext cx="308418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800" name="线条"/>
          <p:cNvSpPr/>
          <p:nvPr/>
        </p:nvSpPr>
        <p:spPr>
          <a:xfrm>
            <a:off x="22086281" y="8929342"/>
            <a:ext cx="308418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801" name="线条"/>
          <p:cNvSpPr/>
          <p:nvPr/>
        </p:nvSpPr>
        <p:spPr>
          <a:xfrm>
            <a:off x="22111680" y="8903941"/>
            <a:ext cx="1" cy="2940983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802" name="线条"/>
          <p:cNvSpPr/>
          <p:nvPr/>
        </p:nvSpPr>
        <p:spPr>
          <a:xfrm>
            <a:off x="22133802" y="11823173"/>
            <a:ext cx="308418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803" name="线条"/>
          <p:cNvSpPr/>
          <p:nvPr/>
        </p:nvSpPr>
        <p:spPr>
          <a:xfrm>
            <a:off x="21852413" y="9604037"/>
            <a:ext cx="287991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804" name="线条"/>
          <p:cNvSpPr/>
          <p:nvPr/>
        </p:nvSpPr>
        <p:spPr>
          <a:xfrm>
            <a:off x="21852413" y="10991396"/>
            <a:ext cx="287991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805" name="有害识别"/>
          <p:cNvSpPr txBox="1"/>
          <p:nvPr/>
        </p:nvSpPr>
        <p:spPr>
          <a:xfrm>
            <a:off x="22598203" y="8707092"/>
            <a:ext cx="1054101" cy="444501"/>
          </a:xfrm>
          <a:prstGeom prst="rect">
            <a:avLst/>
          </a:prstGeom>
          <a:solidFill>
            <a:schemeClr val="accent5">
              <a:satOff val="19674"/>
              <a:lumOff val="-24274"/>
            </a:schemeClr>
          </a:solidFill>
          <a:ln w="25400">
            <a:solidFill>
              <a:schemeClr val="accent5">
                <a:satOff val="19674"/>
                <a:lumOff val="-24274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有害识别</a:t>
            </a:r>
          </a:p>
        </p:txBody>
      </p:sp>
      <p:sp>
        <p:nvSpPr>
          <p:cNvPr id="806" name="人物关系分析"/>
          <p:cNvSpPr txBox="1"/>
          <p:nvPr/>
        </p:nvSpPr>
        <p:spPr>
          <a:xfrm>
            <a:off x="22572107" y="10152181"/>
            <a:ext cx="1587501" cy="444501"/>
          </a:xfrm>
          <a:prstGeom prst="rect">
            <a:avLst/>
          </a:prstGeom>
          <a:solidFill>
            <a:schemeClr val="accent5">
              <a:satOff val="19674"/>
              <a:lumOff val="-24274"/>
            </a:schemeClr>
          </a:solidFill>
          <a:ln w="25400">
            <a:solidFill>
              <a:schemeClr val="accent5">
                <a:satOff val="19674"/>
                <a:lumOff val="-24274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800" b="1">
                <a:solidFill>
                  <a:srgbClr val="FFFFFF"/>
                </a:solidFill>
              </a:defRPr>
            </a:lvl1pPr>
          </a:lstStyle>
          <a:p>
            <a:r>
              <a:t>人物关系分析</a:t>
            </a:r>
          </a:p>
        </p:txBody>
      </p:sp>
      <p:sp>
        <p:nvSpPr>
          <p:cNvPr id="807" name="事件分析"/>
          <p:cNvSpPr txBox="1"/>
          <p:nvPr/>
        </p:nvSpPr>
        <p:spPr>
          <a:xfrm>
            <a:off x="22598203" y="11575523"/>
            <a:ext cx="1054101" cy="444501"/>
          </a:xfrm>
          <a:prstGeom prst="rect">
            <a:avLst/>
          </a:prstGeom>
          <a:solidFill>
            <a:schemeClr val="accent5">
              <a:satOff val="19674"/>
              <a:lumOff val="-24274"/>
            </a:schemeClr>
          </a:solidFill>
          <a:ln w="25400">
            <a:solidFill>
              <a:schemeClr val="accent5">
                <a:satOff val="19674"/>
                <a:lumOff val="-24274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r>
              <a:t>事件分析</a:t>
            </a:r>
          </a:p>
        </p:txBody>
      </p:sp>
      <p:sp>
        <p:nvSpPr>
          <p:cNvPr id="808" name="线条"/>
          <p:cNvSpPr/>
          <p:nvPr/>
        </p:nvSpPr>
        <p:spPr>
          <a:xfrm>
            <a:off x="22138033" y="10374432"/>
            <a:ext cx="308418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809" name="数据清洗、知识抽取"/>
          <p:cNvSpPr txBox="1"/>
          <p:nvPr/>
        </p:nvSpPr>
        <p:spPr>
          <a:xfrm>
            <a:off x="7521368" y="12569705"/>
            <a:ext cx="21717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b="1">
                <a:solidFill>
                  <a:srgbClr val="000000"/>
                </a:solidFill>
              </a:defRPr>
            </a:lvl1pPr>
          </a:lstStyle>
          <a:p>
            <a:r>
              <a:t>数据清洗、知识抽取</a:t>
            </a:r>
          </a:p>
        </p:txBody>
      </p:sp>
      <p:sp>
        <p:nvSpPr>
          <p:cNvPr id="810" name="人工导入"/>
          <p:cNvSpPr txBox="1"/>
          <p:nvPr/>
        </p:nvSpPr>
        <p:spPr>
          <a:xfrm>
            <a:off x="1251347" y="8027838"/>
            <a:ext cx="1155701" cy="482601"/>
          </a:xfrm>
          <a:prstGeom prst="rect">
            <a:avLst/>
          </a:prstGeom>
          <a:solidFill>
            <a:schemeClr val="accent1">
              <a:hueOff val="550649"/>
              <a:satOff val="22840"/>
              <a:lumOff val="-37254"/>
            </a:schemeClr>
          </a:solidFill>
          <a:ln w="25400">
            <a:solidFill>
              <a:schemeClr val="accent1">
                <a:hueOff val="550649"/>
                <a:satOff val="22840"/>
                <a:lumOff val="-37254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人工导入</a:t>
            </a:r>
          </a:p>
        </p:txBody>
      </p:sp>
      <p:sp>
        <p:nvSpPr>
          <p:cNvPr id="811" name="线条"/>
          <p:cNvSpPr/>
          <p:nvPr/>
        </p:nvSpPr>
        <p:spPr>
          <a:xfrm>
            <a:off x="2625131" y="7077514"/>
            <a:ext cx="308419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812" name="线条"/>
          <p:cNvSpPr/>
          <p:nvPr/>
        </p:nvSpPr>
        <p:spPr>
          <a:xfrm flipH="1">
            <a:off x="2908151" y="7061718"/>
            <a:ext cx="1" cy="1293383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813" name="线条"/>
          <p:cNvSpPr/>
          <p:nvPr/>
        </p:nvSpPr>
        <p:spPr>
          <a:xfrm>
            <a:off x="2625131" y="8342024"/>
            <a:ext cx="308419" cy="1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04 数据流程 - 抽象"/>
          <p:cNvSpPr txBox="1">
            <a:spLocks noGrp="1"/>
          </p:cNvSpPr>
          <p:nvPr>
            <p:ph type="ctrTitle"/>
          </p:nvPr>
        </p:nvSpPr>
        <p:spPr>
          <a:xfrm>
            <a:off x="598735" y="-165100"/>
            <a:ext cx="23694530" cy="1063229"/>
          </a:xfrm>
          <a:prstGeom prst="rect">
            <a:avLst/>
          </a:prstGeom>
        </p:spPr>
        <p:txBody>
          <a:bodyPr/>
          <a:lstStyle/>
          <a:p>
            <a:pPr algn="l">
              <a:defRPr sz="4400">
                <a:solidFill>
                  <a:srgbClr val="00000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04 数据流程 - </a:t>
            </a:r>
            <a:r>
              <a:rPr sz="3600"/>
              <a:t>抽象</a:t>
            </a:r>
          </a:p>
        </p:txBody>
      </p:sp>
      <p:sp>
        <p:nvSpPr>
          <p:cNvPr id="816" name="线条"/>
          <p:cNvSpPr/>
          <p:nvPr/>
        </p:nvSpPr>
        <p:spPr>
          <a:xfrm>
            <a:off x="-50800" y="1193800"/>
            <a:ext cx="24485600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817" name="采集"/>
          <p:cNvSpPr txBox="1"/>
          <p:nvPr/>
        </p:nvSpPr>
        <p:spPr>
          <a:xfrm>
            <a:off x="5783554" y="9488157"/>
            <a:ext cx="788816" cy="567394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采集</a:t>
            </a:r>
          </a:p>
        </p:txBody>
      </p:sp>
      <p:pic>
        <p:nvPicPr>
          <p:cNvPr id="818" name="线条" descr="线条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5412821" y="7184025"/>
            <a:ext cx="1530281" cy="563575"/>
          </a:xfrm>
          <a:prstGeom prst="rect">
            <a:avLst/>
          </a:prstGeom>
        </p:spPr>
      </p:pic>
      <p:sp>
        <p:nvSpPr>
          <p:cNvPr id="820" name="环太平洋"/>
          <p:cNvSpPr/>
          <p:nvPr/>
        </p:nvSpPr>
        <p:spPr>
          <a:xfrm>
            <a:off x="5783554" y="8478208"/>
            <a:ext cx="788816" cy="788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7720" y="0"/>
                  <a:pt x="4944" y="1303"/>
                  <a:pt x="2974" y="3378"/>
                </a:cubicBezTo>
                <a:cubicBezTo>
                  <a:pt x="2840" y="3517"/>
                  <a:pt x="2709" y="3662"/>
                  <a:pt x="2580" y="3813"/>
                </a:cubicBezTo>
                <a:cubicBezTo>
                  <a:pt x="2532" y="3869"/>
                  <a:pt x="2481" y="3923"/>
                  <a:pt x="2434" y="3981"/>
                </a:cubicBezTo>
                <a:cubicBezTo>
                  <a:pt x="2271" y="4181"/>
                  <a:pt x="2114" y="4391"/>
                  <a:pt x="1963" y="4611"/>
                </a:cubicBezTo>
                <a:cubicBezTo>
                  <a:pt x="1837" y="4789"/>
                  <a:pt x="1722" y="4975"/>
                  <a:pt x="1608" y="5161"/>
                </a:cubicBezTo>
                <a:cubicBezTo>
                  <a:pt x="595" y="6805"/>
                  <a:pt x="0" y="8732"/>
                  <a:pt x="0" y="10800"/>
                </a:cubicBezTo>
                <a:cubicBezTo>
                  <a:pt x="0" y="16755"/>
                  <a:pt x="4845" y="21600"/>
                  <a:pt x="10800" y="21600"/>
                </a:cubicBezTo>
                <a:cubicBezTo>
                  <a:pt x="16755" y="21600"/>
                  <a:pt x="21600" y="16755"/>
                  <a:pt x="21600" y="10800"/>
                </a:cubicBezTo>
                <a:cubicBezTo>
                  <a:pt x="21600" y="4845"/>
                  <a:pt x="16755" y="0"/>
                  <a:pt x="10800" y="0"/>
                </a:cubicBezTo>
                <a:close/>
                <a:moveTo>
                  <a:pt x="10800" y="54"/>
                </a:moveTo>
                <a:cubicBezTo>
                  <a:pt x="10840" y="54"/>
                  <a:pt x="10879" y="57"/>
                  <a:pt x="10918" y="57"/>
                </a:cubicBezTo>
                <a:cubicBezTo>
                  <a:pt x="10921" y="57"/>
                  <a:pt x="10924" y="57"/>
                  <a:pt x="10928" y="57"/>
                </a:cubicBezTo>
                <a:cubicBezTo>
                  <a:pt x="11109" y="59"/>
                  <a:pt x="11289" y="65"/>
                  <a:pt x="11468" y="76"/>
                </a:cubicBezTo>
                <a:cubicBezTo>
                  <a:pt x="11469" y="76"/>
                  <a:pt x="11470" y="76"/>
                  <a:pt x="11470" y="76"/>
                </a:cubicBezTo>
                <a:lnTo>
                  <a:pt x="11497" y="86"/>
                </a:lnTo>
                <a:lnTo>
                  <a:pt x="11371" y="88"/>
                </a:lnTo>
                <a:lnTo>
                  <a:pt x="11475" y="99"/>
                </a:lnTo>
                <a:lnTo>
                  <a:pt x="11658" y="111"/>
                </a:lnTo>
                <a:lnTo>
                  <a:pt x="11933" y="126"/>
                </a:lnTo>
                <a:lnTo>
                  <a:pt x="12108" y="136"/>
                </a:lnTo>
                <a:cubicBezTo>
                  <a:pt x="12132" y="139"/>
                  <a:pt x="12155" y="142"/>
                  <a:pt x="12179" y="145"/>
                </a:cubicBezTo>
                <a:lnTo>
                  <a:pt x="12106" y="140"/>
                </a:lnTo>
                <a:lnTo>
                  <a:pt x="11899" y="133"/>
                </a:lnTo>
                <a:lnTo>
                  <a:pt x="11736" y="123"/>
                </a:lnTo>
                <a:lnTo>
                  <a:pt x="11623" y="126"/>
                </a:lnTo>
                <a:lnTo>
                  <a:pt x="11497" y="118"/>
                </a:lnTo>
                <a:lnTo>
                  <a:pt x="11318" y="108"/>
                </a:lnTo>
                <a:lnTo>
                  <a:pt x="11063" y="96"/>
                </a:lnTo>
                <a:lnTo>
                  <a:pt x="10857" y="96"/>
                </a:lnTo>
                <a:lnTo>
                  <a:pt x="10709" y="113"/>
                </a:lnTo>
                <a:lnTo>
                  <a:pt x="10517" y="125"/>
                </a:lnTo>
                <a:lnTo>
                  <a:pt x="10436" y="135"/>
                </a:lnTo>
                <a:lnTo>
                  <a:pt x="10356" y="148"/>
                </a:lnTo>
                <a:lnTo>
                  <a:pt x="10376" y="175"/>
                </a:lnTo>
                <a:lnTo>
                  <a:pt x="10425" y="183"/>
                </a:lnTo>
                <a:lnTo>
                  <a:pt x="10514" y="183"/>
                </a:lnTo>
                <a:lnTo>
                  <a:pt x="10563" y="207"/>
                </a:lnTo>
                <a:lnTo>
                  <a:pt x="10635" y="215"/>
                </a:lnTo>
                <a:lnTo>
                  <a:pt x="10807" y="221"/>
                </a:lnTo>
                <a:lnTo>
                  <a:pt x="10903" y="241"/>
                </a:lnTo>
                <a:lnTo>
                  <a:pt x="11041" y="263"/>
                </a:lnTo>
                <a:lnTo>
                  <a:pt x="10997" y="286"/>
                </a:lnTo>
                <a:lnTo>
                  <a:pt x="11103" y="337"/>
                </a:lnTo>
                <a:lnTo>
                  <a:pt x="11217" y="399"/>
                </a:lnTo>
                <a:lnTo>
                  <a:pt x="11280" y="446"/>
                </a:lnTo>
                <a:lnTo>
                  <a:pt x="11349" y="428"/>
                </a:lnTo>
                <a:lnTo>
                  <a:pt x="11458" y="384"/>
                </a:lnTo>
                <a:lnTo>
                  <a:pt x="11610" y="372"/>
                </a:lnTo>
                <a:lnTo>
                  <a:pt x="11667" y="404"/>
                </a:lnTo>
                <a:lnTo>
                  <a:pt x="11751" y="421"/>
                </a:lnTo>
                <a:lnTo>
                  <a:pt x="11749" y="481"/>
                </a:lnTo>
                <a:lnTo>
                  <a:pt x="11724" y="522"/>
                </a:lnTo>
                <a:lnTo>
                  <a:pt x="11881" y="547"/>
                </a:lnTo>
                <a:lnTo>
                  <a:pt x="11896" y="571"/>
                </a:lnTo>
                <a:lnTo>
                  <a:pt x="11982" y="618"/>
                </a:lnTo>
                <a:lnTo>
                  <a:pt x="12047" y="648"/>
                </a:lnTo>
                <a:lnTo>
                  <a:pt x="12128" y="646"/>
                </a:lnTo>
                <a:lnTo>
                  <a:pt x="12212" y="668"/>
                </a:lnTo>
                <a:lnTo>
                  <a:pt x="12342" y="714"/>
                </a:lnTo>
                <a:lnTo>
                  <a:pt x="12411" y="714"/>
                </a:lnTo>
                <a:lnTo>
                  <a:pt x="12463" y="633"/>
                </a:lnTo>
                <a:lnTo>
                  <a:pt x="12468" y="584"/>
                </a:lnTo>
                <a:lnTo>
                  <a:pt x="12628" y="566"/>
                </a:lnTo>
                <a:lnTo>
                  <a:pt x="12552" y="512"/>
                </a:lnTo>
                <a:lnTo>
                  <a:pt x="12525" y="466"/>
                </a:lnTo>
                <a:lnTo>
                  <a:pt x="12547" y="443"/>
                </a:lnTo>
                <a:lnTo>
                  <a:pt x="12635" y="433"/>
                </a:lnTo>
                <a:lnTo>
                  <a:pt x="12783" y="438"/>
                </a:lnTo>
                <a:lnTo>
                  <a:pt x="12970" y="465"/>
                </a:lnTo>
                <a:lnTo>
                  <a:pt x="12924" y="434"/>
                </a:lnTo>
                <a:lnTo>
                  <a:pt x="12945" y="387"/>
                </a:lnTo>
                <a:lnTo>
                  <a:pt x="13054" y="382"/>
                </a:lnTo>
                <a:lnTo>
                  <a:pt x="13155" y="399"/>
                </a:lnTo>
                <a:lnTo>
                  <a:pt x="13268" y="458"/>
                </a:lnTo>
                <a:lnTo>
                  <a:pt x="13283" y="498"/>
                </a:lnTo>
                <a:lnTo>
                  <a:pt x="13258" y="529"/>
                </a:lnTo>
                <a:lnTo>
                  <a:pt x="13190" y="544"/>
                </a:lnTo>
                <a:lnTo>
                  <a:pt x="13293" y="579"/>
                </a:lnTo>
                <a:lnTo>
                  <a:pt x="13450" y="631"/>
                </a:lnTo>
                <a:lnTo>
                  <a:pt x="13524" y="675"/>
                </a:lnTo>
                <a:lnTo>
                  <a:pt x="13623" y="724"/>
                </a:lnTo>
                <a:lnTo>
                  <a:pt x="13655" y="761"/>
                </a:lnTo>
                <a:lnTo>
                  <a:pt x="13717" y="805"/>
                </a:lnTo>
                <a:lnTo>
                  <a:pt x="13848" y="882"/>
                </a:lnTo>
                <a:lnTo>
                  <a:pt x="13986" y="931"/>
                </a:lnTo>
                <a:lnTo>
                  <a:pt x="13970" y="954"/>
                </a:lnTo>
                <a:lnTo>
                  <a:pt x="13904" y="934"/>
                </a:lnTo>
                <a:lnTo>
                  <a:pt x="13800" y="912"/>
                </a:lnTo>
                <a:lnTo>
                  <a:pt x="13801" y="927"/>
                </a:lnTo>
                <a:lnTo>
                  <a:pt x="13956" y="971"/>
                </a:lnTo>
                <a:lnTo>
                  <a:pt x="13917" y="1007"/>
                </a:lnTo>
                <a:lnTo>
                  <a:pt x="14020" y="1067"/>
                </a:lnTo>
                <a:lnTo>
                  <a:pt x="13909" y="1096"/>
                </a:lnTo>
                <a:lnTo>
                  <a:pt x="13880" y="1099"/>
                </a:lnTo>
                <a:lnTo>
                  <a:pt x="13892" y="1084"/>
                </a:lnTo>
                <a:lnTo>
                  <a:pt x="13946" y="1079"/>
                </a:lnTo>
                <a:lnTo>
                  <a:pt x="13896" y="1028"/>
                </a:lnTo>
                <a:lnTo>
                  <a:pt x="13848" y="1020"/>
                </a:lnTo>
                <a:lnTo>
                  <a:pt x="13811" y="1062"/>
                </a:lnTo>
                <a:lnTo>
                  <a:pt x="13823" y="1103"/>
                </a:lnTo>
                <a:lnTo>
                  <a:pt x="13827" y="1104"/>
                </a:lnTo>
                <a:lnTo>
                  <a:pt x="13806" y="1106"/>
                </a:lnTo>
                <a:lnTo>
                  <a:pt x="13623" y="1106"/>
                </a:lnTo>
                <a:lnTo>
                  <a:pt x="13460" y="1096"/>
                </a:lnTo>
                <a:lnTo>
                  <a:pt x="13364" y="1064"/>
                </a:lnTo>
                <a:lnTo>
                  <a:pt x="13303" y="1089"/>
                </a:lnTo>
                <a:lnTo>
                  <a:pt x="13210" y="1084"/>
                </a:lnTo>
                <a:lnTo>
                  <a:pt x="13103" y="1047"/>
                </a:lnTo>
                <a:lnTo>
                  <a:pt x="12965" y="1049"/>
                </a:lnTo>
                <a:lnTo>
                  <a:pt x="12911" y="1064"/>
                </a:lnTo>
                <a:lnTo>
                  <a:pt x="12778" y="1084"/>
                </a:lnTo>
                <a:lnTo>
                  <a:pt x="12721" y="1106"/>
                </a:lnTo>
                <a:lnTo>
                  <a:pt x="12672" y="1066"/>
                </a:lnTo>
                <a:lnTo>
                  <a:pt x="12566" y="1044"/>
                </a:lnTo>
                <a:lnTo>
                  <a:pt x="12384" y="1047"/>
                </a:lnTo>
                <a:lnTo>
                  <a:pt x="12345" y="1076"/>
                </a:lnTo>
                <a:lnTo>
                  <a:pt x="12357" y="1123"/>
                </a:lnTo>
                <a:lnTo>
                  <a:pt x="12275" y="1145"/>
                </a:lnTo>
                <a:lnTo>
                  <a:pt x="12248" y="1180"/>
                </a:lnTo>
                <a:lnTo>
                  <a:pt x="12296" y="1237"/>
                </a:lnTo>
                <a:lnTo>
                  <a:pt x="12376" y="1274"/>
                </a:lnTo>
                <a:lnTo>
                  <a:pt x="12453" y="1306"/>
                </a:lnTo>
                <a:lnTo>
                  <a:pt x="12541" y="1236"/>
                </a:lnTo>
                <a:lnTo>
                  <a:pt x="12652" y="1199"/>
                </a:lnTo>
                <a:lnTo>
                  <a:pt x="12776" y="1180"/>
                </a:lnTo>
                <a:lnTo>
                  <a:pt x="12783" y="1242"/>
                </a:lnTo>
                <a:lnTo>
                  <a:pt x="12702" y="1279"/>
                </a:lnTo>
                <a:lnTo>
                  <a:pt x="12719" y="1345"/>
                </a:lnTo>
                <a:lnTo>
                  <a:pt x="12867" y="1331"/>
                </a:lnTo>
                <a:lnTo>
                  <a:pt x="12776" y="1392"/>
                </a:lnTo>
                <a:lnTo>
                  <a:pt x="12860" y="1449"/>
                </a:lnTo>
                <a:lnTo>
                  <a:pt x="12766" y="1458"/>
                </a:lnTo>
                <a:lnTo>
                  <a:pt x="12731" y="1559"/>
                </a:lnTo>
                <a:lnTo>
                  <a:pt x="12737" y="1611"/>
                </a:lnTo>
                <a:lnTo>
                  <a:pt x="12785" y="1651"/>
                </a:lnTo>
                <a:lnTo>
                  <a:pt x="12919" y="1638"/>
                </a:lnTo>
                <a:lnTo>
                  <a:pt x="13039" y="1576"/>
                </a:lnTo>
                <a:lnTo>
                  <a:pt x="13020" y="1523"/>
                </a:lnTo>
                <a:lnTo>
                  <a:pt x="13024" y="1459"/>
                </a:lnTo>
                <a:lnTo>
                  <a:pt x="13148" y="1419"/>
                </a:lnTo>
                <a:lnTo>
                  <a:pt x="13192" y="1443"/>
                </a:lnTo>
                <a:lnTo>
                  <a:pt x="13310" y="1422"/>
                </a:lnTo>
                <a:lnTo>
                  <a:pt x="13212" y="1468"/>
                </a:lnTo>
                <a:lnTo>
                  <a:pt x="13263" y="1532"/>
                </a:lnTo>
                <a:lnTo>
                  <a:pt x="13330" y="1549"/>
                </a:lnTo>
                <a:lnTo>
                  <a:pt x="13392" y="1517"/>
                </a:lnTo>
                <a:lnTo>
                  <a:pt x="13470" y="1564"/>
                </a:lnTo>
                <a:lnTo>
                  <a:pt x="13572" y="1608"/>
                </a:lnTo>
                <a:lnTo>
                  <a:pt x="13611" y="1687"/>
                </a:lnTo>
                <a:lnTo>
                  <a:pt x="13678" y="1722"/>
                </a:lnTo>
                <a:lnTo>
                  <a:pt x="13660" y="1778"/>
                </a:lnTo>
                <a:lnTo>
                  <a:pt x="13668" y="1815"/>
                </a:lnTo>
                <a:lnTo>
                  <a:pt x="13719" y="1840"/>
                </a:lnTo>
                <a:lnTo>
                  <a:pt x="13781" y="1880"/>
                </a:lnTo>
                <a:lnTo>
                  <a:pt x="13855" y="1894"/>
                </a:lnTo>
                <a:lnTo>
                  <a:pt x="13864" y="1842"/>
                </a:lnTo>
                <a:lnTo>
                  <a:pt x="13981" y="1867"/>
                </a:lnTo>
                <a:lnTo>
                  <a:pt x="13951" y="1926"/>
                </a:lnTo>
                <a:lnTo>
                  <a:pt x="14013" y="1954"/>
                </a:lnTo>
                <a:lnTo>
                  <a:pt x="14148" y="2059"/>
                </a:lnTo>
                <a:lnTo>
                  <a:pt x="14192" y="2136"/>
                </a:lnTo>
                <a:lnTo>
                  <a:pt x="14064" y="2091"/>
                </a:lnTo>
                <a:lnTo>
                  <a:pt x="14045" y="2156"/>
                </a:lnTo>
                <a:lnTo>
                  <a:pt x="14093" y="2193"/>
                </a:lnTo>
                <a:lnTo>
                  <a:pt x="14118" y="2252"/>
                </a:lnTo>
                <a:lnTo>
                  <a:pt x="14145" y="2353"/>
                </a:lnTo>
                <a:lnTo>
                  <a:pt x="14130" y="2421"/>
                </a:lnTo>
                <a:lnTo>
                  <a:pt x="14156" y="2471"/>
                </a:lnTo>
                <a:lnTo>
                  <a:pt x="14214" y="2483"/>
                </a:lnTo>
                <a:lnTo>
                  <a:pt x="14276" y="2533"/>
                </a:lnTo>
                <a:lnTo>
                  <a:pt x="14158" y="2545"/>
                </a:lnTo>
                <a:lnTo>
                  <a:pt x="14305" y="2596"/>
                </a:lnTo>
                <a:lnTo>
                  <a:pt x="14202" y="2671"/>
                </a:lnTo>
                <a:lnTo>
                  <a:pt x="14200" y="2700"/>
                </a:lnTo>
                <a:lnTo>
                  <a:pt x="14283" y="2708"/>
                </a:lnTo>
                <a:lnTo>
                  <a:pt x="14340" y="2740"/>
                </a:lnTo>
                <a:lnTo>
                  <a:pt x="14286" y="2769"/>
                </a:lnTo>
                <a:lnTo>
                  <a:pt x="14364" y="2840"/>
                </a:lnTo>
                <a:lnTo>
                  <a:pt x="14466" y="2909"/>
                </a:lnTo>
                <a:lnTo>
                  <a:pt x="14473" y="2974"/>
                </a:lnTo>
                <a:lnTo>
                  <a:pt x="14547" y="3033"/>
                </a:lnTo>
                <a:lnTo>
                  <a:pt x="14633" y="3080"/>
                </a:lnTo>
                <a:lnTo>
                  <a:pt x="14633" y="3128"/>
                </a:lnTo>
                <a:lnTo>
                  <a:pt x="14571" y="3190"/>
                </a:lnTo>
                <a:lnTo>
                  <a:pt x="14550" y="3269"/>
                </a:lnTo>
                <a:lnTo>
                  <a:pt x="14537" y="3314"/>
                </a:lnTo>
                <a:lnTo>
                  <a:pt x="14497" y="3375"/>
                </a:lnTo>
                <a:lnTo>
                  <a:pt x="14534" y="3441"/>
                </a:lnTo>
                <a:lnTo>
                  <a:pt x="14515" y="3471"/>
                </a:lnTo>
                <a:lnTo>
                  <a:pt x="14505" y="3553"/>
                </a:lnTo>
                <a:lnTo>
                  <a:pt x="14453" y="3634"/>
                </a:lnTo>
                <a:lnTo>
                  <a:pt x="14470" y="3685"/>
                </a:lnTo>
                <a:lnTo>
                  <a:pt x="14438" y="3744"/>
                </a:lnTo>
                <a:lnTo>
                  <a:pt x="14396" y="3730"/>
                </a:lnTo>
                <a:lnTo>
                  <a:pt x="14380" y="3801"/>
                </a:lnTo>
                <a:lnTo>
                  <a:pt x="14412" y="3831"/>
                </a:lnTo>
                <a:lnTo>
                  <a:pt x="14328" y="3838"/>
                </a:lnTo>
                <a:lnTo>
                  <a:pt x="14283" y="3890"/>
                </a:lnTo>
                <a:lnTo>
                  <a:pt x="14364" y="3988"/>
                </a:lnTo>
                <a:lnTo>
                  <a:pt x="14343" y="4023"/>
                </a:lnTo>
                <a:lnTo>
                  <a:pt x="14401" y="4136"/>
                </a:lnTo>
                <a:lnTo>
                  <a:pt x="14409" y="4186"/>
                </a:lnTo>
                <a:lnTo>
                  <a:pt x="14476" y="4265"/>
                </a:lnTo>
                <a:lnTo>
                  <a:pt x="14557" y="4313"/>
                </a:lnTo>
                <a:lnTo>
                  <a:pt x="14614" y="4405"/>
                </a:lnTo>
                <a:lnTo>
                  <a:pt x="14589" y="4491"/>
                </a:lnTo>
                <a:lnTo>
                  <a:pt x="14665" y="4560"/>
                </a:lnTo>
                <a:lnTo>
                  <a:pt x="14746" y="4521"/>
                </a:lnTo>
                <a:lnTo>
                  <a:pt x="14835" y="4510"/>
                </a:lnTo>
                <a:lnTo>
                  <a:pt x="14931" y="4515"/>
                </a:lnTo>
                <a:lnTo>
                  <a:pt x="15017" y="4483"/>
                </a:lnTo>
                <a:lnTo>
                  <a:pt x="15133" y="4489"/>
                </a:lnTo>
                <a:lnTo>
                  <a:pt x="15104" y="4604"/>
                </a:lnTo>
                <a:lnTo>
                  <a:pt x="15023" y="4555"/>
                </a:lnTo>
                <a:lnTo>
                  <a:pt x="15008" y="4597"/>
                </a:lnTo>
                <a:lnTo>
                  <a:pt x="15044" y="4755"/>
                </a:lnTo>
                <a:lnTo>
                  <a:pt x="15081" y="4865"/>
                </a:lnTo>
                <a:lnTo>
                  <a:pt x="15205" y="4851"/>
                </a:lnTo>
                <a:lnTo>
                  <a:pt x="15281" y="4866"/>
                </a:lnTo>
                <a:lnTo>
                  <a:pt x="15352" y="4806"/>
                </a:lnTo>
                <a:lnTo>
                  <a:pt x="15362" y="4718"/>
                </a:lnTo>
                <a:lnTo>
                  <a:pt x="15412" y="4693"/>
                </a:lnTo>
                <a:lnTo>
                  <a:pt x="15380" y="4658"/>
                </a:lnTo>
                <a:lnTo>
                  <a:pt x="15362" y="4580"/>
                </a:lnTo>
                <a:lnTo>
                  <a:pt x="15370" y="4545"/>
                </a:lnTo>
                <a:lnTo>
                  <a:pt x="15422" y="4617"/>
                </a:lnTo>
                <a:lnTo>
                  <a:pt x="15461" y="4600"/>
                </a:lnTo>
                <a:lnTo>
                  <a:pt x="15540" y="4627"/>
                </a:lnTo>
                <a:lnTo>
                  <a:pt x="15579" y="4696"/>
                </a:lnTo>
                <a:lnTo>
                  <a:pt x="15552" y="4732"/>
                </a:lnTo>
                <a:lnTo>
                  <a:pt x="15616" y="4819"/>
                </a:lnTo>
                <a:lnTo>
                  <a:pt x="15577" y="4846"/>
                </a:lnTo>
                <a:lnTo>
                  <a:pt x="15572" y="4900"/>
                </a:lnTo>
                <a:lnTo>
                  <a:pt x="15648" y="4967"/>
                </a:lnTo>
                <a:lnTo>
                  <a:pt x="15719" y="5068"/>
                </a:lnTo>
                <a:lnTo>
                  <a:pt x="15801" y="5146"/>
                </a:lnTo>
                <a:lnTo>
                  <a:pt x="15887" y="5139"/>
                </a:lnTo>
                <a:lnTo>
                  <a:pt x="15976" y="5193"/>
                </a:lnTo>
                <a:lnTo>
                  <a:pt x="16032" y="5173"/>
                </a:lnTo>
                <a:lnTo>
                  <a:pt x="16124" y="5163"/>
                </a:lnTo>
                <a:lnTo>
                  <a:pt x="16123" y="5060"/>
                </a:lnTo>
                <a:lnTo>
                  <a:pt x="16192" y="5050"/>
                </a:lnTo>
                <a:lnTo>
                  <a:pt x="16245" y="5095"/>
                </a:lnTo>
                <a:lnTo>
                  <a:pt x="16341" y="5144"/>
                </a:lnTo>
                <a:lnTo>
                  <a:pt x="16353" y="5104"/>
                </a:lnTo>
                <a:lnTo>
                  <a:pt x="16309" y="4999"/>
                </a:lnTo>
                <a:lnTo>
                  <a:pt x="16394" y="5018"/>
                </a:lnTo>
                <a:lnTo>
                  <a:pt x="16341" y="4969"/>
                </a:lnTo>
                <a:lnTo>
                  <a:pt x="16432" y="4969"/>
                </a:lnTo>
                <a:lnTo>
                  <a:pt x="16383" y="4900"/>
                </a:lnTo>
                <a:lnTo>
                  <a:pt x="16415" y="4893"/>
                </a:lnTo>
                <a:lnTo>
                  <a:pt x="16382" y="4789"/>
                </a:lnTo>
                <a:lnTo>
                  <a:pt x="16469" y="4873"/>
                </a:lnTo>
                <a:lnTo>
                  <a:pt x="16587" y="4949"/>
                </a:lnTo>
                <a:lnTo>
                  <a:pt x="16631" y="5033"/>
                </a:lnTo>
                <a:lnTo>
                  <a:pt x="16660" y="5067"/>
                </a:lnTo>
                <a:lnTo>
                  <a:pt x="16729" y="5222"/>
                </a:lnTo>
                <a:lnTo>
                  <a:pt x="16782" y="5296"/>
                </a:lnTo>
                <a:lnTo>
                  <a:pt x="16774" y="5397"/>
                </a:lnTo>
                <a:lnTo>
                  <a:pt x="16833" y="5530"/>
                </a:lnTo>
                <a:lnTo>
                  <a:pt x="16855" y="5632"/>
                </a:lnTo>
                <a:lnTo>
                  <a:pt x="16895" y="5762"/>
                </a:lnTo>
                <a:lnTo>
                  <a:pt x="16924" y="5769"/>
                </a:lnTo>
                <a:lnTo>
                  <a:pt x="16927" y="5610"/>
                </a:lnTo>
                <a:lnTo>
                  <a:pt x="16897" y="5514"/>
                </a:lnTo>
                <a:lnTo>
                  <a:pt x="16868" y="5405"/>
                </a:lnTo>
                <a:lnTo>
                  <a:pt x="16843" y="5309"/>
                </a:lnTo>
                <a:lnTo>
                  <a:pt x="16868" y="5265"/>
                </a:lnTo>
                <a:lnTo>
                  <a:pt x="16821" y="5141"/>
                </a:lnTo>
                <a:lnTo>
                  <a:pt x="16754" y="5075"/>
                </a:lnTo>
                <a:lnTo>
                  <a:pt x="16695" y="4917"/>
                </a:lnTo>
                <a:lnTo>
                  <a:pt x="16628" y="4861"/>
                </a:lnTo>
                <a:lnTo>
                  <a:pt x="16589" y="4765"/>
                </a:lnTo>
                <a:lnTo>
                  <a:pt x="16532" y="4656"/>
                </a:lnTo>
                <a:lnTo>
                  <a:pt x="16424" y="4535"/>
                </a:lnTo>
                <a:lnTo>
                  <a:pt x="16341" y="4548"/>
                </a:lnTo>
                <a:lnTo>
                  <a:pt x="16234" y="4400"/>
                </a:lnTo>
                <a:lnTo>
                  <a:pt x="16128" y="4308"/>
                </a:lnTo>
                <a:lnTo>
                  <a:pt x="16038" y="4188"/>
                </a:lnTo>
                <a:lnTo>
                  <a:pt x="16079" y="4186"/>
                </a:lnTo>
                <a:lnTo>
                  <a:pt x="16129" y="4277"/>
                </a:lnTo>
                <a:lnTo>
                  <a:pt x="16288" y="4375"/>
                </a:lnTo>
                <a:lnTo>
                  <a:pt x="16383" y="4407"/>
                </a:lnTo>
                <a:lnTo>
                  <a:pt x="16351" y="4316"/>
                </a:lnTo>
                <a:lnTo>
                  <a:pt x="16296" y="4233"/>
                </a:lnTo>
                <a:lnTo>
                  <a:pt x="16261" y="4143"/>
                </a:lnTo>
                <a:lnTo>
                  <a:pt x="16249" y="4102"/>
                </a:lnTo>
                <a:lnTo>
                  <a:pt x="16136" y="4072"/>
                </a:lnTo>
                <a:lnTo>
                  <a:pt x="16097" y="3988"/>
                </a:lnTo>
                <a:lnTo>
                  <a:pt x="16161" y="3936"/>
                </a:lnTo>
                <a:lnTo>
                  <a:pt x="16219" y="3831"/>
                </a:lnTo>
                <a:lnTo>
                  <a:pt x="16190" y="3735"/>
                </a:lnTo>
                <a:lnTo>
                  <a:pt x="16224" y="3638"/>
                </a:lnTo>
                <a:lnTo>
                  <a:pt x="16239" y="3582"/>
                </a:lnTo>
                <a:lnTo>
                  <a:pt x="16363" y="3491"/>
                </a:lnTo>
                <a:lnTo>
                  <a:pt x="16383" y="3425"/>
                </a:lnTo>
                <a:lnTo>
                  <a:pt x="16348" y="3318"/>
                </a:lnTo>
                <a:lnTo>
                  <a:pt x="16333" y="3255"/>
                </a:lnTo>
                <a:lnTo>
                  <a:pt x="16461" y="3255"/>
                </a:lnTo>
                <a:lnTo>
                  <a:pt x="16543" y="3198"/>
                </a:lnTo>
                <a:lnTo>
                  <a:pt x="16665" y="3213"/>
                </a:lnTo>
                <a:lnTo>
                  <a:pt x="16681" y="3163"/>
                </a:lnTo>
                <a:lnTo>
                  <a:pt x="16717" y="3139"/>
                </a:lnTo>
                <a:lnTo>
                  <a:pt x="16789" y="3160"/>
                </a:lnTo>
                <a:lnTo>
                  <a:pt x="16846" y="3101"/>
                </a:lnTo>
                <a:lnTo>
                  <a:pt x="16954" y="3121"/>
                </a:lnTo>
                <a:lnTo>
                  <a:pt x="16959" y="3042"/>
                </a:lnTo>
                <a:lnTo>
                  <a:pt x="17048" y="3079"/>
                </a:lnTo>
                <a:lnTo>
                  <a:pt x="17144" y="3075"/>
                </a:lnTo>
                <a:lnTo>
                  <a:pt x="17112" y="2952"/>
                </a:lnTo>
                <a:lnTo>
                  <a:pt x="17134" y="2915"/>
                </a:lnTo>
                <a:lnTo>
                  <a:pt x="17156" y="2806"/>
                </a:lnTo>
                <a:lnTo>
                  <a:pt x="17148" y="2796"/>
                </a:lnTo>
                <a:lnTo>
                  <a:pt x="17232" y="2804"/>
                </a:lnTo>
                <a:lnTo>
                  <a:pt x="17323" y="2826"/>
                </a:lnTo>
                <a:lnTo>
                  <a:pt x="17370" y="2858"/>
                </a:lnTo>
                <a:lnTo>
                  <a:pt x="17284" y="2858"/>
                </a:lnTo>
                <a:lnTo>
                  <a:pt x="17323" y="2959"/>
                </a:lnTo>
                <a:lnTo>
                  <a:pt x="17353" y="2978"/>
                </a:lnTo>
                <a:lnTo>
                  <a:pt x="17395" y="2976"/>
                </a:lnTo>
                <a:lnTo>
                  <a:pt x="17484" y="2991"/>
                </a:lnTo>
                <a:lnTo>
                  <a:pt x="17638" y="3042"/>
                </a:lnTo>
                <a:lnTo>
                  <a:pt x="17866" y="3160"/>
                </a:lnTo>
                <a:lnTo>
                  <a:pt x="17999" y="3249"/>
                </a:lnTo>
                <a:lnTo>
                  <a:pt x="18067" y="3266"/>
                </a:lnTo>
                <a:lnTo>
                  <a:pt x="18161" y="3314"/>
                </a:lnTo>
                <a:lnTo>
                  <a:pt x="18265" y="3387"/>
                </a:lnTo>
                <a:lnTo>
                  <a:pt x="18291" y="3373"/>
                </a:lnTo>
                <a:lnTo>
                  <a:pt x="18370" y="3414"/>
                </a:lnTo>
                <a:lnTo>
                  <a:pt x="18405" y="3397"/>
                </a:lnTo>
                <a:lnTo>
                  <a:pt x="18410" y="3378"/>
                </a:lnTo>
                <a:lnTo>
                  <a:pt x="18435" y="3397"/>
                </a:lnTo>
                <a:lnTo>
                  <a:pt x="18515" y="3415"/>
                </a:lnTo>
                <a:lnTo>
                  <a:pt x="18540" y="3394"/>
                </a:lnTo>
                <a:lnTo>
                  <a:pt x="18582" y="3420"/>
                </a:lnTo>
                <a:lnTo>
                  <a:pt x="18577" y="3409"/>
                </a:lnTo>
                <a:lnTo>
                  <a:pt x="18560" y="3387"/>
                </a:lnTo>
                <a:cubicBezTo>
                  <a:pt x="20405" y="5317"/>
                  <a:pt x="21546" y="7925"/>
                  <a:pt x="21546" y="10800"/>
                </a:cubicBezTo>
                <a:cubicBezTo>
                  <a:pt x="21546" y="13961"/>
                  <a:pt x="20168" y="16799"/>
                  <a:pt x="17988" y="18765"/>
                </a:cubicBezTo>
                <a:lnTo>
                  <a:pt x="17991" y="18759"/>
                </a:lnTo>
                <a:lnTo>
                  <a:pt x="17934" y="18791"/>
                </a:lnTo>
                <a:lnTo>
                  <a:pt x="17967" y="18740"/>
                </a:lnTo>
                <a:lnTo>
                  <a:pt x="18015" y="18686"/>
                </a:lnTo>
                <a:lnTo>
                  <a:pt x="18097" y="18612"/>
                </a:lnTo>
                <a:lnTo>
                  <a:pt x="18126" y="18573"/>
                </a:lnTo>
                <a:lnTo>
                  <a:pt x="18020" y="18649"/>
                </a:lnTo>
                <a:lnTo>
                  <a:pt x="17937" y="18710"/>
                </a:lnTo>
                <a:lnTo>
                  <a:pt x="17880" y="18775"/>
                </a:lnTo>
                <a:lnTo>
                  <a:pt x="17829" y="18816"/>
                </a:lnTo>
                <a:lnTo>
                  <a:pt x="17792" y="18833"/>
                </a:lnTo>
                <a:lnTo>
                  <a:pt x="17762" y="18855"/>
                </a:lnTo>
                <a:lnTo>
                  <a:pt x="17678" y="18917"/>
                </a:lnTo>
                <a:lnTo>
                  <a:pt x="17569" y="18993"/>
                </a:lnTo>
                <a:lnTo>
                  <a:pt x="17468" y="19077"/>
                </a:lnTo>
                <a:lnTo>
                  <a:pt x="17479" y="19078"/>
                </a:lnTo>
                <a:lnTo>
                  <a:pt x="17461" y="19105"/>
                </a:lnTo>
                <a:lnTo>
                  <a:pt x="17590" y="19016"/>
                </a:lnTo>
                <a:lnTo>
                  <a:pt x="17617" y="19014"/>
                </a:lnTo>
                <a:lnTo>
                  <a:pt x="17565" y="19083"/>
                </a:lnTo>
                <a:lnTo>
                  <a:pt x="17604" y="19062"/>
                </a:lnTo>
                <a:lnTo>
                  <a:pt x="17698" y="18981"/>
                </a:lnTo>
                <a:lnTo>
                  <a:pt x="17786" y="18924"/>
                </a:lnTo>
                <a:lnTo>
                  <a:pt x="17843" y="18890"/>
                </a:lnTo>
                <a:lnTo>
                  <a:pt x="17853" y="18888"/>
                </a:lnTo>
                <a:cubicBezTo>
                  <a:pt x="17061" y="19579"/>
                  <a:pt x="16168" y="20158"/>
                  <a:pt x="15198" y="20595"/>
                </a:cubicBezTo>
                <a:lnTo>
                  <a:pt x="15274" y="20551"/>
                </a:lnTo>
                <a:lnTo>
                  <a:pt x="15352" y="20509"/>
                </a:lnTo>
                <a:lnTo>
                  <a:pt x="15439" y="20455"/>
                </a:lnTo>
                <a:lnTo>
                  <a:pt x="15510" y="20413"/>
                </a:lnTo>
                <a:lnTo>
                  <a:pt x="15601" y="20354"/>
                </a:lnTo>
                <a:lnTo>
                  <a:pt x="15727" y="20285"/>
                </a:lnTo>
                <a:lnTo>
                  <a:pt x="15835" y="20211"/>
                </a:lnTo>
                <a:lnTo>
                  <a:pt x="15899" y="20159"/>
                </a:lnTo>
                <a:lnTo>
                  <a:pt x="15926" y="20127"/>
                </a:lnTo>
                <a:lnTo>
                  <a:pt x="16008" y="20058"/>
                </a:lnTo>
                <a:lnTo>
                  <a:pt x="16055" y="20018"/>
                </a:lnTo>
                <a:lnTo>
                  <a:pt x="16107" y="19959"/>
                </a:lnTo>
                <a:lnTo>
                  <a:pt x="16082" y="19934"/>
                </a:lnTo>
                <a:lnTo>
                  <a:pt x="16119" y="19886"/>
                </a:lnTo>
                <a:lnTo>
                  <a:pt x="16143" y="19849"/>
                </a:lnTo>
                <a:lnTo>
                  <a:pt x="16138" y="19811"/>
                </a:lnTo>
                <a:lnTo>
                  <a:pt x="16059" y="19802"/>
                </a:lnTo>
                <a:lnTo>
                  <a:pt x="16006" y="19802"/>
                </a:lnTo>
                <a:lnTo>
                  <a:pt x="15927" y="19801"/>
                </a:lnTo>
                <a:lnTo>
                  <a:pt x="15941" y="19730"/>
                </a:lnTo>
                <a:lnTo>
                  <a:pt x="15899" y="19757"/>
                </a:lnTo>
                <a:lnTo>
                  <a:pt x="15853" y="19748"/>
                </a:lnTo>
                <a:lnTo>
                  <a:pt x="15786" y="19790"/>
                </a:lnTo>
                <a:lnTo>
                  <a:pt x="15762" y="19726"/>
                </a:lnTo>
                <a:lnTo>
                  <a:pt x="15695" y="19710"/>
                </a:lnTo>
                <a:lnTo>
                  <a:pt x="15724" y="19683"/>
                </a:lnTo>
                <a:lnTo>
                  <a:pt x="15633" y="19686"/>
                </a:lnTo>
                <a:lnTo>
                  <a:pt x="15537" y="19686"/>
                </a:lnTo>
                <a:lnTo>
                  <a:pt x="15380" y="19703"/>
                </a:lnTo>
                <a:lnTo>
                  <a:pt x="15345" y="19663"/>
                </a:lnTo>
                <a:lnTo>
                  <a:pt x="15374" y="19610"/>
                </a:lnTo>
                <a:lnTo>
                  <a:pt x="15352" y="19548"/>
                </a:lnTo>
                <a:lnTo>
                  <a:pt x="15313" y="19551"/>
                </a:lnTo>
                <a:lnTo>
                  <a:pt x="15299" y="19513"/>
                </a:lnTo>
                <a:lnTo>
                  <a:pt x="15284" y="19444"/>
                </a:lnTo>
                <a:lnTo>
                  <a:pt x="15310" y="19395"/>
                </a:lnTo>
                <a:lnTo>
                  <a:pt x="15239" y="19383"/>
                </a:lnTo>
                <a:lnTo>
                  <a:pt x="15193" y="19360"/>
                </a:lnTo>
                <a:lnTo>
                  <a:pt x="15079" y="19430"/>
                </a:lnTo>
                <a:lnTo>
                  <a:pt x="15033" y="19371"/>
                </a:lnTo>
                <a:lnTo>
                  <a:pt x="15045" y="19334"/>
                </a:lnTo>
                <a:lnTo>
                  <a:pt x="15042" y="19280"/>
                </a:lnTo>
                <a:lnTo>
                  <a:pt x="14990" y="19247"/>
                </a:lnTo>
                <a:lnTo>
                  <a:pt x="14990" y="19206"/>
                </a:lnTo>
                <a:lnTo>
                  <a:pt x="14949" y="19206"/>
                </a:lnTo>
                <a:lnTo>
                  <a:pt x="14946" y="19144"/>
                </a:lnTo>
                <a:lnTo>
                  <a:pt x="14904" y="19105"/>
                </a:lnTo>
                <a:lnTo>
                  <a:pt x="14837" y="19164"/>
                </a:lnTo>
                <a:lnTo>
                  <a:pt x="14828" y="19195"/>
                </a:lnTo>
                <a:lnTo>
                  <a:pt x="14788" y="19262"/>
                </a:lnTo>
                <a:lnTo>
                  <a:pt x="14739" y="19329"/>
                </a:lnTo>
                <a:lnTo>
                  <a:pt x="14761" y="19354"/>
                </a:lnTo>
                <a:lnTo>
                  <a:pt x="14724" y="19385"/>
                </a:lnTo>
                <a:lnTo>
                  <a:pt x="14690" y="19467"/>
                </a:lnTo>
                <a:lnTo>
                  <a:pt x="14700" y="19518"/>
                </a:lnTo>
                <a:lnTo>
                  <a:pt x="14683" y="19550"/>
                </a:lnTo>
                <a:lnTo>
                  <a:pt x="14699" y="19588"/>
                </a:lnTo>
                <a:lnTo>
                  <a:pt x="14633" y="19679"/>
                </a:lnTo>
                <a:lnTo>
                  <a:pt x="14601" y="19735"/>
                </a:lnTo>
                <a:lnTo>
                  <a:pt x="14559" y="19785"/>
                </a:lnTo>
                <a:lnTo>
                  <a:pt x="14515" y="19843"/>
                </a:lnTo>
                <a:lnTo>
                  <a:pt x="14397" y="19902"/>
                </a:lnTo>
                <a:lnTo>
                  <a:pt x="14244" y="19913"/>
                </a:lnTo>
                <a:lnTo>
                  <a:pt x="14224" y="19891"/>
                </a:lnTo>
                <a:lnTo>
                  <a:pt x="14138" y="19890"/>
                </a:lnTo>
                <a:lnTo>
                  <a:pt x="14091" y="19902"/>
                </a:lnTo>
                <a:lnTo>
                  <a:pt x="13976" y="19876"/>
                </a:lnTo>
                <a:lnTo>
                  <a:pt x="13892" y="19865"/>
                </a:lnTo>
                <a:lnTo>
                  <a:pt x="13764" y="19863"/>
                </a:lnTo>
                <a:lnTo>
                  <a:pt x="13633" y="19838"/>
                </a:lnTo>
                <a:lnTo>
                  <a:pt x="13625" y="19814"/>
                </a:lnTo>
                <a:lnTo>
                  <a:pt x="13692" y="19755"/>
                </a:lnTo>
                <a:lnTo>
                  <a:pt x="13749" y="19696"/>
                </a:lnTo>
                <a:lnTo>
                  <a:pt x="13734" y="19661"/>
                </a:lnTo>
                <a:lnTo>
                  <a:pt x="13795" y="19644"/>
                </a:lnTo>
                <a:lnTo>
                  <a:pt x="13867" y="19590"/>
                </a:lnTo>
                <a:lnTo>
                  <a:pt x="13919" y="19526"/>
                </a:lnTo>
                <a:lnTo>
                  <a:pt x="13845" y="19493"/>
                </a:lnTo>
                <a:lnTo>
                  <a:pt x="13801" y="19521"/>
                </a:lnTo>
                <a:lnTo>
                  <a:pt x="13736" y="19525"/>
                </a:lnTo>
                <a:lnTo>
                  <a:pt x="13630" y="19575"/>
                </a:lnTo>
                <a:lnTo>
                  <a:pt x="13522" y="19565"/>
                </a:lnTo>
                <a:lnTo>
                  <a:pt x="13471" y="19583"/>
                </a:lnTo>
                <a:lnTo>
                  <a:pt x="13323" y="19585"/>
                </a:lnTo>
                <a:lnTo>
                  <a:pt x="13231" y="19558"/>
                </a:lnTo>
                <a:lnTo>
                  <a:pt x="13115" y="19551"/>
                </a:lnTo>
                <a:lnTo>
                  <a:pt x="13017" y="19580"/>
                </a:lnTo>
                <a:lnTo>
                  <a:pt x="13147" y="19595"/>
                </a:lnTo>
                <a:lnTo>
                  <a:pt x="13145" y="19646"/>
                </a:lnTo>
                <a:lnTo>
                  <a:pt x="12993" y="19688"/>
                </a:lnTo>
                <a:lnTo>
                  <a:pt x="12902" y="19689"/>
                </a:lnTo>
                <a:lnTo>
                  <a:pt x="12790" y="19740"/>
                </a:lnTo>
                <a:lnTo>
                  <a:pt x="12707" y="19807"/>
                </a:lnTo>
                <a:lnTo>
                  <a:pt x="12734" y="19829"/>
                </a:lnTo>
                <a:lnTo>
                  <a:pt x="12650" y="19865"/>
                </a:lnTo>
                <a:lnTo>
                  <a:pt x="12559" y="19952"/>
                </a:lnTo>
                <a:lnTo>
                  <a:pt x="12593" y="19999"/>
                </a:lnTo>
                <a:lnTo>
                  <a:pt x="12478" y="20004"/>
                </a:lnTo>
                <a:lnTo>
                  <a:pt x="12367" y="20016"/>
                </a:lnTo>
                <a:lnTo>
                  <a:pt x="12271" y="19969"/>
                </a:lnTo>
                <a:lnTo>
                  <a:pt x="12140" y="19937"/>
                </a:lnTo>
                <a:lnTo>
                  <a:pt x="12051" y="19959"/>
                </a:lnTo>
                <a:lnTo>
                  <a:pt x="11972" y="19977"/>
                </a:lnTo>
                <a:lnTo>
                  <a:pt x="11967" y="20003"/>
                </a:lnTo>
                <a:lnTo>
                  <a:pt x="11887" y="19998"/>
                </a:lnTo>
                <a:lnTo>
                  <a:pt x="11884" y="20024"/>
                </a:lnTo>
                <a:lnTo>
                  <a:pt x="11791" y="20046"/>
                </a:lnTo>
                <a:lnTo>
                  <a:pt x="11746" y="20087"/>
                </a:lnTo>
                <a:lnTo>
                  <a:pt x="11645" y="20137"/>
                </a:lnTo>
                <a:lnTo>
                  <a:pt x="11621" y="20208"/>
                </a:lnTo>
                <a:lnTo>
                  <a:pt x="11542" y="20191"/>
                </a:lnTo>
                <a:lnTo>
                  <a:pt x="11483" y="20238"/>
                </a:lnTo>
                <a:lnTo>
                  <a:pt x="11546" y="20277"/>
                </a:lnTo>
                <a:lnTo>
                  <a:pt x="11470" y="20297"/>
                </a:lnTo>
                <a:lnTo>
                  <a:pt x="11396" y="20225"/>
                </a:lnTo>
                <a:lnTo>
                  <a:pt x="11268" y="20304"/>
                </a:lnTo>
                <a:lnTo>
                  <a:pt x="11263" y="20351"/>
                </a:lnTo>
                <a:lnTo>
                  <a:pt x="11254" y="20385"/>
                </a:lnTo>
                <a:lnTo>
                  <a:pt x="11148" y="20430"/>
                </a:lnTo>
                <a:lnTo>
                  <a:pt x="11101" y="20474"/>
                </a:lnTo>
                <a:lnTo>
                  <a:pt x="11005" y="20511"/>
                </a:lnTo>
                <a:lnTo>
                  <a:pt x="10819" y="20534"/>
                </a:lnTo>
                <a:lnTo>
                  <a:pt x="10721" y="20533"/>
                </a:lnTo>
                <a:lnTo>
                  <a:pt x="10675" y="20540"/>
                </a:lnTo>
                <a:lnTo>
                  <a:pt x="10649" y="20556"/>
                </a:lnTo>
                <a:lnTo>
                  <a:pt x="10542" y="20563"/>
                </a:lnTo>
                <a:lnTo>
                  <a:pt x="10404" y="20588"/>
                </a:lnTo>
                <a:lnTo>
                  <a:pt x="10356" y="20577"/>
                </a:lnTo>
                <a:lnTo>
                  <a:pt x="10276" y="20580"/>
                </a:lnTo>
                <a:lnTo>
                  <a:pt x="10144" y="20602"/>
                </a:lnTo>
                <a:lnTo>
                  <a:pt x="10061" y="20630"/>
                </a:lnTo>
                <a:lnTo>
                  <a:pt x="9921" y="20646"/>
                </a:lnTo>
                <a:lnTo>
                  <a:pt x="9852" y="20691"/>
                </a:lnTo>
                <a:lnTo>
                  <a:pt x="9834" y="20634"/>
                </a:lnTo>
                <a:lnTo>
                  <a:pt x="9768" y="20681"/>
                </a:lnTo>
                <a:lnTo>
                  <a:pt x="9792" y="20725"/>
                </a:lnTo>
                <a:lnTo>
                  <a:pt x="9772" y="20757"/>
                </a:lnTo>
                <a:lnTo>
                  <a:pt x="9740" y="20772"/>
                </a:lnTo>
                <a:lnTo>
                  <a:pt x="9726" y="20809"/>
                </a:lnTo>
                <a:lnTo>
                  <a:pt x="9766" y="20831"/>
                </a:lnTo>
                <a:lnTo>
                  <a:pt x="9787" y="20853"/>
                </a:lnTo>
                <a:lnTo>
                  <a:pt x="9876" y="20908"/>
                </a:lnTo>
                <a:lnTo>
                  <a:pt x="9884" y="20940"/>
                </a:lnTo>
                <a:lnTo>
                  <a:pt x="9830" y="20913"/>
                </a:lnTo>
                <a:lnTo>
                  <a:pt x="9745" y="20888"/>
                </a:lnTo>
                <a:lnTo>
                  <a:pt x="9810" y="20950"/>
                </a:lnTo>
                <a:lnTo>
                  <a:pt x="9733" y="20918"/>
                </a:lnTo>
                <a:lnTo>
                  <a:pt x="9760" y="20945"/>
                </a:lnTo>
                <a:lnTo>
                  <a:pt x="9862" y="20999"/>
                </a:lnTo>
                <a:lnTo>
                  <a:pt x="9889" y="21045"/>
                </a:lnTo>
                <a:lnTo>
                  <a:pt x="9965" y="21071"/>
                </a:lnTo>
                <a:lnTo>
                  <a:pt x="9972" y="21087"/>
                </a:lnTo>
                <a:lnTo>
                  <a:pt x="10043" y="21124"/>
                </a:lnTo>
                <a:lnTo>
                  <a:pt x="10041" y="21152"/>
                </a:lnTo>
                <a:lnTo>
                  <a:pt x="10071" y="21181"/>
                </a:lnTo>
                <a:lnTo>
                  <a:pt x="10164" y="21231"/>
                </a:lnTo>
                <a:lnTo>
                  <a:pt x="10186" y="21257"/>
                </a:lnTo>
                <a:lnTo>
                  <a:pt x="10172" y="21285"/>
                </a:lnTo>
                <a:lnTo>
                  <a:pt x="10181" y="21299"/>
                </a:lnTo>
                <a:lnTo>
                  <a:pt x="10155" y="21305"/>
                </a:lnTo>
                <a:lnTo>
                  <a:pt x="10080" y="21307"/>
                </a:lnTo>
                <a:lnTo>
                  <a:pt x="10081" y="21327"/>
                </a:lnTo>
                <a:lnTo>
                  <a:pt x="10165" y="21339"/>
                </a:lnTo>
                <a:lnTo>
                  <a:pt x="10334" y="21368"/>
                </a:lnTo>
                <a:lnTo>
                  <a:pt x="10438" y="21373"/>
                </a:lnTo>
                <a:lnTo>
                  <a:pt x="10549" y="21376"/>
                </a:lnTo>
                <a:lnTo>
                  <a:pt x="10623" y="21368"/>
                </a:lnTo>
                <a:lnTo>
                  <a:pt x="10699" y="21359"/>
                </a:lnTo>
                <a:lnTo>
                  <a:pt x="10744" y="21361"/>
                </a:lnTo>
                <a:lnTo>
                  <a:pt x="10837" y="21342"/>
                </a:lnTo>
                <a:lnTo>
                  <a:pt x="10945" y="21341"/>
                </a:lnTo>
                <a:lnTo>
                  <a:pt x="11056" y="21336"/>
                </a:lnTo>
                <a:lnTo>
                  <a:pt x="11194" y="21339"/>
                </a:lnTo>
                <a:lnTo>
                  <a:pt x="11292" y="21334"/>
                </a:lnTo>
                <a:lnTo>
                  <a:pt x="11425" y="21327"/>
                </a:lnTo>
                <a:lnTo>
                  <a:pt x="11485" y="21309"/>
                </a:lnTo>
                <a:lnTo>
                  <a:pt x="11519" y="21287"/>
                </a:lnTo>
                <a:lnTo>
                  <a:pt x="11657" y="21270"/>
                </a:lnTo>
                <a:lnTo>
                  <a:pt x="11830" y="21238"/>
                </a:lnTo>
                <a:lnTo>
                  <a:pt x="11980" y="21228"/>
                </a:lnTo>
                <a:lnTo>
                  <a:pt x="12163" y="21198"/>
                </a:lnTo>
                <a:lnTo>
                  <a:pt x="12374" y="21159"/>
                </a:lnTo>
                <a:lnTo>
                  <a:pt x="12658" y="21119"/>
                </a:lnTo>
                <a:lnTo>
                  <a:pt x="12798" y="21117"/>
                </a:lnTo>
                <a:lnTo>
                  <a:pt x="12907" y="21102"/>
                </a:lnTo>
                <a:lnTo>
                  <a:pt x="13091" y="21093"/>
                </a:lnTo>
                <a:lnTo>
                  <a:pt x="13057" y="21108"/>
                </a:lnTo>
                <a:lnTo>
                  <a:pt x="13128" y="21108"/>
                </a:lnTo>
                <a:lnTo>
                  <a:pt x="13204" y="21120"/>
                </a:lnTo>
                <a:lnTo>
                  <a:pt x="13184" y="21140"/>
                </a:lnTo>
                <a:lnTo>
                  <a:pt x="13288" y="21132"/>
                </a:lnTo>
                <a:lnTo>
                  <a:pt x="13369" y="21092"/>
                </a:lnTo>
                <a:lnTo>
                  <a:pt x="13473" y="21058"/>
                </a:lnTo>
                <a:lnTo>
                  <a:pt x="13621" y="20996"/>
                </a:lnTo>
                <a:lnTo>
                  <a:pt x="13609" y="21024"/>
                </a:lnTo>
                <a:lnTo>
                  <a:pt x="13537" y="21056"/>
                </a:lnTo>
                <a:lnTo>
                  <a:pt x="13495" y="21083"/>
                </a:lnTo>
                <a:lnTo>
                  <a:pt x="13401" y="21120"/>
                </a:lnTo>
                <a:lnTo>
                  <a:pt x="13537" y="21085"/>
                </a:lnTo>
                <a:lnTo>
                  <a:pt x="13631" y="21043"/>
                </a:lnTo>
                <a:lnTo>
                  <a:pt x="13643" y="21061"/>
                </a:lnTo>
                <a:lnTo>
                  <a:pt x="13579" y="21090"/>
                </a:lnTo>
                <a:lnTo>
                  <a:pt x="13714" y="21061"/>
                </a:lnTo>
                <a:lnTo>
                  <a:pt x="13769" y="21058"/>
                </a:lnTo>
                <a:lnTo>
                  <a:pt x="13783" y="21065"/>
                </a:lnTo>
                <a:lnTo>
                  <a:pt x="13781" y="21082"/>
                </a:lnTo>
                <a:lnTo>
                  <a:pt x="13847" y="21076"/>
                </a:lnTo>
                <a:lnTo>
                  <a:pt x="13968" y="21048"/>
                </a:lnTo>
                <a:lnTo>
                  <a:pt x="14044" y="21028"/>
                </a:lnTo>
                <a:lnTo>
                  <a:pt x="14113" y="21009"/>
                </a:lnTo>
                <a:lnTo>
                  <a:pt x="14200" y="20987"/>
                </a:lnTo>
                <a:cubicBezTo>
                  <a:pt x="13130" y="21346"/>
                  <a:pt x="11989" y="21546"/>
                  <a:pt x="10800" y="21546"/>
                </a:cubicBezTo>
                <a:cubicBezTo>
                  <a:pt x="5772" y="21546"/>
                  <a:pt x="1550" y="18070"/>
                  <a:pt x="384" y="13397"/>
                </a:cubicBezTo>
                <a:lnTo>
                  <a:pt x="372" y="13237"/>
                </a:lnTo>
                <a:lnTo>
                  <a:pt x="345" y="13113"/>
                </a:lnTo>
                <a:lnTo>
                  <a:pt x="333" y="13061"/>
                </a:lnTo>
                <a:lnTo>
                  <a:pt x="325" y="13015"/>
                </a:lnTo>
                <a:lnTo>
                  <a:pt x="318" y="12973"/>
                </a:lnTo>
                <a:lnTo>
                  <a:pt x="311" y="12936"/>
                </a:lnTo>
                <a:lnTo>
                  <a:pt x="284" y="12805"/>
                </a:lnTo>
                <a:lnTo>
                  <a:pt x="273" y="12724"/>
                </a:lnTo>
                <a:lnTo>
                  <a:pt x="264" y="12625"/>
                </a:lnTo>
                <a:lnTo>
                  <a:pt x="273" y="12635"/>
                </a:lnTo>
                <a:lnTo>
                  <a:pt x="269" y="12574"/>
                </a:lnTo>
                <a:lnTo>
                  <a:pt x="276" y="12564"/>
                </a:lnTo>
                <a:lnTo>
                  <a:pt x="274" y="12490"/>
                </a:lnTo>
                <a:lnTo>
                  <a:pt x="286" y="12529"/>
                </a:lnTo>
                <a:lnTo>
                  <a:pt x="291" y="12507"/>
                </a:lnTo>
                <a:lnTo>
                  <a:pt x="315" y="12546"/>
                </a:lnTo>
                <a:lnTo>
                  <a:pt x="322" y="12544"/>
                </a:lnTo>
                <a:lnTo>
                  <a:pt x="328" y="12505"/>
                </a:lnTo>
                <a:lnTo>
                  <a:pt x="372" y="12487"/>
                </a:lnTo>
                <a:lnTo>
                  <a:pt x="416" y="12507"/>
                </a:lnTo>
                <a:lnTo>
                  <a:pt x="492" y="12567"/>
                </a:lnTo>
                <a:lnTo>
                  <a:pt x="550" y="12586"/>
                </a:lnTo>
                <a:lnTo>
                  <a:pt x="630" y="12552"/>
                </a:lnTo>
                <a:lnTo>
                  <a:pt x="697" y="12509"/>
                </a:lnTo>
                <a:lnTo>
                  <a:pt x="776" y="12418"/>
                </a:lnTo>
                <a:lnTo>
                  <a:pt x="845" y="12318"/>
                </a:lnTo>
                <a:lnTo>
                  <a:pt x="904" y="12226"/>
                </a:lnTo>
                <a:lnTo>
                  <a:pt x="954" y="12110"/>
                </a:lnTo>
                <a:lnTo>
                  <a:pt x="980" y="12086"/>
                </a:lnTo>
                <a:lnTo>
                  <a:pt x="998" y="12012"/>
                </a:lnTo>
                <a:lnTo>
                  <a:pt x="1023" y="11943"/>
                </a:lnTo>
                <a:lnTo>
                  <a:pt x="1032" y="11903"/>
                </a:lnTo>
                <a:lnTo>
                  <a:pt x="1007" y="11857"/>
                </a:lnTo>
                <a:lnTo>
                  <a:pt x="965" y="11847"/>
                </a:lnTo>
                <a:lnTo>
                  <a:pt x="927" y="11795"/>
                </a:lnTo>
                <a:lnTo>
                  <a:pt x="894" y="11759"/>
                </a:lnTo>
                <a:lnTo>
                  <a:pt x="874" y="11722"/>
                </a:lnTo>
                <a:lnTo>
                  <a:pt x="840" y="11657"/>
                </a:lnTo>
                <a:lnTo>
                  <a:pt x="813" y="11638"/>
                </a:lnTo>
                <a:lnTo>
                  <a:pt x="783" y="11586"/>
                </a:lnTo>
                <a:lnTo>
                  <a:pt x="724" y="11519"/>
                </a:lnTo>
                <a:lnTo>
                  <a:pt x="665" y="11398"/>
                </a:lnTo>
                <a:lnTo>
                  <a:pt x="611" y="11313"/>
                </a:lnTo>
                <a:lnTo>
                  <a:pt x="587" y="11251"/>
                </a:lnTo>
                <a:lnTo>
                  <a:pt x="582" y="11137"/>
                </a:lnTo>
                <a:lnTo>
                  <a:pt x="587" y="11056"/>
                </a:lnTo>
                <a:lnTo>
                  <a:pt x="581" y="10990"/>
                </a:lnTo>
                <a:lnTo>
                  <a:pt x="572" y="10899"/>
                </a:lnTo>
                <a:lnTo>
                  <a:pt x="606" y="10938"/>
                </a:lnTo>
                <a:lnTo>
                  <a:pt x="623" y="10886"/>
                </a:lnTo>
                <a:lnTo>
                  <a:pt x="625" y="10815"/>
                </a:lnTo>
                <a:lnTo>
                  <a:pt x="618" y="10711"/>
                </a:lnTo>
                <a:lnTo>
                  <a:pt x="619" y="10625"/>
                </a:lnTo>
                <a:lnTo>
                  <a:pt x="623" y="10480"/>
                </a:lnTo>
                <a:lnTo>
                  <a:pt x="630" y="10332"/>
                </a:lnTo>
                <a:lnTo>
                  <a:pt x="628" y="10034"/>
                </a:lnTo>
                <a:lnTo>
                  <a:pt x="636" y="9899"/>
                </a:lnTo>
                <a:lnTo>
                  <a:pt x="677" y="9745"/>
                </a:lnTo>
                <a:lnTo>
                  <a:pt x="724" y="9519"/>
                </a:lnTo>
                <a:lnTo>
                  <a:pt x="732" y="9401"/>
                </a:lnTo>
                <a:lnTo>
                  <a:pt x="737" y="9322"/>
                </a:lnTo>
                <a:lnTo>
                  <a:pt x="801" y="9120"/>
                </a:lnTo>
                <a:lnTo>
                  <a:pt x="865" y="8969"/>
                </a:lnTo>
                <a:lnTo>
                  <a:pt x="882" y="8972"/>
                </a:lnTo>
                <a:lnTo>
                  <a:pt x="941" y="8807"/>
                </a:lnTo>
                <a:lnTo>
                  <a:pt x="953" y="8758"/>
                </a:lnTo>
                <a:lnTo>
                  <a:pt x="995" y="8502"/>
                </a:lnTo>
                <a:lnTo>
                  <a:pt x="1042" y="8416"/>
                </a:lnTo>
                <a:lnTo>
                  <a:pt x="1059" y="8418"/>
                </a:lnTo>
                <a:lnTo>
                  <a:pt x="1129" y="8172"/>
                </a:lnTo>
                <a:lnTo>
                  <a:pt x="1172" y="8063"/>
                </a:lnTo>
                <a:lnTo>
                  <a:pt x="1210" y="7952"/>
                </a:lnTo>
                <a:lnTo>
                  <a:pt x="1333" y="7672"/>
                </a:lnTo>
                <a:lnTo>
                  <a:pt x="1417" y="7481"/>
                </a:lnTo>
                <a:lnTo>
                  <a:pt x="1510" y="7309"/>
                </a:lnTo>
                <a:lnTo>
                  <a:pt x="1520" y="7309"/>
                </a:lnTo>
                <a:lnTo>
                  <a:pt x="1395" y="7561"/>
                </a:lnTo>
                <a:lnTo>
                  <a:pt x="1360" y="7669"/>
                </a:lnTo>
                <a:lnTo>
                  <a:pt x="1335" y="7747"/>
                </a:lnTo>
                <a:lnTo>
                  <a:pt x="1353" y="7753"/>
                </a:lnTo>
                <a:lnTo>
                  <a:pt x="1402" y="7721"/>
                </a:lnTo>
                <a:lnTo>
                  <a:pt x="1473" y="7656"/>
                </a:lnTo>
                <a:lnTo>
                  <a:pt x="1513" y="7639"/>
                </a:lnTo>
                <a:lnTo>
                  <a:pt x="1500" y="7661"/>
                </a:lnTo>
                <a:lnTo>
                  <a:pt x="1463" y="7694"/>
                </a:lnTo>
                <a:lnTo>
                  <a:pt x="1431" y="7731"/>
                </a:lnTo>
                <a:lnTo>
                  <a:pt x="1380" y="7780"/>
                </a:lnTo>
                <a:lnTo>
                  <a:pt x="1387" y="7837"/>
                </a:lnTo>
                <a:lnTo>
                  <a:pt x="1337" y="7982"/>
                </a:lnTo>
                <a:lnTo>
                  <a:pt x="1278" y="8154"/>
                </a:lnTo>
                <a:lnTo>
                  <a:pt x="1225" y="8294"/>
                </a:lnTo>
                <a:lnTo>
                  <a:pt x="1212" y="8356"/>
                </a:lnTo>
                <a:lnTo>
                  <a:pt x="1177" y="8455"/>
                </a:lnTo>
                <a:lnTo>
                  <a:pt x="1158" y="8477"/>
                </a:lnTo>
                <a:lnTo>
                  <a:pt x="1121" y="8588"/>
                </a:lnTo>
                <a:lnTo>
                  <a:pt x="1118" y="8681"/>
                </a:lnTo>
                <a:lnTo>
                  <a:pt x="1101" y="8787"/>
                </a:lnTo>
                <a:lnTo>
                  <a:pt x="1035" y="8999"/>
                </a:lnTo>
                <a:lnTo>
                  <a:pt x="993" y="9071"/>
                </a:lnTo>
                <a:lnTo>
                  <a:pt x="948" y="9176"/>
                </a:lnTo>
                <a:lnTo>
                  <a:pt x="906" y="9383"/>
                </a:lnTo>
                <a:lnTo>
                  <a:pt x="909" y="9458"/>
                </a:lnTo>
                <a:lnTo>
                  <a:pt x="887" y="9635"/>
                </a:lnTo>
                <a:lnTo>
                  <a:pt x="848" y="9778"/>
                </a:lnTo>
                <a:lnTo>
                  <a:pt x="820" y="9957"/>
                </a:lnTo>
                <a:lnTo>
                  <a:pt x="820" y="10068"/>
                </a:lnTo>
                <a:lnTo>
                  <a:pt x="800" y="10132"/>
                </a:lnTo>
                <a:lnTo>
                  <a:pt x="796" y="10209"/>
                </a:lnTo>
                <a:lnTo>
                  <a:pt x="779" y="10283"/>
                </a:lnTo>
                <a:lnTo>
                  <a:pt x="759" y="10347"/>
                </a:lnTo>
                <a:lnTo>
                  <a:pt x="744" y="10359"/>
                </a:lnTo>
                <a:lnTo>
                  <a:pt x="726" y="10433"/>
                </a:lnTo>
                <a:lnTo>
                  <a:pt x="715" y="10415"/>
                </a:lnTo>
                <a:lnTo>
                  <a:pt x="709" y="10505"/>
                </a:lnTo>
                <a:lnTo>
                  <a:pt x="682" y="10630"/>
                </a:lnTo>
                <a:lnTo>
                  <a:pt x="677" y="10691"/>
                </a:lnTo>
                <a:lnTo>
                  <a:pt x="651" y="10761"/>
                </a:lnTo>
                <a:lnTo>
                  <a:pt x="640" y="10874"/>
                </a:lnTo>
                <a:lnTo>
                  <a:pt x="668" y="10967"/>
                </a:lnTo>
                <a:lnTo>
                  <a:pt x="687" y="10989"/>
                </a:lnTo>
                <a:lnTo>
                  <a:pt x="710" y="11054"/>
                </a:lnTo>
                <a:lnTo>
                  <a:pt x="727" y="11039"/>
                </a:lnTo>
                <a:lnTo>
                  <a:pt x="742" y="11061"/>
                </a:lnTo>
                <a:lnTo>
                  <a:pt x="764" y="11052"/>
                </a:lnTo>
                <a:lnTo>
                  <a:pt x="779" y="11076"/>
                </a:lnTo>
                <a:lnTo>
                  <a:pt x="825" y="11174"/>
                </a:lnTo>
                <a:lnTo>
                  <a:pt x="867" y="11226"/>
                </a:lnTo>
                <a:lnTo>
                  <a:pt x="916" y="11241"/>
                </a:lnTo>
                <a:lnTo>
                  <a:pt x="931" y="11285"/>
                </a:lnTo>
                <a:lnTo>
                  <a:pt x="959" y="11332"/>
                </a:lnTo>
                <a:lnTo>
                  <a:pt x="1044" y="11342"/>
                </a:lnTo>
                <a:lnTo>
                  <a:pt x="1165" y="11470"/>
                </a:lnTo>
                <a:lnTo>
                  <a:pt x="1251" y="11529"/>
                </a:lnTo>
                <a:lnTo>
                  <a:pt x="1269" y="11483"/>
                </a:lnTo>
                <a:lnTo>
                  <a:pt x="1303" y="11445"/>
                </a:lnTo>
                <a:lnTo>
                  <a:pt x="1367" y="11492"/>
                </a:lnTo>
                <a:lnTo>
                  <a:pt x="1402" y="11537"/>
                </a:lnTo>
                <a:lnTo>
                  <a:pt x="1468" y="11568"/>
                </a:lnTo>
                <a:lnTo>
                  <a:pt x="1505" y="11645"/>
                </a:lnTo>
                <a:lnTo>
                  <a:pt x="1555" y="11660"/>
                </a:lnTo>
                <a:lnTo>
                  <a:pt x="1576" y="11603"/>
                </a:lnTo>
                <a:lnTo>
                  <a:pt x="1618" y="11611"/>
                </a:lnTo>
                <a:lnTo>
                  <a:pt x="1666" y="11684"/>
                </a:lnTo>
                <a:lnTo>
                  <a:pt x="1695" y="11679"/>
                </a:lnTo>
                <a:lnTo>
                  <a:pt x="1729" y="11620"/>
                </a:lnTo>
                <a:lnTo>
                  <a:pt x="1799" y="11635"/>
                </a:lnTo>
                <a:lnTo>
                  <a:pt x="1836" y="11687"/>
                </a:lnTo>
                <a:lnTo>
                  <a:pt x="1852" y="11680"/>
                </a:lnTo>
                <a:lnTo>
                  <a:pt x="1879" y="11569"/>
                </a:lnTo>
                <a:lnTo>
                  <a:pt x="1919" y="11514"/>
                </a:lnTo>
                <a:lnTo>
                  <a:pt x="1951" y="11502"/>
                </a:lnTo>
                <a:lnTo>
                  <a:pt x="1985" y="11559"/>
                </a:lnTo>
                <a:lnTo>
                  <a:pt x="2057" y="11500"/>
                </a:lnTo>
                <a:lnTo>
                  <a:pt x="2111" y="11499"/>
                </a:lnTo>
                <a:lnTo>
                  <a:pt x="2143" y="11475"/>
                </a:lnTo>
                <a:lnTo>
                  <a:pt x="2210" y="11426"/>
                </a:lnTo>
                <a:lnTo>
                  <a:pt x="2224" y="11394"/>
                </a:lnTo>
                <a:lnTo>
                  <a:pt x="2200" y="11337"/>
                </a:lnTo>
                <a:lnTo>
                  <a:pt x="2198" y="11260"/>
                </a:lnTo>
                <a:lnTo>
                  <a:pt x="2198" y="11127"/>
                </a:lnTo>
                <a:lnTo>
                  <a:pt x="2161" y="11037"/>
                </a:lnTo>
                <a:lnTo>
                  <a:pt x="2113" y="10938"/>
                </a:lnTo>
                <a:lnTo>
                  <a:pt x="2092" y="10825"/>
                </a:lnTo>
                <a:lnTo>
                  <a:pt x="2106" y="10679"/>
                </a:lnTo>
                <a:lnTo>
                  <a:pt x="2153" y="10549"/>
                </a:lnTo>
                <a:lnTo>
                  <a:pt x="2175" y="10537"/>
                </a:lnTo>
                <a:lnTo>
                  <a:pt x="2212" y="10487"/>
                </a:lnTo>
                <a:lnTo>
                  <a:pt x="2210" y="10462"/>
                </a:lnTo>
                <a:lnTo>
                  <a:pt x="2163" y="10480"/>
                </a:lnTo>
                <a:lnTo>
                  <a:pt x="2072" y="10500"/>
                </a:lnTo>
                <a:lnTo>
                  <a:pt x="1971" y="10510"/>
                </a:lnTo>
                <a:lnTo>
                  <a:pt x="1875" y="10532"/>
                </a:lnTo>
                <a:lnTo>
                  <a:pt x="1836" y="10462"/>
                </a:lnTo>
                <a:lnTo>
                  <a:pt x="1783" y="10364"/>
                </a:lnTo>
                <a:lnTo>
                  <a:pt x="1720" y="10298"/>
                </a:lnTo>
                <a:lnTo>
                  <a:pt x="1737" y="10256"/>
                </a:lnTo>
                <a:lnTo>
                  <a:pt x="1724" y="10243"/>
                </a:lnTo>
                <a:lnTo>
                  <a:pt x="1739" y="10169"/>
                </a:lnTo>
                <a:lnTo>
                  <a:pt x="1794" y="10110"/>
                </a:lnTo>
                <a:lnTo>
                  <a:pt x="1838" y="10026"/>
                </a:lnTo>
                <a:lnTo>
                  <a:pt x="1843" y="9948"/>
                </a:lnTo>
                <a:lnTo>
                  <a:pt x="1818" y="9933"/>
                </a:lnTo>
                <a:lnTo>
                  <a:pt x="1762" y="9977"/>
                </a:lnTo>
                <a:lnTo>
                  <a:pt x="1712" y="10085"/>
                </a:lnTo>
                <a:lnTo>
                  <a:pt x="1720" y="10034"/>
                </a:lnTo>
                <a:lnTo>
                  <a:pt x="1737" y="9974"/>
                </a:lnTo>
                <a:lnTo>
                  <a:pt x="1742" y="9903"/>
                </a:lnTo>
                <a:lnTo>
                  <a:pt x="1759" y="9841"/>
                </a:lnTo>
                <a:lnTo>
                  <a:pt x="1791" y="9807"/>
                </a:lnTo>
                <a:lnTo>
                  <a:pt x="1820" y="9743"/>
                </a:lnTo>
                <a:lnTo>
                  <a:pt x="1815" y="9608"/>
                </a:lnTo>
                <a:lnTo>
                  <a:pt x="1833" y="9541"/>
                </a:lnTo>
                <a:lnTo>
                  <a:pt x="1826" y="9455"/>
                </a:lnTo>
                <a:lnTo>
                  <a:pt x="1877" y="9293"/>
                </a:lnTo>
                <a:lnTo>
                  <a:pt x="1926" y="9155"/>
                </a:lnTo>
                <a:lnTo>
                  <a:pt x="1949" y="9134"/>
                </a:lnTo>
                <a:lnTo>
                  <a:pt x="1978" y="9051"/>
                </a:lnTo>
                <a:lnTo>
                  <a:pt x="2005" y="9123"/>
                </a:lnTo>
                <a:lnTo>
                  <a:pt x="2059" y="9112"/>
                </a:lnTo>
                <a:lnTo>
                  <a:pt x="2064" y="9224"/>
                </a:lnTo>
                <a:lnTo>
                  <a:pt x="2107" y="9261"/>
                </a:lnTo>
                <a:lnTo>
                  <a:pt x="2033" y="9526"/>
                </a:lnTo>
                <a:lnTo>
                  <a:pt x="1996" y="9729"/>
                </a:lnTo>
                <a:lnTo>
                  <a:pt x="2033" y="9874"/>
                </a:lnTo>
                <a:lnTo>
                  <a:pt x="2038" y="10093"/>
                </a:lnTo>
                <a:lnTo>
                  <a:pt x="2097" y="10273"/>
                </a:lnTo>
                <a:lnTo>
                  <a:pt x="2205" y="10312"/>
                </a:lnTo>
                <a:lnTo>
                  <a:pt x="2276" y="10367"/>
                </a:lnTo>
                <a:lnTo>
                  <a:pt x="2298" y="10443"/>
                </a:lnTo>
                <a:lnTo>
                  <a:pt x="2240" y="10667"/>
                </a:lnTo>
                <a:lnTo>
                  <a:pt x="2321" y="10805"/>
                </a:lnTo>
                <a:lnTo>
                  <a:pt x="2395" y="10953"/>
                </a:lnTo>
                <a:lnTo>
                  <a:pt x="2537" y="11194"/>
                </a:lnTo>
                <a:lnTo>
                  <a:pt x="2673" y="11315"/>
                </a:lnTo>
                <a:lnTo>
                  <a:pt x="2828" y="11475"/>
                </a:lnTo>
                <a:lnTo>
                  <a:pt x="3022" y="11626"/>
                </a:lnTo>
                <a:lnTo>
                  <a:pt x="3052" y="11818"/>
                </a:lnTo>
                <a:lnTo>
                  <a:pt x="3040" y="11956"/>
                </a:lnTo>
                <a:lnTo>
                  <a:pt x="3102" y="12066"/>
                </a:lnTo>
                <a:lnTo>
                  <a:pt x="3180" y="12308"/>
                </a:lnTo>
                <a:lnTo>
                  <a:pt x="3190" y="12397"/>
                </a:lnTo>
                <a:lnTo>
                  <a:pt x="3117" y="12408"/>
                </a:lnTo>
                <a:lnTo>
                  <a:pt x="3200" y="12717"/>
                </a:lnTo>
                <a:lnTo>
                  <a:pt x="3276" y="12803"/>
                </a:lnTo>
                <a:lnTo>
                  <a:pt x="3476" y="12845"/>
                </a:lnTo>
                <a:lnTo>
                  <a:pt x="3452" y="13007"/>
                </a:lnTo>
                <a:lnTo>
                  <a:pt x="3397" y="13195"/>
                </a:lnTo>
                <a:lnTo>
                  <a:pt x="3377" y="13419"/>
                </a:lnTo>
                <a:lnTo>
                  <a:pt x="3351" y="13754"/>
                </a:lnTo>
                <a:lnTo>
                  <a:pt x="3417" y="14045"/>
                </a:lnTo>
                <a:lnTo>
                  <a:pt x="3419" y="14155"/>
                </a:lnTo>
                <a:lnTo>
                  <a:pt x="3412" y="14365"/>
                </a:lnTo>
                <a:lnTo>
                  <a:pt x="3454" y="14557"/>
                </a:lnTo>
                <a:lnTo>
                  <a:pt x="3488" y="14660"/>
                </a:lnTo>
                <a:lnTo>
                  <a:pt x="3515" y="14843"/>
                </a:lnTo>
                <a:lnTo>
                  <a:pt x="3547" y="15089"/>
                </a:lnTo>
                <a:lnTo>
                  <a:pt x="3658" y="15310"/>
                </a:lnTo>
                <a:lnTo>
                  <a:pt x="3718" y="15303"/>
                </a:lnTo>
                <a:lnTo>
                  <a:pt x="3777" y="15234"/>
                </a:lnTo>
                <a:lnTo>
                  <a:pt x="3910" y="15271"/>
                </a:lnTo>
                <a:lnTo>
                  <a:pt x="3873" y="15197"/>
                </a:lnTo>
                <a:lnTo>
                  <a:pt x="3954" y="15124"/>
                </a:lnTo>
                <a:lnTo>
                  <a:pt x="4028" y="15160"/>
                </a:lnTo>
                <a:lnTo>
                  <a:pt x="4067" y="14907"/>
                </a:lnTo>
                <a:lnTo>
                  <a:pt x="4153" y="14800"/>
                </a:lnTo>
                <a:lnTo>
                  <a:pt x="4168" y="14670"/>
                </a:lnTo>
                <a:lnTo>
                  <a:pt x="4178" y="14453"/>
                </a:lnTo>
                <a:lnTo>
                  <a:pt x="4244" y="14360"/>
                </a:lnTo>
                <a:lnTo>
                  <a:pt x="4311" y="14389"/>
                </a:lnTo>
                <a:lnTo>
                  <a:pt x="4449" y="14406"/>
                </a:lnTo>
                <a:lnTo>
                  <a:pt x="4528" y="14406"/>
                </a:lnTo>
                <a:lnTo>
                  <a:pt x="4543" y="14335"/>
                </a:lnTo>
                <a:lnTo>
                  <a:pt x="4706" y="14308"/>
                </a:lnTo>
                <a:lnTo>
                  <a:pt x="4836" y="14264"/>
                </a:lnTo>
                <a:lnTo>
                  <a:pt x="5040" y="14158"/>
                </a:lnTo>
                <a:lnTo>
                  <a:pt x="5274" y="14151"/>
                </a:lnTo>
                <a:lnTo>
                  <a:pt x="5375" y="14091"/>
                </a:lnTo>
                <a:lnTo>
                  <a:pt x="5393" y="13965"/>
                </a:lnTo>
                <a:lnTo>
                  <a:pt x="5583" y="14012"/>
                </a:lnTo>
                <a:lnTo>
                  <a:pt x="5684" y="14057"/>
                </a:lnTo>
                <a:lnTo>
                  <a:pt x="5718" y="14007"/>
                </a:lnTo>
                <a:lnTo>
                  <a:pt x="5774" y="14045"/>
                </a:lnTo>
                <a:lnTo>
                  <a:pt x="5812" y="14082"/>
                </a:lnTo>
                <a:lnTo>
                  <a:pt x="5839" y="14061"/>
                </a:lnTo>
                <a:lnTo>
                  <a:pt x="5897" y="14121"/>
                </a:lnTo>
                <a:lnTo>
                  <a:pt x="5964" y="14047"/>
                </a:lnTo>
                <a:lnTo>
                  <a:pt x="5966" y="13973"/>
                </a:lnTo>
                <a:lnTo>
                  <a:pt x="6104" y="14035"/>
                </a:lnTo>
                <a:lnTo>
                  <a:pt x="6147" y="14156"/>
                </a:lnTo>
                <a:lnTo>
                  <a:pt x="6161" y="14247"/>
                </a:lnTo>
                <a:lnTo>
                  <a:pt x="6152" y="14335"/>
                </a:lnTo>
                <a:lnTo>
                  <a:pt x="6181" y="14438"/>
                </a:lnTo>
                <a:lnTo>
                  <a:pt x="6269" y="14613"/>
                </a:lnTo>
                <a:lnTo>
                  <a:pt x="6358" y="14667"/>
                </a:lnTo>
                <a:lnTo>
                  <a:pt x="6327" y="14719"/>
                </a:lnTo>
                <a:lnTo>
                  <a:pt x="6422" y="14949"/>
                </a:lnTo>
                <a:lnTo>
                  <a:pt x="6434" y="15113"/>
                </a:lnTo>
                <a:lnTo>
                  <a:pt x="6348" y="15293"/>
                </a:lnTo>
                <a:lnTo>
                  <a:pt x="6444" y="15365"/>
                </a:lnTo>
                <a:lnTo>
                  <a:pt x="6535" y="15409"/>
                </a:lnTo>
                <a:lnTo>
                  <a:pt x="6737" y="15353"/>
                </a:lnTo>
                <a:lnTo>
                  <a:pt x="6856" y="15306"/>
                </a:lnTo>
                <a:lnTo>
                  <a:pt x="6912" y="15461"/>
                </a:lnTo>
                <a:lnTo>
                  <a:pt x="6918" y="15671"/>
                </a:lnTo>
                <a:lnTo>
                  <a:pt x="6952" y="15877"/>
                </a:lnTo>
                <a:lnTo>
                  <a:pt x="7013" y="15978"/>
                </a:lnTo>
                <a:lnTo>
                  <a:pt x="6982" y="16143"/>
                </a:lnTo>
                <a:lnTo>
                  <a:pt x="7033" y="16250"/>
                </a:lnTo>
                <a:lnTo>
                  <a:pt x="6969" y="16353"/>
                </a:lnTo>
                <a:lnTo>
                  <a:pt x="6977" y="16469"/>
                </a:lnTo>
                <a:lnTo>
                  <a:pt x="6915" y="16601"/>
                </a:lnTo>
                <a:lnTo>
                  <a:pt x="6890" y="16688"/>
                </a:lnTo>
                <a:lnTo>
                  <a:pt x="6917" y="16779"/>
                </a:lnTo>
                <a:lnTo>
                  <a:pt x="6952" y="16700"/>
                </a:lnTo>
                <a:lnTo>
                  <a:pt x="7031" y="16793"/>
                </a:lnTo>
                <a:lnTo>
                  <a:pt x="7119" y="16902"/>
                </a:lnTo>
                <a:lnTo>
                  <a:pt x="7144" y="16981"/>
                </a:lnTo>
                <a:lnTo>
                  <a:pt x="7211" y="17055"/>
                </a:lnTo>
                <a:lnTo>
                  <a:pt x="7247" y="17126"/>
                </a:lnTo>
                <a:lnTo>
                  <a:pt x="7223" y="17227"/>
                </a:lnTo>
                <a:lnTo>
                  <a:pt x="7284" y="17319"/>
                </a:lnTo>
                <a:lnTo>
                  <a:pt x="7304" y="17442"/>
                </a:lnTo>
                <a:lnTo>
                  <a:pt x="7403" y="17560"/>
                </a:lnTo>
                <a:lnTo>
                  <a:pt x="7423" y="17636"/>
                </a:lnTo>
                <a:lnTo>
                  <a:pt x="7632" y="17794"/>
                </a:lnTo>
                <a:lnTo>
                  <a:pt x="7800" y="17930"/>
                </a:lnTo>
                <a:lnTo>
                  <a:pt x="7928" y="17947"/>
                </a:lnTo>
                <a:lnTo>
                  <a:pt x="7933" y="17903"/>
                </a:lnTo>
                <a:lnTo>
                  <a:pt x="7864" y="17767"/>
                </a:lnTo>
                <a:lnTo>
                  <a:pt x="7800" y="17717"/>
                </a:lnTo>
                <a:lnTo>
                  <a:pt x="7789" y="17631"/>
                </a:lnTo>
                <a:lnTo>
                  <a:pt x="7772" y="17580"/>
                </a:lnTo>
                <a:lnTo>
                  <a:pt x="7794" y="17520"/>
                </a:lnTo>
                <a:lnTo>
                  <a:pt x="7785" y="17422"/>
                </a:lnTo>
                <a:lnTo>
                  <a:pt x="7713" y="17311"/>
                </a:lnTo>
                <a:lnTo>
                  <a:pt x="7612" y="17202"/>
                </a:lnTo>
                <a:lnTo>
                  <a:pt x="7571" y="17178"/>
                </a:lnTo>
                <a:lnTo>
                  <a:pt x="7482" y="17082"/>
                </a:lnTo>
                <a:lnTo>
                  <a:pt x="7376" y="17038"/>
                </a:lnTo>
                <a:lnTo>
                  <a:pt x="7284" y="16931"/>
                </a:lnTo>
                <a:lnTo>
                  <a:pt x="7258" y="16794"/>
                </a:lnTo>
                <a:lnTo>
                  <a:pt x="7196" y="16641"/>
                </a:lnTo>
                <a:lnTo>
                  <a:pt x="7083" y="16606"/>
                </a:lnTo>
                <a:lnTo>
                  <a:pt x="7080" y="16493"/>
                </a:lnTo>
                <a:lnTo>
                  <a:pt x="7147" y="16373"/>
                </a:lnTo>
                <a:lnTo>
                  <a:pt x="7258" y="16173"/>
                </a:lnTo>
                <a:lnTo>
                  <a:pt x="7289" y="16005"/>
                </a:lnTo>
                <a:lnTo>
                  <a:pt x="7440" y="16042"/>
                </a:lnTo>
                <a:lnTo>
                  <a:pt x="7403" y="16160"/>
                </a:lnTo>
                <a:lnTo>
                  <a:pt x="7553" y="16192"/>
                </a:lnTo>
                <a:lnTo>
                  <a:pt x="7704" y="16299"/>
                </a:lnTo>
                <a:lnTo>
                  <a:pt x="7782" y="16478"/>
                </a:lnTo>
                <a:lnTo>
                  <a:pt x="7848" y="16574"/>
                </a:lnTo>
                <a:lnTo>
                  <a:pt x="7996" y="16626"/>
                </a:lnTo>
                <a:lnTo>
                  <a:pt x="8122" y="16739"/>
                </a:lnTo>
                <a:lnTo>
                  <a:pt x="8066" y="16831"/>
                </a:lnTo>
                <a:lnTo>
                  <a:pt x="8127" y="16941"/>
                </a:lnTo>
                <a:lnTo>
                  <a:pt x="8358" y="16840"/>
                </a:lnTo>
                <a:lnTo>
                  <a:pt x="8511" y="16737"/>
                </a:lnTo>
                <a:lnTo>
                  <a:pt x="8723" y="16670"/>
                </a:lnTo>
                <a:lnTo>
                  <a:pt x="8878" y="16589"/>
                </a:lnTo>
                <a:lnTo>
                  <a:pt x="8915" y="16316"/>
                </a:lnTo>
                <a:lnTo>
                  <a:pt x="8849" y="16010"/>
                </a:lnTo>
                <a:lnTo>
                  <a:pt x="8750" y="15863"/>
                </a:lnTo>
                <a:lnTo>
                  <a:pt x="8597" y="15739"/>
                </a:lnTo>
                <a:lnTo>
                  <a:pt x="8450" y="15496"/>
                </a:lnTo>
                <a:lnTo>
                  <a:pt x="8332" y="15298"/>
                </a:lnTo>
                <a:lnTo>
                  <a:pt x="8381" y="15190"/>
                </a:lnTo>
                <a:lnTo>
                  <a:pt x="8538" y="15055"/>
                </a:lnTo>
                <a:lnTo>
                  <a:pt x="8780" y="14946"/>
                </a:lnTo>
                <a:lnTo>
                  <a:pt x="8863" y="14929"/>
                </a:lnTo>
                <a:lnTo>
                  <a:pt x="9088" y="15015"/>
                </a:lnTo>
                <a:lnTo>
                  <a:pt x="9043" y="15076"/>
                </a:lnTo>
                <a:lnTo>
                  <a:pt x="9080" y="15205"/>
                </a:lnTo>
                <a:lnTo>
                  <a:pt x="9177" y="15207"/>
                </a:lnTo>
                <a:lnTo>
                  <a:pt x="9248" y="15035"/>
                </a:lnTo>
                <a:lnTo>
                  <a:pt x="9431" y="15028"/>
                </a:lnTo>
                <a:lnTo>
                  <a:pt x="9679" y="14964"/>
                </a:lnTo>
                <a:lnTo>
                  <a:pt x="9780" y="14887"/>
                </a:lnTo>
                <a:lnTo>
                  <a:pt x="9837" y="14948"/>
                </a:lnTo>
                <a:lnTo>
                  <a:pt x="9947" y="14879"/>
                </a:lnTo>
                <a:lnTo>
                  <a:pt x="10142" y="14869"/>
                </a:lnTo>
                <a:lnTo>
                  <a:pt x="10386" y="14734"/>
                </a:lnTo>
                <a:lnTo>
                  <a:pt x="10623" y="14579"/>
                </a:lnTo>
                <a:lnTo>
                  <a:pt x="10783" y="14370"/>
                </a:lnTo>
                <a:lnTo>
                  <a:pt x="10920" y="14138"/>
                </a:lnTo>
                <a:lnTo>
                  <a:pt x="11039" y="13943"/>
                </a:lnTo>
                <a:lnTo>
                  <a:pt x="11132" y="13926"/>
                </a:lnTo>
                <a:lnTo>
                  <a:pt x="11172" y="13783"/>
                </a:lnTo>
                <a:lnTo>
                  <a:pt x="11194" y="13635"/>
                </a:lnTo>
                <a:lnTo>
                  <a:pt x="11098" y="13581"/>
                </a:lnTo>
                <a:lnTo>
                  <a:pt x="11058" y="13485"/>
                </a:lnTo>
                <a:lnTo>
                  <a:pt x="11159" y="13434"/>
                </a:lnTo>
                <a:lnTo>
                  <a:pt x="11159" y="13300"/>
                </a:lnTo>
                <a:lnTo>
                  <a:pt x="11047" y="13162"/>
                </a:lnTo>
                <a:lnTo>
                  <a:pt x="10950" y="12995"/>
                </a:lnTo>
                <a:lnTo>
                  <a:pt x="10889" y="12813"/>
                </a:lnTo>
                <a:lnTo>
                  <a:pt x="10723" y="12712"/>
                </a:lnTo>
                <a:lnTo>
                  <a:pt x="10802" y="12584"/>
                </a:lnTo>
                <a:lnTo>
                  <a:pt x="10950" y="12490"/>
                </a:lnTo>
                <a:lnTo>
                  <a:pt x="11021" y="12391"/>
                </a:lnTo>
                <a:lnTo>
                  <a:pt x="11233" y="12333"/>
                </a:lnTo>
                <a:lnTo>
                  <a:pt x="11206" y="12238"/>
                </a:lnTo>
                <a:lnTo>
                  <a:pt x="11108" y="12234"/>
                </a:lnTo>
                <a:lnTo>
                  <a:pt x="10975" y="12163"/>
                </a:lnTo>
                <a:lnTo>
                  <a:pt x="10808" y="12296"/>
                </a:lnTo>
                <a:lnTo>
                  <a:pt x="10691" y="12243"/>
                </a:lnTo>
                <a:lnTo>
                  <a:pt x="10687" y="12158"/>
                </a:lnTo>
                <a:lnTo>
                  <a:pt x="10566" y="12126"/>
                </a:lnTo>
                <a:lnTo>
                  <a:pt x="10492" y="11999"/>
                </a:lnTo>
                <a:lnTo>
                  <a:pt x="10568" y="11913"/>
                </a:lnTo>
                <a:lnTo>
                  <a:pt x="10711" y="11906"/>
                </a:lnTo>
                <a:lnTo>
                  <a:pt x="10802" y="11786"/>
                </a:lnTo>
                <a:lnTo>
                  <a:pt x="10963" y="11657"/>
                </a:lnTo>
                <a:lnTo>
                  <a:pt x="11086" y="11589"/>
                </a:lnTo>
                <a:lnTo>
                  <a:pt x="11164" y="11685"/>
                </a:lnTo>
                <a:lnTo>
                  <a:pt x="11052" y="11813"/>
                </a:lnTo>
                <a:lnTo>
                  <a:pt x="11084" y="11886"/>
                </a:lnTo>
                <a:lnTo>
                  <a:pt x="11007" y="11973"/>
                </a:lnTo>
                <a:lnTo>
                  <a:pt x="11164" y="11919"/>
                </a:lnTo>
                <a:lnTo>
                  <a:pt x="11268" y="11828"/>
                </a:lnTo>
                <a:lnTo>
                  <a:pt x="11468" y="11765"/>
                </a:lnTo>
                <a:lnTo>
                  <a:pt x="11539" y="11812"/>
                </a:lnTo>
                <a:lnTo>
                  <a:pt x="11623" y="11827"/>
                </a:lnTo>
                <a:lnTo>
                  <a:pt x="11635" y="11855"/>
                </a:lnTo>
                <a:lnTo>
                  <a:pt x="11605" y="11958"/>
                </a:lnTo>
                <a:lnTo>
                  <a:pt x="11618" y="11992"/>
                </a:lnTo>
                <a:lnTo>
                  <a:pt x="11586" y="12015"/>
                </a:lnTo>
                <a:lnTo>
                  <a:pt x="11549" y="12100"/>
                </a:lnTo>
                <a:lnTo>
                  <a:pt x="11591" y="12128"/>
                </a:lnTo>
                <a:lnTo>
                  <a:pt x="11630" y="12142"/>
                </a:lnTo>
                <a:lnTo>
                  <a:pt x="11637" y="12177"/>
                </a:lnTo>
                <a:lnTo>
                  <a:pt x="11680" y="12158"/>
                </a:lnTo>
                <a:lnTo>
                  <a:pt x="11696" y="12121"/>
                </a:lnTo>
                <a:lnTo>
                  <a:pt x="11770" y="12152"/>
                </a:lnTo>
                <a:lnTo>
                  <a:pt x="11882" y="12303"/>
                </a:lnTo>
                <a:lnTo>
                  <a:pt x="11773" y="12342"/>
                </a:lnTo>
                <a:lnTo>
                  <a:pt x="11852" y="12529"/>
                </a:lnTo>
                <a:lnTo>
                  <a:pt x="11834" y="12670"/>
                </a:lnTo>
                <a:lnTo>
                  <a:pt x="11857" y="12768"/>
                </a:lnTo>
                <a:lnTo>
                  <a:pt x="11995" y="12741"/>
                </a:lnTo>
                <a:lnTo>
                  <a:pt x="12111" y="12653"/>
                </a:lnTo>
                <a:lnTo>
                  <a:pt x="12246" y="12603"/>
                </a:lnTo>
                <a:lnTo>
                  <a:pt x="12293" y="12495"/>
                </a:lnTo>
                <a:lnTo>
                  <a:pt x="12271" y="12283"/>
                </a:lnTo>
                <a:lnTo>
                  <a:pt x="12222" y="12169"/>
                </a:lnTo>
                <a:lnTo>
                  <a:pt x="12076" y="11963"/>
                </a:lnTo>
                <a:lnTo>
                  <a:pt x="11987" y="11891"/>
                </a:lnTo>
                <a:lnTo>
                  <a:pt x="11926" y="11866"/>
                </a:lnTo>
                <a:lnTo>
                  <a:pt x="11941" y="11844"/>
                </a:lnTo>
                <a:lnTo>
                  <a:pt x="11940" y="11763"/>
                </a:lnTo>
                <a:lnTo>
                  <a:pt x="11997" y="11707"/>
                </a:lnTo>
                <a:lnTo>
                  <a:pt x="12089" y="11667"/>
                </a:lnTo>
                <a:lnTo>
                  <a:pt x="12137" y="11606"/>
                </a:lnTo>
                <a:lnTo>
                  <a:pt x="12158" y="11571"/>
                </a:lnTo>
                <a:lnTo>
                  <a:pt x="12227" y="11520"/>
                </a:lnTo>
                <a:lnTo>
                  <a:pt x="12207" y="11387"/>
                </a:lnTo>
                <a:lnTo>
                  <a:pt x="12241" y="11320"/>
                </a:lnTo>
                <a:lnTo>
                  <a:pt x="12293" y="11249"/>
                </a:lnTo>
                <a:lnTo>
                  <a:pt x="12347" y="11253"/>
                </a:lnTo>
                <a:lnTo>
                  <a:pt x="12360" y="11189"/>
                </a:lnTo>
                <a:lnTo>
                  <a:pt x="12522" y="11027"/>
                </a:lnTo>
                <a:lnTo>
                  <a:pt x="12620" y="11103"/>
                </a:lnTo>
                <a:lnTo>
                  <a:pt x="12704" y="11086"/>
                </a:lnTo>
                <a:lnTo>
                  <a:pt x="12864" y="10946"/>
                </a:lnTo>
                <a:lnTo>
                  <a:pt x="12928" y="10822"/>
                </a:lnTo>
                <a:lnTo>
                  <a:pt x="13059" y="10574"/>
                </a:lnTo>
                <a:lnTo>
                  <a:pt x="13182" y="10322"/>
                </a:lnTo>
                <a:lnTo>
                  <a:pt x="13194" y="10187"/>
                </a:lnTo>
                <a:lnTo>
                  <a:pt x="13306" y="9879"/>
                </a:lnTo>
                <a:lnTo>
                  <a:pt x="13279" y="9576"/>
                </a:lnTo>
                <a:lnTo>
                  <a:pt x="13229" y="9359"/>
                </a:lnTo>
                <a:lnTo>
                  <a:pt x="13261" y="9155"/>
                </a:lnTo>
                <a:lnTo>
                  <a:pt x="13210" y="9004"/>
                </a:lnTo>
                <a:lnTo>
                  <a:pt x="13002" y="8847"/>
                </a:lnTo>
                <a:lnTo>
                  <a:pt x="12884" y="8864"/>
                </a:lnTo>
                <a:lnTo>
                  <a:pt x="12842" y="8970"/>
                </a:lnTo>
                <a:lnTo>
                  <a:pt x="12729" y="8953"/>
                </a:lnTo>
                <a:lnTo>
                  <a:pt x="12648" y="8851"/>
                </a:lnTo>
                <a:lnTo>
                  <a:pt x="12478" y="8863"/>
                </a:lnTo>
                <a:lnTo>
                  <a:pt x="12758" y="8354"/>
                </a:lnTo>
                <a:lnTo>
                  <a:pt x="12950" y="7932"/>
                </a:lnTo>
                <a:lnTo>
                  <a:pt x="13221" y="7790"/>
                </a:lnTo>
                <a:lnTo>
                  <a:pt x="13497" y="7725"/>
                </a:lnTo>
                <a:lnTo>
                  <a:pt x="13561" y="7602"/>
                </a:lnTo>
                <a:lnTo>
                  <a:pt x="13700" y="7573"/>
                </a:lnTo>
                <a:lnTo>
                  <a:pt x="13756" y="7696"/>
                </a:lnTo>
                <a:lnTo>
                  <a:pt x="13874" y="7622"/>
                </a:lnTo>
                <a:lnTo>
                  <a:pt x="14030" y="7494"/>
                </a:lnTo>
                <a:lnTo>
                  <a:pt x="13909" y="7427"/>
                </a:lnTo>
                <a:lnTo>
                  <a:pt x="13938" y="7063"/>
                </a:lnTo>
                <a:lnTo>
                  <a:pt x="14086" y="6910"/>
                </a:lnTo>
                <a:lnTo>
                  <a:pt x="14273" y="7066"/>
                </a:lnTo>
                <a:lnTo>
                  <a:pt x="14326" y="6792"/>
                </a:lnTo>
                <a:lnTo>
                  <a:pt x="14271" y="6644"/>
                </a:lnTo>
                <a:lnTo>
                  <a:pt x="14338" y="6580"/>
                </a:lnTo>
                <a:lnTo>
                  <a:pt x="14449" y="6822"/>
                </a:lnTo>
                <a:lnTo>
                  <a:pt x="14417" y="7021"/>
                </a:lnTo>
                <a:lnTo>
                  <a:pt x="14404" y="7255"/>
                </a:lnTo>
                <a:lnTo>
                  <a:pt x="14396" y="7531"/>
                </a:lnTo>
                <a:lnTo>
                  <a:pt x="14295" y="7634"/>
                </a:lnTo>
                <a:lnTo>
                  <a:pt x="14335" y="7711"/>
                </a:lnTo>
                <a:lnTo>
                  <a:pt x="14321" y="7844"/>
                </a:lnTo>
                <a:lnTo>
                  <a:pt x="14406" y="8092"/>
                </a:lnTo>
                <a:lnTo>
                  <a:pt x="14653" y="8433"/>
                </a:lnTo>
                <a:lnTo>
                  <a:pt x="14821" y="8654"/>
                </a:lnTo>
                <a:lnTo>
                  <a:pt x="14917" y="8751"/>
                </a:lnTo>
                <a:lnTo>
                  <a:pt x="14968" y="8524"/>
                </a:lnTo>
                <a:lnTo>
                  <a:pt x="14900" y="8342"/>
                </a:lnTo>
                <a:lnTo>
                  <a:pt x="15008" y="8228"/>
                </a:lnTo>
                <a:lnTo>
                  <a:pt x="14926" y="8028"/>
                </a:lnTo>
                <a:lnTo>
                  <a:pt x="15018" y="7858"/>
                </a:lnTo>
                <a:lnTo>
                  <a:pt x="14939" y="7810"/>
                </a:lnTo>
                <a:lnTo>
                  <a:pt x="14887" y="7659"/>
                </a:lnTo>
                <a:lnTo>
                  <a:pt x="14954" y="7607"/>
                </a:lnTo>
                <a:lnTo>
                  <a:pt x="14808" y="7376"/>
                </a:lnTo>
                <a:lnTo>
                  <a:pt x="14700" y="7396"/>
                </a:lnTo>
                <a:lnTo>
                  <a:pt x="14655" y="7336"/>
                </a:lnTo>
                <a:lnTo>
                  <a:pt x="14635" y="7132"/>
                </a:lnTo>
                <a:lnTo>
                  <a:pt x="14584" y="7018"/>
                </a:lnTo>
                <a:lnTo>
                  <a:pt x="14690" y="6976"/>
                </a:lnTo>
                <a:lnTo>
                  <a:pt x="14705" y="6866"/>
                </a:lnTo>
                <a:lnTo>
                  <a:pt x="14778" y="6900"/>
                </a:lnTo>
                <a:lnTo>
                  <a:pt x="14848" y="6659"/>
                </a:lnTo>
                <a:lnTo>
                  <a:pt x="15020" y="6684"/>
                </a:lnTo>
                <a:lnTo>
                  <a:pt x="14986" y="6602"/>
                </a:lnTo>
                <a:lnTo>
                  <a:pt x="14990" y="6444"/>
                </a:lnTo>
                <a:lnTo>
                  <a:pt x="14981" y="6272"/>
                </a:lnTo>
                <a:lnTo>
                  <a:pt x="15012" y="6211"/>
                </a:lnTo>
                <a:lnTo>
                  <a:pt x="15047" y="5971"/>
                </a:lnTo>
                <a:lnTo>
                  <a:pt x="15163" y="5900"/>
                </a:lnTo>
                <a:lnTo>
                  <a:pt x="15136" y="5853"/>
                </a:lnTo>
                <a:lnTo>
                  <a:pt x="15072" y="5809"/>
                </a:lnTo>
                <a:lnTo>
                  <a:pt x="15013" y="5801"/>
                </a:lnTo>
                <a:lnTo>
                  <a:pt x="14869" y="5732"/>
                </a:lnTo>
                <a:lnTo>
                  <a:pt x="14752" y="5710"/>
                </a:lnTo>
                <a:lnTo>
                  <a:pt x="14818" y="5656"/>
                </a:lnTo>
                <a:lnTo>
                  <a:pt x="14806" y="5541"/>
                </a:lnTo>
                <a:lnTo>
                  <a:pt x="14766" y="5464"/>
                </a:lnTo>
                <a:lnTo>
                  <a:pt x="14678" y="5432"/>
                </a:lnTo>
                <a:lnTo>
                  <a:pt x="14688" y="5348"/>
                </a:lnTo>
                <a:lnTo>
                  <a:pt x="14736" y="5400"/>
                </a:lnTo>
                <a:lnTo>
                  <a:pt x="14810" y="5413"/>
                </a:lnTo>
                <a:lnTo>
                  <a:pt x="14831" y="5343"/>
                </a:lnTo>
                <a:lnTo>
                  <a:pt x="14892" y="5311"/>
                </a:lnTo>
                <a:lnTo>
                  <a:pt x="14966" y="5348"/>
                </a:lnTo>
                <a:lnTo>
                  <a:pt x="15057" y="5311"/>
                </a:lnTo>
                <a:lnTo>
                  <a:pt x="15136" y="5307"/>
                </a:lnTo>
                <a:lnTo>
                  <a:pt x="15172" y="5262"/>
                </a:lnTo>
                <a:lnTo>
                  <a:pt x="15151" y="5218"/>
                </a:lnTo>
                <a:lnTo>
                  <a:pt x="14998" y="5117"/>
                </a:lnTo>
                <a:lnTo>
                  <a:pt x="15028" y="5023"/>
                </a:lnTo>
                <a:lnTo>
                  <a:pt x="14985" y="4929"/>
                </a:lnTo>
                <a:lnTo>
                  <a:pt x="14783" y="4935"/>
                </a:lnTo>
                <a:lnTo>
                  <a:pt x="14680" y="5052"/>
                </a:lnTo>
                <a:lnTo>
                  <a:pt x="14801" y="5116"/>
                </a:lnTo>
                <a:lnTo>
                  <a:pt x="14741" y="5122"/>
                </a:lnTo>
                <a:lnTo>
                  <a:pt x="14646" y="5053"/>
                </a:lnTo>
                <a:lnTo>
                  <a:pt x="14407" y="5068"/>
                </a:lnTo>
                <a:lnTo>
                  <a:pt x="14209" y="5089"/>
                </a:lnTo>
                <a:lnTo>
                  <a:pt x="14094" y="5099"/>
                </a:lnTo>
                <a:lnTo>
                  <a:pt x="13923" y="5156"/>
                </a:lnTo>
                <a:lnTo>
                  <a:pt x="13852" y="5240"/>
                </a:lnTo>
                <a:lnTo>
                  <a:pt x="13687" y="5321"/>
                </a:lnTo>
                <a:lnTo>
                  <a:pt x="13729" y="5393"/>
                </a:lnTo>
                <a:lnTo>
                  <a:pt x="13850" y="5444"/>
                </a:lnTo>
                <a:lnTo>
                  <a:pt x="13838" y="5531"/>
                </a:lnTo>
                <a:lnTo>
                  <a:pt x="13645" y="5477"/>
                </a:lnTo>
                <a:lnTo>
                  <a:pt x="13574" y="5557"/>
                </a:lnTo>
                <a:lnTo>
                  <a:pt x="13461" y="5592"/>
                </a:lnTo>
                <a:lnTo>
                  <a:pt x="13380" y="5652"/>
                </a:lnTo>
                <a:lnTo>
                  <a:pt x="13338" y="5722"/>
                </a:lnTo>
                <a:lnTo>
                  <a:pt x="13244" y="5718"/>
                </a:lnTo>
                <a:lnTo>
                  <a:pt x="13167" y="5612"/>
                </a:lnTo>
                <a:lnTo>
                  <a:pt x="13079" y="5577"/>
                </a:lnTo>
                <a:lnTo>
                  <a:pt x="12965" y="5607"/>
                </a:lnTo>
                <a:lnTo>
                  <a:pt x="12781" y="5735"/>
                </a:lnTo>
                <a:lnTo>
                  <a:pt x="12574" y="5679"/>
                </a:lnTo>
                <a:lnTo>
                  <a:pt x="12478" y="5607"/>
                </a:lnTo>
                <a:lnTo>
                  <a:pt x="11967" y="5659"/>
                </a:lnTo>
                <a:lnTo>
                  <a:pt x="11923" y="5747"/>
                </a:lnTo>
                <a:lnTo>
                  <a:pt x="12019" y="5885"/>
                </a:lnTo>
                <a:lnTo>
                  <a:pt x="11918" y="5885"/>
                </a:lnTo>
                <a:lnTo>
                  <a:pt x="11891" y="5940"/>
                </a:lnTo>
                <a:lnTo>
                  <a:pt x="11765" y="5913"/>
                </a:lnTo>
                <a:lnTo>
                  <a:pt x="11679" y="5976"/>
                </a:lnTo>
                <a:lnTo>
                  <a:pt x="11568" y="5917"/>
                </a:lnTo>
                <a:lnTo>
                  <a:pt x="11549" y="6099"/>
                </a:lnTo>
                <a:lnTo>
                  <a:pt x="11441" y="6043"/>
                </a:lnTo>
                <a:lnTo>
                  <a:pt x="11345" y="5920"/>
                </a:lnTo>
                <a:lnTo>
                  <a:pt x="11367" y="5848"/>
                </a:lnTo>
                <a:lnTo>
                  <a:pt x="11324" y="5745"/>
                </a:lnTo>
                <a:lnTo>
                  <a:pt x="11224" y="5666"/>
                </a:lnTo>
                <a:lnTo>
                  <a:pt x="11140" y="5674"/>
                </a:lnTo>
                <a:lnTo>
                  <a:pt x="11026" y="5651"/>
                </a:lnTo>
                <a:lnTo>
                  <a:pt x="11031" y="5777"/>
                </a:lnTo>
                <a:lnTo>
                  <a:pt x="10800" y="5755"/>
                </a:lnTo>
                <a:lnTo>
                  <a:pt x="10788" y="5678"/>
                </a:lnTo>
                <a:lnTo>
                  <a:pt x="10620" y="5646"/>
                </a:lnTo>
                <a:lnTo>
                  <a:pt x="10532" y="5666"/>
                </a:lnTo>
                <a:lnTo>
                  <a:pt x="10504" y="5706"/>
                </a:lnTo>
                <a:lnTo>
                  <a:pt x="10492" y="5599"/>
                </a:lnTo>
                <a:lnTo>
                  <a:pt x="10440" y="5626"/>
                </a:lnTo>
                <a:lnTo>
                  <a:pt x="10371" y="5577"/>
                </a:lnTo>
                <a:lnTo>
                  <a:pt x="10312" y="5545"/>
                </a:lnTo>
                <a:lnTo>
                  <a:pt x="10359" y="5503"/>
                </a:lnTo>
                <a:lnTo>
                  <a:pt x="10502" y="5425"/>
                </a:lnTo>
                <a:lnTo>
                  <a:pt x="10563" y="5383"/>
                </a:lnTo>
                <a:lnTo>
                  <a:pt x="10583" y="5299"/>
                </a:lnTo>
                <a:lnTo>
                  <a:pt x="10554" y="5237"/>
                </a:lnTo>
                <a:lnTo>
                  <a:pt x="10468" y="5149"/>
                </a:lnTo>
                <a:lnTo>
                  <a:pt x="10344" y="5131"/>
                </a:lnTo>
                <a:lnTo>
                  <a:pt x="10297" y="5163"/>
                </a:lnTo>
                <a:lnTo>
                  <a:pt x="10305" y="5084"/>
                </a:lnTo>
                <a:lnTo>
                  <a:pt x="10219" y="5043"/>
                </a:lnTo>
                <a:lnTo>
                  <a:pt x="10285" y="5015"/>
                </a:lnTo>
                <a:lnTo>
                  <a:pt x="10233" y="4952"/>
                </a:lnTo>
                <a:lnTo>
                  <a:pt x="10118" y="4996"/>
                </a:lnTo>
                <a:lnTo>
                  <a:pt x="10056" y="5052"/>
                </a:lnTo>
                <a:lnTo>
                  <a:pt x="10019" y="5116"/>
                </a:lnTo>
                <a:lnTo>
                  <a:pt x="9943" y="5094"/>
                </a:lnTo>
                <a:lnTo>
                  <a:pt x="9814" y="5146"/>
                </a:lnTo>
                <a:lnTo>
                  <a:pt x="9795" y="5102"/>
                </a:lnTo>
                <a:lnTo>
                  <a:pt x="9681" y="5080"/>
                </a:lnTo>
                <a:lnTo>
                  <a:pt x="9645" y="5116"/>
                </a:lnTo>
                <a:lnTo>
                  <a:pt x="9526" y="5094"/>
                </a:lnTo>
                <a:lnTo>
                  <a:pt x="9400" y="5132"/>
                </a:lnTo>
                <a:lnTo>
                  <a:pt x="9349" y="5114"/>
                </a:lnTo>
                <a:lnTo>
                  <a:pt x="9236" y="5186"/>
                </a:lnTo>
                <a:lnTo>
                  <a:pt x="9218" y="5277"/>
                </a:lnTo>
                <a:lnTo>
                  <a:pt x="9112" y="5250"/>
                </a:lnTo>
                <a:lnTo>
                  <a:pt x="9014" y="5191"/>
                </a:lnTo>
                <a:lnTo>
                  <a:pt x="8920" y="5178"/>
                </a:lnTo>
                <a:lnTo>
                  <a:pt x="8802" y="5326"/>
                </a:lnTo>
                <a:lnTo>
                  <a:pt x="8748" y="5466"/>
                </a:lnTo>
                <a:lnTo>
                  <a:pt x="8731" y="5338"/>
                </a:lnTo>
                <a:lnTo>
                  <a:pt x="8635" y="5291"/>
                </a:lnTo>
                <a:lnTo>
                  <a:pt x="8516" y="5296"/>
                </a:lnTo>
                <a:lnTo>
                  <a:pt x="8447" y="5405"/>
                </a:lnTo>
                <a:lnTo>
                  <a:pt x="8423" y="5348"/>
                </a:lnTo>
                <a:lnTo>
                  <a:pt x="8560" y="5233"/>
                </a:lnTo>
                <a:lnTo>
                  <a:pt x="8608" y="5146"/>
                </a:lnTo>
                <a:lnTo>
                  <a:pt x="8586" y="5134"/>
                </a:lnTo>
                <a:lnTo>
                  <a:pt x="8506" y="5233"/>
                </a:lnTo>
                <a:lnTo>
                  <a:pt x="8346" y="5267"/>
                </a:lnTo>
                <a:lnTo>
                  <a:pt x="8295" y="5413"/>
                </a:lnTo>
                <a:lnTo>
                  <a:pt x="8132" y="5521"/>
                </a:lnTo>
                <a:lnTo>
                  <a:pt x="8071" y="5604"/>
                </a:lnTo>
                <a:lnTo>
                  <a:pt x="8113" y="5651"/>
                </a:lnTo>
                <a:lnTo>
                  <a:pt x="8009" y="5725"/>
                </a:lnTo>
                <a:lnTo>
                  <a:pt x="7967" y="5823"/>
                </a:lnTo>
                <a:lnTo>
                  <a:pt x="7864" y="5856"/>
                </a:lnTo>
                <a:lnTo>
                  <a:pt x="7789" y="5915"/>
                </a:lnTo>
                <a:lnTo>
                  <a:pt x="7701" y="5908"/>
                </a:lnTo>
                <a:lnTo>
                  <a:pt x="7634" y="5940"/>
                </a:lnTo>
                <a:lnTo>
                  <a:pt x="7595" y="5875"/>
                </a:lnTo>
                <a:lnTo>
                  <a:pt x="7874" y="5760"/>
                </a:lnTo>
                <a:lnTo>
                  <a:pt x="7980" y="5686"/>
                </a:lnTo>
                <a:lnTo>
                  <a:pt x="8007" y="5565"/>
                </a:lnTo>
                <a:lnTo>
                  <a:pt x="8194" y="5393"/>
                </a:lnTo>
                <a:lnTo>
                  <a:pt x="8273" y="5292"/>
                </a:lnTo>
                <a:lnTo>
                  <a:pt x="8290" y="5233"/>
                </a:lnTo>
                <a:lnTo>
                  <a:pt x="8435" y="5159"/>
                </a:lnTo>
                <a:lnTo>
                  <a:pt x="8499" y="5084"/>
                </a:lnTo>
                <a:lnTo>
                  <a:pt x="8438" y="4972"/>
                </a:lnTo>
                <a:lnTo>
                  <a:pt x="8384" y="4974"/>
                </a:lnTo>
                <a:lnTo>
                  <a:pt x="8235" y="5062"/>
                </a:lnTo>
                <a:lnTo>
                  <a:pt x="8039" y="5109"/>
                </a:lnTo>
                <a:lnTo>
                  <a:pt x="7994" y="5148"/>
                </a:lnTo>
                <a:lnTo>
                  <a:pt x="7905" y="5260"/>
                </a:lnTo>
                <a:lnTo>
                  <a:pt x="7826" y="5306"/>
                </a:lnTo>
                <a:lnTo>
                  <a:pt x="7859" y="5363"/>
                </a:lnTo>
                <a:lnTo>
                  <a:pt x="7832" y="5390"/>
                </a:lnTo>
                <a:lnTo>
                  <a:pt x="7802" y="5494"/>
                </a:lnTo>
                <a:lnTo>
                  <a:pt x="7701" y="5535"/>
                </a:lnTo>
                <a:lnTo>
                  <a:pt x="7715" y="5254"/>
                </a:lnTo>
                <a:lnTo>
                  <a:pt x="7708" y="5164"/>
                </a:lnTo>
                <a:lnTo>
                  <a:pt x="7651" y="5015"/>
                </a:lnTo>
                <a:lnTo>
                  <a:pt x="7583" y="5030"/>
                </a:lnTo>
                <a:lnTo>
                  <a:pt x="7531" y="5136"/>
                </a:lnTo>
                <a:lnTo>
                  <a:pt x="7391" y="5163"/>
                </a:lnTo>
                <a:lnTo>
                  <a:pt x="7445" y="5048"/>
                </a:lnTo>
                <a:lnTo>
                  <a:pt x="7332" y="5030"/>
                </a:lnTo>
                <a:lnTo>
                  <a:pt x="7272" y="4951"/>
                </a:lnTo>
                <a:lnTo>
                  <a:pt x="7196" y="4952"/>
                </a:lnTo>
                <a:lnTo>
                  <a:pt x="7178" y="4887"/>
                </a:lnTo>
                <a:lnTo>
                  <a:pt x="7302" y="4870"/>
                </a:lnTo>
                <a:lnTo>
                  <a:pt x="7289" y="4831"/>
                </a:lnTo>
                <a:lnTo>
                  <a:pt x="7060" y="4755"/>
                </a:lnTo>
                <a:lnTo>
                  <a:pt x="6932" y="4698"/>
                </a:lnTo>
                <a:lnTo>
                  <a:pt x="6821" y="4744"/>
                </a:lnTo>
                <a:lnTo>
                  <a:pt x="6752" y="4686"/>
                </a:lnTo>
                <a:lnTo>
                  <a:pt x="6792" y="4617"/>
                </a:lnTo>
                <a:lnTo>
                  <a:pt x="6885" y="4570"/>
                </a:lnTo>
                <a:lnTo>
                  <a:pt x="6932" y="4621"/>
                </a:lnTo>
                <a:lnTo>
                  <a:pt x="7013" y="4545"/>
                </a:lnTo>
                <a:lnTo>
                  <a:pt x="7018" y="4387"/>
                </a:lnTo>
                <a:lnTo>
                  <a:pt x="6925" y="4471"/>
                </a:lnTo>
                <a:lnTo>
                  <a:pt x="6816" y="4494"/>
                </a:lnTo>
                <a:lnTo>
                  <a:pt x="6730" y="4585"/>
                </a:lnTo>
                <a:lnTo>
                  <a:pt x="6604" y="4612"/>
                </a:lnTo>
                <a:lnTo>
                  <a:pt x="6646" y="4535"/>
                </a:lnTo>
                <a:lnTo>
                  <a:pt x="6641" y="4483"/>
                </a:lnTo>
                <a:lnTo>
                  <a:pt x="6442" y="4434"/>
                </a:lnTo>
                <a:lnTo>
                  <a:pt x="6327" y="4528"/>
                </a:lnTo>
                <a:lnTo>
                  <a:pt x="6275" y="4499"/>
                </a:lnTo>
                <a:lnTo>
                  <a:pt x="6353" y="4318"/>
                </a:lnTo>
                <a:lnTo>
                  <a:pt x="6284" y="4308"/>
                </a:lnTo>
                <a:lnTo>
                  <a:pt x="6215" y="4375"/>
                </a:lnTo>
                <a:lnTo>
                  <a:pt x="6132" y="4402"/>
                </a:lnTo>
                <a:lnTo>
                  <a:pt x="6169" y="4338"/>
                </a:lnTo>
                <a:lnTo>
                  <a:pt x="6210" y="4244"/>
                </a:lnTo>
                <a:lnTo>
                  <a:pt x="6462" y="4138"/>
                </a:lnTo>
                <a:lnTo>
                  <a:pt x="6578" y="4005"/>
                </a:lnTo>
                <a:lnTo>
                  <a:pt x="6604" y="4037"/>
                </a:lnTo>
                <a:lnTo>
                  <a:pt x="6509" y="4323"/>
                </a:lnTo>
                <a:lnTo>
                  <a:pt x="6575" y="4390"/>
                </a:lnTo>
                <a:lnTo>
                  <a:pt x="6679" y="4409"/>
                </a:lnTo>
                <a:lnTo>
                  <a:pt x="6792" y="4355"/>
                </a:lnTo>
                <a:lnTo>
                  <a:pt x="6863" y="4282"/>
                </a:lnTo>
                <a:lnTo>
                  <a:pt x="7021" y="4025"/>
                </a:lnTo>
                <a:lnTo>
                  <a:pt x="7046" y="3882"/>
                </a:lnTo>
                <a:lnTo>
                  <a:pt x="7147" y="3772"/>
                </a:lnTo>
                <a:lnTo>
                  <a:pt x="7083" y="3742"/>
                </a:lnTo>
                <a:lnTo>
                  <a:pt x="7194" y="3663"/>
                </a:lnTo>
                <a:lnTo>
                  <a:pt x="7243" y="3708"/>
                </a:lnTo>
                <a:lnTo>
                  <a:pt x="7373" y="3540"/>
                </a:lnTo>
                <a:lnTo>
                  <a:pt x="7343" y="3469"/>
                </a:lnTo>
                <a:lnTo>
                  <a:pt x="7359" y="3390"/>
                </a:lnTo>
                <a:lnTo>
                  <a:pt x="7225" y="3348"/>
                </a:lnTo>
                <a:lnTo>
                  <a:pt x="7248" y="3272"/>
                </a:lnTo>
                <a:lnTo>
                  <a:pt x="7194" y="3185"/>
                </a:lnTo>
                <a:lnTo>
                  <a:pt x="7018" y="3084"/>
                </a:lnTo>
                <a:lnTo>
                  <a:pt x="6920" y="3018"/>
                </a:lnTo>
                <a:lnTo>
                  <a:pt x="6651" y="2932"/>
                </a:lnTo>
                <a:lnTo>
                  <a:pt x="6471" y="2858"/>
                </a:lnTo>
                <a:lnTo>
                  <a:pt x="6365" y="2767"/>
                </a:lnTo>
                <a:lnTo>
                  <a:pt x="6322" y="2633"/>
                </a:lnTo>
                <a:lnTo>
                  <a:pt x="6258" y="2589"/>
                </a:lnTo>
                <a:lnTo>
                  <a:pt x="5902" y="2644"/>
                </a:lnTo>
                <a:lnTo>
                  <a:pt x="5730" y="2690"/>
                </a:lnTo>
                <a:lnTo>
                  <a:pt x="5600" y="2791"/>
                </a:lnTo>
                <a:lnTo>
                  <a:pt x="5585" y="2872"/>
                </a:lnTo>
                <a:lnTo>
                  <a:pt x="5691" y="2966"/>
                </a:lnTo>
                <a:lnTo>
                  <a:pt x="5577" y="3027"/>
                </a:lnTo>
                <a:lnTo>
                  <a:pt x="5338" y="3126"/>
                </a:lnTo>
                <a:lnTo>
                  <a:pt x="5142" y="3229"/>
                </a:lnTo>
                <a:lnTo>
                  <a:pt x="4991" y="3291"/>
                </a:lnTo>
                <a:lnTo>
                  <a:pt x="4964" y="3372"/>
                </a:lnTo>
                <a:lnTo>
                  <a:pt x="5065" y="3377"/>
                </a:lnTo>
                <a:lnTo>
                  <a:pt x="5020" y="3469"/>
                </a:lnTo>
                <a:lnTo>
                  <a:pt x="5148" y="3466"/>
                </a:lnTo>
                <a:lnTo>
                  <a:pt x="5398" y="3417"/>
                </a:lnTo>
                <a:lnTo>
                  <a:pt x="5413" y="3476"/>
                </a:lnTo>
                <a:lnTo>
                  <a:pt x="5575" y="3488"/>
                </a:lnTo>
                <a:lnTo>
                  <a:pt x="5681" y="3402"/>
                </a:lnTo>
                <a:lnTo>
                  <a:pt x="5809" y="3330"/>
                </a:lnTo>
                <a:lnTo>
                  <a:pt x="6023" y="3321"/>
                </a:lnTo>
                <a:lnTo>
                  <a:pt x="6132" y="3404"/>
                </a:lnTo>
                <a:lnTo>
                  <a:pt x="6245" y="3464"/>
                </a:lnTo>
                <a:lnTo>
                  <a:pt x="6349" y="3432"/>
                </a:lnTo>
                <a:lnTo>
                  <a:pt x="6457" y="3459"/>
                </a:lnTo>
                <a:lnTo>
                  <a:pt x="6489" y="3540"/>
                </a:lnTo>
                <a:lnTo>
                  <a:pt x="6398" y="3636"/>
                </a:lnTo>
                <a:lnTo>
                  <a:pt x="6326" y="3661"/>
                </a:lnTo>
                <a:lnTo>
                  <a:pt x="6296" y="3634"/>
                </a:lnTo>
                <a:lnTo>
                  <a:pt x="6132" y="3550"/>
                </a:lnTo>
                <a:lnTo>
                  <a:pt x="6040" y="3525"/>
                </a:lnTo>
                <a:lnTo>
                  <a:pt x="5949" y="3520"/>
                </a:lnTo>
                <a:lnTo>
                  <a:pt x="5794" y="3590"/>
                </a:lnTo>
                <a:lnTo>
                  <a:pt x="5636" y="3622"/>
                </a:lnTo>
                <a:lnTo>
                  <a:pt x="5570" y="3702"/>
                </a:lnTo>
                <a:lnTo>
                  <a:pt x="5476" y="3767"/>
                </a:lnTo>
                <a:lnTo>
                  <a:pt x="5493" y="3863"/>
                </a:lnTo>
                <a:lnTo>
                  <a:pt x="5540" y="3959"/>
                </a:lnTo>
                <a:lnTo>
                  <a:pt x="5543" y="4074"/>
                </a:lnTo>
                <a:lnTo>
                  <a:pt x="5464" y="4173"/>
                </a:lnTo>
                <a:lnTo>
                  <a:pt x="5376" y="4131"/>
                </a:lnTo>
                <a:lnTo>
                  <a:pt x="5376" y="4063"/>
                </a:lnTo>
                <a:lnTo>
                  <a:pt x="5410" y="3981"/>
                </a:lnTo>
                <a:lnTo>
                  <a:pt x="5397" y="3904"/>
                </a:lnTo>
                <a:lnTo>
                  <a:pt x="5365" y="3835"/>
                </a:lnTo>
                <a:lnTo>
                  <a:pt x="5270" y="3872"/>
                </a:lnTo>
                <a:lnTo>
                  <a:pt x="5208" y="3936"/>
                </a:lnTo>
                <a:lnTo>
                  <a:pt x="5223" y="3954"/>
                </a:lnTo>
                <a:lnTo>
                  <a:pt x="5132" y="3981"/>
                </a:lnTo>
                <a:lnTo>
                  <a:pt x="5013" y="4013"/>
                </a:lnTo>
                <a:lnTo>
                  <a:pt x="5018" y="3957"/>
                </a:lnTo>
                <a:lnTo>
                  <a:pt x="5146" y="3858"/>
                </a:lnTo>
                <a:lnTo>
                  <a:pt x="5105" y="3809"/>
                </a:lnTo>
                <a:lnTo>
                  <a:pt x="5015" y="3809"/>
                </a:lnTo>
                <a:lnTo>
                  <a:pt x="4898" y="3850"/>
                </a:lnTo>
                <a:lnTo>
                  <a:pt x="4767" y="3914"/>
                </a:lnTo>
                <a:lnTo>
                  <a:pt x="4742" y="3829"/>
                </a:lnTo>
                <a:lnTo>
                  <a:pt x="4680" y="3838"/>
                </a:lnTo>
                <a:lnTo>
                  <a:pt x="4701" y="3764"/>
                </a:lnTo>
                <a:lnTo>
                  <a:pt x="4740" y="3744"/>
                </a:lnTo>
                <a:lnTo>
                  <a:pt x="4787" y="3659"/>
                </a:lnTo>
                <a:lnTo>
                  <a:pt x="4769" y="3584"/>
                </a:lnTo>
                <a:lnTo>
                  <a:pt x="4742" y="3489"/>
                </a:lnTo>
                <a:lnTo>
                  <a:pt x="4720" y="3452"/>
                </a:lnTo>
                <a:lnTo>
                  <a:pt x="4781" y="3400"/>
                </a:lnTo>
                <a:lnTo>
                  <a:pt x="4875" y="3299"/>
                </a:lnTo>
                <a:lnTo>
                  <a:pt x="4853" y="3269"/>
                </a:lnTo>
                <a:lnTo>
                  <a:pt x="4861" y="3202"/>
                </a:lnTo>
                <a:lnTo>
                  <a:pt x="4914" y="3188"/>
                </a:lnTo>
                <a:lnTo>
                  <a:pt x="4983" y="3104"/>
                </a:lnTo>
                <a:lnTo>
                  <a:pt x="5040" y="3089"/>
                </a:lnTo>
                <a:lnTo>
                  <a:pt x="5121" y="3050"/>
                </a:lnTo>
                <a:lnTo>
                  <a:pt x="5200" y="3074"/>
                </a:lnTo>
                <a:lnTo>
                  <a:pt x="5173" y="3099"/>
                </a:lnTo>
                <a:lnTo>
                  <a:pt x="5220" y="3102"/>
                </a:lnTo>
                <a:lnTo>
                  <a:pt x="5262" y="3059"/>
                </a:lnTo>
                <a:lnTo>
                  <a:pt x="5307" y="3040"/>
                </a:lnTo>
                <a:lnTo>
                  <a:pt x="5344" y="3050"/>
                </a:lnTo>
                <a:lnTo>
                  <a:pt x="5420" y="3035"/>
                </a:lnTo>
                <a:lnTo>
                  <a:pt x="5407" y="2990"/>
                </a:lnTo>
                <a:lnTo>
                  <a:pt x="5378" y="2974"/>
                </a:lnTo>
                <a:lnTo>
                  <a:pt x="5402" y="2917"/>
                </a:lnTo>
                <a:lnTo>
                  <a:pt x="5368" y="2907"/>
                </a:lnTo>
                <a:lnTo>
                  <a:pt x="5334" y="2905"/>
                </a:lnTo>
                <a:lnTo>
                  <a:pt x="5186" y="2941"/>
                </a:lnTo>
                <a:lnTo>
                  <a:pt x="5090" y="2990"/>
                </a:lnTo>
                <a:lnTo>
                  <a:pt x="5008" y="3013"/>
                </a:lnTo>
                <a:lnTo>
                  <a:pt x="4946" y="3045"/>
                </a:lnTo>
                <a:lnTo>
                  <a:pt x="4903" y="3015"/>
                </a:lnTo>
                <a:lnTo>
                  <a:pt x="4942" y="2993"/>
                </a:lnTo>
                <a:lnTo>
                  <a:pt x="4971" y="2934"/>
                </a:lnTo>
                <a:lnTo>
                  <a:pt x="4949" y="2927"/>
                </a:lnTo>
                <a:lnTo>
                  <a:pt x="4991" y="2865"/>
                </a:lnTo>
                <a:lnTo>
                  <a:pt x="4998" y="2781"/>
                </a:lnTo>
                <a:lnTo>
                  <a:pt x="4845" y="2769"/>
                </a:lnTo>
                <a:lnTo>
                  <a:pt x="4834" y="2740"/>
                </a:lnTo>
                <a:lnTo>
                  <a:pt x="4851" y="2688"/>
                </a:lnTo>
                <a:lnTo>
                  <a:pt x="4875" y="2631"/>
                </a:lnTo>
                <a:lnTo>
                  <a:pt x="4787" y="2638"/>
                </a:lnTo>
                <a:lnTo>
                  <a:pt x="4831" y="2491"/>
                </a:lnTo>
                <a:lnTo>
                  <a:pt x="4944" y="2409"/>
                </a:lnTo>
                <a:lnTo>
                  <a:pt x="4786" y="2469"/>
                </a:lnTo>
                <a:lnTo>
                  <a:pt x="4929" y="2336"/>
                </a:lnTo>
                <a:lnTo>
                  <a:pt x="4993" y="2249"/>
                </a:lnTo>
                <a:lnTo>
                  <a:pt x="4902" y="2281"/>
                </a:lnTo>
                <a:lnTo>
                  <a:pt x="4750" y="2407"/>
                </a:lnTo>
                <a:lnTo>
                  <a:pt x="4641" y="2483"/>
                </a:lnTo>
                <a:lnTo>
                  <a:pt x="4449" y="2606"/>
                </a:lnTo>
                <a:lnTo>
                  <a:pt x="4235" y="2680"/>
                </a:lnTo>
                <a:lnTo>
                  <a:pt x="4207" y="2666"/>
                </a:lnTo>
                <a:lnTo>
                  <a:pt x="4329" y="2533"/>
                </a:lnTo>
                <a:lnTo>
                  <a:pt x="4387" y="2469"/>
                </a:lnTo>
                <a:lnTo>
                  <a:pt x="4488" y="2377"/>
                </a:lnTo>
                <a:lnTo>
                  <a:pt x="4595" y="2272"/>
                </a:lnTo>
                <a:lnTo>
                  <a:pt x="4715" y="2171"/>
                </a:lnTo>
                <a:lnTo>
                  <a:pt x="4764" y="2094"/>
                </a:lnTo>
                <a:lnTo>
                  <a:pt x="4685" y="2141"/>
                </a:lnTo>
                <a:lnTo>
                  <a:pt x="4619" y="2168"/>
                </a:lnTo>
                <a:lnTo>
                  <a:pt x="4584" y="2187"/>
                </a:lnTo>
                <a:lnTo>
                  <a:pt x="4531" y="2217"/>
                </a:lnTo>
                <a:lnTo>
                  <a:pt x="4488" y="2239"/>
                </a:lnTo>
                <a:lnTo>
                  <a:pt x="4451" y="2251"/>
                </a:lnTo>
                <a:lnTo>
                  <a:pt x="4419" y="2264"/>
                </a:lnTo>
                <a:lnTo>
                  <a:pt x="4422" y="2251"/>
                </a:lnTo>
                <a:lnTo>
                  <a:pt x="4370" y="2276"/>
                </a:lnTo>
                <a:lnTo>
                  <a:pt x="4313" y="2315"/>
                </a:lnTo>
                <a:lnTo>
                  <a:pt x="4264" y="2357"/>
                </a:lnTo>
                <a:lnTo>
                  <a:pt x="4200" y="2397"/>
                </a:lnTo>
                <a:lnTo>
                  <a:pt x="4144" y="2427"/>
                </a:lnTo>
                <a:lnTo>
                  <a:pt x="4106" y="2464"/>
                </a:lnTo>
                <a:lnTo>
                  <a:pt x="4045" y="2517"/>
                </a:lnTo>
                <a:lnTo>
                  <a:pt x="4030" y="2535"/>
                </a:lnTo>
                <a:lnTo>
                  <a:pt x="3932" y="2623"/>
                </a:lnTo>
                <a:lnTo>
                  <a:pt x="3855" y="2681"/>
                </a:lnTo>
                <a:lnTo>
                  <a:pt x="3792" y="2734"/>
                </a:lnTo>
                <a:lnTo>
                  <a:pt x="3740" y="2782"/>
                </a:lnTo>
                <a:lnTo>
                  <a:pt x="3742" y="2793"/>
                </a:lnTo>
                <a:lnTo>
                  <a:pt x="3720" y="2825"/>
                </a:lnTo>
                <a:lnTo>
                  <a:pt x="3638" y="2910"/>
                </a:lnTo>
                <a:lnTo>
                  <a:pt x="3537" y="3023"/>
                </a:lnTo>
                <a:lnTo>
                  <a:pt x="3553" y="3038"/>
                </a:lnTo>
                <a:lnTo>
                  <a:pt x="3515" y="3094"/>
                </a:lnTo>
                <a:lnTo>
                  <a:pt x="3564" y="3072"/>
                </a:lnTo>
                <a:lnTo>
                  <a:pt x="3565" y="3097"/>
                </a:lnTo>
                <a:lnTo>
                  <a:pt x="3653" y="3027"/>
                </a:lnTo>
                <a:lnTo>
                  <a:pt x="3708" y="3013"/>
                </a:lnTo>
                <a:lnTo>
                  <a:pt x="3723" y="3035"/>
                </a:lnTo>
                <a:lnTo>
                  <a:pt x="3754" y="3023"/>
                </a:lnTo>
                <a:lnTo>
                  <a:pt x="3690" y="3124"/>
                </a:lnTo>
                <a:lnTo>
                  <a:pt x="3702" y="3168"/>
                </a:lnTo>
                <a:lnTo>
                  <a:pt x="3771" y="3129"/>
                </a:lnTo>
                <a:lnTo>
                  <a:pt x="3831" y="3106"/>
                </a:lnTo>
                <a:lnTo>
                  <a:pt x="3781" y="3213"/>
                </a:lnTo>
                <a:lnTo>
                  <a:pt x="3638" y="3404"/>
                </a:lnTo>
                <a:lnTo>
                  <a:pt x="3656" y="3451"/>
                </a:lnTo>
                <a:lnTo>
                  <a:pt x="3643" y="3483"/>
                </a:lnTo>
                <a:lnTo>
                  <a:pt x="3670" y="3506"/>
                </a:lnTo>
                <a:lnTo>
                  <a:pt x="3665" y="3538"/>
                </a:lnTo>
                <a:lnTo>
                  <a:pt x="3585" y="3631"/>
                </a:lnTo>
                <a:lnTo>
                  <a:pt x="3547" y="3683"/>
                </a:lnTo>
                <a:lnTo>
                  <a:pt x="3414" y="3777"/>
                </a:lnTo>
                <a:lnTo>
                  <a:pt x="3313" y="3878"/>
                </a:lnTo>
                <a:lnTo>
                  <a:pt x="3195" y="4011"/>
                </a:lnTo>
                <a:lnTo>
                  <a:pt x="3109" y="4117"/>
                </a:lnTo>
                <a:lnTo>
                  <a:pt x="3070" y="4193"/>
                </a:lnTo>
                <a:lnTo>
                  <a:pt x="3006" y="4265"/>
                </a:lnTo>
                <a:lnTo>
                  <a:pt x="2961" y="4343"/>
                </a:lnTo>
                <a:lnTo>
                  <a:pt x="2899" y="4405"/>
                </a:lnTo>
                <a:lnTo>
                  <a:pt x="2868" y="4456"/>
                </a:lnTo>
                <a:lnTo>
                  <a:pt x="2799" y="4526"/>
                </a:lnTo>
                <a:lnTo>
                  <a:pt x="2719" y="4614"/>
                </a:lnTo>
                <a:lnTo>
                  <a:pt x="2702" y="4609"/>
                </a:lnTo>
                <a:lnTo>
                  <a:pt x="2650" y="4634"/>
                </a:lnTo>
                <a:lnTo>
                  <a:pt x="2614" y="4659"/>
                </a:lnTo>
                <a:lnTo>
                  <a:pt x="2609" y="4695"/>
                </a:lnTo>
                <a:lnTo>
                  <a:pt x="2687" y="4676"/>
                </a:lnTo>
                <a:lnTo>
                  <a:pt x="2680" y="4713"/>
                </a:lnTo>
                <a:lnTo>
                  <a:pt x="2735" y="4681"/>
                </a:lnTo>
                <a:lnTo>
                  <a:pt x="2803" y="4579"/>
                </a:lnTo>
                <a:lnTo>
                  <a:pt x="2865" y="4568"/>
                </a:lnTo>
                <a:lnTo>
                  <a:pt x="2818" y="4668"/>
                </a:lnTo>
                <a:lnTo>
                  <a:pt x="2747" y="4762"/>
                </a:lnTo>
                <a:lnTo>
                  <a:pt x="2784" y="4750"/>
                </a:lnTo>
                <a:lnTo>
                  <a:pt x="2808" y="4723"/>
                </a:lnTo>
                <a:lnTo>
                  <a:pt x="2897" y="4595"/>
                </a:lnTo>
                <a:lnTo>
                  <a:pt x="2956" y="4499"/>
                </a:lnTo>
                <a:lnTo>
                  <a:pt x="3030" y="4385"/>
                </a:lnTo>
                <a:lnTo>
                  <a:pt x="3043" y="4397"/>
                </a:lnTo>
                <a:lnTo>
                  <a:pt x="3079" y="4356"/>
                </a:lnTo>
                <a:lnTo>
                  <a:pt x="3106" y="4281"/>
                </a:lnTo>
                <a:lnTo>
                  <a:pt x="3245" y="4116"/>
                </a:lnTo>
                <a:lnTo>
                  <a:pt x="3365" y="4010"/>
                </a:lnTo>
                <a:lnTo>
                  <a:pt x="3466" y="3888"/>
                </a:lnTo>
                <a:lnTo>
                  <a:pt x="3542" y="3826"/>
                </a:lnTo>
                <a:lnTo>
                  <a:pt x="3574" y="3818"/>
                </a:lnTo>
                <a:lnTo>
                  <a:pt x="3638" y="3781"/>
                </a:lnTo>
                <a:lnTo>
                  <a:pt x="3651" y="3829"/>
                </a:lnTo>
                <a:lnTo>
                  <a:pt x="3604" y="3910"/>
                </a:lnTo>
                <a:lnTo>
                  <a:pt x="3601" y="3897"/>
                </a:lnTo>
                <a:lnTo>
                  <a:pt x="3599" y="3895"/>
                </a:lnTo>
                <a:lnTo>
                  <a:pt x="3555" y="3915"/>
                </a:lnTo>
                <a:lnTo>
                  <a:pt x="3501" y="3964"/>
                </a:lnTo>
                <a:lnTo>
                  <a:pt x="3547" y="3962"/>
                </a:lnTo>
                <a:lnTo>
                  <a:pt x="3503" y="4031"/>
                </a:lnTo>
                <a:lnTo>
                  <a:pt x="3459" y="4057"/>
                </a:lnTo>
                <a:lnTo>
                  <a:pt x="3390" y="4129"/>
                </a:lnTo>
                <a:lnTo>
                  <a:pt x="3387" y="4116"/>
                </a:lnTo>
                <a:lnTo>
                  <a:pt x="3267" y="4247"/>
                </a:lnTo>
                <a:lnTo>
                  <a:pt x="3200" y="4356"/>
                </a:lnTo>
                <a:lnTo>
                  <a:pt x="3138" y="4439"/>
                </a:lnTo>
                <a:lnTo>
                  <a:pt x="3065" y="4557"/>
                </a:lnTo>
                <a:lnTo>
                  <a:pt x="3028" y="4616"/>
                </a:lnTo>
                <a:lnTo>
                  <a:pt x="2981" y="4669"/>
                </a:lnTo>
                <a:lnTo>
                  <a:pt x="2966" y="4695"/>
                </a:lnTo>
                <a:lnTo>
                  <a:pt x="2942" y="4725"/>
                </a:lnTo>
                <a:lnTo>
                  <a:pt x="2907" y="4737"/>
                </a:lnTo>
                <a:lnTo>
                  <a:pt x="2826" y="4786"/>
                </a:lnTo>
                <a:lnTo>
                  <a:pt x="2767" y="4834"/>
                </a:lnTo>
                <a:lnTo>
                  <a:pt x="2713" y="4920"/>
                </a:lnTo>
                <a:lnTo>
                  <a:pt x="2687" y="4940"/>
                </a:lnTo>
                <a:lnTo>
                  <a:pt x="2675" y="4964"/>
                </a:lnTo>
                <a:lnTo>
                  <a:pt x="2639" y="4996"/>
                </a:lnTo>
                <a:lnTo>
                  <a:pt x="2560" y="5099"/>
                </a:lnTo>
                <a:lnTo>
                  <a:pt x="2498" y="5181"/>
                </a:lnTo>
                <a:lnTo>
                  <a:pt x="2419" y="5260"/>
                </a:lnTo>
                <a:lnTo>
                  <a:pt x="2321" y="5373"/>
                </a:lnTo>
                <a:lnTo>
                  <a:pt x="2256" y="5503"/>
                </a:lnTo>
                <a:lnTo>
                  <a:pt x="2244" y="5572"/>
                </a:lnTo>
                <a:lnTo>
                  <a:pt x="2350" y="5447"/>
                </a:lnTo>
                <a:lnTo>
                  <a:pt x="2350" y="5503"/>
                </a:lnTo>
                <a:lnTo>
                  <a:pt x="2414" y="5424"/>
                </a:lnTo>
                <a:lnTo>
                  <a:pt x="2368" y="5545"/>
                </a:lnTo>
                <a:lnTo>
                  <a:pt x="2432" y="5489"/>
                </a:lnTo>
                <a:lnTo>
                  <a:pt x="2474" y="5410"/>
                </a:lnTo>
                <a:lnTo>
                  <a:pt x="2537" y="5311"/>
                </a:lnTo>
                <a:lnTo>
                  <a:pt x="2557" y="5329"/>
                </a:lnTo>
                <a:lnTo>
                  <a:pt x="2621" y="5235"/>
                </a:lnTo>
                <a:lnTo>
                  <a:pt x="2697" y="5158"/>
                </a:lnTo>
                <a:lnTo>
                  <a:pt x="2719" y="5156"/>
                </a:lnTo>
                <a:lnTo>
                  <a:pt x="2648" y="5257"/>
                </a:lnTo>
                <a:lnTo>
                  <a:pt x="2639" y="5312"/>
                </a:lnTo>
                <a:lnTo>
                  <a:pt x="2651" y="5350"/>
                </a:lnTo>
                <a:lnTo>
                  <a:pt x="2730" y="5228"/>
                </a:lnTo>
                <a:lnTo>
                  <a:pt x="2744" y="5326"/>
                </a:lnTo>
                <a:lnTo>
                  <a:pt x="2727" y="5387"/>
                </a:lnTo>
                <a:lnTo>
                  <a:pt x="2717" y="5450"/>
                </a:lnTo>
                <a:lnTo>
                  <a:pt x="2692" y="5469"/>
                </a:lnTo>
                <a:lnTo>
                  <a:pt x="2633" y="5545"/>
                </a:lnTo>
                <a:lnTo>
                  <a:pt x="2692" y="5577"/>
                </a:lnTo>
                <a:lnTo>
                  <a:pt x="2725" y="5590"/>
                </a:lnTo>
                <a:lnTo>
                  <a:pt x="2727" y="5705"/>
                </a:lnTo>
                <a:lnTo>
                  <a:pt x="2757" y="5698"/>
                </a:lnTo>
                <a:lnTo>
                  <a:pt x="2801" y="5580"/>
                </a:lnTo>
                <a:lnTo>
                  <a:pt x="2848" y="5531"/>
                </a:lnTo>
                <a:lnTo>
                  <a:pt x="2922" y="5445"/>
                </a:lnTo>
                <a:lnTo>
                  <a:pt x="3011" y="5413"/>
                </a:lnTo>
                <a:lnTo>
                  <a:pt x="3064" y="5425"/>
                </a:lnTo>
                <a:lnTo>
                  <a:pt x="3220" y="5339"/>
                </a:lnTo>
                <a:lnTo>
                  <a:pt x="3207" y="5378"/>
                </a:lnTo>
                <a:lnTo>
                  <a:pt x="3235" y="5403"/>
                </a:lnTo>
                <a:lnTo>
                  <a:pt x="3269" y="5376"/>
                </a:lnTo>
                <a:lnTo>
                  <a:pt x="3368" y="5380"/>
                </a:lnTo>
                <a:lnTo>
                  <a:pt x="3444" y="5363"/>
                </a:lnTo>
                <a:lnTo>
                  <a:pt x="3463" y="5437"/>
                </a:lnTo>
                <a:lnTo>
                  <a:pt x="3412" y="5477"/>
                </a:lnTo>
                <a:lnTo>
                  <a:pt x="3387" y="5646"/>
                </a:lnTo>
                <a:lnTo>
                  <a:pt x="3358" y="5695"/>
                </a:lnTo>
                <a:lnTo>
                  <a:pt x="3308" y="5639"/>
                </a:lnTo>
                <a:lnTo>
                  <a:pt x="3281" y="5641"/>
                </a:lnTo>
                <a:lnTo>
                  <a:pt x="3249" y="5772"/>
                </a:lnTo>
                <a:lnTo>
                  <a:pt x="3186" y="5797"/>
                </a:lnTo>
                <a:lnTo>
                  <a:pt x="3163" y="5871"/>
                </a:lnTo>
                <a:lnTo>
                  <a:pt x="3254" y="5940"/>
                </a:lnTo>
                <a:lnTo>
                  <a:pt x="3293" y="6025"/>
                </a:lnTo>
                <a:lnTo>
                  <a:pt x="3341" y="6006"/>
                </a:lnTo>
                <a:lnTo>
                  <a:pt x="3319" y="5917"/>
                </a:lnTo>
                <a:lnTo>
                  <a:pt x="3346" y="5848"/>
                </a:lnTo>
                <a:lnTo>
                  <a:pt x="3429" y="5779"/>
                </a:lnTo>
                <a:lnTo>
                  <a:pt x="3489" y="5821"/>
                </a:lnTo>
                <a:lnTo>
                  <a:pt x="3510" y="5900"/>
                </a:lnTo>
                <a:lnTo>
                  <a:pt x="3565" y="5927"/>
                </a:lnTo>
                <a:lnTo>
                  <a:pt x="3589" y="5991"/>
                </a:lnTo>
                <a:lnTo>
                  <a:pt x="3629" y="6053"/>
                </a:lnTo>
                <a:lnTo>
                  <a:pt x="3599" y="6078"/>
                </a:lnTo>
                <a:lnTo>
                  <a:pt x="3516" y="5989"/>
                </a:lnTo>
                <a:lnTo>
                  <a:pt x="3473" y="6082"/>
                </a:lnTo>
                <a:lnTo>
                  <a:pt x="3346" y="6094"/>
                </a:lnTo>
                <a:lnTo>
                  <a:pt x="3314" y="6043"/>
                </a:lnTo>
                <a:lnTo>
                  <a:pt x="3250" y="6184"/>
                </a:lnTo>
                <a:lnTo>
                  <a:pt x="3224" y="6333"/>
                </a:lnTo>
                <a:lnTo>
                  <a:pt x="3143" y="6546"/>
                </a:lnTo>
                <a:lnTo>
                  <a:pt x="3114" y="6617"/>
                </a:lnTo>
                <a:lnTo>
                  <a:pt x="3112" y="6683"/>
                </a:lnTo>
                <a:lnTo>
                  <a:pt x="3082" y="6780"/>
                </a:lnTo>
                <a:lnTo>
                  <a:pt x="3005" y="6883"/>
                </a:lnTo>
                <a:lnTo>
                  <a:pt x="2949" y="6918"/>
                </a:lnTo>
                <a:lnTo>
                  <a:pt x="2853" y="6863"/>
                </a:lnTo>
                <a:lnTo>
                  <a:pt x="2843" y="6769"/>
                </a:lnTo>
                <a:lnTo>
                  <a:pt x="2799" y="6671"/>
                </a:lnTo>
                <a:lnTo>
                  <a:pt x="2820" y="6484"/>
                </a:lnTo>
                <a:lnTo>
                  <a:pt x="2880" y="6237"/>
                </a:lnTo>
                <a:lnTo>
                  <a:pt x="2860" y="6075"/>
                </a:lnTo>
                <a:lnTo>
                  <a:pt x="2816" y="5989"/>
                </a:lnTo>
                <a:lnTo>
                  <a:pt x="2732" y="5935"/>
                </a:lnTo>
                <a:lnTo>
                  <a:pt x="2747" y="5732"/>
                </a:lnTo>
                <a:lnTo>
                  <a:pt x="2655" y="5764"/>
                </a:lnTo>
                <a:lnTo>
                  <a:pt x="2658" y="5612"/>
                </a:lnTo>
                <a:lnTo>
                  <a:pt x="2552" y="5592"/>
                </a:lnTo>
                <a:lnTo>
                  <a:pt x="2490" y="5703"/>
                </a:lnTo>
                <a:lnTo>
                  <a:pt x="2402" y="5730"/>
                </a:lnTo>
                <a:lnTo>
                  <a:pt x="2333" y="5861"/>
                </a:lnTo>
                <a:lnTo>
                  <a:pt x="2217" y="6026"/>
                </a:lnTo>
                <a:lnTo>
                  <a:pt x="2214" y="6141"/>
                </a:lnTo>
                <a:lnTo>
                  <a:pt x="2151" y="6301"/>
                </a:lnTo>
                <a:lnTo>
                  <a:pt x="2165" y="6361"/>
                </a:lnTo>
                <a:lnTo>
                  <a:pt x="2212" y="6341"/>
                </a:lnTo>
                <a:lnTo>
                  <a:pt x="2212" y="6460"/>
                </a:lnTo>
                <a:lnTo>
                  <a:pt x="2156" y="6605"/>
                </a:lnTo>
                <a:lnTo>
                  <a:pt x="2182" y="6755"/>
                </a:lnTo>
                <a:lnTo>
                  <a:pt x="2254" y="6763"/>
                </a:lnTo>
                <a:lnTo>
                  <a:pt x="2239" y="6880"/>
                </a:lnTo>
                <a:lnTo>
                  <a:pt x="2257" y="6933"/>
                </a:lnTo>
                <a:lnTo>
                  <a:pt x="2210" y="6937"/>
                </a:lnTo>
                <a:lnTo>
                  <a:pt x="2166" y="7028"/>
                </a:lnTo>
                <a:lnTo>
                  <a:pt x="2118" y="7050"/>
                </a:lnTo>
                <a:lnTo>
                  <a:pt x="2038" y="7149"/>
                </a:lnTo>
                <a:lnTo>
                  <a:pt x="2033" y="7151"/>
                </a:lnTo>
                <a:lnTo>
                  <a:pt x="1953" y="7179"/>
                </a:lnTo>
                <a:lnTo>
                  <a:pt x="1863" y="7235"/>
                </a:lnTo>
                <a:lnTo>
                  <a:pt x="1862" y="7233"/>
                </a:lnTo>
                <a:lnTo>
                  <a:pt x="1835" y="7247"/>
                </a:lnTo>
                <a:lnTo>
                  <a:pt x="1756" y="7312"/>
                </a:lnTo>
                <a:lnTo>
                  <a:pt x="1707" y="7337"/>
                </a:lnTo>
                <a:lnTo>
                  <a:pt x="1702" y="7353"/>
                </a:lnTo>
                <a:lnTo>
                  <a:pt x="1666" y="7359"/>
                </a:lnTo>
                <a:lnTo>
                  <a:pt x="1636" y="7332"/>
                </a:lnTo>
                <a:lnTo>
                  <a:pt x="1634" y="7236"/>
                </a:lnTo>
                <a:lnTo>
                  <a:pt x="1651" y="7119"/>
                </a:lnTo>
                <a:lnTo>
                  <a:pt x="1619" y="7130"/>
                </a:lnTo>
                <a:lnTo>
                  <a:pt x="1665" y="7041"/>
                </a:lnTo>
                <a:lnTo>
                  <a:pt x="1675" y="6947"/>
                </a:lnTo>
                <a:lnTo>
                  <a:pt x="1665" y="6856"/>
                </a:lnTo>
                <a:lnTo>
                  <a:pt x="1638" y="6843"/>
                </a:lnTo>
                <a:lnTo>
                  <a:pt x="1609" y="6790"/>
                </a:lnTo>
                <a:lnTo>
                  <a:pt x="1626" y="6720"/>
                </a:lnTo>
                <a:lnTo>
                  <a:pt x="1660" y="6573"/>
                </a:lnTo>
                <a:lnTo>
                  <a:pt x="1693" y="6435"/>
                </a:lnTo>
                <a:lnTo>
                  <a:pt x="1707" y="6287"/>
                </a:lnTo>
                <a:lnTo>
                  <a:pt x="1744" y="6225"/>
                </a:lnTo>
                <a:lnTo>
                  <a:pt x="1771" y="6100"/>
                </a:lnTo>
                <a:lnTo>
                  <a:pt x="1793" y="6048"/>
                </a:lnTo>
                <a:lnTo>
                  <a:pt x="1799" y="6006"/>
                </a:lnTo>
                <a:lnTo>
                  <a:pt x="1852" y="5922"/>
                </a:lnTo>
                <a:lnTo>
                  <a:pt x="1900" y="5750"/>
                </a:lnTo>
                <a:lnTo>
                  <a:pt x="1904" y="5688"/>
                </a:lnTo>
                <a:lnTo>
                  <a:pt x="1875" y="5656"/>
                </a:lnTo>
                <a:lnTo>
                  <a:pt x="1836" y="5669"/>
                </a:lnTo>
                <a:lnTo>
                  <a:pt x="1757" y="5772"/>
                </a:lnTo>
                <a:lnTo>
                  <a:pt x="1727" y="5765"/>
                </a:lnTo>
                <a:lnTo>
                  <a:pt x="1719" y="5737"/>
                </a:lnTo>
                <a:lnTo>
                  <a:pt x="1798" y="5567"/>
                </a:lnTo>
                <a:lnTo>
                  <a:pt x="1887" y="5370"/>
                </a:lnTo>
                <a:lnTo>
                  <a:pt x="1941" y="5252"/>
                </a:lnTo>
                <a:lnTo>
                  <a:pt x="2044" y="5116"/>
                </a:lnTo>
                <a:lnTo>
                  <a:pt x="2143" y="4930"/>
                </a:lnTo>
                <a:lnTo>
                  <a:pt x="2197" y="4826"/>
                </a:lnTo>
                <a:lnTo>
                  <a:pt x="2208" y="4789"/>
                </a:lnTo>
                <a:lnTo>
                  <a:pt x="2299" y="4634"/>
                </a:lnTo>
                <a:lnTo>
                  <a:pt x="2333" y="4580"/>
                </a:lnTo>
                <a:lnTo>
                  <a:pt x="2392" y="4513"/>
                </a:lnTo>
                <a:lnTo>
                  <a:pt x="2421" y="4457"/>
                </a:lnTo>
                <a:lnTo>
                  <a:pt x="2485" y="4392"/>
                </a:lnTo>
                <a:lnTo>
                  <a:pt x="2501" y="4417"/>
                </a:lnTo>
                <a:lnTo>
                  <a:pt x="2582" y="4358"/>
                </a:lnTo>
                <a:lnTo>
                  <a:pt x="2626" y="4302"/>
                </a:lnTo>
                <a:lnTo>
                  <a:pt x="2673" y="4267"/>
                </a:lnTo>
                <a:lnTo>
                  <a:pt x="2700" y="4277"/>
                </a:lnTo>
                <a:lnTo>
                  <a:pt x="2725" y="4255"/>
                </a:lnTo>
                <a:lnTo>
                  <a:pt x="2729" y="4200"/>
                </a:lnTo>
                <a:lnTo>
                  <a:pt x="2781" y="4163"/>
                </a:lnTo>
                <a:lnTo>
                  <a:pt x="2830" y="4084"/>
                </a:lnTo>
                <a:lnTo>
                  <a:pt x="2845" y="4006"/>
                </a:lnTo>
                <a:lnTo>
                  <a:pt x="2877" y="3944"/>
                </a:lnTo>
                <a:lnTo>
                  <a:pt x="2926" y="3887"/>
                </a:lnTo>
                <a:lnTo>
                  <a:pt x="2988" y="3782"/>
                </a:lnTo>
                <a:lnTo>
                  <a:pt x="3005" y="3720"/>
                </a:lnTo>
                <a:lnTo>
                  <a:pt x="3052" y="3661"/>
                </a:lnTo>
                <a:lnTo>
                  <a:pt x="3153" y="3508"/>
                </a:lnTo>
                <a:lnTo>
                  <a:pt x="3254" y="3362"/>
                </a:lnTo>
                <a:lnTo>
                  <a:pt x="3294" y="3291"/>
                </a:lnTo>
                <a:lnTo>
                  <a:pt x="3303" y="3261"/>
                </a:lnTo>
                <a:lnTo>
                  <a:pt x="3372" y="3173"/>
                </a:lnTo>
                <a:lnTo>
                  <a:pt x="3399" y="3121"/>
                </a:lnTo>
                <a:lnTo>
                  <a:pt x="3434" y="3080"/>
                </a:lnTo>
                <a:lnTo>
                  <a:pt x="3542" y="2971"/>
                </a:lnTo>
                <a:lnTo>
                  <a:pt x="3617" y="2890"/>
                </a:lnTo>
                <a:lnTo>
                  <a:pt x="3708" y="2809"/>
                </a:lnTo>
                <a:lnTo>
                  <a:pt x="3774" y="2745"/>
                </a:lnTo>
                <a:lnTo>
                  <a:pt x="3749" y="2756"/>
                </a:lnTo>
                <a:lnTo>
                  <a:pt x="3722" y="2764"/>
                </a:lnTo>
                <a:lnTo>
                  <a:pt x="3757" y="2725"/>
                </a:lnTo>
                <a:lnTo>
                  <a:pt x="3766" y="2697"/>
                </a:lnTo>
                <a:cubicBezTo>
                  <a:pt x="5653" y="1056"/>
                  <a:pt x="8109" y="54"/>
                  <a:pt x="10800" y="54"/>
                </a:cubicBezTo>
                <a:close/>
                <a:moveTo>
                  <a:pt x="9785" y="539"/>
                </a:moveTo>
                <a:lnTo>
                  <a:pt x="9607" y="567"/>
                </a:lnTo>
                <a:lnTo>
                  <a:pt x="9440" y="552"/>
                </a:lnTo>
                <a:lnTo>
                  <a:pt x="9315" y="581"/>
                </a:lnTo>
                <a:lnTo>
                  <a:pt x="9315" y="636"/>
                </a:lnTo>
                <a:lnTo>
                  <a:pt x="9319" y="683"/>
                </a:lnTo>
                <a:lnTo>
                  <a:pt x="9391" y="715"/>
                </a:lnTo>
                <a:lnTo>
                  <a:pt x="9300" y="788"/>
                </a:lnTo>
                <a:lnTo>
                  <a:pt x="9297" y="833"/>
                </a:lnTo>
                <a:lnTo>
                  <a:pt x="9336" y="874"/>
                </a:lnTo>
                <a:lnTo>
                  <a:pt x="9307" y="924"/>
                </a:lnTo>
                <a:lnTo>
                  <a:pt x="9216" y="966"/>
                </a:lnTo>
                <a:lnTo>
                  <a:pt x="9137" y="1008"/>
                </a:lnTo>
                <a:lnTo>
                  <a:pt x="9091" y="1025"/>
                </a:lnTo>
                <a:lnTo>
                  <a:pt x="8994" y="1114"/>
                </a:lnTo>
                <a:lnTo>
                  <a:pt x="8985" y="1207"/>
                </a:lnTo>
                <a:lnTo>
                  <a:pt x="8952" y="1254"/>
                </a:lnTo>
                <a:lnTo>
                  <a:pt x="8884" y="1281"/>
                </a:lnTo>
                <a:lnTo>
                  <a:pt x="8740" y="1374"/>
                </a:lnTo>
                <a:lnTo>
                  <a:pt x="8662" y="1490"/>
                </a:lnTo>
                <a:lnTo>
                  <a:pt x="8612" y="1611"/>
                </a:lnTo>
                <a:lnTo>
                  <a:pt x="8689" y="1577"/>
                </a:lnTo>
                <a:lnTo>
                  <a:pt x="8831" y="1512"/>
                </a:lnTo>
                <a:lnTo>
                  <a:pt x="8822" y="1571"/>
                </a:lnTo>
                <a:lnTo>
                  <a:pt x="8908" y="1604"/>
                </a:lnTo>
                <a:lnTo>
                  <a:pt x="8788" y="1599"/>
                </a:lnTo>
                <a:lnTo>
                  <a:pt x="8709" y="1597"/>
                </a:lnTo>
                <a:lnTo>
                  <a:pt x="8640" y="1656"/>
                </a:lnTo>
                <a:lnTo>
                  <a:pt x="8748" y="1692"/>
                </a:lnTo>
                <a:lnTo>
                  <a:pt x="8876" y="1695"/>
                </a:lnTo>
                <a:lnTo>
                  <a:pt x="8965" y="1678"/>
                </a:lnTo>
                <a:lnTo>
                  <a:pt x="8969" y="1707"/>
                </a:lnTo>
                <a:lnTo>
                  <a:pt x="8834" y="1729"/>
                </a:lnTo>
                <a:lnTo>
                  <a:pt x="8883" y="1756"/>
                </a:lnTo>
                <a:lnTo>
                  <a:pt x="9012" y="1767"/>
                </a:lnTo>
                <a:lnTo>
                  <a:pt x="8952" y="1801"/>
                </a:lnTo>
                <a:lnTo>
                  <a:pt x="8910" y="1843"/>
                </a:lnTo>
                <a:lnTo>
                  <a:pt x="8937" y="1874"/>
                </a:lnTo>
                <a:lnTo>
                  <a:pt x="9031" y="1872"/>
                </a:lnTo>
                <a:lnTo>
                  <a:pt x="8950" y="1927"/>
                </a:lnTo>
                <a:lnTo>
                  <a:pt x="9100" y="1953"/>
                </a:lnTo>
                <a:lnTo>
                  <a:pt x="9071" y="1981"/>
                </a:lnTo>
                <a:lnTo>
                  <a:pt x="9181" y="2033"/>
                </a:lnTo>
                <a:lnTo>
                  <a:pt x="9305" y="2032"/>
                </a:lnTo>
                <a:lnTo>
                  <a:pt x="9287" y="2086"/>
                </a:lnTo>
                <a:lnTo>
                  <a:pt x="9241" y="2119"/>
                </a:lnTo>
                <a:lnTo>
                  <a:pt x="9357" y="2141"/>
                </a:lnTo>
                <a:lnTo>
                  <a:pt x="9492" y="2222"/>
                </a:lnTo>
                <a:lnTo>
                  <a:pt x="9548" y="2283"/>
                </a:lnTo>
                <a:lnTo>
                  <a:pt x="9608" y="2355"/>
                </a:lnTo>
                <a:lnTo>
                  <a:pt x="9671" y="2325"/>
                </a:lnTo>
                <a:lnTo>
                  <a:pt x="9615" y="2385"/>
                </a:lnTo>
                <a:lnTo>
                  <a:pt x="9632" y="2410"/>
                </a:lnTo>
                <a:lnTo>
                  <a:pt x="9642" y="2522"/>
                </a:lnTo>
                <a:lnTo>
                  <a:pt x="9713" y="2543"/>
                </a:lnTo>
                <a:lnTo>
                  <a:pt x="9793" y="2517"/>
                </a:lnTo>
                <a:lnTo>
                  <a:pt x="9844" y="2424"/>
                </a:lnTo>
                <a:lnTo>
                  <a:pt x="9857" y="2362"/>
                </a:lnTo>
                <a:lnTo>
                  <a:pt x="9899" y="2424"/>
                </a:lnTo>
                <a:lnTo>
                  <a:pt x="9958" y="2446"/>
                </a:lnTo>
                <a:lnTo>
                  <a:pt x="9965" y="2397"/>
                </a:lnTo>
                <a:lnTo>
                  <a:pt x="10068" y="2397"/>
                </a:lnTo>
                <a:lnTo>
                  <a:pt x="10137" y="2355"/>
                </a:lnTo>
                <a:lnTo>
                  <a:pt x="10164" y="2367"/>
                </a:lnTo>
                <a:lnTo>
                  <a:pt x="10056" y="2426"/>
                </a:lnTo>
                <a:lnTo>
                  <a:pt x="9982" y="2469"/>
                </a:lnTo>
                <a:lnTo>
                  <a:pt x="9990" y="2523"/>
                </a:lnTo>
                <a:lnTo>
                  <a:pt x="10192" y="2537"/>
                </a:lnTo>
                <a:lnTo>
                  <a:pt x="10351" y="2491"/>
                </a:lnTo>
                <a:lnTo>
                  <a:pt x="10411" y="2461"/>
                </a:lnTo>
                <a:lnTo>
                  <a:pt x="10413" y="2414"/>
                </a:lnTo>
                <a:lnTo>
                  <a:pt x="10490" y="2400"/>
                </a:lnTo>
                <a:lnTo>
                  <a:pt x="10536" y="2320"/>
                </a:lnTo>
                <a:lnTo>
                  <a:pt x="10522" y="2272"/>
                </a:lnTo>
                <a:lnTo>
                  <a:pt x="10436" y="2224"/>
                </a:lnTo>
                <a:lnTo>
                  <a:pt x="10505" y="2251"/>
                </a:lnTo>
                <a:lnTo>
                  <a:pt x="10544" y="2252"/>
                </a:lnTo>
                <a:lnTo>
                  <a:pt x="10617" y="2286"/>
                </a:lnTo>
                <a:lnTo>
                  <a:pt x="10669" y="2217"/>
                </a:lnTo>
                <a:lnTo>
                  <a:pt x="10704" y="2251"/>
                </a:lnTo>
                <a:lnTo>
                  <a:pt x="10781" y="2246"/>
                </a:lnTo>
                <a:lnTo>
                  <a:pt x="10861" y="2227"/>
                </a:lnTo>
                <a:lnTo>
                  <a:pt x="10925" y="2198"/>
                </a:lnTo>
                <a:lnTo>
                  <a:pt x="10918" y="2146"/>
                </a:lnTo>
                <a:lnTo>
                  <a:pt x="10960" y="2136"/>
                </a:lnTo>
                <a:lnTo>
                  <a:pt x="11074" y="2067"/>
                </a:lnTo>
                <a:lnTo>
                  <a:pt x="11113" y="2027"/>
                </a:lnTo>
                <a:lnTo>
                  <a:pt x="11032" y="1981"/>
                </a:lnTo>
                <a:lnTo>
                  <a:pt x="11034" y="1976"/>
                </a:lnTo>
                <a:lnTo>
                  <a:pt x="11180" y="1991"/>
                </a:lnTo>
                <a:lnTo>
                  <a:pt x="11214" y="1981"/>
                </a:lnTo>
                <a:lnTo>
                  <a:pt x="11160" y="1951"/>
                </a:lnTo>
                <a:lnTo>
                  <a:pt x="11164" y="1912"/>
                </a:lnTo>
                <a:lnTo>
                  <a:pt x="11192" y="1905"/>
                </a:lnTo>
                <a:lnTo>
                  <a:pt x="11347" y="1875"/>
                </a:lnTo>
                <a:lnTo>
                  <a:pt x="11369" y="1836"/>
                </a:lnTo>
                <a:lnTo>
                  <a:pt x="11297" y="1783"/>
                </a:lnTo>
                <a:lnTo>
                  <a:pt x="11132" y="1739"/>
                </a:lnTo>
                <a:lnTo>
                  <a:pt x="11216" y="1741"/>
                </a:lnTo>
                <a:lnTo>
                  <a:pt x="11334" y="1724"/>
                </a:lnTo>
                <a:lnTo>
                  <a:pt x="11281" y="1653"/>
                </a:lnTo>
                <a:lnTo>
                  <a:pt x="11238" y="1616"/>
                </a:lnTo>
                <a:lnTo>
                  <a:pt x="11127" y="1614"/>
                </a:lnTo>
                <a:lnTo>
                  <a:pt x="11007" y="1611"/>
                </a:lnTo>
                <a:lnTo>
                  <a:pt x="10911" y="1601"/>
                </a:lnTo>
                <a:lnTo>
                  <a:pt x="10787" y="1545"/>
                </a:lnTo>
                <a:lnTo>
                  <a:pt x="10787" y="1505"/>
                </a:lnTo>
                <a:lnTo>
                  <a:pt x="10721" y="1470"/>
                </a:lnTo>
                <a:lnTo>
                  <a:pt x="10649" y="1375"/>
                </a:lnTo>
                <a:lnTo>
                  <a:pt x="10596" y="1316"/>
                </a:lnTo>
                <a:lnTo>
                  <a:pt x="10556" y="1286"/>
                </a:lnTo>
                <a:lnTo>
                  <a:pt x="10606" y="1202"/>
                </a:lnTo>
                <a:lnTo>
                  <a:pt x="10554" y="1185"/>
                </a:lnTo>
                <a:lnTo>
                  <a:pt x="10497" y="1200"/>
                </a:lnTo>
                <a:lnTo>
                  <a:pt x="10436" y="1177"/>
                </a:lnTo>
                <a:lnTo>
                  <a:pt x="10317" y="1135"/>
                </a:lnTo>
                <a:lnTo>
                  <a:pt x="10448" y="1145"/>
                </a:lnTo>
                <a:lnTo>
                  <a:pt x="10505" y="1140"/>
                </a:lnTo>
                <a:lnTo>
                  <a:pt x="10521" y="1094"/>
                </a:lnTo>
                <a:lnTo>
                  <a:pt x="10505" y="1040"/>
                </a:lnTo>
                <a:lnTo>
                  <a:pt x="10418" y="1022"/>
                </a:lnTo>
                <a:lnTo>
                  <a:pt x="10362" y="1037"/>
                </a:lnTo>
                <a:lnTo>
                  <a:pt x="10330" y="1052"/>
                </a:lnTo>
                <a:lnTo>
                  <a:pt x="10266" y="1087"/>
                </a:lnTo>
                <a:lnTo>
                  <a:pt x="10258" y="1027"/>
                </a:lnTo>
                <a:lnTo>
                  <a:pt x="10273" y="991"/>
                </a:lnTo>
                <a:lnTo>
                  <a:pt x="10367" y="954"/>
                </a:lnTo>
                <a:lnTo>
                  <a:pt x="10415" y="865"/>
                </a:lnTo>
                <a:lnTo>
                  <a:pt x="10359" y="845"/>
                </a:lnTo>
                <a:lnTo>
                  <a:pt x="10371" y="791"/>
                </a:lnTo>
                <a:lnTo>
                  <a:pt x="10245" y="741"/>
                </a:lnTo>
                <a:lnTo>
                  <a:pt x="10213" y="685"/>
                </a:lnTo>
                <a:lnTo>
                  <a:pt x="10157" y="651"/>
                </a:lnTo>
                <a:lnTo>
                  <a:pt x="9977" y="598"/>
                </a:lnTo>
                <a:lnTo>
                  <a:pt x="9889" y="554"/>
                </a:lnTo>
                <a:lnTo>
                  <a:pt x="9785" y="539"/>
                </a:lnTo>
                <a:close/>
                <a:moveTo>
                  <a:pt x="11399" y="539"/>
                </a:moveTo>
                <a:lnTo>
                  <a:pt x="11408" y="559"/>
                </a:lnTo>
                <a:lnTo>
                  <a:pt x="11485" y="599"/>
                </a:lnTo>
                <a:lnTo>
                  <a:pt x="11583" y="662"/>
                </a:lnTo>
                <a:lnTo>
                  <a:pt x="11391" y="596"/>
                </a:lnTo>
                <a:lnTo>
                  <a:pt x="11286" y="572"/>
                </a:lnTo>
                <a:lnTo>
                  <a:pt x="11248" y="613"/>
                </a:lnTo>
                <a:lnTo>
                  <a:pt x="11286" y="675"/>
                </a:lnTo>
                <a:lnTo>
                  <a:pt x="11315" y="694"/>
                </a:lnTo>
                <a:lnTo>
                  <a:pt x="11414" y="732"/>
                </a:lnTo>
                <a:lnTo>
                  <a:pt x="11483" y="778"/>
                </a:lnTo>
                <a:lnTo>
                  <a:pt x="11460" y="815"/>
                </a:lnTo>
                <a:lnTo>
                  <a:pt x="11359" y="813"/>
                </a:lnTo>
                <a:lnTo>
                  <a:pt x="11256" y="741"/>
                </a:lnTo>
                <a:lnTo>
                  <a:pt x="11165" y="707"/>
                </a:lnTo>
                <a:lnTo>
                  <a:pt x="11019" y="779"/>
                </a:lnTo>
                <a:lnTo>
                  <a:pt x="10990" y="826"/>
                </a:lnTo>
                <a:lnTo>
                  <a:pt x="11106" y="835"/>
                </a:lnTo>
                <a:lnTo>
                  <a:pt x="11199" y="906"/>
                </a:lnTo>
                <a:lnTo>
                  <a:pt x="11307" y="931"/>
                </a:lnTo>
                <a:lnTo>
                  <a:pt x="11453" y="993"/>
                </a:lnTo>
                <a:lnTo>
                  <a:pt x="11318" y="1017"/>
                </a:lnTo>
                <a:lnTo>
                  <a:pt x="11359" y="1094"/>
                </a:lnTo>
                <a:lnTo>
                  <a:pt x="11404" y="1133"/>
                </a:lnTo>
                <a:lnTo>
                  <a:pt x="11539" y="1182"/>
                </a:lnTo>
                <a:lnTo>
                  <a:pt x="11578" y="1242"/>
                </a:lnTo>
                <a:lnTo>
                  <a:pt x="11696" y="1242"/>
                </a:lnTo>
                <a:lnTo>
                  <a:pt x="11684" y="1279"/>
                </a:lnTo>
                <a:lnTo>
                  <a:pt x="11739" y="1331"/>
                </a:lnTo>
                <a:lnTo>
                  <a:pt x="11834" y="1399"/>
                </a:lnTo>
                <a:lnTo>
                  <a:pt x="11908" y="1379"/>
                </a:lnTo>
                <a:lnTo>
                  <a:pt x="12032" y="1384"/>
                </a:lnTo>
                <a:lnTo>
                  <a:pt x="11982" y="1432"/>
                </a:lnTo>
                <a:lnTo>
                  <a:pt x="12000" y="1540"/>
                </a:lnTo>
                <a:lnTo>
                  <a:pt x="12155" y="1545"/>
                </a:lnTo>
                <a:lnTo>
                  <a:pt x="12263" y="1500"/>
                </a:lnTo>
                <a:lnTo>
                  <a:pt x="12253" y="1560"/>
                </a:lnTo>
                <a:lnTo>
                  <a:pt x="12165" y="1597"/>
                </a:lnTo>
                <a:lnTo>
                  <a:pt x="12310" y="1621"/>
                </a:lnTo>
                <a:lnTo>
                  <a:pt x="12394" y="1609"/>
                </a:lnTo>
                <a:lnTo>
                  <a:pt x="12510" y="1562"/>
                </a:lnTo>
                <a:lnTo>
                  <a:pt x="12586" y="1486"/>
                </a:lnTo>
                <a:lnTo>
                  <a:pt x="12510" y="1456"/>
                </a:lnTo>
                <a:lnTo>
                  <a:pt x="12606" y="1448"/>
                </a:lnTo>
                <a:lnTo>
                  <a:pt x="12591" y="1407"/>
                </a:lnTo>
                <a:lnTo>
                  <a:pt x="12512" y="1363"/>
                </a:lnTo>
                <a:lnTo>
                  <a:pt x="12413" y="1301"/>
                </a:lnTo>
                <a:lnTo>
                  <a:pt x="12212" y="1220"/>
                </a:lnTo>
                <a:lnTo>
                  <a:pt x="12093" y="1200"/>
                </a:lnTo>
                <a:lnTo>
                  <a:pt x="12044" y="1214"/>
                </a:lnTo>
                <a:lnTo>
                  <a:pt x="12015" y="1178"/>
                </a:lnTo>
                <a:lnTo>
                  <a:pt x="11963" y="1161"/>
                </a:lnTo>
                <a:lnTo>
                  <a:pt x="11928" y="1103"/>
                </a:lnTo>
                <a:lnTo>
                  <a:pt x="11982" y="1092"/>
                </a:lnTo>
                <a:lnTo>
                  <a:pt x="11866" y="1042"/>
                </a:lnTo>
                <a:lnTo>
                  <a:pt x="11781" y="988"/>
                </a:lnTo>
                <a:lnTo>
                  <a:pt x="11770" y="961"/>
                </a:lnTo>
                <a:lnTo>
                  <a:pt x="11766" y="927"/>
                </a:lnTo>
                <a:lnTo>
                  <a:pt x="11899" y="877"/>
                </a:lnTo>
                <a:lnTo>
                  <a:pt x="11946" y="850"/>
                </a:lnTo>
                <a:lnTo>
                  <a:pt x="11935" y="823"/>
                </a:lnTo>
                <a:lnTo>
                  <a:pt x="12098" y="845"/>
                </a:lnTo>
                <a:lnTo>
                  <a:pt x="12239" y="875"/>
                </a:lnTo>
                <a:lnTo>
                  <a:pt x="12328" y="843"/>
                </a:lnTo>
                <a:lnTo>
                  <a:pt x="12281" y="810"/>
                </a:lnTo>
                <a:lnTo>
                  <a:pt x="12047" y="771"/>
                </a:lnTo>
                <a:lnTo>
                  <a:pt x="12036" y="788"/>
                </a:lnTo>
                <a:lnTo>
                  <a:pt x="11941" y="739"/>
                </a:lnTo>
                <a:lnTo>
                  <a:pt x="11839" y="690"/>
                </a:lnTo>
                <a:lnTo>
                  <a:pt x="11877" y="678"/>
                </a:lnTo>
                <a:lnTo>
                  <a:pt x="11793" y="636"/>
                </a:lnTo>
                <a:lnTo>
                  <a:pt x="11626" y="582"/>
                </a:lnTo>
                <a:lnTo>
                  <a:pt x="11399" y="539"/>
                </a:lnTo>
                <a:close/>
                <a:moveTo>
                  <a:pt x="12579" y="712"/>
                </a:moveTo>
                <a:lnTo>
                  <a:pt x="12517" y="729"/>
                </a:lnTo>
                <a:lnTo>
                  <a:pt x="12527" y="746"/>
                </a:lnTo>
                <a:lnTo>
                  <a:pt x="12559" y="754"/>
                </a:lnTo>
                <a:lnTo>
                  <a:pt x="12608" y="747"/>
                </a:lnTo>
                <a:lnTo>
                  <a:pt x="12616" y="746"/>
                </a:lnTo>
                <a:lnTo>
                  <a:pt x="12611" y="725"/>
                </a:lnTo>
                <a:lnTo>
                  <a:pt x="12579" y="712"/>
                </a:lnTo>
                <a:close/>
                <a:moveTo>
                  <a:pt x="12699" y="813"/>
                </a:moveTo>
                <a:lnTo>
                  <a:pt x="12685" y="823"/>
                </a:lnTo>
                <a:lnTo>
                  <a:pt x="12793" y="855"/>
                </a:lnTo>
                <a:lnTo>
                  <a:pt x="12884" y="852"/>
                </a:lnTo>
                <a:lnTo>
                  <a:pt x="12884" y="833"/>
                </a:lnTo>
                <a:lnTo>
                  <a:pt x="12828" y="815"/>
                </a:lnTo>
                <a:lnTo>
                  <a:pt x="12699" y="813"/>
                </a:lnTo>
                <a:close/>
                <a:moveTo>
                  <a:pt x="12495" y="826"/>
                </a:moveTo>
                <a:lnTo>
                  <a:pt x="12532" y="858"/>
                </a:lnTo>
                <a:lnTo>
                  <a:pt x="12593" y="870"/>
                </a:lnTo>
                <a:lnTo>
                  <a:pt x="12571" y="897"/>
                </a:lnTo>
                <a:lnTo>
                  <a:pt x="12636" y="939"/>
                </a:lnTo>
                <a:lnTo>
                  <a:pt x="12692" y="983"/>
                </a:lnTo>
                <a:lnTo>
                  <a:pt x="12716" y="1010"/>
                </a:lnTo>
                <a:lnTo>
                  <a:pt x="12764" y="1013"/>
                </a:lnTo>
                <a:lnTo>
                  <a:pt x="12746" y="1042"/>
                </a:lnTo>
                <a:lnTo>
                  <a:pt x="12790" y="1064"/>
                </a:lnTo>
                <a:lnTo>
                  <a:pt x="12882" y="1023"/>
                </a:lnTo>
                <a:lnTo>
                  <a:pt x="12951" y="986"/>
                </a:lnTo>
                <a:lnTo>
                  <a:pt x="13054" y="986"/>
                </a:lnTo>
                <a:lnTo>
                  <a:pt x="12945" y="954"/>
                </a:lnTo>
                <a:lnTo>
                  <a:pt x="12961" y="919"/>
                </a:lnTo>
                <a:lnTo>
                  <a:pt x="12815" y="907"/>
                </a:lnTo>
                <a:lnTo>
                  <a:pt x="12704" y="911"/>
                </a:lnTo>
                <a:lnTo>
                  <a:pt x="12690" y="875"/>
                </a:lnTo>
                <a:lnTo>
                  <a:pt x="12584" y="828"/>
                </a:lnTo>
                <a:lnTo>
                  <a:pt x="12495" y="826"/>
                </a:lnTo>
                <a:close/>
                <a:moveTo>
                  <a:pt x="13670" y="897"/>
                </a:moveTo>
                <a:lnTo>
                  <a:pt x="13715" y="948"/>
                </a:lnTo>
                <a:lnTo>
                  <a:pt x="13741" y="946"/>
                </a:lnTo>
                <a:lnTo>
                  <a:pt x="13726" y="912"/>
                </a:lnTo>
                <a:lnTo>
                  <a:pt x="13788" y="904"/>
                </a:lnTo>
                <a:lnTo>
                  <a:pt x="13784" y="897"/>
                </a:lnTo>
                <a:lnTo>
                  <a:pt x="13670" y="897"/>
                </a:lnTo>
                <a:close/>
                <a:moveTo>
                  <a:pt x="12000" y="958"/>
                </a:moveTo>
                <a:lnTo>
                  <a:pt x="11940" y="970"/>
                </a:lnTo>
                <a:lnTo>
                  <a:pt x="11926" y="978"/>
                </a:lnTo>
                <a:lnTo>
                  <a:pt x="11908" y="1007"/>
                </a:lnTo>
                <a:lnTo>
                  <a:pt x="11948" y="1037"/>
                </a:lnTo>
                <a:lnTo>
                  <a:pt x="12015" y="1040"/>
                </a:lnTo>
                <a:lnTo>
                  <a:pt x="12073" y="1008"/>
                </a:lnTo>
                <a:lnTo>
                  <a:pt x="12081" y="971"/>
                </a:lnTo>
                <a:lnTo>
                  <a:pt x="12000" y="958"/>
                </a:lnTo>
                <a:close/>
                <a:moveTo>
                  <a:pt x="8159" y="1313"/>
                </a:moveTo>
                <a:lnTo>
                  <a:pt x="7969" y="1369"/>
                </a:lnTo>
                <a:lnTo>
                  <a:pt x="7987" y="1318"/>
                </a:lnTo>
                <a:lnTo>
                  <a:pt x="7772" y="1409"/>
                </a:lnTo>
                <a:lnTo>
                  <a:pt x="7672" y="1456"/>
                </a:lnTo>
                <a:lnTo>
                  <a:pt x="7639" y="1495"/>
                </a:lnTo>
                <a:lnTo>
                  <a:pt x="7546" y="1631"/>
                </a:lnTo>
                <a:lnTo>
                  <a:pt x="7566" y="1705"/>
                </a:lnTo>
                <a:lnTo>
                  <a:pt x="7713" y="1680"/>
                </a:lnTo>
                <a:lnTo>
                  <a:pt x="7778" y="1709"/>
                </a:lnTo>
                <a:lnTo>
                  <a:pt x="7876" y="1650"/>
                </a:lnTo>
                <a:lnTo>
                  <a:pt x="7905" y="1571"/>
                </a:lnTo>
                <a:lnTo>
                  <a:pt x="8007" y="1537"/>
                </a:lnTo>
                <a:lnTo>
                  <a:pt x="8036" y="1461"/>
                </a:lnTo>
                <a:lnTo>
                  <a:pt x="8203" y="1438"/>
                </a:lnTo>
                <a:lnTo>
                  <a:pt x="8278" y="1382"/>
                </a:lnTo>
                <a:lnTo>
                  <a:pt x="8255" y="1331"/>
                </a:lnTo>
                <a:lnTo>
                  <a:pt x="8100" y="1390"/>
                </a:lnTo>
                <a:lnTo>
                  <a:pt x="8066" y="1380"/>
                </a:lnTo>
                <a:lnTo>
                  <a:pt x="8159" y="1313"/>
                </a:lnTo>
                <a:close/>
                <a:moveTo>
                  <a:pt x="11746" y="1387"/>
                </a:moveTo>
                <a:lnTo>
                  <a:pt x="11736" y="1411"/>
                </a:lnTo>
                <a:lnTo>
                  <a:pt x="11797" y="1476"/>
                </a:lnTo>
                <a:lnTo>
                  <a:pt x="11904" y="1513"/>
                </a:lnTo>
                <a:lnTo>
                  <a:pt x="11931" y="1515"/>
                </a:lnTo>
                <a:lnTo>
                  <a:pt x="11956" y="1486"/>
                </a:lnTo>
                <a:lnTo>
                  <a:pt x="11935" y="1427"/>
                </a:lnTo>
                <a:lnTo>
                  <a:pt x="11923" y="1419"/>
                </a:lnTo>
                <a:lnTo>
                  <a:pt x="11857" y="1416"/>
                </a:lnTo>
                <a:lnTo>
                  <a:pt x="11802" y="1402"/>
                </a:lnTo>
                <a:lnTo>
                  <a:pt x="11746" y="1387"/>
                </a:lnTo>
                <a:close/>
                <a:moveTo>
                  <a:pt x="13098" y="1500"/>
                </a:moveTo>
                <a:lnTo>
                  <a:pt x="13091" y="1539"/>
                </a:lnTo>
                <a:lnTo>
                  <a:pt x="13086" y="1557"/>
                </a:lnTo>
                <a:lnTo>
                  <a:pt x="13099" y="1582"/>
                </a:lnTo>
                <a:lnTo>
                  <a:pt x="13123" y="1628"/>
                </a:lnTo>
                <a:lnTo>
                  <a:pt x="13205" y="1624"/>
                </a:lnTo>
                <a:lnTo>
                  <a:pt x="13285" y="1634"/>
                </a:lnTo>
                <a:lnTo>
                  <a:pt x="13264" y="1572"/>
                </a:lnTo>
                <a:lnTo>
                  <a:pt x="13209" y="1554"/>
                </a:lnTo>
                <a:lnTo>
                  <a:pt x="13167" y="1500"/>
                </a:lnTo>
                <a:lnTo>
                  <a:pt x="13098" y="1500"/>
                </a:lnTo>
                <a:close/>
                <a:moveTo>
                  <a:pt x="11852" y="1591"/>
                </a:moveTo>
                <a:lnTo>
                  <a:pt x="11807" y="1606"/>
                </a:lnTo>
                <a:lnTo>
                  <a:pt x="11791" y="1645"/>
                </a:lnTo>
                <a:lnTo>
                  <a:pt x="11813" y="1690"/>
                </a:lnTo>
                <a:lnTo>
                  <a:pt x="11879" y="1715"/>
                </a:lnTo>
                <a:lnTo>
                  <a:pt x="11972" y="1735"/>
                </a:lnTo>
                <a:lnTo>
                  <a:pt x="12056" y="1741"/>
                </a:lnTo>
                <a:lnTo>
                  <a:pt x="12111" y="1769"/>
                </a:lnTo>
                <a:lnTo>
                  <a:pt x="12162" y="1794"/>
                </a:lnTo>
                <a:lnTo>
                  <a:pt x="12167" y="1823"/>
                </a:lnTo>
                <a:lnTo>
                  <a:pt x="12190" y="1860"/>
                </a:lnTo>
                <a:lnTo>
                  <a:pt x="12147" y="1885"/>
                </a:lnTo>
                <a:lnTo>
                  <a:pt x="12148" y="1926"/>
                </a:lnTo>
                <a:lnTo>
                  <a:pt x="12219" y="1958"/>
                </a:lnTo>
                <a:lnTo>
                  <a:pt x="12226" y="2001"/>
                </a:lnTo>
                <a:lnTo>
                  <a:pt x="12290" y="2042"/>
                </a:lnTo>
                <a:lnTo>
                  <a:pt x="12347" y="2018"/>
                </a:lnTo>
                <a:lnTo>
                  <a:pt x="12340" y="1975"/>
                </a:lnTo>
                <a:lnTo>
                  <a:pt x="12278" y="1929"/>
                </a:lnTo>
                <a:lnTo>
                  <a:pt x="12283" y="1877"/>
                </a:lnTo>
                <a:lnTo>
                  <a:pt x="12328" y="1838"/>
                </a:lnTo>
                <a:lnTo>
                  <a:pt x="12367" y="1791"/>
                </a:lnTo>
                <a:lnTo>
                  <a:pt x="12285" y="1719"/>
                </a:lnTo>
                <a:lnTo>
                  <a:pt x="12224" y="1682"/>
                </a:lnTo>
                <a:lnTo>
                  <a:pt x="12130" y="1650"/>
                </a:lnTo>
                <a:lnTo>
                  <a:pt x="11987" y="1619"/>
                </a:lnTo>
                <a:lnTo>
                  <a:pt x="11936" y="1591"/>
                </a:lnTo>
                <a:lnTo>
                  <a:pt x="11852" y="1591"/>
                </a:lnTo>
                <a:close/>
                <a:moveTo>
                  <a:pt x="12729" y="1636"/>
                </a:moveTo>
                <a:lnTo>
                  <a:pt x="12604" y="1661"/>
                </a:lnTo>
                <a:lnTo>
                  <a:pt x="12530" y="1650"/>
                </a:lnTo>
                <a:lnTo>
                  <a:pt x="12377" y="1683"/>
                </a:lnTo>
                <a:lnTo>
                  <a:pt x="12440" y="1737"/>
                </a:lnTo>
                <a:lnTo>
                  <a:pt x="12525" y="1781"/>
                </a:lnTo>
                <a:lnTo>
                  <a:pt x="12596" y="1784"/>
                </a:lnTo>
                <a:lnTo>
                  <a:pt x="12663" y="1767"/>
                </a:lnTo>
                <a:lnTo>
                  <a:pt x="12717" y="1735"/>
                </a:lnTo>
                <a:lnTo>
                  <a:pt x="12780" y="1665"/>
                </a:lnTo>
                <a:lnTo>
                  <a:pt x="12729" y="1636"/>
                </a:lnTo>
                <a:close/>
                <a:moveTo>
                  <a:pt x="12886" y="1673"/>
                </a:moveTo>
                <a:lnTo>
                  <a:pt x="12780" y="1724"/>
                </a:lnTo>
                <a:lnTo>
                  <a:pt x="12800" y="1786"/>
                </a:lnTo>
                <a:lnTo>
                  <a:pt x="12707" y="1794"/>
                </a:lnTo>
                <a:lnTo>
                  <a:pt x="12687" y="1820"/>
                </a:lnTo>
                <a:lnTo>
                  <a:pt x="12775" y="1852"/>
                </a:lnTo>
                <a:lnTo>
                  <a:pt x="12800" y="1894"/>
                </a:lnTo>
                <a:lnTo>
                  <a:pt x="12904" y="1894"/>
                </a:lnTo>
                <a:lnTo>
                  <a:pt x="12936" y="1828"/>
                </a:lnTo>
                <a:lnTo>
                  <a:pt x="13007" y="1889"/>
                </a:lnTo>
                <a:lnTo>
                  <a:pt x="13046" y="1872"/>
                </a:lnTo>
                <a:lnTo>
                  <a:pt x="13029" y="1762"/>
                </a:lnTo>
                <a:lnTo>
                  <a:pt x="13040" y="1724"/>
                </a:lnTo>
                <a:lnTo>
                  <a:pt x="13005" y="1693"/>
                </a:lnTo>
                <a:lnTo>
                  <a:pt x="12886" y="1673"/>
                </a:lnTo>
                <a:close/>
                <a:moveTo>
                  <a:pt x="13328" y="1683"/>
                </a:moveTo>
                <a:lnTo>
                  <a:pt x="13273" y="1702"/>
                </a:lnTo>
                <a:lnTo>
                  <a:pt x="13301" y="1778"/>
                </a:lnTo>
                <a:lnTo>
                  <a:pt x="13317" y="1853"/>
                </a:lnTo>
                <a:lnTo>
                  <a:pt x="13241" y="1895"/>
                </a:lnTo>
                <a:lnTo>
                  <a:pt x="13143" y="1961"/>
                </a:lnTo>
                <a:lnTo>
                  <a:pt x="13135" y="2012"/>
                </a:lnTo>
                <a:lnTo>
                  <a:pt x="13150" y="2049"/>
                </a:lnTo>
                <a:lnTo>
                  <a:pt x="13202" y="2067"/>
                </a:lnTo>
                <a:lnTo>
                  <a:pt x="13311" y="2000"/>
                </a:lnTo>
                <a:lnTo>
                  <a:pt x="13387" y="1996"/>
                </a:lnTo>
                <a:lnTo>
                  <a:pt x="13286" y="2064"/>
                </a:lnTo>
                <a:lnTo>
                  <a:pt x="13274" y="2106"/>
                </a:lnTo>
                <a:lnTo>
                  <a:pt x="13386" y="2119"/>
                </a:lnTo>
                <a:lnTo>
                  <a:pt x="13362" y="2182"/>
                </a:lnTo>
                <a:lnTo>
                  <a:pt x="13480" y="2242"/>
                </a:lnTo>
                <a:lnTo>
                  <a:pt x="13396" y="2242"/>
                </a:lnTo>
                <a:lnTo>
                  <a:pt x="13399" y="2281"/>
                </a:lnTo>
                <a:lnTo>
                  <a:pt x="13571" y="2348"/>
                </a:lnTo>
                <a:lnTo>
                  <a:pt x="13653" y="2362"/>
                </a:lnTo>
                <a:lnTo>
                  <a:pt x="13793" y="2373"/>
                </a:lnTo>
                <a:lnTo>
                  <a:pt x="13779" y="2304"/>
                </a:lnTo>
                <a:lnTo>
                  <a:pt x="13726" y="2249"/>
                </a:lnTo>
                <a:lnTo>
                  <a:pt x="13862" y="2323"/>
                </a:lnTo>
                <a:lnTo>
                  <a:pt x="13901" y="2296"/>
                </a:lnTo>
                <a:lnTo>
                  <a:pt x="13855" y="2242"/>
                </a:lnTo>
                <a:lnTo>
                  <a:pt x="13768" y="2166"/>
                </a:lnTo>
                <a:lnTo>
                  <a:pt x="13729" y="2091"/>
                </a:lnTo>
                <a:lnTo>
                  <a:pt x="13803" y="2131"/>
                </a:lnTo>
                <a:lnTo>
                  <a:pt x="13848" y="2185"/>
                </a:lnTo>
                <a:lnTo>
                  <a:pt x="13929" y="2239"/>
                </a:lnTo>
                <a:lnTo>
                  <a:pt x="13968" y="2261"/>
                </a:lnTo>
                <a:lnTo>
                  <a:pt x="14040" y="2197"/>
                </a:lnTo>
                <a:lnTo>
                  <a:pt x="13990" y="2165"/>
                </a:lnTo>
                <a:lnTo>
                  <a:pt x="13976" y="2104"/>
                </a:lnTo>
                <a:lnTo>
                  <a:pt x="14022" y="2072"/>
                </a:lnTo>
                <a:lnTo>
                  <a:pt x="13956" y="2022"/>
                </a:lnTo>
                <a:lnTo>
                  <a:pt x="13803" y="1916"/>
                </a:lnTo>
                <a:lnTo>
                  <a:pt x="13673" y="1860"/>
                </a:lnTo>
                <a:lnTo>
                  <a:pt x="13611" y="1823"/>
                </a:lnTo>
                <a:lnTo>
                  <a:pt x="13564" y="1754"/>
                </a:lnTo>
                <a:lnTo>
                  <a:pt x="13493" y="1688"/>
                </a:lnTo>
                <a:lnTo>
                  <a:pt x="13433" y="1693"/>
                </a:lnTo>
                <a:lnTo>
                  <a:pt x="13419" y="1730"/>
                </a:lnTo>
                <a:lnTo>
                  <a:pt x="13328" y="1683"/>
                </a:lnTo>
                <a:close/>
                <a:moveTo>
                  <a:pt x="11759" y="1724"/>
                </a:moveTo>
                <a:lnTo>
                  <a:pt x="11613" y="1751"/>
                </a:lnTo>
                <a:lnTo>
                  <a:pt x="11600" y="1774"/>
                </a:lnTo>
                <a:lnTo>
                  <a:pt x="11670" y="1788"/>
                </a:lnTo>
                <a:lnTo>
                  <a:pt x="11662" y="1810"/>
                </a:lnTo>
                <a:lnTo>
                  <a:pt x="11589" y="1825"/>
                </a:lnTo>
                <a:lnTo>
                  <a:pt x="11549" y="1857"/>
                </a:lnTo>
                <a:lnTo>
                  <a:pt x="11477" y="1872"/>
                </a:lnTo>
                <a:lnTo>
                  <a:pt x="11425" y="1899"/>
                </a:lnTo>
                <a:lnTo>
                  <a:pt x="11428" y="1954"/>
                </a:lnTo>
                <a:lnTo>
                  <a:pt x="11396" y="1968"/>
                </a:lnTo>
                <a:lnTo>
                  <a:pt x="11436" y="1990"/>
                </a:lnTo>
                <a:lnTo>
                  <a:pt x="11329" y="1981"/>
                </a:lnTo>
                <a:lnTo>
                  <a:pt x="11298" y="1998"/>
                </a:lnTo>
                <a:lnTo>
                  <a:pt x="11224" y="2005"/>
                </a:lnTo>
                <a:lnTo>
                  <a:pt x="11143" y="2086"/>
                </a:lnTo>
                <a:lnTo>
                  <a:pt x="11086" y="2111"/>
                </a:lnTo>
                <a:lnTo>
                  <a:pt x="11005" y="2171"/>
                </a:lnTo>
                <a:lnTo>
                  <a:pt x="11066" y="2176"/>
                </a:lnTo>
                <a:lnTo>
                  <a:pt x="11036" y="2198"/>
                </a:lnTo>
                <a:lnTo>
                  <a:pt x="10968" y="2217"/>
                </a:lnTo>
                <a:lnTo>
                  <a:pt x="10901" y="2264"/>
                </a:lnTo>
                <a:lnTo>
                  <a:pt x="10898" y="2294"/>
                </a:lnTo>
                <a:lnTo>
                  <a:pt x="10940" y="2328"/>
                </a:lnTo>
                <a:lnTo>
                  <a:pt x="10987" y="2345"/>
                </a:lnTo>
                <a:lnTo>
                  <a:pt x="11046" y="2360"/>
                </a:lnTo>
                <a:lnTo>
                  <a:pt x="11091" y="2372"/>
                </a:lnTo>
                <a:lnTo>
                  <a:pt x="11137" y="2387"/>
                </a:lnTo>
                <a:lnTo>
                  <a:pt x="11207" y="2378"/>
                </a:lnTo>
                <a:lnTo>
                  <a:pt x="11212" y="2394"/>
                </a:lnTo>
                <a:lnTo>
                  <a:pt x="11281" y="2404"/>
                </a:lnTo>
                <a:lnTo>
                  <a:pt x="11327" y="2402"/>
                </a:lnTo>
                <a:lnTo>
                  <a:pt x="11366" y="2392"/>
                </a:lnTo>
                <a:lnTo>
                  <a:pt x="11421" y="2341"/>
                </a:lnTo>
                <a:lnTo>
                  <a:pt x="11425" y="2378"/>
                </a:lnTo>
                <a:lnTo>
                  <a:pt x="11448" y="2392"/>
                </a:lnTo>
                <a:lnTo>
                  <a:pt x="11512" y="2365"/>
                </a:lnTo>
                <a:lnTo>
                  <a:pt x="11571" y="2367"/>
                </a:lnTo>
                <a:lnTo>
                  <a:pt x="11600" y="2373"/>
                </a:lnTo>
                <a:lnTo>
                  <a:pt x="11652" y="2370"/>
                </a:lnTo>
                <a:lnTo>
                  <a:pt x="11679" y="2336"/>
                </a:lnTo>
                <a:lnTo>
                  <a:pt x="11679" y="2296"/>
                </a:lnTo>
                <a:lnTo>
                  <a:pt x="11696" y="2251"/>
                </a:lnTo>
                <a:lnTo>
                  <a:pt x="11679" y="2200"/>
                </a:lnTo>
                <a:lnTo>
                  <a:pt x="11576" y="2173"/>
                </a:lnTo>
                <a:lnTo>
                  <a:pt x="11519" y="2143"/>
                </a:lnTo>
                <a:lnTo>
                  <a:pt x="11591" y="2119"/>
                </a:lnTo>
                <a:lnTo>
                  <a:pt x="11606" y="2138"/>
                </a:lnTo>
                <a:lnTo>
                  <a:pt x="11682" y="2168"/>
                </a:lnTo>
                <a:lnTo>
                  <a:pt x="11712" y="2116"/>
                </a:lnTo>
                <a:lnTo>
                  <a:pt x="11701" y="2064"/>
                </a:lnTo>
                <a:lnTo>
                  <a:pt x="11738" y="2035"/>
                </a:lnTo>
                <a:lnTo>
                  <a:pt x="11815" y="2033"/>
                </a:lnTo>
                <a:lnTo>
                  <a:pt x="11874" y="2008"/>
                </a:lnTo>
                <a:lnTo>
                  <a:pt x="11835" y="1971"/>
                </a:lnTo>
                <a:lnTo>
                  <a:pt x="11837" y="1897"/>
                </a:lnTo>
                <a:lnTo>
                  <a:pt x="11898" y="1969"/>
                </a:lnTo>
                <a:lnTo>
                  <a:pt x="11926" y="1971"/>
                </a:lnTo>
                <a:lnTo>
                  <a:pt x="11970" y="1902"/>
                </a:lnTo>
                <a:lnTo>
                  <a:pt x="12059" y="1909"/>
                </a:lnTo>
                <a:lnTo>
                  <a:pt x="12098" y="1868"/>
                </a:lnTo>
                <a:lnTo>
                  <a:pt x="12029" y="1835"/>
                </a:lnTo>
                <a:lnTo>
                  <a:pt x="11980" y="1804"/>
                </a:lnTo>
                <a:lnTo>
                  <a:pt x="11849" y="1779"/>
                </a:lnTo>
                <a:lnTo>
                  <a:pt x="11759" y="1724"/>
                </a:lnTo>
                <a:close/>
                <a:moveTo>
                  <a:pt x="5961" y="1804"/>
                </a:moveTo>
                <a:lnTo>
                  <a:pt x="5806" y="1848"/>
                </a:lnTo>
                <a:lnTo>
                  <a:pt x="5745" y="1813"/>
                </a:lnTo>
                <a:lnTo>
                  <a:pt x="5624" y="1905"/>
                </a:lnTo>
                <a:lnTo>
                  <a:pt x="5567" y="2010"/>
                </a:lnTo>
                <a:lnTo>
                  <a:pt x="5622" y="2044"/>
                </a:lnTo>
                <a:lnTo>
                  <a:pt x="5722" y="2022"/>
                </a:lnTo>
                <a:lnTo>
                  <a:pt x="5770" y="2045"/>
                </a:lnTo>
                <a:lnTo>
                  <a:pt x="5917" y="1971"/>
                </a:lnTo>
                <a:lnTo>
                  <a:pt x="5966" y="1921"/>
                </a:lnTo>
                <a:lnTo>
                  <a:pt x="5959" y="1879"/>
                </a:lnTo>
                <a:lnTo>
                  <a:pt x="5961" y="1804"/>
                </a:lnTo>
                <a:close/>
                <a:moveTo>
                  <a:pt x="12465" y="1806"/>
                </a:moveTo>
                <a:lnTo>
                  <a:pt x="12402" y="1823"/>
                </a:lnTo>
                <a:lnTo>
                  <a:pt x="12386" y="1853"/>
                </a:lnTo>
                <a:lnTo>
                  <a:pt x="12384" y="1895"/>
                </a:lnTo>
                <a:lnTo>
                  <a:pt x="12466" y="1904"/>
                </a:lnTo>
                <a:lnTo>
                  <a:pt x="12537" y="1884"/>
                </a:lnTo>
                <a:lnTo>
                  <a:pt x="12515" y="1842"/>
                </a:lnTo>
                <a:lnTo>
                  <a:pt x="12465" y="1806"/>
                </a:lnTo>
                <a:close/>
                <a:moveTo>
                  <a:pt x="12581" y="1917"/>
                </a:moveTo>
                <a:lnTo>
                  <a:pt x="12480" y="1958"/>
                </a:lnTo>
                <a:lnTo>
                  <a:pt x="12424" y="1995"/>
                </a:lnTo>
                <a:lnTo>
                  <a:pt x="12397" y="2042"/>
                </a:lnTo>
                <a:lnTo>
                  <a:pt x="12416" y="2035"/>
                </a:lnTo>
                <a:lnTo>
                  <a:pt x="12456" y="2065"/>
                </a:lnTo>
                <a:lnTo>
                  <a:pt x="12547" y="2074"/>
                </a:lnTo>
                <a:lnTo>
                  <a:pt x="12579" y="2099"/>
                </a:lnTo>
                <a:lnTo>
                  <a:pt x="12672" y="2049"/>
                </a:lnTo>
                <a:lnTo>
                  <a:pt x="12606" y="2017"/>
                </a:lnTo>
                <a:lnTo>
                  <a:pt x="12675" y="1981"/>
                </a:lnTo>
                <a:lnTo>
                  <a:pt x="12655" y="1946"/>
                </a:lnTo>
                <a:lnTo>
                  <a:pt x="12581" y="1917"/>
                </a:lnTo>
                <a:close/>
                <a:moveTo>
                  <a:pt x="13131" y="1964"/>
                </a:moveTo>
                <a:lnTo>
                  <a:pt x="13014" y="1975"/>
                </a:lnTo>
                <a:lnTo>
                  <a:pt x="13014" y="2006"/>
                </a:lnTo>
                <a:lnTo>
                  <a:pt x="13069" y="2040"/>
                </a:lnTo>
                <a:lnTo>
                  <a:pt x="13099" y="2044"/>
                </a:lnTo>
                <a:lnTo>
                  <a:pt x="13131" y="1964"/>
                </a:lnTo>
                <a:close/>
                <a:moveTo>
                  <a:pt x="6082" y="1991"/>
                </a:moveTo>
                <a:lnTo>
                  <a:pt x="5986" y="2025"/>
                </a:lnTo>
                <a:lnTo>
                  <a:pt x="5861" y="2040"/>
                </a:lnTo>
                <a:lnTo>
                  <a:pt x="5888" y="2067"/>
                </a:lnTo>
                <a:lnTo>
                  <a:pt x="5833" y="2091"/>
                </a:lnTo>
                <a:lnTo>
                  <a:pt x="5799" y="2074"/>
                </a:lnTo>
                <a:lnTo>
                  <a:pt x="5748" y="2092"/>
                </a:lnTo>
                <a:lnTo>
                  <a:pt x="5652" y="2173"/>
                </a:lnTo>
                <a:lnTo>
                  <a:pt x="5531" y="2229"/>
                </a:lnTo>
                <a:lnTo>
                  <a:pt x="5466" y="2230"/>
                </a:lnTo>
                <a:lnTo>
                  <a:pt x="5570" y="2131"/>
                </a:lnTo>
                <a:lnTo>
                  <a:pt x="5501" y="2131"/>
                </a:lnTo>
                <a:lnTo>
                  <a:pt x="5400" y="2178"/>
                </a:lnTo>
                <a:lnTo>
                  <a:pt x="5430" y="2116"/>
                </a:lnTo>
                <a:lnTo>
                  <a:pt x="5365" y="2143"/>
                </a:lnTo>
                <a:lnTo>
                  <a:pt x="5240" y="2256"/>
                </a:lnTo>
                <a:lnTo>
                  <a:pt x="5272" y="2198"/>
                </a:lnTo>
                <a:lnTo>
                  <a:pt x="5249" y="2124"/>
                </a:lnTo>
                <a:lnTo>
                  <a:pt x="5188" y="2166"/>
                </a:lnTo>
                <a:lnTo>
                  <a:pt x="5185" y="2205"/>
                </a:lnTo>
                <a:lnTo>
                  <a:pt x="5109" y="2272"/>
                </a:lnTo>
                <a:lnTo>
                  <a:pt x="5122" y="2306"/>
                </a:lnTo>
                <a:lnTo>
                  <a:pt x="5067" y="2345"/>
                </a:lnTo>
                <a:lnTo>
                  <a:pt x="4994" y="2459"/>
                </a:lnTo>
                <a:lnTo>
                  <a:pt x="4914" y="2557"/>
                </a:lnTo>
                <a:lnTo>
                  <a:pt x="4929" y="2606"/>
                </a:lnTo>
                <a:lnTo>
                  <a:pt x="5018" y="2560"/>
                </a:lnTo>
                <a:lnTo>
                  <a:pt x="5028" y="2587"/>
                </a:lnTo>
                <a:lnTo>
                  <a:pt x="5105" y="2575"/>
                </a:lnTo>
                <a:lnTo>
                  <a:pt x="5196" y="2485"/>
                </a:lnTo>
                <a:lnTo>
                  <a:pt x="5264" y="2454"/>
                </a:lnTo>
                <a:lnTo>
                  <a:pt x="5447" y="2385"/>
                </a:lnTo>
                <a:lnTo>
                  <a:pt x="5508" y="2336"/>
                </a:lnTo>
                <a:lnTo>
                  <a:pt x="5730" y="2251"/>
                </a:lnTo>
                <a:lnTo>
                  <a:pt x="5797" y="2183"/>
                </a:lnTo>
                <a:lnTo>
                  <a:pt x="5865" y="2227"/>
                </a:lnTo>
                <a:lnTo>
                  <a:pt x="5961" y="2234"/>
                </a:lnTo>
                <a:lnTo>
                  <a:pt x="6021" y="2166"/>
                </a:lnTo>
                <a:lnTo>
                  <a:pt x="6060" y="2107"/>
                </a:lnTo>
                <a:lnTo>
                  <a:pt x="6144" y="2161"/>
                </a:lnTo>
                <a:lnTo>
                  <a:pt x="6198" y="2092"/>
                </a:lnTo>
                <a:lnTo>
                  <a:pt x="6253" y="2047"/>
                </a:lnTo>
                <a:lnTo>
                  <a:pt x="6193" y="2006"/>
                </a:lnTo>
                <a:lnTo>
                  <a:pt x="6082" y="1991"/>
                </a:lnTo>
                <a:close/>
                <a:moveTo>
                  <a:pt x="11918" y="2015"/>
                </a:moveTo>
                <a:lnTo>
                  <a:pt x="11791" y="2059"/>
                </a:lnTo>
                <a:lnTo>
                  <a:pt x="11724" y="2070"/>
                </a:lnTo>
                <a:lnTo>
                  <a:pt x="11734" y="2114"/>
                </a:lnTo>
                <a:lnTo>
                  <a:pt x="11701" y="2183"/>
                </a:lnTo>
                <a:lnTo>
                  <a:pt x="11729" y="2219"/>
                </a:lnTo>
                <a:lnTo>
                  <a:pt x="11754" y="2257"/>
                </a:lnTo>
                <a:lnTo>
                  <a:pt x="11734" y="2320"/>
                </a:lnTo>
                <a:lnTo>
                  <a:pt x="11795" y="2341"/>
                </a:lnTo>
                <a:lnTo>
                  <a:pt x="11808" y="2316"/>
                </a:lnTo>
                <a:lnTo>
                  <a:pt x="11840" y="2323"/>
                </a:lnTo>
                <a:lnTo>
                  <a:pt x="11891" y="2304"/>
                </a:lnTo>
                <a:lnTo>
                  <a:pt x="11956" y="2277"/>
                </a:lnTo>
                <a:lnTo>
                  <a:pt x="11990" y="2230"/>
                </a:lnTo>
                <a:lnTo>
                  <a:pt x="11995" y="2188"/>
                </a:lnTo>
                <a:lnTo>
                  <a:pt x="11941" y="2163"/>
                </a:lnTo>
                <a:lnTo>
                  <a:pt x="11992" y="2151"/>
                </a:lnTo>
                <a:lnTo>
                  <a:pt x="12030" y="2123"/>
                </a:lnTo>
                <a:lnTo>
                  <a:pt x="12037" y="2072"/>
                </a:lnTo>
                <a:lnTo>
                  <a:pt x="11983" y="2032"/>
                </a:lnTo>
                <a:lnTo>
                  <a:pt x="11918" y="2015"/>
                </a:lnTo>
                <a:close/>
                <a:moveTo>
                  <a:pt x="12153" y="2020"/>
                </a:moveTo>
                <a:lnTo>
                  <a:pt x="12138" y="2028"/>
                </a:lnTo>
                <a:lnTo>
                  <a:pt x="12142" y="2054"/>
                </a:lnTo>
                <a:lnTo>
                  <a:pt x="12206" y="2087"/>
                </a:lnTo>
                <a:lnTo>
                  <a:pt x="12227" y="2062"/>
                </a:lnTo>
                <a:lnTo>
                  <a:pt x="12172" y="2025"/>
                </a:lnTo>
                <a:lnTo>
                  <a:pt x="12153" y="2020"/>
                </a:lnTo>
                <a:close/>
                <a:moveTo>
                  <a:pt x="12162" y="2096"/>
                </a:moveTo>
                <a:lnTo>
                  <a:pt x="12115" y="2119"/>
                </a:lnTo>
                <a:lnTo>
                  <a:pt x="12113" y="2165"/>
                </a:lnTo>
                <a:lnTo>
                  <a:pt x="12121" y="2180"/>
                </a:lnTo>
                <a:lnTo>
                  <a:pt x="12155" y="2203"/>
                </a:lnTo>
                <a:lnTo>
                  <a:pt x="12200" y="2170"/>
                </a:lnTo>
                <a:lnTo>
                  <a:pt x="12231" y="2134"/>
                </a:lnTo>
                <a:lnTo>
                  <a:pt x="12231" y="2104"/>
                </a:lnTo>
                <a:lnTo>
                  <a:pt x="12162" y="2096"/>
                </a:lnTo>
                <a:close/>
                <a:moveTo>
                  <a:pt x="12874" y="2106"/>
                </a:moveTo>
                <a:lnTo>
                  <a:pt x="12791" y="2118"/>
                </a:lnTo>
                <a:lnTo>
                  <a:pt x="12732" y="2150"/>
                </a:lnTo>
                <a:lnTo>
                  <a:pt x="12759" y="2176"/>
                </a:lnTo>
                <a:lnTo>
                  <a:pt x="12810" y="2188"/>
                </a:lnTo>
                <a:lnTo>
                  <a:pt x="12775" y="2217"/>
                </a:lnTo>
                <a:lnTo>
                  <a:pt x="12719" y="2252"/>
                </a:lnTo>
                <a:lnTo>
                  <a:pt x="12732" y="2283"/>
                </a:lnTo>
                <a:lnTo>
                  <a:pt x="12808" y="2284"/>
                </a:lnTo>
                <a:lnTo>
                  <a:pt x="12899" y="2200"/>
                </a:lnTo>
                <a:lnTo>
                  <a:pt x="12943" y="2249"/>
                </a:lnTo>
                <a:lnTo>
                  <a:pt x="12907" y="2321"/>
                </a:lnTo>
                <a:lnTo>
                  <a:pt x="12931" y="2409"/>
                </a:lnTo>
                <a:lnTo>
                  <a:pt x="12998" y="2422"/>
                </a:lnTo>
                <a:lnTo>
                  <a:pt x="13182" y="2422"/>
                </a:lnTo>
                <a:lnTo>
                  <a:pt x="13172" y="2377"/>
                </a:lnTo>
                <a:lnTo>
                  <a:pt x="13027" y="2256"/>
                </a:lnTo>
                <a:lnTo>
                  <a:pt x="13152" y="2294"/>
                </a:lnTo>
                <a:lnTo>
                  <a:pt x="13195" y="2277"/>
                </a:lnTo>
                <a:lnTo>
                  <a:pt x="13147" y="2235"/>
                </a:lnTo>
                <a:lnTo>
                  <a:pt x="13005" y="2185"/>
                </a:lnTo>
                <a:lnTo>
                  <a:pt x="12874" y="2106"/>
                </a:lnTo>
                <a:close/>
                <a:moveTo>
                  <a:pt x="12298" y="2150"/>
                </a:moveTo>
                <a:lnTo>
                  <a:pt x="12259" y="2187"/>
                </a:lnTo>
                <a:lnTo>
                  <a:pt x="12224" y="2234"/>
                </a:lnTo>
                <a:lnTo>
                  <a:pt x="12251" y="2306"/>
                </a:lnTo>
                <a:lnTo>
                  <a:pt x="12283" y="2350"/>
                </a:lnTo>
                <a:lnTo>
                  <a:pt x="12332" y="2323"/>
                </a:lnTo>
                <a:lnTo>
                  <a:pt x="12332" y="2284"/>
                </a:lnTo>
                <a:lnTo>
                  <a:pt x="12396" y="2283"/>
                </a:lnTo>
                <a:lnTo>
                  <a:pt x="12340" y="2239"/>
                </a:lnTo>
                <a:lnTo>
                  <a:pt x="12333" y="2187"/>
                </a:lnTo>
                <a:lnTo>
                  <a:pt x="12298" y="2150"/>
                </a:lnTo>
                <a:close/>
                <a:moveTo>
                  <a:pt x="13386" y="2296"/>
                </a:moveTo>
                <a:lnTo>
                  <a:pt x="13354" y="2345"/>
                </a:lnTo>
                <a:lnTo>
                  <a:pt x="13337" y="2384"/>
                </a:lnTo>
                <a:lnTo>
                  <a:pt x="13396" y="2464"/>
                </a:lnTo>
                <a:lnTo>
                  <a:pt x="13399" y="2515"/>
                </a:lnTo>
                <a:lnTo>
                  <a:pt x="13502" y="2619"/>
                </a:lnTo>
                <a:lnTo>
                  <a:pt x="13579" y="2575"/>
                </a:lnTo>
                <a:lnTo>
                  <a:pt x="13707" y="2594"/>
                </a:lnTo>
                <a:lnTo>
                  <a:pt x="13860" y="2612"/>
                </a:lnTo>
                <a:lnTo>
                  <a:pt x="13921" y="2621"/>
                </a:lnTo>
                <a:lnTo>
                  <a:pt x="13948" y="2527"/>
                </a:lnTo>
                <a:lnTo>
                  <a:pt x="14003" y="2501"/>
                </a:lnTo>
                <a:lnTo>
                  <a:pt x="13850" y="2409"/>
                </a:lnTo>
                <a:lnTo>
                  <a:pt x="13784" y="2417"/>
                </a:lnTo>
                <a:lnTo>
                  <a:pt x="13640" y="2390"/>
                </a:lnTo>
                <a:lnTo>
                  <a:pt x="13460" y="2328"/>
                </a:lnTo>
                <a:lnTo>
                  <a:pt x="13386" y="2296"/>
                </a:lnTo>
                <a:close/>
                <a:moveTo>
                  <a:pt x="12621" y="2345"/>
                </a:moveTo>
                <a:lnTo>
                  <a:pt x="12571" y="2353"/>
                </a:lnTo>
                <a:lnTo>
                  <a:pt x="12583" y="2392"/>
                </a:lnTo>
                <a:lnTo>
                  <a:pt x="12633" y="2419"/>
                </a:lnTo>
                <a:lnTo>
                  <a:pt x="12699" y="2421"/>
                </a:lnTo>
                <a:lnTo>
                  <a:pt x="12711" y="2370"/>
                </a:lnTo>
                <a:lnTo>
                  <a:pt x="12621" y="2345"/>
                </a:lnTo>
                <a:close/>
                <a:moveTo>
                  <a:pt x="12480" y="2385"/>
                </a:moveTo>
                <a:lnTo>
                  <a:pt x="12482" y="2422"/>
                </a:lnTo>
                <a:lnTo>
                  <a:pt x="12488" y="2436"/>
                </a:lnTo>
                <a:lnTo>
                  <a:pt x="12554" y="2441"/>
                </a:lnTo>
                <a:lnTo>
                  <a:pt x="12576" y="2434"/>
                </a:lnTo>
                <a:lnTo>
                  <a:pt x="12537" y="2399"/>
                </a:lnTo>
                <a:lnTo>
                  <a:pt x="12480" y="2385"/>
                </a:lnTo>
                <a:close/>
                <a:moveTo>
                  <a:pt x="12894" y="2449"/>
                </a:moveTo>
                <a:lnTo>
                  <a:pt x="12773" y="2479"/>
                </a:lnTo>
                <a:lnTo>
                  <a:pt x="12827" y="2505"/>
                </a:lnTo>
                <a:lnTo>
                  <a:pt x="12857" y="2543"/>
                </a:lnTo>
                <a:lnTo>
                  <a:pt x="13003" y="2574"/>
                </a:lnTo>
                <a:lnTo>
                  <a:pt x="13160" y="2597"/>
                </a:lnTo>
                <a:lnTo>
                  <a:pt x="13165" y="2554"/>
                </a:lnTo>
                <a:lnTo>
                  <a:pt x="13104" y="2513"/>
                </a:lnTo>
                <a:lnTo>
                  <a:pt x="12995" y="2478"/>
                </a:lnTo>
                <a:lnTo>
                  <a:pt x="12966" y="2454"/>
                </a:lnTo>
                <a:lnTo>
                  <a:pt x="12894" y="2449"/>
                </a:lnTo>
                <a:close/>
                <a:moveTo>
                  <a:pt x="17247" y="2870"/>
                </a:moveTo>
                <a:lnTo>
                  <a:pt x="17200" y="2878"/>
                </a:lnTo>
                <a:lnTo>
                  <a:pt x="17200" y="2939"/>
                </a:lnTo>
                <a:lnTo>
                  <a:pt x="17165" y="2956"/>
                </a:lnTo>
                <a:lnTo>
                  <a:pt x="17136" y="2968"/>
                </a:lnTo>
                <a:lnTo>
                  <a:pt x="17168" y="3037"/>
                </a:lnTo>
                <a:lnTo>
                  <a:pt x="17176" y="3077"/>
                </a:lnTo>
                <a:lnTo>
                  <a:pt x="17193" y="3149"/>
                </a:lnTo>
                <a:lnTo>
                  <a:pt x="17228" y="3166"/>
                </a:lnTo>
                <a:lnTo>
                  <a:pt x="17284" y="3163"/>
                </a:lnTo>
                <a:lnTo>
                  <a:pt x="17260" y="3089"/>
                </a:lnTo>
                <a:lnTo>
                  <a:pt x="17289" y="3089"/>
                </a:lnTo>
                <a:lnTo>
                  <a:pt x="17291" y="3033"/>
                </a:lnTo>
                <a:lnTo>
                  <a:pt x="17323" y="3025"/>
                </a:lnTo>
                <a:lnTo>
                  <a:pt x="17292" y="2915"/>
                </a:lnTo>
                <a:lnTo>
                  <a:pt x="17247" y="2870"/>
                </a:lnTo>
                <a:close/>
                <a:moveTo>
                  <a:pt x="9026" y="2875"/>
                </a:moveTo>
                <a:lnTo>
                  <a:pt x="8879" y="2880"/>
                </a:lnTo>
                <a:lnTo>
                  <a:pt x="8709" y="2919"/>
                </a:lnTo>
                <a:lnTo>
                  <a:pt x="8642" y="2956"/>
                </a:lnTo>
                <a:lnTo>
                  <a:pt x="8588" y="2929"/>
                </a:lnTo>
                <a:lnTo>
                  <a:pt x="8457" y="2988"/>
                </a:lnTo>
                <a:lnTo>
                  <a:pt x="8452" y="3023"/>
                </a:lnTo>
                <a:lnTo>
                  <a:pt x="8597" y="3037"/>
                </a:lnTo>
                <a:lnTo>
                  <a:pt x="8624" y="3060"/>
                </a:lnTo>
                <a:lnTo>
                  <a:pt x="8751" y="3074"/>
                </a:lnTo>
                <a:lnTo>
                  <a:pt x="8807" y="3138"/>
                </a:lnTo>
                <a:lnTo>
                  <a:pt x="8964" y="3055"/>
                </a:lnTo>
                <a:lnTo>
                  <a:pt x="9036" y="3028"/>
                </a:lnTo>
                <a:lnTo>
                  <a:pt x="9041" y="2996"/>
                </a:lnTo>
                <a:lnTo>
                  <a:pt x="8984" y="2983"/>
                </a:lnTo>
                <a:lnTo>
                  <a:pt x="8994" y="2951"/>
                </a:lnTo>
                <a:lnTo>
                  <a:pt x="9061" y="2942"/>
                </a:lnTo>
                <a:lnTo>
                  <a:pt x="9026" y="2875"/>
                </a:lnTo>
                <a:close/>
                <a:moveTo>
                  <a:pt x="9081" y="3038"/>
                </a:moveTo>
                <a:lnTo>
                  <a:pt x="8990" y="3062"/>
                </a:lnTo>
                <a:lnTo>
                  <a:pt x="8979" y="3094"/>
                </a:lnTo>
                <a:lnTo>
                  <a:pt x="8928" y="3099"/>
                </a:lnTo>
                <a:lnTo>
                  <a:pt x="8883" y="3171"/>
                </a:lnTo>
                <a:lnTo>
                  <a:pt x="8895" y="3239"/>
                </a:lnTo>
                <a:lnTo>
                  <a:pt x="8990" y="3266"/>
                </a:lnTo>
                <a:lnTo>
                  <a:pt x="9059" y="3217"/>
                </a:lnTo>
                <a:lnTo>
                  <a:pt x="9113" y="3160"/>
                </a:lnTo>
                <a:lnTo>
                  <a:pt x="9063" y="3139"/>
                </a:lnTo>
                <a:lnTo>
                  <a:pt x="9113" y="3107"/>
                </a:lnTo>
                <a:lnTo>
                  <a:pt x="9081" y="3038"/>
                </a:lnTo>
                <a:close/>
                <a:moveTo>
                  <a:pt x="8684" y="3123"/>
                </a:moveTo>
                <a:lnTo>
                  <a:pt x="8622" y="3141"/>
                </a:lnTo>
                <a:lnTo>
                  <a:pt x="8580" y="3124"/>
                </a:lnTo>
                <a:lnTo>
                  <a:pt x="8526" y="3176"/>
                </a:lnTo>
                <a:lnTo>
                  <a:pt x="8592" y="3234"/>
                </a:lnTo>
                <a:lnTo>
                  <a:pt x="8639" y="3192"/>
                </a:lnTo>
                <a:lnTo>
                  <a:pt x="8709" y="3176"/>
                </a:lnTo>
                <a:lnTo>
                  <a:pt x="8684" y="3123"/>
                </a:lnTo>
                <a:close/>
                <a:moveTo>
                  <a:pt x="5121" y="3128"/>
                </a:moveTo>
                <a:lnTo>
                  <a:pt x="5055" y="3153"/>
                </a:lnTo>
                <a:lnTo>
                  <a:pt x="4937" y="3252"/>
                </a:lnTo>
                <a:lnTo>
                  <a:pt x="5036" y="3261"/>
                </a:lnTo>
                <a:lnTo>
                  <a:pt x="5121" y="3218"/>
                </a:lnTo>
                <a:lnTo>
                  <a:pt x="5121" y="3128"/>
                </a:lnTo>
                <a:close/>
                <a:moveTo>
                  <a:pt x="16858" y="3257"/>
                </a:moveTo>
                <a:lnTo>
                  <a:pt x="16902" y="3333"/>
                </a:lnTo>
                <a:lnTo>
                  <a:pt x="16899" y="3362"/>
                </a:lnTo>
                <a:lnTo>
                  <a:pt x="16946" y="3380"/>
                </a:lnTo>
                <a:lnTo>
                  <a:pt x="17005" y="3388"/>
                </a:lnTo>
                <a:lnTo>
                  <a:pt x="17032" y="3365"/>
                </a:lnTo>
                <a:lnTo>
                  <a:pt x="17085" y="3358"/>
                </a:lnTo>
                <a:lnTo>
                  <a:pt x="17127" y="3333"/>
                </a:lnTo>
                <a:lnTo>
                  <a:pt x="17114" y="3303"/>
                </a:lnTo>
                <a:lnTo>
                  <a:pt x="17032" y="3331"/>
                </a:lnTo>
                <a:lnTo>
                  <a:pt x="16858" y="3257"/>
                </a:lnTo>
                <a:close/>
                <a:moveTo>
                  <a:pt x="9147" y="3634"/>
                </a:moveTo>
                <a:lnTo>
                  <a:pt x="9160" y="3681"/>
                </a:lnTo>
                <a:lnTo>
                  <a:pt x="9100" y="3688"/>
                </a:lnTo>
                <a:lnTo>
                  <a:pt x="9068" y="3727"/>
                </a:lnTo>
                <a:lnTo>
                  <a:pt x="9108" y="3742"/>
                </a:lnTo>
                <a:lnTo>
                  <a:pt x="9139" y="3734"/>
                </a:lnTo>
                <a:lnTo>
                  <a:pt x="9162" y="3749"/>
                </a:lnTo>
                <a:lnTo>
                  <a:pt x="9199" y="3767"/>
                </a:lnTo>
                <a:lnTo>
                  <a:pt x="9229" y="3764"/>
                </a:lnTo>
                <a:lnTo>
                  <a:pt x="9253" y="3720"/>
                </a:lnTo>
                <a:lnTo>
                  <a:pt x="9214" y="3712"/>
                </a:lnTo>
                <a:lnTo>
                  <a:pt x="9167" y="3715"/>
                </a:lnTo>
                <a:lnTo>
                  <a:pt x="9213" y="3693"/>
                </a:lnTo>
                <a:lnTo>
                  <a:pt x="9196" y="3663"/>
                </a:lnTo>
                <a:lnTo>
                  <a:pt x="9147" y="3634"/>
                </a:lnTo>
                <a:close/>
                <a:moveTo>
                  <a:pt x="3463" y="3636"/>
                </a:moveTo>
                <a:lnTo>
                  <a:pt x="3429" y="3641"/>
                </a:lnTo>
                <a:lnTo>
                  <a:pt x="3338" y="3707"/>
                </a:lnTo>
                <a:lnTo>
                  <a:pt x="3291" y="3764"/>
                </a:lnTo>
                <a:lnTo>
                  <a:pt x="3365" y="3742"/>
                </a:lnTo>
                <a:lnTo>
                  <a:pt x="3476" y="3670"/>
                </a:lnTo>
                <a:lnTo>
                  <a:pt x="3463" y="3636"/>
                </a:lnTo>
                <a:close/>
                <a:moveTo>
                  <a:pt x="3298" y="3693"/>
                </a:moveTo>
                <a:lnTo>
                  <a:pt x="3220" y="3754"/>
                </a:lnTo>
                <a:lnTo>
                  <a:pt x="3084" y="3843"/>
                </a:lnTo>
                <a:lnTo>
                  <a:pt x="3035" y="3899"/>
                </a:lnTo>
                <a:lnTo>
                  <a:pt x="3050" y="3914"/>
                </a:lnTo>
                <a:lnTo>
                  <a:pt x="3020" y="3961"/>
                </a:lnTo>
                <a:lnTo>
                  <a:pt x="3161" y="3880"/>
                </a:lnTo>
                <a:lnTo>
                  <a:pt x="3272" y="3772"/>
                </a:lnTo>
                <a:lnTo>
                  <a:pt x="3262" y="3747"/>
                </a:lnTo>
                <a:lnTo>
                  <a:pt x="3298" y="3693"/>
                </a:lnTo>
                <a:close/>
                <a:moveTo>
                  <a:pt x="8347" y="4318"/>
                </a:moveTo>
                <a:lnTo>
                  <a:pt x="8278" y="4368"/>
                </a:lnTo>
                <a:lnTo>
                  <a:pt x="8083" y="4368"/>
                </a:lnTo>
                <a:lnTo>
                  <a:pt x="8083" y="4410"/>
                </a:lnTo>
                <a:lnTo>
                  <a:pt x="7898" y="4417"/>
                </a:lnTo>
                <a:lnTo>
                  <a:pt x="7809" y="4466"/>
                </a:lnTo>
                <a:lnTo>
                  <a:pt x="7752" y="4446"/>
                </a:lnTo>
                <a:lnTo>
                  <a:pt x="7664" y="4499"/>
                </a:lnTo>
                <a:lnTo>
                  <a:pt x="7662" y="4595"/>
                </a:lnTo>
                <a:lnTo>
                  <a:pt x="7597" y="4648"/>
                </a:lnTo>
                <a:lnTo>
                  <a:pt x="7662" y="4789"/>
                </a:lnTo>
                <a:lnTo>
                  <a:pt x="7693" y="4804"/>
                </a:lnTo>
                <a:lnTo>
                  <a:pt x="7772" y="4649"/>
                </a:lnTo>
                <a:lnTo>
                  <a:pt x="7901" y="4562"/>
                </a:lnTo>
                <a:lnTo>
                  <a:pt x="8095" y="4525"/>
                </a:lnTo>
                <a:lnTo>
                  <a:pt x="8287" y="4479"/>
                </a:lnTo>
                <a:lnTo>
                  <a:pt x="8514" y="4479"/>
                </a:lnTo>
                <a:lnTo>
                  <a:pt x="8666" y="4515"/>
                </a:lnTo>
                <a:lnTo>
                  <a:pt x="8834" y="4553"/>
                </a:lnTo>
                <a:lnTo>
                  <a:pt x="8898" y="4535"/>
                </a:lnTo>
                <a:lnTo>
                  <a:pt x="8935" y="4474"/>
                </a:lnTo>
                <a:lnTo>
                  <a:pt x="8866" y="4442"/>
                </a:lnTo>
                <a:lnTo>
                  <a:pt x="8767" y="4437"/>
                </a:lnTo>
                <a:lnTo>
                  <a:pt x="8659" y="4368"/>
                </a:lnTo>
                <a:lnTo>
                  <a:pt x="8482" y="4338"/>
                </a:lnTo>
                <a:lnTo>
                  <a:pt x="8347" y="4318"/>
                </a:lnTo>
                <a:close/>
                <a:moveTo>
                  <a:pt x="2766" y="4328"/>
                </a:moveTo>
                <a:lnTo>
                  <a:pt x="2715" y="4355"/>
                </a:lnTo>
                <a:lnTo>
                  <a:pt x="2599" y="4536"/>
                </a:lnTo>
                <a:lnTo>
                  <a:pt x="2567" y="4599"/>
                </a:lnTo>
                <a:lnTo>
                  <a:pt x="2496" y="4708"/>
                </a:lnTo>
                <a:lnTo>
                  <a:pt x="2543" y="4686"/>
                </a:lnTo>
                <a:lnTo>
                  <a:pt x="2584" y="4644"/>
                </a:lnTo>
                <a:lnTo>
                  <a:pt x="2658" y="4616"/>
                </a:lnTo>
                <a:lnTo>
                  <a:pt x="2676" y="4545"/>
                </a:lnTo>
                <a:lnTo>
                  <a:pt x="2705" y="4452"/>
                </a:lnTo>
                <a:lnTo>
                  <a:pt x="2766" y="4328"/>
                </a:lnTo>
                <a:close/>
                <a:moveTo>
                  <a:pt x="10184" y="4360"/>
                </a:moveTo>
                <a:lnTo>
                  <a:pt x="10110" y="4373"/>
                </a:lnTo>
                <a:lnTo>
                  <a:pt x="9980" y="4442"/>
                </a:lnTo>
                <a:lnTo>
                  <a:pt x="10002" y="4483"/>
                </a:lnTo>
                <a:lnTo>
                  <a:pt x="9963" y="4592"/>
                </a:lnTo>
                <a:lnTo>
                  <a:pt x="9985" y="4664"/>
                </a:lnTo>
                <a:lnTo>
                  <a:pt x="10056" y="4735"/>
                </a:lnTo>
                <a:lnTo>
                  <a:pt x="10140" y="4737"/>
                </a:lnTo>
                <a:lnTo>
                  <a:pt x="10204" y="4607"/>
                </a:lnTo>
                <a:lnTo>
                  <a:pt x="10201" y="4447"/>
                </a:lnTo>
                <a:lnTo>
                  <a:pt x="10184" y="4360"/>
                </a:lnTo>
                <a:close/>
                <a:moveTo>
                  <a:pt x="16633" y="4552"/>
                </a:moveTo>
                <a:lnTo>
                  <a:pt x="16580" y="4558"/>
                </a:lnTo>
                <a:lnTo>
                  <a:pt x="16567" y="4599"/>
                </a:lnTo>
                <a:lnTo>
                  <a:pt x="16587" y="4649"/>
                </a:lnTo>
                <a:lnTo>
                  <a:pt x="16638" y="4742"/>
                </a:lnTo>
                <a:lnTo>
                  <a:pt x="16712" y="4769"/>
                </a:lnTo>
                <a:lnTo>
                  <a:pt x="16757" y="4752"/>
                </a:lnTo>
                <a:lnTo>
                  <a:pt x="16703" y="4649"/>
                </a:lnTo>
                <a:lnTo>
                  <a:pt x="16633" y="4552"/>
                </a:lnTo>
                <a:close/>
                <a:moveTo>
                  <a:pt x="10239" y="4686"/>
                </a:moveTo>
                <a:lnTo>
                  <a:pt x="10206" y="4696"/>
                </a:lnTo>
                <a:lnTo>
                  <a:pt x="10059" y="4876"/>
                </a:lnTo>
                <a:lnTo>
                  <a:pt x="10290" y="4865"/>
                </a:lnTo>
                <a:lnTo>
                  <a:pt x="10320" y="4804"/>
                </a:lnTo>
                <a:lnTo>
                  <a:pt x="10261" y="4701"/>
                </a:lnTo>
                <a:lnTo>
                  <a:pt x="10239" y="4686"/>
                </a:lnTo>
                <a:close/>
                <a:moveTo>
                  <a:pt x="13926" y="4750"/>
                </a:moveTo>
                <a:lnTo>
                  <a:pt x="13840" y="4775"/>
                </a:lnTo>
                <a:lnTo>
                  <a:pt x="13815" y="4806"/>
                </a:lnTo>
                <a:lnTo>
                  <a:pt x="13818" y="4814"/>
                </a:lnTo>
                <a:lnTo>
                  <a:pt x="13843" y="4907"/>
                </a:lnTo>
                <a:lnTo>
                  <a:pt x="13897" y="4934"/>
                </a:lnTo>
                <a:lnTo>
                  <a:pt x="13924" y="4887"/>
                </a:lnTo>
                <a:lnTo>
                  <a:pt x="13953" y="4831"/>
                </a:lnTo>
                <a:lnTo>
                  <a:pt x="13946" y="4767"/>
                </a:lnTo>
                <a:lnTo>
                  <a:pt x="13926" y="4750"/>
                </a:lnTo>
                <a:close/>
                <a:moveTo>
                  <a:pt x="15448" y="5124"/>
                </a:moveTo>
                <a:lnTo>
                  <a:pt x="15399" y="5166"/>
                </a:lnTo>
                <a:lnTo>
                  <a:pt x="15333" y="5185"/>
                </a:lnTo>
                <a:lnTo>
                  <a:pt x="15331" y="5230"/>
                </a:lnTo>
                <a:lnTo>
                  <a:pt x="15283" y="5243"/>
                </a:lnTo>
                <a:lnTo>
                  <a:pt x="15340" y="5286"/>
                </a:lnTo>
                <a:lnTo>
                  <a:pt x="15362" y="5282"/>
                </a:lnTo>
                <a:lnTo>
                  <a:pt x="15379" y="5227"/>
                </a:lnTo>
                <a:lnTo>
                  <a:pt x="15419" y="5223"/>
                </a:lnTo>
                <a:lnTo>
                  <a:pt x="15475" y="5203"/>
                </a:lnTo>
                <a:lnTo>
                  <a:pt x="15463" y="5139"/>
                </a:lnTo>
                <a:lnTo>
                  <a:pt x="15448" y="5124"/>
                </a:lnTo>
                <a:close/>
                <a:moveTo>
                  <a:pt x="11803" y="5142"/>
                </a:moveTo>
                <a:lnTo>
                  <a:pt x="11689" y="5164"/>
                </a:lnTo>
                <a:lnTo>
                  <a:pt x="11642" y="5206"/>
                </a:lnTo>
                <a:lnTo>
                  <a:pt x="11655" y="5319"/>
                </a:lnTo>
                <a:lnTo>
                  <a:pt x="11785" y="5400"/>
                </a:lnTo>
                <a:lnTo>
                  <a:pt x="11847" y="5344"/>
                </a:lnTo>
                <a:lnTo>
                  <a:pt x="12017" y="5299"/>
                </a:lnTo>
                <a:lnTo>
                  <a:pt x="11995" y="5176"/>
                </a:lnTo>
                <a:lnTo>
                  <a:pt x="11803" y="5142"/>
                </a:lnTo>
                <a:close/>
                <a:moveTo>
                  <a:pt x="12275" y="5158"/>
                </a:moveTo>
                <a:lnTo>
                  <a:pt x="12145" y="5161"/>
                </a:lnTo>
                <a:lnTo>
                  <a:pt x="12054" y="5168"/>
                </a:lnTo>
                <a:lnTo>
                  <a:pt x="12071" y="5220"/>
                </a:lnTo>
                <a:lnTo>
                  <a:pt x="12184" y="5249"/>
                </a:lnTo>
                <a:lnTo>
                  <a:pt x="12261" y="5235"/>
                </a:lnTo>
                <a:lnTo>
                  <a:pt x="12275" y="5158"/>
                </a:lnTo>
                <a:close/>
                <a:moveTo>
                  <a:pt x="16001" y="5235"/>
                </a:moveTo>
                <a:lnTo>
                  <a:pt x="15968" y="5275"/>
                </a:lnTo>
                <a:lnTo>
                  <a:pt x="15968" y="5356"/>
                </a:lnTo>
                <a:lnTo>
                  <a:pt x="16027" y="5344"/>
                </a:lnTo>
                <a:lnTo>
                  <a:pt x="16074" y="5321"/>
                </a:lnTo>
                <a:lnTo>
                  <a:pt x="16065" y="5265"/>
                </a:lnTo>
                <a:lnTo>
                  <a:pt x="16001" y="5235"/>
                </a:lnTo>
                <a:close/>
                <a:moveTo>
                  <a:pt x="11982" y="5479"/>
                </a:moveTo>
                <a:lnTo>
                  <a:pt x="11926" y="5511"/>
                </a:lnTo>
                <a:lnTo>
                  <a:pt x="11904" y="5585"/>
                </a:lnTo>
                <a:lnTo>
                  <a:pt x="11916" y="5590"/>
                </a:lnTo>
                <a:lnTo>
                  <a:pt x="12027" y="5580"/>
                </a:lnTo>
                <a:lnTo>
                  <a:pt x="12103" y="5557"/>
                </a:lnTo>
                <a:lnTo>
                  <a:pt x="12078" y="5518"/>
                </a:lnTo>
                <a:lnTo>
                  <a:pt x="11982" y="5479"/>
                </a:lnTo>
                <a:close/>
                <a:moveTo>
                  <a:pt x="2156" y="5700"/>
                </a:moveTo>
                <a:lnTo>
                  <a:pt x="2114" y="5722"/>
                </a:lnTo>
                <a:lnTo>
                  <a:pt x="2074" y="5873"/>
                </a:lnTo>
                <a:lnTo>
                  <a:pt x="2057" y="5890"/>
                </a:lnTo>
                <a:lnTo>
                  <a:pt x="2047" y="6038"/>
                </a:lnTo>
                <a:lnTo>
                  <a:pt x="2079" y="6019"/>
                </a:lnTo>
                <a:lnTo>
                  <a:pt x="2070" y="5974"/>
                </a:lnTo>
                <a:lnTo>
                  <a:pt x="2089" y="5959"/>
                </a:lnTo>
                <a:lnTo>
                  <a:pt x="2106" y="5871"/>
                </a:lnTo>
                <a:lnTo>
                  <a:pt x="2111" y="5792"/>
                </a:lnTo>
                <a:lnTo>
                  <a:pt x="2156" y="5700"/>
                </a:lnTo>
                <a:close/>
                <a:moveTo>
                  <a:pt x="2045" y="6689"/>
                </a:moveTo>
                <a:lnTo>
                  <a:pt x="2003" y="6760"/>
                </a:lnTo>
                <a:lnTo>
                  <a:pt x="1993" y="6827"/>
                </a:lnTo>
                <a:lnTo>
                  <a:pt x="2047" y="6893"/>
                </a:lnTo>
                <a:lnTo>
                  <a:pt x="2055" y="6881"/>
                </a:lnTo>
                <a:lnTo>
                  <a:pt x="2074" y="6851"/>
                </a:lnTo>
                <a:lnTo>
                  <a:pt x="2128" y="6876"/>
                </a:lnTo>
                <a:lnTo>
                  <a:pt x="2086" y="6812"/>
                </a:lnTo>
                <a:lnTo>
                  <a:pt x="2081" y="6733"/>
                </a:lnTo>
                <a:lnTo>
                  <a:pt x="2054" y="6743"/>
                </a:lnTo>
                <a:lnTo>
                  <a:pt x="2052" y="6737"/>
                </a:lnTo>
                <a:lnTo>
                  <a:pt x="2045" y="6689"/>
                </a:lnTo>
                <a:close/>
                <a:moveTo>
                  <a:pt x="3671" y="7001"/>
                </a:moveTo>
                <a:lnTo>
                  <a:pt x="3732" y="7065"/>
                </a:lnTo>
                <a:lnTo>
                  <a:pt x="3828" y="7033"/>
                </a:lnTo>
                <a:lnTo>
                  <a:pt x="3895" y="7087"/>
                </a:lnTo>
                <a:lnTo>
                  <a:pt x="4005" y="7130"/>
                </a:lnTo>
                <a:lnTo>
                  <a:pt x="4013" y="7233"/>
                </a:lnTo>
                <a:lnTo>
                  <a:pt x="4069" y="7312"/>
                </a:lnTo>
                <a:lnTo>
                  <a:pt x="4000" y="7406"/>
                </a:lnTo>
                <a:lnTo>
                  <a:pt x="3870" y="7518"/>
                </a:lnTo>
                <a:lnTo>
                  <a:pt x="3845" y="7423"/>
                </a:lnTo>
                <a:lnTo>
                  <a:pt x="3782" y="7369"/>
                </a:lnTo>
                <a:lnTo>
                  <a:pt x="3690" y="7460"/>
                </a:lnTo>
                <a:lnTo>
                  <a:pt x="3656" y="7361"/>
                </a:lnTo>
                <a:lnTo>
                  <a:pt x="3617" y="7406"/>
                </a:lnTo>
                <a:lnTo>
                  <a:pt x="3612" y="7487"/>
                </a:lnTo>
                <a:lnTo>
                  <a:pt x="3526" y="7644"/>
                </a:lnTo>
                <a:lnTo>
                  <a:pt x="3545" y="7794"/>
                </a:lnTo>
                <a:lnTo>
                  <a:pt x="3515" y="7856"/>
                </a:lnTo>
                <a:lnTo>
                  <a:pt x="3454" y="7890"/>
                </a:lnTo>
                <a:lnTo>
                  <a:pt x="3429" y="7927"/>
                </a:lnTo>
                <a:lnTo>
                  <a:pt x="3372" y="8041"/>
                </a:lnTo>
                <a:lnTo>
                  <a:pt x="3461" y="7954"/>
                </a:lnTo>
                <a:lnTo>
                  <a:pt x="3535" y="7992"/>
                </a:lnTo>
                <a:lnTo>
                  <a:pt x="3484" y="8095"/>
                </a:lnTo>
                <a:lnTo>
                  <a:pt x="3461" y="8243"/>
                </a:lnTo>
                <a:lnTo>
                  <a:pt x="3373" y="8206"/>
                </a:lnTo>
                <a:lnTo>
                  <a:pt x="3346" y="8085"/>
                </a:lnTo>
                <a:lnTo>
                  <a:pt x="3240" y="8177"/>
                </a:lnTo>
                <a:lnTo>
                  <a:pt x="3271" y="8248"/>
                </a:lnTo>
                <a:lnTo>
                  <a:pt x="3181" y="8317"/>
                </a:lnTo>
                <a:lnTo>
                  <a:pt x="3190" y="8437"/>
                </a:lnTo>
                <a:lnTo>
                  <a:pt x="3070" y="8566"/>
                </a:lnTo>
                <a:lnTo>
                  <a:pt x="3008" y="8681"/>
                </a:lnTo>
                <a:lnTo>
                  <a:pt x="2978" y="8704"/>
                </a:lnTo>
                <a:lnTo>
                  <a:pt x="2858" y="8588"/>
                </a:lnTo>
                <a:lnTo>
                  <a:pt x="2798" y="8423"/>
                </a:lnTo>
                <a:lnTo>
                  <a:pt x="2814" y="8287"/>
                </a:lnTo>
                <a:lnTo>
                  <a:pt x="2789" y="8166"/>
                </a:lnTo>
                <a:lnTo>
                  <a:pt x="2853" y="8038"/>
                </a:lnTo>
                <a:lnTo>
                  <a:pt x="2907" y="7970"/>
                </a:lnTo>
                <a:lnTo>
                  <a:pt x="2951" y="7975"/>
                </a:lnTo>
                <a:lnTo>
                  <a:pt x="2998" y="7947"/>
                </a:lnTo>
                <a:lnTo>
                  <a:pt x="3094" y="7863"/>
                </a:lnTo>
                <a:lnTo>
                  <a:pt x="3144" y="7930"/>
                </a:lnTo>
                <a:lnTo>
                  <a:pt x="3160" y="7866"/>
                </a:lnTo>
                <a:lnTo>
                  <a:pt x="3143" y="7816"/>
                </a:lnTo>
                <a:lnTo>
                  <a:pt x="3200" y="7676"/>
                </a:lnTo>
                <a:lnTo>
                  <a:pt x="3239" y="7560"/>
                </a:lnTo>
                <a:lnTo>
                  <a:pt x="3333" y="7309"/>
                </a:lnTo>
                <a:lnTo>
                  <a:pt x="3419" y="7235"/>
                </a:lnTo>
                <a:lnTo>
                  <a:pt x="3501" y="7036"/>
                </a:lnTo>
                <a:lnTo>
                  <a:pt x="3671" y="7001"/>
                </a:lnTo>
                <a:close/>
                <a:moveTo>
                  <a:pt x="13274" y="8740"/>
                </a:moveTo>
                <a:lnTo>
                  <a:pt x="13237" y="8777"/>
                </a:lnTo>
                <a:lnTo>
                  <a:pt x="13305" y="8847"/>
                </a:lnTo>
                <a:lnTo>
                  <a:pt x="13236" y="8957"/>
                </a:lnTo>
                <a:lnTo>
                  <a:pt x="13301" y="9204"/>
                </a:lnTo>
                <a:lnTo>
                  <a:pt x="13419" y="9362"/>
                </a:lnTo>
                <a:lnTo>
                  <a:pt x="13487" y="9603"/>
                </a:lnTo>
                <a:lnTo>
                  <a:pt x="13500" y="9746"/>
                </a:lnTo>
                <a:lnTo>
                  <a:pt x="13571" y="9936"/>
                </a:lnTo>
                <a:lnTo>
                  <a:pt x="13608" y="10117"/>
                </a:lnTo>
                <a:lnTo>
                  <a:pt x="13672" y="10261"/>
                </a:lnTo>
                <a:lnTo>
                  <a:pt x="13710" y="10100"/>
                </a:lnTo>
                <a:lnTo>
                  <a:pt x="13833" y="10181"/>
                </a:lnTo>
                <a:lnTo>
                  <a:pt x="13800" y="10054"/>
                </a:lnTo>
                <a:lnTo>
                  <a:pt x="13630" y="9904"/>
                </a:lnTo>
                <a:lnTo>
                  <a:pt x="13621" y="9623"/>
                </a:lnTo>
                <a:lnTo>
                  <a:pt x="13806" y="9630"/>
                </a:lnTo>
                <a:lnTo>
                  <a:pt x="13591" y="9351"/>
                </a:lnTo>
                <a:lnTo>
                  <a:pt x="13488" y="9184"/>
                </a:lnTo>
                <a:lnTo>
                  <a:pt x="13433" y="9009"/>
                </a:lnTo>
                <a:lnTo>
                  <a:pt x="13340" y="8849"/>
                </a:lnTo>
                <a:lnTo>
                  <a:pt x="13274" y="8740"/>
                </a:lnTo>
                <a:close/>
                <a:moveTo>
                  <a:pt x="20868" y="8859"/>
                </a:moveTo>
                <a:lnTo>
                  <a:pt x="20853" y="8871"/>
                </a:lnTo>
                <a:lnTo>
                  <a:pt x="20839" y="8903"/>
                </a:lnTo>
                <a:lnTo>
                  <a:pt x="20843" y="8926"/>
                </a:lnTo>
                <a:lnTo>
                  <a:pt x="20846" y="8933"/>
                </a:lnTo>
                <a:lnTo>
                  <a:pt x="20854" y="8928"/>
                </a:lnTo>
                <a:lnTo>
                  <a:pt x="20871" y="8935"/>
                </a:lnTo>
                <a:lnTo>
                  <a:pt x="20873" y="8884"/>
                </a:lnTo>
                <a:lnTo>
                  <a:pt x="20868" y="8859"/>
                </a:lnTo>
                <a:close/>
                <a:moveTo>
                  <a:pt x="20942" y="8859"/>
                </a:moveTo>
                <a:lnTo>
                  <a:pt x="20930" y="8863"/>
                </a:lnTo>
                <a:lnTo>
                  <a:pt x="20922" y="8873"/>
                </a:lnTo>
                <a:lnTo>
                  <a:pt x="20905" y="8898"/>
                </a:lnTo>
                <a:lnTo>
                  <a:pt x="20901" y="8906"/>
                </a:lnTo>
                <a:lnTo>
                  <a:pt x="20906" y="8925"/>
                </a:lnTo>
                <a:lnTo>
                  <a:pt x="20920" y="8942"/>
                </a:lnTo>
                <a:lnTo>
                  <a:pt x="20928" y="8984"/>
                </a:lnTo>
                <a:lnTo>
                  <a:pt x="20933" y="9004"/>
                </a:lnTo>
                <a:lnTo>
                  <a:pt x="20959" y="9031"/>
                </a:lnTo>
                <a:lnTo>
                  <a:pt x="20975" y="9071"/>
                </a:lnTo>
                <a:lnTo>
                  <a:pt x="20989" y="9058"/>
                </a:lnTo>
                <a:lnTo>
                  <a:pt x="20982" y="9019"/>
                </a:lnTo>
                <a:lnTo>
                  <a:pt x="20977" y="8958"/>
                </a:lnTo>
                <a:lnTo>
                  <a:pt x="20970" y="8883"/>
                </a:lnTo>
                <a:lnTo>
                  <a:pt x="20967" y="8873"/>
                </a:lnTo>
                <a:lnTo>
                  <a:pt x="20942" y="8859"/>
                </a:lnTo>
                <a:close/>
                <a:moveTo>
                  <a:pt x="20824" y="8900"/>
                </a:moveTo>
                <a:lnTo>
                  <a:pt x="20811" y="8955"/>
                </a:lnTo>
                <a:lnTo>
                  <a:pt x="20817" y="8979"/>
                </a:lnTo>
                <a:lnTo>
                  <a:pt x="20831" y="8916"/>
                </a:lnTo>
                <a:lnTo>
                  <a:pt x="20824" y="8900"/>
                </a:lnTo>
                <a:close/>
                <a:moveTo>
                  <a:pt x="224" y="8915"/>
                </a:moveTo>
                <a:cubicBezTo>
                  <a:pt x="203" y="9031"/>
                  <a:pt x="182" y="9147"/>
                  <a:pt x="165" y="9265"/>
                </a:cubicBezTo>
                <a:cubicBezTo>
                  <a:pt x="182" y="9147"/>
                  <a:pt x="203" y="9031"/>
                  <a:pt x="224" y="8915"/>
                </a:cubicBezTo>
                <a:close/>
                <a:moveTo>
                  <a:pt x="20767" y="8984"/>
                </a:moveTo>
                <a:lnTo>
                  <a:pt x="20760" y="8985"/>
                </a:lnTo>
                <a:lnTo>
                  <a:pt x="20762" y="9036"/>
                </a:lnTo>
                <a:lnTo>
                  <a:pt x="20767" y="9036"/>
                </a:lnTo>
                <a:lnTo>
                  <a:pt x="20785" y="9049"/>
                </a:lnTo>
                <a:lnTo>
                  <a:pt x="20795" y="9012"/>
                </a:lnTo>
                <a:lnTo>
                  <a:pt x="20797" y="9004"/>
                </a:lnTo>
                <a:lnTo>
                  <a:pt x="20795" y="8990"/>
                </a:lnTo>
                <a:lnTo>
                  <a:pt x="20767" y="8984"/>
                </a:lnTo>
                <a:close/>
                <a:moveTo>
                  <a:pt x="20689" y="9083"/>
                </a:moveTo>
                <a:lnTo>
                  <a:pt x="20683" y="9108"/>
                </a:lnTo>
                <a:lnTo>
                  <a:pt x="20684" y="9140"/>
                </a:lnTo>
                <a:lnTo>
                  <a:pt x="20688" y="9155"/>
                </a:lnTo>
                <a:lnTo>
                  <a:pt x="20710" y="9139"/>
                </a:lnTo>
                <a:lnTo>
                  <a:pt x="20706" y="9112"/>
                </a:lnTo>
                <a:lnTo>
                  <a:pt x="20689" y="9083"/>
                </a:lnTo>
                <a:close/>
                <a:moveTo>
                  <a:pt x="126" y="9570"/>
                </a:moveTo>
                <a:cubicBezTo>
                  <a:pt x="106" y="9743"/>
                  <a:pt x="91" y="9920"/>
                  <a:pt x="79" y="10096"/>
                </a:cubicBezTo>
                <a:cubicBezTo>
                  <a:pt x="91" y="9920"/>
                  <a:pt x="106" y="9744"/>
                  <a:pt x="126" y="9570"/>
                </a:cubicBezTo>
                <a:close/>
                <a:moveTo>
                  <a:pt x="66" y="10317"/>
                </a:moveTo>
                <a:cubicBezTo>
                  <a:pt x="57" y="10499"/>
                  <a:pt x="55" y="10683"/>
                  <a:pt x="56" y="10867"/>
                </a:cubicBezTo>
                <a:cubicBezTo>
                  <a:pt x="55" y="10845"/>
                  <a:pt x="54" y="10823"/>
                  <a:pt x="54" y="10800"/>
                </a:cubicBezTo>
                <a:cubicBezTo>
                  <a:pt x="54" y="10638"/>
                  <a:pt x="58" y="10477"/>
                  <a:pt x="66" y="10317"/>
                </a:cubicBezTo>
                <a:close/>
                <a:moveTo>
                  <a:pt x="13678" y="10340"/>
                </a:moveTo>
                <a:lnTo>
                  <a:pt x="13680" y="10492"/>
                </a:lnTo>
                <a:lnTo>
                  <a:pt x="13710" y="10753"/>
                </a:lnTo>
                <a:lnTo>
                  <a:pt x="13576" y="10800"/>
                </a:lnTo>
                <a:lnTo>
                  <a:pt x="13545" y="10957"/>
                </a:lnTo>
                <a:lnTo>
                  <a:pt x="13606" y="11133"/>
                </a:lnTo>
                <a:lnTo>
                  <a:pt x="13752" y="11091"/>
                </a:lnTo>
                <a:lnTo>
                  <a:pt x="13773" y="10872"/>
                </a:lnTo>
                <a:lnTo>
                  <a:pt x="14008" y="10938"/>
                </a:lnTo>
                <a:lnTo>
                  <a:pt x="14069" y="10724"/>
                </a:lnTo>
                <a:lnTo>
                  <a:pt x="14239" y="10615"/>
                </a:lnTo>
                <a:lnTo>
                  <a:pt x="14148" y="10425"/>
                </a:lnTo>
                <a:lnTo>
                  <a:pt x="14086" y="10529"/>
                </a:lnTo>
                <a:lnTo>
                  <a:pt x="13988" y="10517"/>
                </a:lnTo>
                <a:lnTo>
                  <a:pt x="13875" y="10487"/>
                </a:lnTo>
                <a:lnTo>
                  <a:pt x="13678" y="10340"/>
                </a:lnTo>
                <a:close/>
                <a:moveTo>
                  <a:pt x="13801" y="11118"/>
                </a:moveTo>
                <a:lnTo>
                  <a:pt x="13668" y="11189"/>
                </a:lnTo>
                <a:lnTo>
                  <a:pt x="13638" y="11318"/>
                </a:lnTo>
                <a:lnTo>
                  <a:pt x="13709" y="11515"/>
                </a:lnTo>
                <a:lnTo>
                  <a:pt x="13670" y="11759"/>
                </a:lnTo>
                <a:lnTo>
                  <a:pt x="13604" y="11850"/>
                </a:lnTo>
                <a:lnTo>
                  <a:pt x="13431" y="12079"/>
                </a:lnTo>
                <a:lnTo>
                  <a:pt x="13320" y="12014"/>
                </a:lnTo>
                <a:lnTo>
                  <a:pt x="13224" y="12369"/>
                </a:lnTo>
                <a:lnTo>
                  <a:pt x="13061" y="12362"/>
                </a:lnTo>
                <a:lnTo>
                  <a:pt x="12771" y="12466"/>
                </a:lnTo>
                <a:lnTo>
                  <a:pt x="12677" y="12608"/>
                </a:lnTo>
                <a:lnTo>
                  <a:pt x="12535" y="12724"/>
                </a:lnTo>
                <a:lnTo>
                  <a:pt x="12466" y="12850"/>
                </a:lnTo>
                <a:lnTo>
                  <a:pt x="12325" y="12924"/>
                </a:lnTo>
                <a:lnTo>
                  <a:pt x="12401" y="13040"/>
                </a:lnTo>
                <a:lnTo>
                  <a:pt x="12505" y="13081"/>
                </a:lnTo>
                <a:lnTo>
                  <a:pt x="12482" y="13249"/>
                </a:lnTo>
                <a:lnTo>
                  <a:pt x="12566" y="13310"/>
                </a:lnTo>
                <a:lnTo>
                  <a:pt x="12660" y="13221"/>
                </a:lnTo>
                <a:lnTo>
                  <a:pt x="12729" y="12897"/>
                </a:lnTo>
                <a:lnTo>
                  <a:pt x="12559" y="12785"/>
                </a:lnTo>
                <a:lnTo>
                  <a:pt x="12737" y="12756"/>
                </a:lnTo>
                <a:lnTo>
                  <a:pt x="12906" y="12642"/>
                </a:lnTo>
                <a:lnTo>
                  <a:pt x="13162" y="12554"/>
                </a:lnTo>
                <a:lnTo>
                  <a:pt x="13189" y="12689"/>
                </a:lnTo>
                <a:lnTo>
                  <a:pt x="13300" y="12739"/>
                </a:lnTo>
                <a:lnTo>
                  <a:pt x="13478" y="12488"/>
                </a:lnTo>
                <a:lnTo>
                  <a:pt x="13736" y="12418"/>
                </a:lnTo>
                <a:lnTo>
                  <a:pt x="13904" y="12286"/>
                </a:lnTo>
                <a:lnTo>
                  <a:pt x="13951" y="12140"/>
                </a:lnTo>
                <a:lnTo>
                  <a:pt x="13907" y="12056"/>
                </a:lnTo>
                <a:lnTo>
                  <a:pt x="13929" y="11898"/>
                </a:lnTo>
                <a:lnTo>
                  <a:pt x="13884" y="11712"/>
                </a:lnTo>
                <a:lnTo>
                  <a:pt x="13968" y="11495"/>
                </a:lnTo>
                <a:lnTo>
                  <a:pt x="13936" y="11347"/>
                </a:lnTo>
                <a:lnTo>
                  <a:pt x="13801" y="11118"/>
                </a:lnTo>
                <a:close/>
                <a:moveTo>
                  <a:pt x="66" y="11271"/>
                </a:moveTo>
                <a:cubicBezTo>
                  <a:pt x="69" y="11347"/>
                  <a:pt x="74" y="11424"/>
                  <a:pt x="79" y="11500"/>
                </a:cubicBezTo>
                <a:cubicBezTo>
                  <a:pt x="74" y="11424"/>
                  <a:pt x="69" y="11348"/>
                  <a:pt x="66" y="11271"/>
                </a:cubicBezTo>
                <a:close/>
                <a:moveTo>
                  <a:pt x="12992" y="12630"/>
                </a:moveTo>
                <a:lnTo>
                  <a:pt x="12939" y="12716"/>
                </a:lnTo>
                <a:lnTo>
                  <a:pt x="12850" y="12709"/>
                </a:lnTo>
                <a:lnTo>
                  <a:pt x="12780" y="12832"/>
                </a:lnTo>
                <a:lnTo>
                  <a:pt x="12788" y="12918"/>
                </a:lnTo>
                <a:lnTo>
                  <a:pt x="12896" y="12953"/>
                </a:lnTo>
                <a:lnTo>
                  <a:pt x="12923" y="12840"/>
                </a:lnTo>
                <a:lnTo>
                  <a:pt x="12995" y="12785"/>
                </a:lnTo>
                <a:lnTo>
                  <a:pt x="13066" y="12832"/>
                </a:lnTo>
                <a:lnTo>
                  <a:pt x="13135" y="12707"/>
                </a:lnTo>
                <a:lnTo>
                  <a:pt x="13108" y="12648"/>
                </a:lnTo>
                <a:lnTo>
                  <a:pt x="12992" y="12630"/>
                </a:lnTo>
                <a:close/>
                <a:moveTo>
                  <a:pt x="11108" y="14446"/>
                </a:moveTo>
                <a:lnTo>
                  <a:pt x="10972" y="14581"/>
                </a:lnTo>
                <a:lnTo>
                  <a:pt x="10872" y="14754"/>
                </a:lnTo>
                <a:lnTo>
                  <a:pt x="10893" y="14882"/>
                </a:lnTo>
                <a:lnTo>
                  <a:pt x="10983" y="15027"/>
                </a:lnTo>
                <a:lnTo>
                  <a:pt x="11058" y="14885"/>
                </a:lnTo>
                <a:lnTo>
                  <a:pt x="11159" y="14604"/>
                </a:lnTo>
                <a:lnTo>
                  <a:pt x="11185" y="14498"/>
                </a:lnTo>
                <a:lnTo>
                  <a:pt x="11108" y="14446"/>
                </a:lnTo>
                <a:close/>
                <a:moveTo>
                  <a:pt x="9135" y="15242"/>
                </a:moveTo>
                <a:lnTo>
                  <a:pt x="8942" y="15266"/>
                </a:lnTo>
                <a:lnTo>
                  <a:pt x="8851" y="15330"/>
                </a:lnTo>
                <a:lnTo>
                  <a:pt x="8846" y="15475"/>
                </a:lnTo>
                <a:lnTo>
                  <a:pt x="8985" y="15545"/>
                </a:lnTo>
                <a:lnTo>
                  <a:pt x="9142" y="15485"/>
                </a:lnTo>
                <a:lnTo>
                  <a:pt x="9189" y="15392"/>
                </a:lnTo>
                <a:lnTo>
                  <a:pt x="9270" y="15328"/>
                </a:lnTo>
                <a:lnTo>
                  <a:pt x="9235" y="15259"/>
                </a:lnTo>
                <a:lnTo>
                  <a:pt x="9135" y="15242"/>
                </a:lnTo>
                <a:close/>
                <a:moveTo>
                  <a:pt x="4057" y="15264"/>
                </a:moveTo>
                <a:lnTo>
                  <a:pt x="3962" y="15463"/>
                </a:lnTo>
                <a:lnTo>
                  <a:pt x="3964" y="15685"/>
                </a:lnTo>
                <a:lnTo>
                  <a:pt x="4023" y="15838"/>
                </a:lnTo>
                <a:lnTo>
                  <a:pt x="4151" y="15878"/>
                </a:lnTo>
                <a:lnTo>
                  <a:pt x="4217" y="15872"/>
                </a:lnTo>
                <a:lnTo>
                  <a:pt x="4254" y="15735"/>
                </a:lnTo>
                <a:lnTo>
                  <a:pt x="4200" y="15544"/>
                </a:lnTo>
                <a:lnTo>
                  <a:pt x="4144" y="15402"/>
                </a:lnTo>
                <a:lnTo>
                  <a:pt x="4057" y="15264"/>
                </a:lnTo>
                <a:close/>
                <a:moveTo>
                  <a:pt x="10982" y="15614"/>
                </a:moveTo>
                <a:lnTo>
                  <a:pt x="10923" y="15766"/>
                </a:lnTo>
                <a:lnTo>
                  <a:pt x="10906" y="16023"/>
                </a:lnTo>
                <a:lnTo>
                  <a:pt x="10832" y="15969"/>
                </a:lnTo>
                <a:lnTo>
                  <a:pt x="10839" y="16126"/>
                </a:lnTo>
                <a:lnTo>
                  <a:pt x="10866" y="16197"/>
                </a:lnTo>
                <a:lnTo>
                  <a:pt x="10957" y="16289"/>
                </a:lnTo>
                <a:lnTo>
                  <a:pt x="10980" y="16230"/>
                </a:lnTo>
                <a:lnTo>
                  <a:pt x="11034" y="16267"/>
                </a:lnTo>
                <a:lnTo>
                  <a:pt x="10977" y="16309"/>
                </a:lnTo>
                <a:lnTo>
                  <a:pt x="10968" y="16375"/>
                </a:lnTo>
                <a:lnTo>
                  <a:pt x="11059" y="16409"/>
                </a:lnTo>
                <a:lnTo>
                  <a:pt x="11224" y="16382"/>
                </a:lnTo>
                <a:lnTo>
                  <a:pt x="11342" y="16474"/>
                </a:lnTo>
                <a:lnTo>
                  <a:pt x="11389" y="16414"/>
                </a:lnTo>
                <a:lnTo>
                  <a:pt x="11456" y="16495"/>
                </a:lnTo>
                <a:lnTo>
                  <a:pt x="11601" y="16567"/>
                </a:lnTo>
                <a:lnTo>
                  <a:pt x="11618" y="16493"/>
                </a:lnTo>
                <a:lnTo>
                  <a:pt x="11557" y="16458"/>
                </a:lnTo>
                <a:lnTo>
                  <a:pt x="11574" y="16370"/>
                </a:lnTo>
                <a:lnTo>
                  <a:pt x="11345" y="16291"/>
                </a:lnTo>
                <a:lnTo>
                  <a:pt x="11265" y="16313"/>
                </a:lnTo>
                <a:lnTo>
                  <a:pt x="11169" y="16298"/>
                </a:lnTo>
                <a:lnTo>
                  <a:pt x="11127" y="16170"/>
                </a:lnTo>
                <a:lnTo>
                  <a:pt x="11153" y="16038"/>
                </a:lnTo>
                <a:lnTo>
                  <a:pt x="11260" y="15981"/>
                </a:lnTo>
                <a:lnTo>
                  <a:pt x="11305" y="15843"/>
                </a:lnTo>
                <a:lnTo>
                  <a:pt x="11243" y="15725"/>
                </a:lnTo>
                <a:lnTo>
                  <a:pt x="11271" y="15656"/>
                </a:lnTo>
                <a:lnTo>
                  <a:pt x="11254" y="15614"/>
                </a:lnTo>
                <a:lnTo>
                  <a:pt x="11199" y="15660"/>
                </a:lnTo>
                <a:lnTo>
                  <a:pt x="11090" y="15614"/>
                </a:lnTo>
                <a:lnTo>
                  <a:pt x="10982" y="15614"/>
                </a:lnTo>
                <a:close/>
                <a:moveTo>
                  <a:pt x="10913" y="16437"/>
                </a:moveTo>
                <a:lnTo>
                  <a:pt x="11007" y="16559"/>
                </a:lnTo>
                <a:lnTo>
                  <a:pt x="11086" y="16636"/>
                </a:lnTo>
                <a:lnTo>
                  <a:pt x="11133" y="16498"/>
                </a:lnTo>
                <a:lnTo>
                  <a:pt x="11069" y="16442"/>
                </a:lnTo>
                <a:lnTo>
                  <a:pt x="10913" y="16437"/>
                </a:lnTo>
                <a:close/>
                <a:moveTo>
                  <a:pt x="19834" y="16518"/>
                </a:moveTo>
                <a:lnTo>
                  <a:pt x="19812" y="16547"/>
                </a:lnTo>
                <a:lnTo>
                  <a:pt x="19745" y="16644"/>
                </a:lnTo>
                <a:lnTo>
                  <a:pt x="19715" y="16685"/>
                </a:lnTo>
                <a:lnTo>
                  <a:pt x="19657" y="16762"/>
                </a:lnTo>
                <a:lnTo>
                  <a:pt x="19652" y="16787"/>
                </a:lnTo>
                <a:lnTo>
                  <a:pt x="19721" y="16695"/>
                </a:lnTo>
                <a:lnTo>
                  <a:pt x="19790" y="16599"/>
                </a:lnTo>
                <a:lnTo>
                  <a:pt x="19801" y="16584"/>
                </a:lnTo>
                <a:lnTo>
                  <a:pt x="19834" y="16518"/>
                </a:lnTo>
                <a:close/>
                <a:moveTo>
                  <a:pt x="11812" y="16555"/>
                </a:moveTo>
                <a:lnTo>
                  <a:pt x="11635" y="16562"/>
                </a:lnTo>
                <a:lnTo>
                  <a:pt x="11749" y="16675"/>
                </a:lnTo>
                <a:lnTo>
                  <a:pt x="11753" y="16734"/>
                </a:lnTo>
                <a:lnTo>
                  <a:pt x="11645" y="16727"/>
                </a:lnTo>
                <a:lnTo>
                  <a:pt x="11675" y="16819"/>
                </a:lnTo>
                <a:lnTo>
                  <a:pt x="11731" y="16825"/>
                </a:lnTo>
                <a:lnTo>
                  <a:pt x="11741" y="16932"/>
                </a:lnTo>
                <a:lnTo>
                  <a:pt x="11828" y="16892"/>
                </a:lnTo>
                <a:lnTo>
                  <a:pt x="11781" y="16799"/>
                </a:lnTo>
                <a:lnTo>
                  <a:pt x="11776" y="16749"/>
                </a:lnTo>
                <a:lnTo>
                  <a:pt x="11918" y="16781"/>
                </a:lnTo>
                <a:lnTo>
                  <a:pt x="11862" y="16609"/>
                </a:lnTo>
                <a:lnTo>
                  <a:pt x="11812" y="16555"/>
                </a:lnTo>
                <a:close/>
                <a:moveTo>
                  <a:pt x="11201" y="16683"/>
                </a:moveTo>
                <a:lnTo>
                  <a:pt x="11229" y="16755"/>
                </a:lnTo>
                <a:lnTo>
                  <a:pt x="11216" y="16835"/>
                </a:lnTo>
                <a:lnTo>
                  <a:pt x="11224" y="16907"/>
                </a:lnTo>
                <a:lnTo>
                  <a:pt x="11340" y="16856"/>
                </a:lnTo>
                <a:lnTo>
                  <a:pt x="11425" y="16789"/>
                </a:lnTo>
                <a:lnTo>
                  <a:pt x="11428" y="16724"/>
                </a:lnTo>
                <a:lnTo>
                  <a:pt x="11310" y="16729"/>
                </a:lnTo>
                <a:lnTo>
                  <a:pt x="11201" y="16683"/>
                </a:lnTo>
                <a:close/>
                <a:moveTo>
                  <a:pt x="10763" y="16767"/>
                </a:moveTo>
                <a:lnTo>
                  <a:pt x="10667" y="16920"/>
                </a:lnTo>
                <a:lnTo>
                  <a:pt x="10554" y="17025"/>
                </a:lnTo>
                <a:lnTo>
                  <a:pt x="10421" y="17114"/>
                </a:lnTo>
                <a:lnTo>
                  <a:pt x="10329" y="17217"/>
                </a:lnTo>
                <a:lnTo>
                  <a:pt x="10576" y="17080"/>
                </a:lnTo>
                <a:lnTo>
                  <a:pt x="10674" y="16978"/>
                </a:lnTo>
                <a:lnTo>
                  <a:pt x="10797" y="16894"/>
                </a:lnTo>
                <a:lnTo>
                  <a:pt x="10763" y="16767"/>
                </a:lnTo>
                <a:close/>
                <a:moveTo>
                  <a:pt x="11605" y="16771"/>
                </a:moveTo>
                <a:lnTo>
                  <a:pt x="11470" y="16925"/>
                </a:lnTo>
                <a:lnTo>
                  <a:pt x="11499" y="16821"/>
                </a:lnTo>
                <a:lnTo>
                  <a:pt x="11398" y="16833"/>
                </a:lnTo>
                <a:lnTo>
                  <a:pt x="11377" y="16931"/>
                </a:lnTo>
                <a:lnTo>
                  <a:pt x="11332" y="16974"/>
                </a:lnTo>
                <a:lnTo>
                  <a:pt x="11295" y="17016"/>
                </a:lnTo>
                <a:lnTo>
                  <a:pt x="11409" y="17117"/>
                </a:lnTo>
                <a:lnTo>
                  <a:pt x="11467" y="17070"/>
                </a:lnTo>
                <a:lnTo>
                  <a:pt x="11524" y="16971"/>
                </a:lnTo>
                <a:lnTo>
                  <a:pt x="11589" y="16919"/>
                </a:lnTo>
                <a:lnTo>
                  <a:pt x="11605" y="16771"/>
                </a:lnTo>
                <a:close/>
                <a:moveTo>
                  <a:pt x="19622" y="16853"/>
                </a:moveTo>
                <a:lnTo>
                  <a:pt x="19605" y="16860"/>
                </a:lnTo>
                <a:lnTo>
                  <a:pt x="19573" y="16905"/>
                </a:lnTo>
                <a:lnTo>
                  <a:pt x="19536" y="16941"/>
                </a:lnTo>
                <a:lnTo>
                  <a:pt x="19482" y="17018"/>
                </a:lnTo>
                <a:lnTo>
                  <a:pt x="19471" y="17053"/>
                </a:lnTo>
                <a:lnTo>
                  <a:pt x="19516" y="17006"/>
                </a:lnTo>
                <a:lnTo>
                  <a:pt x="19582" y="16925"/>
                </a:lnTo>
                <a:lnTo>
                  <a:pt x="19622" y="16853"/>
                </a:lnTo>
                <a:close/>
                <a:moveTo>
                  <a:pt x="6375" y="16957"/>
                </a:moveTo>
                <a:lnTo>
                  <a:pt x="6386" y="17033"/>
                </a:lnTo>
                <a:lnTo>
                  <a:pt x="6558" y="17245"/>
                </a:lnTo>
                <a:lnTo>
                  <a:pt x="6686" y="17363"/>
                </a:lnTo>
                <a:lnTo>
                  <a:pt x="6774" y="17508"/>
                </a:lnTo>
                <a:lnTo>
                  <a:pt x="6928" y="17638"/>
                </a:lnTo>
                <a:lnTo>
                  <a:pt x="6992" y="17760"/>
                </a:lnTo>
                <a:lnTo>
                  <a:pt x="7043" y="17890"/>
                </a:lnTo>
                <a:lnTo>
                  <a:pt x="7198" y="18040"/>
                </a:lnTo>
                <a:lnTo>
                  <a:pt x="7334" y="18254"/>
                </a:lnTo>
                <a:lnTo>
                  <a:pt x="7425" y="18370"/>
                </a:lnTo>
                <a:lnTo>
                  <a:pt x="7561" y="18503"/>
                </a:lnTo>
                <a:lnTo>
                  <a:pt x="7640" y="18595"/>
                </a:lnTo>
                <a:lnTo>
                  <a:pt x="7874" y="18743"/>
                </a:lnTo>
                <a:lnTo>
                  <a:pt x="8031" y="18873"/>
                </a:lnTo>
                <a:lnTo>
                  <a:pt x="8230" y="18907"/>
                </a:lnTo>
                <a:lnTo>
                  <a:pt x="8231" y="18723"/>
                </a:lnTo>
                <a:lnTo>
                  <a:pt x="8273" y="18577"/>
                </a:lnTo>
                <a:lnTo>
                  <a:pt x="8184" y="18483"/>
                </a:lnTo>
                <a:lnTo>
                  <a:pt x="8050" y="18446"/>
                </a:lnTo>
                <a:lnTo>
                  <a:pt x="7986" y="18363"/>
                </a:lnTo>
                <a:lnTo>
                  <a:pt x="7954" y="18267"/>
                </a:lnTo>
                <a:lnTo>
                  <a:pt x="7890" y="18250"/>
                </a:lnTo>
                <a:lnTo>
                  <a:pt x="7785" y="18185"/>
                </a:lnTo>
                <a:lnTo>
                  <a:pt x="7858" y="18092"/>
                </a:lnTo>
                <a:lnTo>
                  <a:pt x="7721" y="18003"/>
                </a:lnTo>
                <a:lnTo>
                  <a:pt x="7619" y="17868"/>
                </a:lnTo>
                <a:lnTo>
                  <a:pt x="7469" y="17740"/>
                </a:lnTo>
                <a:lnTo>
                  <a:pt x="7289" y="17695"/>
                </a:lnTo>
                <a:lnTo>
                  <a:pt x="7124" y="17505"/>
                </a:lnTo>
                <a:lnTo>
                  <a:pt x="7029" y="17420"/>
                </a:lnTo>
                <a:lnTo>
                  <a:pt x="6896" y="17289"/>
                </a:lnTo>
                <a:lnTo>
                  <a:pt x="6750" y="17106"/>
                </a:lnTo>
                <a:lnTo>
                  <a:pt x="6484" y="16998"/>
                </a:lnTo>
                <a:lnTo>
                  <a:pt x="6375" y="16957"/>
                </a:lnTo>
                <a:close/>
                <a:moveTo>
                  <a:pt x="11854" y="16983"/>
                </a:moveTo>
                <a:lnTo>
                  <a:pt x="11867" y="17099"/>
                </a:lnTo>
                <a:lnTo>
                  <a:pt x="11738" y="17111"/>
                </a:lnTo>
                <a:lnTo>
                  <a:pt x="11707" y="17180"/>
                </a:lnTo>
                <a:lnTo>
                  <a:pt x="11568" y="17228"/>
                </a:lnTo>
                <a:lnTo>
                  <a:pt x="11500" y="17163"/>
                </a:lnTo>
                <a:lnTo>
                  <a:pt x="11401" y="17223"/>
                </a:lnTo>
                <a:lnTo>
                  <a:pt x="11283" y="17269"/>
                </a:lnTo>
                <a:lnTo>
                  <a:pt x="11211" y="17397"/>
                </a:lnTo>
                <a:lnTo>
                  <a:pt x="11243" y="17439"/>
                </a:lnTo>
                <a:lnTo>
                  <a:pt x="11379" y="17353"/>
                </a:lnTo>
                <a:lnTo>
                  <a:pt x="11467" y="17355"/>
                </a:lnTo>
                <a:lnTo>
                  <a:pt x="11525" y="17291"/>
                </a:lnTo>
                <a:lnTo>
                  <a:pt x="11643" y="17355"/>
                </a:lnTo>
                <a:lnTo>
                  <a:pt x="11588" y="17429"/>
                </a:lnTo>
                <a:lnTo>
                  <a:pt x="11642" y="17531"/>
                </a:lnTo>
                <a:lnTo>
                  <a:pt x="11860" y="17602"/>
                </a:lnTo>
                <a:lnTo>
                  <a:pt x="11914" y="17531"/>
                </a:lnTo>
                <a:lnTo>
                  <a:pt x="11852" y="17427"/>
                </a:lnTo>
                <a:lnTo>
                  <a:pt x="11938" y="17346"/>
                </a:lnTo>
                <a:lnTo>
                  <a:pt x="12009" y="17491"/>
                </a:lnTo>
                <a:lnTo>
                  <a:pt x="12069" y="17351"/>
                </a:lnTo>
                <a:lnTo>
                  <a:pt x="12057" y="17271"/>
                </a:lnTo>
                <a:lnTo>
                  <a:pt x="12037" y="17173"/>
                </a:lnTo>
                <a:lnTo>
                  <a:pt x="12022" y="17117"/>
                </a:lnTo>
                <a:lnTo>
                  <a:pt x="12005" y="17043"/>
                </a:lnTo>
                <a:lnTo>
                  <a:pt x="11854" y="16983"/>
                </a:lnTo>
                <a:close/>
                <a:moveTo>
                  <a:pt x="10243" y="17427"/>
                </a:moveTo>
                <a:lnTo>
                  <a:pt x="10149" y="17538"/>
                </a:lnTo>
                <a:lnTo>
                  <a:pt x="10004" y="17631"/>
                </a:lnTo>
                <a:lnTo>
                  <a:pt x="9844" y="17700"/>
                </a:lnTo>
                <a:lnTo>
                  <a:pt x="9770" y="17747"/>
                </a:lnTo>
                <a:lnTo>
                  <a:pt x="9677" y="17829"/>
                </a:lnTo>
                <a:lnTo>
                  <a:pt x="9543" y="17930"/>
                </a:lnTo>
                <a:lnTo>
                  <a:pt x="9320" y="17939"/>
                </a:lnTo>
                <a:lnTo>
                  <a:pt x="9241" y="17956"/>
                </a:lnTo>
                <a:lnTo>
                  <a:pt x="9203" y="18068"/>
                </a:lnTo>
                <a:lnTo>
                  <a:pt x="9059" y="18077"/>
                </a:lnTo>
                <a:lnTo>
                  <a:pt x="8923" y="18015"/>
                </a:lnTo>
                <a:lnTo>
                  <a:pt x="8814" y="18090"/>
                </a:lnTo>
                <a:lnTo>
                  <a:pt x="8792" y="18210"/>
                </a:lnTo>
                <a:lnTo>
                  <a:pt x="8817" y="18329"/>
                </a:lnTo>
                <a:lnTo>
                  <a:pt x="8906" y="18452"/>
                </a:lnTo>
                <a:lnTo>
                  <a:pt x="8999" y="18499"/>
                </a:lnTo>
                <a:lnTo>
                  <a:pt x="9029" y="18673"/>
                </a:lnTo>
                <a:lnTo>
                  <a:pt x="9181" y="18705"/>
                </a:lnTo>
                <a:lnTo>
                  <a:pt x="9304" y="18711"/>
                </a:lnTo>
                <a:lnTo>
                  <a:pt x="9371" y="18779"/>
                </a:lnTo>
                <a:lnTo>
                  <a:pt x="9591" y="18754"/>
                </a:lnTo>
                <a:lnTo>
                  <a:pt x="9686" y="18801"/>
                </a:lnTo>
                <a:lnTo>
                  <a:pt x="9819" y="18818"/>
                </a:lnTo>
                <a:lnTo>
                  <a:pt x="9893" y="18898"/>
                </a:lnTo>
                <a:lnTo>
                  <a:pt x="10105" y="18855"/>
                </a:lnTo>
                <a:lnTo>
                  <a:pt x="10132" y="18900"/>
                </a:lnTo>
                <a:lnTo>
                  <a:pt x="10204" y="18713"/>
                </a:lnTo>
                <a:lnTo>
                  <a:pt x="10207" y="18587"/>
                </a:lnTo>
                <a:lnTo>
                  <a:pt x="10388" y="18504"/>
                </a:lnTo>
                <a:lnTo>
                  <a:pt x="10381" y="18387"/>
                </a:lnTo>
                <a:lnTo>
                  <a:pt x="10443" y="18297"/>
                </a:lnTo>
                <a:lnTo>
                  <a:pt x="10665" y="18286"/>
                </a:lnTo>
                <a:lnTo>
                  <a:pt x="10455" y="18156"/>
                </a:lnTo>
                <a:lnTo>
                  <a:pt x="10487" y="18094"/>
                </a:lnTo>
                <a:lnTo>
                  <a:pt x="10351" y="17959"/>
                </a:lnTo>
                <a:lnTo>
                  <a:pt x="10457" y="17836"/>
                </a:lnTo>
                <a:lnTo>
                  <a:pt x="10595" y="17791"/>
                </a:lnTo>
                <a:lnTo>
                  <a:pt x="10561" y="17722"/>
                </a:lnTo>
                <a:lnTo>
                  <a:pt x="10687" y="17715"/>
                </a:lnTo>
                <a:lnTo>
                  <a:pt x="10701" y="17659"/>
                </a:lnTo>
                <a:lnTo>
                  <a:pt x="10544" y="17614"/>
                </a:lnTo>
                <a:lnTo>
                  <a:pt x="10421" y="17570"/>
                </a:lnTo>
                <a:lnTo>
                  <a:pt x="10415" y="17508"/>
                </a:lnTo>
                <a:lnTo>
                  <a:pt x="10319" y="17430"/>
                </a:lnTo>
                <a:lnTo>
                  <a:pt x="10243" y="17427"/>
                </a:lnTo>
                <a:close/>
                <a:moveTo>
                  <a:pt x="17829" y="17580"/>
                </a:moveTo>
                <a:lnTo>
                  <a:pt x="17782" y="17611"/>
                </a:lnTo>
                <a:lnTo>
                  <a:pt x="17801" y="17661"/>
                </a:lnTo>
                <a:lnTo>
                  <a:pt x="17887" y="17696"/>
                </a:lnTo>
                <a:lnTo>
                  <a:pt x="17912" y="17663"/>
                </a:lnTo>
                <a:lnTo>
                  <a:pt x="17865" y="17643"/>
                </a:lnTo>
                <a:lnTo>
                  <a:pt x="17829" y="17580"/>
                </a:lnTo>
                <a:close/>
                <a:moveTo>
                  <a:pt x="16468" y="17646"/>
                </a:moveTo>
                <a:lnTo>
                  <a:pt x="16382" y="17648"/>
                </a:lnTo>
                <a:lnTo>
                  <a:pt x="16336" y="17696"/>
                </a:lnTo>
                <a:lnTo>
                  <a:pt x="16451" y="17685"/>
                </a:lnTo>
                <a:lnTo>
                  <a:pt x="16540" y="17698"/>
                </a:lnTo>
                <a:lnTo>
                  <a:pt x="16609" y="17707"/>
                </a:lnTo>
                <a:lnTo>
                  <a:pt x="16643" y="17739"/>
                </a:lnTo>
                <a:lnTo>
                  <a:pt x="16668" y="17797"/>
                </a:lnTo>
                <a:lnTo>
                  <a:pt x="16720" y="17742"/>
                </a:lnTo>
                <a:lnTo>
                  <a:pt x="16705" y="17686"/>
                </a:lnTo>
                <a:lnTo>
                  <a:pt x="16648" y="17675"/>
                </a:lnTo>
                <a:lnTo>
                  <a:pt x="16587" y="17651"/>
                </a:lnTo>
                <a:lnTo>
                  <a:pt x="16522" y="17649"/>
                </a:lnTo>
                <a:lnTo>
                  <a:pt x="16468" y="17646"/>
                </a:lnTo>
                <a:close/>
                <a:moveTo>
                  <a:pt x="17653" y="17654"/>
                </a:moveTo>
                <a:lnTo>
                  <a:pt x="17543" y="17670"/>
                </a:lnTo>
                <a:lnTo>
                  <a:pt x="17479" y="17678"/>
                </a:lnTo>
                <a:lnTo>
                  <a:pt x="17456" y="17703"/>
                </a:lnTo>
                <a:lnTo>
                  <a:pt x="17506" y="17712"/>
                </a:lnTo>
                <a:lnTo>
                  <a:pt x="17579" y="17708"/>
                </a:lnTo>
                <a:lnTo>
                  <a:pt x="17685" y="17691"/>
                </a:lnTo>
                <a:lnTo>
                  <a:pt x="17681" y="17671"/>
                </a:lnTo>
                <a:lnTo>
                  <a:pt x="17653" y="17654"/>
                </a:lnTo>
                <a:close/>
                <a:moveTo>
                  <a:pt x="16951" y="17696"/>
                </a:moveTo>
                <a:lnTo>
                  <a:pt x="16927" y="17720"/>
                </a:lnTo>
                <a:lnTo>
                  <a:pt x="16952" y="17796"/>
                </a:lnTo>
                <a:lnTo>
                  <a:pt x="17013" y="17838"/>
                </a:lnTo>
                <a:lnTo>
                  <a:pt x="17074" y="17850"/>
                </a:lnTo>
                <a:lnTo>
                  <a:pt x="17117" y="17818"/>
                </a:lnTo>
                <a:lnTo>
                  <a:pt x="17143" y="17772"/>
                </a:lnTo>
                <a:lnTo>
                  <a:pt x="17075" y="17769"/>
                </a:lnTo>
                <a:lnTo>
                  <a:pt x="17008" y="17730"/>
                </a:lnTo>
                <a:lnTo>
                  <a:pt x="16964" y="17725"/>
                </a:lnTo>
                <a:lnTo>
                  <a:pt x="16951" y="17696"/>
                </a:lnTo>
                <a:close/>
                <a:moveTo>
                  <a:pt x="17952" y="17723"/>
                </a:moveTo>
                <a:lnTo>
                  <a:pt x="17925" y="17737"/>
                </a:lnTo>
                <a:lnTo>
                  <a:pt x="17848" y="17762"/>
                </a:lnTo>
                <a:lnTo>
                  <a:pt x="17887" y="17797"/>
                </a:lnTo>
                <a:lnTo>
                  <a:pt x="17983" y="17737"/>
                </a:lnTo>
                <a:lnTo>
                  <a:pt x="17952" y="17723"/>
                </a:lnTo>
                <a:close/>
                <a:moveTo>
                  <a:pt x="17220" y="17739"/>
                </a:moveTo>
                <a:lnTo>
                  <a:pt x="17210" y="17762"/>
                </a:lnTo>
                <a:lnTo>
                  <a:pt x="17266" y="17779"/>
                </a:lnTo>
                <a:lnTo>
                  <a:pt x="17328" y="17771"/>
                </a:lnTo>
                <a:lnTo>
                  <a:pt x="17358" y="17749"/>
                </a:lnTo>
                <a:lnTo>
                  <a:pt x="17304" y="17742"/>
                </a:lnTo>
                <a:lnTo>
                  <a:pt x="17220" y="17739"/>
                </a:lnTo>
                <a:close/>
                <a:moveTo>
                  <a:pt x="17772" y="17749"/>
                </a:moveTo>
                <a:lnTo>
                  <a:pt x="17732" y="17752"/>
                </a:lnTo>
                <a:lnTo>
                  <a:pt x="17641" y="17791"/>
                </a:lnTo>
                <a:lnTo>
                  <a:pt x="17624" y="17841"/>
                </a:lnTo>
                <a:lnTo>
                  <a:pt x="17651" y="17841"/>
                </a:lnTo>
                <a:lnTo>
                  <a:pt x="17735" y="17801"/>
                </a:lnTo>
                <a:lnTo>
                  <a:pt x="17791" y="17764"/>
                </a:lnTo>
                <a:lnTo>
                  <a:pt x="17772" y="17749"/>
                </a:lnTo>
                <a:close/>
                <a:moveTo>
                  <a:pt x="18474" y="17750"/>
                </a:moveTo>
                <a:lnTo>
                  <a:pt x="18425" y="17764"/>
                </a:lnTo>
                <a:lnTo>
                  <a:pt x="18402" y="17841"/>
                </a:lnTo>
                <a:lnTo>
                  <a:pt x="18408" y="17856"/>
                </a:lnTo>
                <a:lnTo>
                  <a:pt x="18437" y="17831"/>
                </a:lnTo>
                <a:lnTo>
                  <a:pt x="18466" y="17819"/>
                </a:lnTo>
                <a:lnTo>
                  <a:pt x="18474" y="17750"/>
                </a:lnTo>
                <a:close/>
                <a:moveTo>
                  <a:pt x="16564" y="17771"/>
                </a:moveTo>
                <a:lnTo>
                  <a:pt x="16469" y="17814"/>
                </a:lnTo>
                <a:lnTo>
                  <a:pt x="16481" y="17880"/>
                </a:lnTo>
                <a:lnTo>
                  <a:pt x="16390" y="17962"/>
                </a:lnTo>
                <a:lnTo>
                  <a:pt x="16341" y="18021"/>
                </a:lnTo>
                <a:lnTo>
                  <a:pt x="16249" y="18070"/>
                </a:lnTo>
                <a:lnTo>
                  <a:pt x="16237" y="18011"/>
                </a:lnTo>
                <a:lnTo>
                  <a:pt x="16213" y="18025"/>
                </a:lnTo>
                <a:lnTo>
                  <a:pt x="16185" y="18092"/>
                </a:lnTo>
                <a:lnTo>
                  <a:pt x="16096" y="18137"/>
                </a:lnTo>
                <a:lnTo>
                  <a:pt x="15951" y="18178"/>
                </a:lnTo>
                <a:lnTo>
                  <a:pt x="15934" y="18220"/>
                </a:lnTo>
                <a:lnTo>
                  <a:pt x="16025" y="18217"/>
                </a:lnTo>
                <a:lnTo>
                  <a:pt x="16156" y="18198"/>
                </a:lnTo>
                <a:lnTo>
                  <a:pt x="16242" y="18163"/>
                </a:lnTo>
                <a:lnTo>
                  <a:pt x="16326" y="18100"/>
                </a:lnTo>
                <a:lnTo>
                  <a:pt x="16417" y="18035"/>
                </a:lnTo>
                <a:lnTo>
                  <a:pt x="16444" y="17989"/>
                </a:lnTo>
                <a:lnTo>
                  <a:pt x="16528" y="17944"/>
                </a:lnTo>
                <a:lnTo>
                  <a:pt x="16587" y="17846"/>
                </a:lnTo>
                <a:lnTo>
                  <a:pt x="16596" y="17777"/>
                </a:lnTo>
                <a:lnTo>
                  <a:pt x="16564" y="17771"/>
                </a:lnTo>
                <a:close/>
                <a:moveTo>
                  <a:pt x="18454" y="17840"/>
                </a:moveTo>
                <a:lnTo>
                  <a:pt x="18439" y="17870"/>
                </a:lnTo>
                <a:lnTo>
                  <a:pt x="18462" y="17883"/>
                </a:lnTo>
                <a:lnTo>
                  <a:pt x="18508" y="17840"/>
                </a:lnTo>
                <a:lnTo>
                  <a:pt x="18454" y="17840"/>
                </a:lnTo>
                <a:close/>
                <a:moveTo>
                  <a:pt x="12339" y="18042"/>
                </a:moveTo>
                <a:lnTo>
                  <a:pt x="12276" y="18097"/>
                </a:lnTo>
                <a:lnTo>
                  <a:pt x="12239" y="18208"/>
                </a:lnTo>
                <a:lnTo>
                  <a:pt x="12295" y="18373"/>
                </a:lnTo>
                <a:lnTo>
                  <a:pt x="12371" y="18449"/>
                </a:lnTo>
                <a:lnTo>
                  <a:pt x="12423" y="18427"/>
                </a:lnTo>
                <a:lnTo>
                  <a:pt x="12345" y="18366"/>
                </a:lnTo>
                <a:lnTo>
                  <a:pt x="12374" y="18284"/>
                </a:lnTo>
                <a:lnTo>
                  <a:pt x="12470" y="18286"/>
                </a:lnTo>
                <a:lnTo>
                  <a:pt x="12480" y="18168"/>
                </a:lnTo>
                <a:lnTo>
                  <a:pt x="12461" y="18116"/>
                </a:lnTo>
                <a:lnTo>
                  <a:pt x="12352" y="18114"/>
                </a:lnTo>
                <a:lnTo>
                  <a:pt x="12339" y="18042"/>
                </a:lnTo>
                <a:close/>
                <a:moveTo>
                  <a:pt x="11803" y="18158"/>
                </a:moveTo>
                <a:lnTo>
                  <a:pt x="11620" y="18265"/>
                </a:lnTo>
                <a:lnTo>
                  <a:pt x="11403" y="18281"/>
                </a:lnTo>
                <a:lnTo>
                  <a:pt x="11167" y="18269"/>
                </a:lnTo>
                <a:lnTo>
                  <a:pt x="11021" y="18232"/>
                </a:lnTo>
                <a:lnTo>
                  <a:pt x="10861" y="18331"/>
                </a:lnTo>
                <a:lnTo>
                  <a:pt x="10820" y="18387"/>
                </a:lnTo>
                <a:lnTo>
                  <a:pt x="10726" y="18582"/>
                </a:lnTo>
                <a:lnTo>
                  <a:pt x="10701" y="18685"/>
                </a:lnTo>
                <a:lnTo>
                  <a:pt x="10623" y="18765"/>
                </a:lnTo>
                <a:lnTo>
                  <a:pt x="10680" y="18851"/>
                </a:lnTo>
                <a:lnTo>
                  <a:pt x="10760" y="18853"/>
                </a:lnTo>
                <a:lnTo>
                  <a:pt x="10788" y="18971"/>
                </a:lnTo>
                <a:lnTo>
                  <a:pt x="10736" y="19082"/>
                </a:lnTo>
                <a:lnTo>
                  <a:pt x="10815" y="19117"/>
                </a:lnTo>
                <a:lnTo>
                  <a:pt x="10935" y="19100"/>
                </a:lnTo>
                <a:lnTo>
                  <a:pt x="10926" y="18927"/>
                </a:lnTo>
                <a:lnTo>
                  <a:pt x="10911" y="18784"/>
                </a:lnTo>
                <a:lnTo>
                  <a:pt x="11036" y="18743"/>
                </a:lnTo>
                <a:lnTo>
                  <a:pt x="11022" y="18866"/>
                </a:lnTo>
                <a:lnTo>
                  <a:pt x="11157" y="18935"/>
                </a:lnTo>
                <a:lnTo>
                  <a:pt x="11133" y="18982"/>
                </a:lnTo>
                <a:lnTo>
                  <a:pt x="11179" y="19016"/>
                </a:lnTo>
                <a:lnTo>
                  <a:pt x="11362" y="18964"/>
                </a:lnTo>
                <a:lnTo>
                  <a:pt x="11271" y="19065"/>
                </a:lnTo>
                <a:lnTo>
                  <a:pt x="11345" y="19104"/>
                </a:lnTo>
                <a:lnTo>
                  <a:pt x="11445" y="19067"/>
                </a:lnTo>
                <a:lnTo>
                  <a:pt x="11446" y="18988"/>
                </a:lnTo>
                <a:lnTo>
                  <a:pt x="11280" y="18851"/>
                </a:lnTo>
                <a:lnTo>
                  <a:pt x="11313" y="18807"/>
                </a:lnTo>
                <a:lnTo>
                  <a:pt x="11137" y="18651"/>
                </a:lnTo>
                <a:lnTo>
                  <a:pt x="11302" y="18597"/>
                </a:lnTo>
                <a:lnTo>
                  <a:pt x="11384" y="18520"/>
                </a:lnTo>
                <a:lnTo>
                  <a:pt x="11465" y="18535"/>
                </a:lnTo>
                <a:lnTo>
                  <a:pt x="11480" y="18474"/>
                </a:lnTo>
                <a:lnTo>
                  <a:pt x="11132" y="18530"/>
                </a:lnTo>
                <a:lnTo>
                  <a:pt x="11029" y="18589"/>
                </a:lnTo>
                <a:lnTo>
                  <a:pt x="10861" y="18474"/>
                </a:lnTo>
                <a:lnTo>
                  <a:pt x="10888" y="18375"/>
                </a:lnTo>
                <a:lnTo>
                  <a:pt x="11052" y="18355"/>
                </a:lnTo>
                <a:lnTo>
                  <a:pt x="11366" y="18341"/>
                </a:lnTo>
                <a:lnTo>
                  <a:pt x="11546" y="18360"/>
                </a:lnTo>
                <a:lnTo>
                  <a:pt x="11687" y="18328"/>
                </a:lnTo>
                <a:lnTo>
                  <a:pt x="11837" y="18185"/>
                </a:lnTo>
                <a:lnTo>
                  <a:pt x="11803" y="18158"/>
                </a:lnTo>
                <a:close/>
                <a:moveTo>
                  <a:pt x="15321" y="18210"/>
                </a:moveTo>
                <a:lnTo>
                  <a:pt x="15007" y="18237"/>
                </a:lnTo>
                <a:lnTo>
                  <a:pt x="14707" y="18237"/>
                </a:lnTo>
                <a:lnTo>
                  <a:pt x="14518" y="18262"/>
                </a:lnTo>
                <a:lnTo>
                  <a:pt x="14389" y="18250"/>
                </a:lnTo>
                <a:lnTo>
                  <a:pt x="14237" y="18242"/>
                </a:lnTo>
                <a:lnTo>
                  <a:pt x="14077" y="18279"/>
                </a:lnTo>
                <a:lnTo>
                  <a:pt x="13870" y="18400"/>
                </a:lnTo>
                <a:lnTo>
                  <a:pt x="13717" y="18563"/>
                </a:lnTo>
                <a:lnTo>
                  <a:pt x="13532" y="18523"/>
                </a:lnTo>
                <a:lnTo>
                  <a:pt x="13483" y="18326"/>
                </a:lnTo>
                <a:lnTo>
                  <a:pt x="13455" y="18284"/>
                </a:lnTo>
                <a:lnTo>
                  <a:pt x="13162" y="18279"/>
                </a:lnTo>
                <a:lnTo>
                  <a:pt x="13067" y="18334"/>
                </a:lnTo>
                <a:lnTo>
                  <a:pt x="12818" y="18402"/>
                </a:lnTo>
                <a:lnTo>
                  <a:pt x="12896" y="18456"/>
                </a:lnTo>
                <a:lnTo>
                  <a:pt x="13061" y="18456"/>
                </a:lnTo>
                <a:lnTo>
                  <a:pt x="13133" y="18520"/>
                </a:lnTo>
                <a:lnTo>
                  <a:pt x="13401" y="18477"/>
                </a:lnTo>
                <a:lnTo>
                  <a:pt x="13416" y="18508"/>
                </a:lnTo>
                <a:lnTo>
                  <a:pt x="13285" y="18528"/>
                </a:lnTo>
                <a:lnTo>
                  <a:pt x="13088" y="18604"/>
                </a:lnTo>
                <a:lnTo>
                  <a:pt x="13226" y="18644"/>
                </a:lnTo>
                <a:lnTo>
                  <a:pt x="13226" y="18696"/>
                </a:lnTo>
                <a:lnTo>
                  <a:pt x="13266" y="18735"/>
                </a:lnTo>
                <a:lnTo>
                  <a:pt x="13337" y="18713"/>
                </a:lnTo>
                <a:lnTo>
                  <a:pt x="13391" y="18644"/>
                </a:lnTo>
                <a:lnTo>
                  <a:pt x="13662" y="18708"/>
                </a:lnTo>
                <a:lnTo>
                  <a:pt x="13810" y="18688"/>
                </a:lnTo>
                <a:lnTo>
                  <a:pt x="14151" y="18717"/>
                </a:lnTo>
                <a:lnTo>
                  <a:pt x="14232" y="18796"/>
                </a:lnTo>
                <a:lnTo>
                  <a:pt x="14271" y="18912"/>
                </a:lnTo>
                <a:lnTo>
                  <a:pt x="14158" y="18969"/>
                </a:lnTo>
                <a:lnTo>
                  <a:pt x="14076" y="19078"/>
                </a:lnTo>
                <a:lnTo>
                  <a:pt x="14300" y="19023"/>
                </a:lnTo>
                <a:lnTo>
                  <a:pt x="14345" y="18981"/>
                </a:lnTo>
                <a:lnTo>
                  <a:pt x="14522" y="18957"/>
                </a:lnTo>
                <a:lnTo>
                  <a:pt x="14668" y="19008"/>
                </a:lnTo>
                <a:lnTo>
                  <a:pt x="14847" y="18964"/>
                </a:lnTo>
                <a:lnTo>
                  <a:pt x="14941" y="18954"/>
                </a:lnTo>
                <a:lnTo>
                  <a:pt x="15079" y="18875"/>
                </a:lnTo>
                <a:lnTo>
                  <a:pt x="15065" y="18799"/>
                </a:lnTo>
                <a:lnTo>
                  <a:pt x="15173" y="18730"/>
                </a:lnTo>
                <a:lnTo>
                  <a:pt x="15320" y="18651"/>
                </a:lnTo>
                <a:lnTo>
                  <a:pt x="15533" y="18627"/>
                </a:lnTo>
                <a:lnTo>
                  <a:pt x="15609" y="18696"/>
                </a:lnTo>
                <a:lnTo>
                  <a:pt x="15697" y="18723"/>
                </a:lnTo>
                <a:lnTo>
                  <a:pt x="15815" y="18747"/>
                </a:lnTo>
                <a:lnTo>
                  <a:pt x="15976" y="18700"/>
                </a:lnTo>
                <a:lnTo>
                  <a:pt x="16112" y="18658"/>
                </a:lnTo>
                <a:lnTo>
                  <a:pt x="16148" y="18669"/>
                </a:lnTo>
                <a:lnTo>
                  <a:pt x="16254" y="18619"/>
                </a:lnTo>
                <a:lnTo>
                  <a:pt x="16277" y="18580"/>
                </a:lnTo>
                <a:lnTo>
                  <a:pt x="16114" y="18604"/>
                </a:lnTo>
                <a:lnTo>
                  <a:pt x="16165" y="18563"/>
                </a:lnTo>
                <a:lnTo>
                  <a:pt x="16043" y="18594"/>
                </a:lnTo>
                <a:lnTo>
                  <a:pt x="16057" y="18541"/>
                </a:lnTo>
                <a:lnTo>
                  <a:pt x="15963" y="18582"/>
                </a:lnTo>
                <a:lnTo>
                  <a:pt x="15872" y="18503"/>
                </a:lnTo>
                <a:lnTo>
                  <a:pt x="15732" y="18483"/>
                </a:lnTo>
                <a:lnTo>
                  <a:pt x="15702" y="18417"/>
                </a:lnTo>
                <a:lnTo>
                  <a:pt x="15855" y="18350"/>
                </a:lnTo>
                <a:lnTo>
                  <a:pt x="15820" y="18301"/>
                </a:lnTo>
                <a:lnTo>
                  <a:pt x="15547" y="18326"/>
                </a:lnTo>
                <a:lnTo>
                  <a:pt x="15527" y="18264"/>
                </a:lnTo>
                <a:lnTo>
                  <a:pt x="15436" y="18235"/>
                </a:lnTo>
                <a:lnTo>
                  <a:pt x="15321" y="18210"/>
                </a:lnTo>
                <a:close/>
                <a:moveTo>
                  <a:pt x="18161" y="18447"/>
                </a:moveTo>
                <a:lnTo>
                  <a:pt x="18122" y="18454"/>
                </a:lnTo>
                <a:lnTo>
                  <a:pt x="18055" y="18471"/>
                </a:lnTo>
                <a:lnTo>
                  <a:pt x="18028" y="18474"/>
                </a:lnTo>
                <a:lnTo>
                  <a:pt x="17989" y="18483"/>
                </a:lnTo>
                <a:lnTo>
                  <a:pt x="17935" y="18499"/>
                </a:lnTo>
                <a:lnTo>
                  <a:pt x="17882" y="18536"/>
                </a:lnTo>
                <a:lnTo>
                  <a:pt x="17883" y="18555"/>
                </a:lnTo>
                <a:lnTo>
                  <a:pt x="17934" y="18562"/>
                </a:lnTo>
                <a:lnTo>
                  <a:pt x="17988" y="18552"/>
                </a:lnTo>
                <a:lnTo>
                  <a:pt x="18052" y="18528"/>
                </a:lnTo>
                <a:lnTo>
                  <a:pt x="18104" y="18503"/>
                </a:lnTo>
                <a:lnTo>
                  <a:pt x="18161" y="18447"/>
                </a:lnTo>
                <a:close/>
                <a:moveTo>
                  <a:pt x="12604" y="18666"/>
                </a:moveTo>
                <a:lnTo>
                  <a:pt x="12376" y="18696"/>
                </a:lnTo>
                <a:lnTo>
                  <a:pt x="12330" y="18769"/>
                </a:lnTo>
                <a:lnTo>
                  <a:pt x="12458" y="18760"/>
                </a:lnTo>
                <a:lnTo>
                  <a:pt x="12564" y="18740"/>
                </a:lnTo>
                <a:lnTo>
                  <a:pt x="12717" y="18732"/>
                </a:lnTo>
                <a:lnTo>
                  <a:pt x="12872" y="18764"/>
                </a:lnTo>
                <a:lnTo>
                  <a:pt x="12806" y="18678"/>
                </a:lnTo>
                <a:lnTo>
                  <a:pt x="12604" y="18666"/>
                </a:lnTo>
                <a:close/>
                <a:moveTo>
                  <a:pt x="12163" y="18752"/>
                </a:moveTo>
                <a:lnTo>
                  <a:pt x="11975" y="18772"/>
                </a:lnTo>
                <a:lnTo>
                  <a:pt x="12010" y="18823"/>
                </a:lnTo>
                <a:lnTo>
                  <a:pt x="12140" y="18836"/>
                </a:lnTo>
                <a:lnTo>
                  <a:pt x="12209" y="18789"/>
                </a:lnTo>
                <a:lnTo>
                  <a:pt x="12163" y="18752"/>
                </a:lnTo>
                <a:close/>
                <a:moveTo>
                  <a:pt x="17946" y="18802"/>
                </a:moveTo>
                <a:cubicBezTo>
                  <a:pt x="17938" y="18809"/>
                  <a:pt x="17931" y="18817"/>
                  <a:pt x="17924" y="18824"/>
                </a:cubicBezTo>
                <a:lnTo>
                  <a:pt x="17914" y="18824"/>
                </a:lnTo>
                <a:lnTo>
                  <a:pt x="17946" y="18802"/>
                </a:lnTo>
                <a:close/>
                <a:moveTo>
                  <a:pt x="13537" y="18848"/>
                </a:moveTo>
                <a:lnTo>
                  <a:pt x="13497" y="18895"/>
                </a:lnTo>
                <a:lnTo>
                  <a:pt x="13463" y="18944"/>
                </a:lnTo>
                <a:lnTo>
                  <a:pt x="13476" y="19028"/>
                </a:lnTo>
                <a:lnTo>
                  <a:pt x="13574" y="18932"/>
                </a:lnTo>
                <a:lnTo>
                  <a:pt x="13576" y="18876"/>
                </a:lnTo>
                <a:lnTo>
                  <a:pt x="13537" y="18848"/>
                </a:lnTo>
                <a:close/>
                <a:moveTo>
                  <a:pt x="8273" y="18920"/>
                </a:moveTo>
                <a:lnTo>
                  <a:pt x="8154" y="19009"/>
                </a:lnTo>
                <a:lnTo>
                  <a:pt x="8319" y="19048"/>
                </a:lnTo>
                <a:lnTo>
                  <a:pt x="8354" y="19102"/>
                </a:lnTo>
                <a:lnTo>
                  <a:pt x="8687" y="19201"/>
                </a:lnTo>
                <a:lnTo>
                  <a:pt x="8762" y="19198"/>
                </a:lnTo>
                <a:lnTo>
                  <a:pt x="8896" y="19228"/>
                </a:lnTo>
                <a:lnTo>
                  <a:pt x="9110" y="19297"/>
                </a:lnTo>
                <a:lnTo>
                  <a:pt x="9283" y="19336"/>
                </a:lnTo>
                <a:lnTo>
                  <a:pt x="9475" y="19365"/>
                </a:lnTo>
                <a:lnTo>
                  <a:pt x="9642" y="19375"/>
                </a:lnTo>
                <a:lnTo>
                  <a:pt x="9846" y="19435"/>
                </a:lnTo>
                <a:lnTo>
                  <a:pt x="10056" y="19405"/>
                </a:lnTo>
                <a:lnTo>
                  <a:pt x="9827" y="19326"/>
                </a:lnTo>
                <a:lnTo>
                  <a:pt x="9549" y="19282"/>
                </a:lnTo>
                <a:lnTo>
                  <a:pt x="9480" y="19203"/>
                </a:lnTo>
                <a:lnTo>
                  <a:pt x="9137" y="19112"/>
                </a:lnTo>
                <a:lnTo>
                  <a:pt x="9097" y="19154"/>
                </a:lnTo>
                <a:lnTo>
                  <a:pt x="8745" y="19097"/>
                </a:lnTo>
                <a:lnTo>
                  <a:pt x="8719" y="19053"/>
                </a:lnTo>
                <a:lnTo>
                  <a:pt x="8642" y="19033"/>
                </a:lnTo>
                <a:lnTo>
                  <a:pt x="8494" y="18964"/>
                </a:lnTo>
                <a:lnTo>
                  <a:pt x="8273" y="18920"/>
                </a:lnTo>
                <a:close/>
                <a:moveTo>
                  <a:pt x="17420" y="19141"/>
                </a:moveTo>
                <a:lnTo>
                  <a:pt x="17378" y="19161"/>
                </a:lnTo>
                <a:lnTo>
                  <a:pt x="17301" y="19211"/>
                </a:lnTo>
                <a:lnTo>
                  <a:pt x="17171" y="19296"/>
                </a:lnTo>
                <a:lnTo>
                  <a:pt x="17089" y="19353"/>
                </a:lnTo>
                <a:lnTo>
                  <a:pt x="17069" y="19344"/>
                </a:lnTo>
                <a:lnTo>
                  <a:pt x="17005" y="19403"/>
                </a:lnTo>
                <a:lnTo>
                  <a:pt x="16894" y="19482"/>
                </a:lnTo>
                <a:lnTo>
                  <a:pt x="16804" y="19526"/>
                </a:lnTo>
                <a:lnTo>
                  <a:pt x="16653" y="19600"/>
                </a:lnTo>
                <a:lnTo>
                  <a:pt x="16540" y="19671"/>
                </a:lnTo>
                <a:lnTo>
                  <a:pt x="16469" y="19713"/>
                </a:lnTo>
                <a:lnTo>
                  <a:pt x="16392" y="19777"/>
                </a:lnTo>
                <a:lnTo>
                  <a:pt x="16370" y="19811"/>
                </a:lnTo>
                <a:lnTo>
                  <a:pt x="16281" y="19883"/>
                </a:lnTo>
                <a:lnTo>
                  <a:pt x="16301" y="19885"/>
                </a:lnTo>
                <a:lnTo>
                  <a:pt x="16422" y="19827"/>
                </a:lnTo>
                <a:lnTo>
                  <a:pt x="16633" y="19708"/>
                </a:lnTo>
                <a:lnTo>
                  <a:pt x="16708" y="19654"/>
                </a:lnTo>
                <a:lnTo>
                  <a:pt x="16809" y="19588"/>
                </a:lnTo>
                <a:lnTo>
                  <a:pt x="16936" y="19504"/>
                </a:lnTo>
                <a:lnTo>
                  <a:pt x="17040" y="19439"/>
                </a:lnTo>
                <a:lnTo>
                  <a:pt x="17151" y="19373"/>
                </a:lnTo>
                <a:lnTo>
                  <a:pt x="17210" y="19333"/>
                </a:lnTo>
                <a:lnTo>
                  <a:pt x="17277" y="19294"/>
                </a:lnTo>
                <a:lnTo>
                  <a:pt x="17383" y="19216"/>
                </a:lnTo>
                <a:lnTo>
                  <a:pt x="17360" y="19220"/>
                </a:lnTo>
                <a:lnTo>
                  <a:pt x="17338" y="19220"/>
                </a:lnTo>
                <a:lnTo>
                  <a:pt x="17439" y="19144"/>
                </a:lnTo>
                <a:lnTo>
                  <a:pt x="17420" y="19141"/>
                </a:lnTo>
                <a:close/>
                <a:moveTo>
                  <a:pt x="12143" y="19361"/>
                </a:moveTo>
                <a:lnTo>
                  <a:pt x="12086" y="19380"/>
                </a:lnTo>
                <a:lnTo>
                  <a:pt x="11956" y="19393"/>
                </a:lnTo>
                <a:lnTo>
                  <a:pt x="11797" y="19429"/>
                </a:lnTo>
                <a:lnTo>
                  <a:pt x="11775" y="19455"/>
                </a:lnTo>
                <a:lnTo>
                  <a:pt x="11591" y="19509"/>
                </a:lnTo>
                <a:lnTo>
                  <a:pt x="11510" y="19580"/>
                </a:lnTo>
                <a:lnTo>
                  <a:pt x="11494" y="19617"/>
                </a:lnTo>
                <a:lnTo>
                  <a:pt x="11515" y="19629"/>
                </a:lnTo>
                <a:lnTo>
                  <a:pt x="11674" y="19597"/>
                </a:lnTo>
                <a:lnTo>
                  <a:pt x="11795" y="19509"/>
                </a:lnTo>
                <a:lnTo>
                  <a:pt x="11951" y="19467"/>
                </a:lnTo>
                <a:lnTo>
                  <a:pt x="12145" y="19405"/>
                </a:lnTo>
                <a:lnTo>
                  <a:pt x="12214" y="19368"/>
                </a:lnTo>
                <a:lnTo>
                  <a:pt x="12143" y="19361"/>
                </a:lnTo>
                <a:close/>
                <a:moveTo>
                  <a:pt x="11394" y="19386"/>
                </a:moveTo>
                <a:lnTo>
                  <a:pt x="11226" y="19432"/>
                </a:lnTo>
                <a:lnTo>
                  <a:pt x="11103" y="19444"/>
                </a:lnTo>
                <a:lnTo>
                  <a:pt x="10987" y="19412"/>
                </a:lnTo>
                <a:lnTo>
                  <a:pt x="10839" y="19435"/>
                </a:lnTo>
                <a:lnTo>
                  <a:pt x="10840" y="19476"/>
                </a:lnTo>
                <a:lnTo>
                  <a:pt x="11086" y="19487"/>
                </a:lnTo>
                <a:lnTo>
                  <a:pt x="11366" y="19449"/>
                </a:lnTo>
                <a:lnTo>
                  <a:pt x="11394" y="19386"/>
                </a:lnTo>
                <a:close/>
                <a:moveTo>
                  <a:pt x="10463" y="19392"/>
                </a:moveTo>
                <a:lnTo>
                  <a:pt x="10415" y="19429"/>
                </a:lnTo>
                <a:lnTo>
                  <a:pt x="10312" y="19427"/>
                </a:lnTo>
                <a:lnTo>
                  <a:pt x="10250" y="19487"/>
                </a:lnTo>
                <a:lnTo>
                  <a:pt x="10349" y="19493"/>
                </a:lnTo>
                <a:lnTo>
                  <a:pt x="10477" y="19481"/>
                </a:lnTo>
                <a:lnTo>
                  <a:pt x="10692" y="19464"/>
                </a:lnTo>
                <a:lnTo>
                  <a:pt x="10645" y="19415"/>
                </a:lnTo>
                <a:lnTo>
                  <a:pt x="10531" y="19422"/>
                </a:lnTo>
                <a:lnTo>
                  <a:pt x="10463" y="19392"/>
                </a:lnTo>
                <a:close/>
                <a:moveTo>
                  <a:pt x="10835" y="19536"/>
                </a:moveTo>
                <a:lnTo>
                  <a:pt x="10662" y="19556"/>
                </a:lnTo>
                <a:lnTo>
                  <a:pt x="10908" y="19632"/>
                </a:lnTo>
                <a:lnTo>
                  <a:pt x="10987" y="19629"/>
                </a:lnTo>
                <a:lnTo>
                  <a:pt x="10997" y="19600"/>
                </a:lnTo>
                <a:lnTo>
                  <a:pt x="10933" y="19568"/>
                </a:lnTo>
                <a:lnTo>
                  <a:pt x="10835" y="19536"/>
                </a:lnTo>
                <a:close/>
              </a:path>
            </a:pathLst>
          </a:custGeom>
          <a:solidFill>
            <a:schemeClr val="accent1">
              <a:hueOff val="550649"/>
              <a:satOff val="22840"/>
              <a:lumOff val="-3725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1" name="烧杯"/>
          <p:cNvSpPr/>
          <p:nvPr/>
        </p:nvSpPr>
        <p:spPr>
          <a:xfrm>
            <a:off x="10039989" y="5011258"/>
            <a:ext cx="547777" cy="788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600" extrusionOk="0">
                <a:moveTo>
                  <a:pt x="7609" y="0"/>
                </a:moveTo>
                <a:cubicBezTo>
                  <a:pt x="7178" y="0"/>
                  <a:pt x="6826" y="248"/>
                  <a:pt x="6826" y="552"/>
                </a:cubicBezTo>
                <a:cubicBezTo>
                  <a:pt x="6826" y="856"/>
                  <a:pt x="7178" y="1104"/>
                  <a:pt x="7609" y="1104"/>
                </a:cubicBezTo>
                <a:lnTo>
                  <a:pt x="7978" y="1104"/>
                </a:lnTo>
                <a:lnTo>
                  <a:pt x="7978" y="5587"/>
                </a:lnTo>
                <a:lnTo>
                  <a:pt x="53" y="20785"/>
                </a:lnTo>
                <a:cubicBezTo>
                  <a:pt x="-153" y="21181"/>
                  <a:pt x="264" y="21600"/>
                  <a:pt x="863" y="21600"/>
                </a:cubicBezTo>
                <a:lnTo>
                  <a:pt x="20433" y="21600"/>
                </a:lnTo>
                <a:cubicBezTo>
                  <a:pt x="21032" y="21600"/>
                  <a:pt x="21447" y="21181"/>
                  <a:pt x="21241" y="20785"/>
                </a:cubicBezTo>
                <a:lnTo>
                  <a:pt x="13318" y="5587"/>
                </a:lnTo>
                <a:lnTo>
                  <a:pt x="13318" y="1104"/>
                </a:lnTo>
                <a:lnTo>
                  <a:pt x="13687" y="1104"/>
                </a:lnTo>
                <a:cubicBezTo>
                  <a:pt x="14119" y="1104"/>
                  <a:pt x="14470" y="856"/>
                  <a:pt x="14470" y="552"/>
                </a:cubicBezTo>
                <a:cubicBezTo>
                  <a:pt x="14470" y="248"/>
                  <a:pt x="14119" y="0"/>
                  <a:pt x="13687" y="0"/>
                </a:cubicBezTo>
                <a:lnTo>
                  <a:pt x="7609" y="0"/>
                </a:lnTo>
                <a:close/>
                <a:moveTo>
                  <a:pt x="9109" y="7347"/>
                </a:moveTo>
                <a:lnTo>
                  <a:pt x="12202" y="7347"/>
                </a:lnTo>
                <a:lnTo>
                  <a:pt x="12202" y="7725"/>
                </a:lnTo>
                <a:lnTo>
                  <a:pt x="9109" y="7725"/>
                </a:lnTo>
                <a:lnTo>
                  <a:pt x="9109" y="7347"/>
                </a:lnTo>
                <a:close/>
                <a:moveTo>
                  <a:pt x="10498" y="8383"/>
                </a:moveTo>
                <a:lnTo>
                  <a:pt x="12199" y="8383"/>
                </a:lnTo>
                <a:lnTo>
                  <a:pt x="12199" y="8761"/>
                </a:lnTo>
                <a:lnTo>
                  <a:pt x="10498" y="8761"/>
                </a:lnTo>
                <a:lnTo>
                  <a:pt x="10498" y="8383"/>
                </a:lnTo>
                <a:close/>
                <a:moveTo>
                  <a:pt x="10498" y="9420"/>
                </a:moveTo>
                <a:lnTo>
                  <a:pt x="12199" y="9420"/>
                </a:lnTo>
                <a:lnTo>
                  <a:pt x="12199" y="9798"/>
                </a:lnTo>
                <a:lnTo>
                  <a:pt x="10498" y="9798"/>
                </a:lnTo>
                <a:lnTo>
                  <a:pt x="10498" y="9420"/>
                </a:lnTo>
                <a:close/>
                <a:moveTo>
                  <a:pt x="10496" y="10457"/>
                </a:moveTo>
                <a:lnTo>
                  <a:pt x="12197" y="10457"/>
                </a:lnTo>
                <a:lnTo>
                  <a:pt x="12197" y="10834"/>
                </a:lnTo>
                <a:lnTo>
                  <a:pt x="10496" y="10834"/>
                </a:lnTo>
                <a:lnTo>
                  <a:pt x="10496" y="10457"/>
                </a:lnTo>
                <a:close/>
                <a:moveTo>
                  <a:pt x="9104" y="11494"/>
                </a:moveTo>
                <a:lnTo>
                  <a:pt x="12197" y="11494"/>
                </a:lnTo>
                <a:lnTo>
                  <a:pt x="12197" y="11870"/>
                </a:lnTo>
                <a:lnTo>
                  <a:pt x="9104" y="11870"/>
                </a:lnTo>
                <a:lnTo>
                  <a:pt x="9104" y="11494"/>
                </a:lnTo>
                <a:close/>
                <a:moveTo>
                  <a:pt x="10494" y="12530"/>
                </a:moveTo>
                <a:lnTo>
                  <a:pt x="12195" y="12530"/>
                </a:lnTo>
                <a:lnTo>
                  <a:pt x="12195" y="12906"/>
                </a:lnTo>
                <a:lnTo>
                  <a:pt x="10494" y="12906"/>
                </a:lnTo>
                <a:lnTo>
                  <a:pt x="10494" y="12530"/>
                </a:lnTo>
                <a:close/>
                <a:moveTo>
                  <a:pt x="10494" y="13566"/>
                </a:moveTo>
                <a:lnTo>
                  <a:pt x="12195" y="13566"/>
                </a:lnTo>
                <a:lnTo>
                  <a:pt x="12195" y="13944"/>
                </a:lnTo>
                <a:lnTo>
                  <a:pt x="10494" y="13944"/>
                </a:lnTo>
                <a:lnTo>
                  <a:pt x="10494" y="13566"/>
                </a:lnTo>
                <a:close/>
                <a:moveTo>
                  <a:pt x="10491" y="14602"/>
                </a:moveTo>
                <a:lnTo>
                  <a:pt x="12195" y="14602"/>
                </a:lnTo>
                <a:lnTo>
                  <a:pt x="12192" y="14980"/>
                </a:lnTo>
                <a:lnTo>
                  <a:pt x="10491" y="14980"/>
                </a:lnTo>
                <a:lnTo>
                  <a:pt x="10491" y="14602"/>
                </a:lnTo>
                <a:close/>
                <a:moveTo>
                  <a:pt x="9099" y="15638"/>
                </a:moveTo>
                <a:lnTo>
                  <a:pt x="12192" y="15638"/>
                </a:lnTo>
                <a:lnTo>
                  <a:pt x="12192" y="16016"/>
                </a:lnTo>
                <a:lnTo>
                  <a:pt x="9099" y="16016"/>
                </a:lnTo>
                <a:lnTo>
                  <a:pt x="9099" y="15638"/>
                </a:lnTo>
                <a:close/>
                <a:moveTo>
                  <a:pt x="10489" y="16674"/>
                </a:moveTo>
                <a:lnTo>
                  <a:pt x="12192" y="16674"/>
                </a:lnTo>
                <a:lnTo>
                  <a:pt x="12190" y="17052"/>
                </a:lnTo>
                <a:lnTo>
                  <a:pt x="10489" y="17052"/>
                </a:lnTo>
                <a:lnTo>
                  <a:pt x="10489" y="16674"/>
                </a:lnTo>
                <a:close/>
                <a:moveTo>
                  <a:pt x="10489" y="17710"/>
                </a:moveTo>
                <a:lnTo>
                  <a:pt x="12190" y="17710"/>
                </a:lnTo>
                <a:lnTo>
                  <a:pt x="12190" y="18088"/>
                </a:lnTo>
                <a:lnTo>
                  <a:pt x="10489" y="18088"/>
                </a:lnTo>
                <a:lnTo>
                  <a:pt x="10489" y="17710"/>
                </a:lnTo>
                <a:close/>
                <a:moveTo>
                  <a:pt x="10489" y="18746"/>
                </a:moveTo>
                <a:lnTo>
                  <a:pt x="12190" y="18746"/>
                </a:lnTo>
                <a:lnTo>
                  <a:pt x="12187" y="19124"/>
                </a:lnTo>
                <a:lnTo>
                  <a:pt x="10486" y="19124"/>
                </a:lnTo>
                <a:lnTo>
                  <a:pt x="10489" y="18746"/>
                </a:lnTo>
                <a:close/>
                <a:moveTo>
                  <a:pt x="9095" y="19783"/>
                </a:moveTo>
                <a:lnTo>
                  <a:pt x="12187" y="19783"/>
                </a:lnTo>
                <a:lnTo>
                  <a:pt x="12187" y="20161"/>
                </a:lnTo>
                <a:lnTo>
                  <a:pt x="9095" y="20161"/>
                </a:lnTo>
                <a:lnTo>
                  <a:pt x="9095" y="19783"/>
                </a:lnTo>
                <a:close/>
              </a:path>
            </a:pathLst>
          </a:custGeom>
          <a:solidFill>
            <a:schemeClr val="accent1">
              <a:hueOff val="550649"/>
              <a:satOff val="22840"/>
              <a:lumOff val="-3725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2" name="语料"/>
          <p:cNvSpPr txBox="1"/>
          <p:nvPr/>
        </p:nvSpPr>
        <p:spPr>
          <a:xfrm>
            <a:off x="9919469" y="5955265"/>
            <a:ext cx="788816" cy="567394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语料</a:t>
            </a:r>
          </a:p>
        </p:txBody>
      </p:sp>
      <p:sp>
        <p:nvSpPr>
          <p:cNvPr id="823" name="硬币"/>
          <p:cNvSpPr/>
          <p:nvPr/>
        </p:nvSpPr>
        <p:spPr>
          <a:xfrm>
            <a:off x="1626560" y="4956093"/>
            <a:ext cx="896453" cy="899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>
              <a:hueOff val="550649"/>
              <a:satOff val="22840"/>
              <a:lumOff val="-3725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4" name="有害样品库"/>
          <p:cNvSpPr txBox="1"/>
          <p:nvPr/>
        </p:nvSpPr>
        <p:spPr>
          <a:xfrm>
            <a:off x="1201560" y="5961364"/>
            <a:ext cx="1746453" cy="567394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有害样品库</a:t>
            </a:r>
          </a:p>
        </p:txBody>
      </p:sp>
      <p:sp>
        <p:nvSpPr>
          <p:cNvPr id="825" name="月球"/>
          <p:cNvSpPr/>
          <p:nvPr/>
        </p:nvSpPr>
        <p:spPr>
          <a:xfrm>
            <a:off x="13426808" y="5129240"/>
            <a:ext cx="788816" cy="788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45" y="0"/>
                  <a:pt x="0" y="4845"/>
                  <a:pt x="0" y="10800"/>
                </a:cubicBezTo>
                <a:cubicBezTo>
                  <a:pt x="0" y="16755"/>
                  <a:pt x="4845" y="21600"/>
                  <a:pt x="10800" y="21600"/>
                </a:cubicBezTo>
                <a:cubicBezTo>
                  <a:pt x="16755" y="21600"/>
                  <a:pt x="21600" y="16755"/>
                  <a:pt x="21600" y="10800"/>
                </a:cubicBezTo>
                <a:cubicBezTo>
                  <a:pt x="21600" y="4845"/>
                  <a:pt x="16755" y="0"/>
                  <a:pt x="10800" y="0"/>
                </a:cubicBezTo>
                <a:close/>
                <a:moveTo>
                  <a:pt x="10800" y="785"/>
                </a:moveTo>
                <a:cubicBezTo>
                  <a:pt x="16322" y="785"/>
                  <a:pt x="20815" y="5278"/>
                  <a:pt x="20815" y="10800"/>
                </a:cubicBezTo>
                <a:cubicBezTo>
                  <a:pt x="20815" y="16322"/>
                  <a:pt x="16322" y="20813"/>
                  <a:pt x="10800" y="20813"/>
                </a:cubicBezTo>
                <a:cubicBezTo>
                  <a:pt x="5278" y="20813"/>
                  <a:pt x="787" y="16322"/>
                  <a:pt x="787" y="10800"/>
                </a:cubicBezTo>
                <a:cubicBezTo>
                  <a:pt x="787" y="5278"/>
                  <a:pt x="5278" y="785"/>
                  <a:pt x="10800" y="785"/>
                </a:cubicBezTo>
                <a:close/>
                <a:moveTo>
                  <a:pt x="14618" y="3330"/>
                </a:moveTo>
                <a:cubicBezTo>
                  <a:pt x="14091" y="3330"/>
                  <a:pt x="13662" y="3758"/>
                  <a:pt x="13662" y="4284"/>
                </a:cubicBezTo>
                <a:cubicBezTo>
                  <a:pt x="13662" y="4811"/>
                  <a:pt x="14091" y="5240"/>
                  <a:pt x="14618" y="5240"/>
                </a:cubicBezTo>
                <a:cubicBezTo>
                  <a:pt x="15144" y="5240"/>
                  <a:pt x="15572" y="4811"/>
                  <a:pt x="15572" y="4284"/>
                </a:cubicBezTo>
                <a:cubicBezTo>
                  <a:pt x="15572" y="3758"/>
                  <a:pt x="15144" y="3330"/>
                  <a:pt x="14618" y="3330"/>
                </a:cubicBezTo>
                <a:close/>
                <a:moveTo>
                  <a:pt x="14618" y="3758"/>
                </a:moveTo>
                <a:cubicBezTo>
                  <a:pt x="14907" y="3758"/>
                  <a:pt x="15142" y="3995"/>
                  <a:pt x="15142" y="4284"/>
                </a:cubicBezTo>
                <a:cubicBezTo>
                  <a:pt x="15142" y="4574"/>
                  <a:pt x="14907" y="4811"/>
                  <a:pt x="14618" y="4811"/>
                </a:cubicBezTo>
                <a:cubicBezTo>
                  <a:pt x="14328" y="4811"/>
                  <a:pt x="14092" y="4574"/>
                  <a:pt x="14092" y="4284"/>
                </a:cubicBezTo>
                <a:cubicBezTo>
                  <a:pt x="14092" y="3995"/>
                  <a:pt x="14328" y="3758"/>
                  <a:pt x="14618" y="3758"/>
                </a:cubicBezTo>
                <a:close/>
                <a:moveTo>
                  <a:pt x="9083" y="4403"/>
                </a:moveTo>
                <a:cubicBezTo>
                  <a:pt x="8152" y="4403"/>
                  <a:pt x="7395" y="5160"/>
                  <a:pt x="7395" y="6091"/>
                </a:cubicBezTo>
                <a:cubicBezTo>
                  <a:pt x="7395" y="7022"/>
                  <a:pt x="8152" y="7779"/>
                  <a:pt x="9083" y="7779"/>
                </a:cubicBezTo>
                <a:cubicBezTo>
                  <a:pt x="10014" y="7779"/>
                  <a:pt x="10771" y="7022"/>
                  <a:pt x="10771" y="6091"/>
                </a:cubicBezTo>
                <a:cubicBezTo>
                  <a:pt x="10771" y="5160"/>
                  <a:pt x="10014" y="4403"/>
                  <a:pt x="9083" y="4403"/>
                </a:cubicBezTo>
                <a:close/>
                <a:moveTo>
                  <a:pt x="9083" y="4833"/>
                </a:moveTo>
                <a:cubicBezTo>
                  <a:pt x="9777" y="4833"/>
                  <a:pt x="10342" y="5397"/>
                  <a:pt x="10342" y="6091"/>
                </a:cubicBezTo>
                <a:cubicBezTo>
                  <a:pt x="10342" y="6785"/>
                  <a:pt x="9777" y="7349"/>
                  <a:pt x="9083" y="7349"/>
                </a:cubicBezTo>
                <a:cubicBezTo>
                  <a:pt x="8389" y="7349"/>
                  <a:pt x="7825" y="6785"/>
                  <a:pt x="7825" y="6091"/>
                </a:cubicBezTo>
                <a:cubicBezTo>
                  <a:pt x="7825" y="5397"/>
                  <a:pt x="8389" y="4833"/>
                  <a:pt x="9083" y="4833"/>
                </a:cubicBezTo>
                <a:close/>
                <a:moveTo>
                  <a:pt x="17669" y="6549"/>
                </a:moveTo>
                <a:cubicBezTo>
                  <a:pt x="16738" y="6549"/>
                  <a:pt x="15981" y="7307"/>
                  <a:pt x="15981" y="8237"/>
                </a:cubicBezTo>
                <a:cubicBezTo>
                  <a:pt x="15981" y="9168"/>
                  <a:pt x="16738" y="9926"/>
                  <a:pt x="17669" y="9926"/>
                </a:cubicBezTo>
                <a:cubicBezTo>
                  <a:pt x="18600" y="9926"/>
                  <a:pt x="19357" y="9168"/>
                  <a:pt x="19357" y="8237"/>
                </a:cubicBezTo>
                <a:cubicBezTo>
                  <a:pt x="19357" y="7307"/>
                  <a:pt x="18600" y="6549"/>
                  <a:pt x="17669" y="6549"/>
                </a:cubicBezTo>
                <a:close/>
                <a:moveTo>
                  <a:pt x="17669" y="6979"/>
                </a:moveTo>
                <a:cubicBezTo>
                  <a:pt x="18363" y="6979"/>
                  <a:pt x="18927" y="7543"/>
                  <a:pt x="18927" y="8237"/>
                </a:cubicBezTo>
                <a:cubicBezTo>
                  <a:pt x="18927" y="8931"/>
                  <a:pt x="18363" y="9496"/>
                  <a:pt x="17669" y="9496"/>
                </a:cubicBezTo>
                <a:cubicBezTo>
                  <a:pt x="16975" y="9496"/>
                  <a:pt x="16411" y="8931"/>
                  <a:pt x="16411" y="8237"/>
                </a:cubicBezTo>
                <a:cubicBezTo>
                  <a:pt x="16411" y="7543"/>
                  <a:pt x="16975" y="6979"/>
                  <a:pt x="17669" y="6979"/>
                </a:cubicBezTo>
                <a:close/>
                <a:moveTo>
                  <a:pt x="12732" y="7260"/>
                </a:moveTo>
                <a:cubicBezTo>
                  <a:pt x="11225" y="7260"/>
                  <a:pt x="10000" y="8486"/>
                  <a:pt x="10000" y="9993"/>
                </a:cubicBezTo>
                <a:cubicBezTo>
                  <a:pt x="10000" y="11500"/>
                  <a:pt x="11225" y="12727"/>
                  <a:pt x="12732" y="12727"/>
                </a:cubicBezTo>
                <a:cubicBezTo>
                  <a:pt x="14239" y="12727"/>
                  <a:pt x="15465" y="11500"/>
                  <a:pt x="15465" y="9993"/>
                </a:cubicBezTo>
                <a:cubicBezTo>
                  <a:pt x="15465" y="8486"/>
                  <a:pt x="14239" y="7260"/>
                  <a:pt x="12732" y="7260"/>
                </a:cubicBezTo>
                <a:close/>
                <a:moveTo>
                  <a:pt x="12732" y="7689"/>
                </a:moveTo>
                <a:cubicBezTo>
                  <a:pt x="14002" y="7689"/>
                  <a:pt x="15035" y="8723"/>
                  <a:pt x="15035" y="9993"/>
                </a:cubicBezTo>
                <a:cubicBezTo>
                  <a:pt x="15035" y="11263"/>
                  <a:pt x="14002" y="12297"/>
                  <a:pt x="12732" y="12297"/>
                </a:cubicBezTo>
                <a:cubicBezTo>
                  <a:pt x="11461" y="12297"/>
                  <a:pt x="10428" y="11263"/>
                  <a:pt x="10428" y="9993"/>
                </a:cubicBezTo>
                <a:cubicBezTo>
                  <a:pt x="10428" y="8723"/>
                  <a:pt x="11461" y="7689"/>
                  <a:pt x="12732" y="7689"/>
                </a:cubicBezTo>
                <a:close/>
                <a:moveTo>
                  <a:pt x="6461" y="8696"/>
                </a:moveTo>
                <a:cubicBezTo>
                  <a:pt x="5833" y="8696"/>
                  <a:pt x="5321" y="9208"/>
                  <a:pt x="5321" y="9836"/>
                </a:cubicBezTo>
                <a:cubicBezTo>
                  <a:pt x="5321" y="10464"/>
                  <a:pt x="5833" y="10974"/>
                  <a:pt x="6461" y="10974"/>
                </a:cubicBezTo>
                <a:cubicBezTo>
                  <a:pt x="7090" y="10974"/>
                  <a:pt x="7600" y="10464"/>
                  <a:pt x="7600" y="9836"/>
                </a:cubicBezTo>
                <a:cubicBezTo>
                  <a:pt x="7600" y="9208"/>
                  <a:pt x="7090" y="8696"/>
                  <a:pt x="6461" y="8696"/>
                </a:cubicBezTo>
                <a:close/>
                <a:moveTo>
                  <a:pt x="6461" y="9125"/>
                </a:moveTo>
                <a:cubicBezTo>
                  <a:pt x="6853" y="9125"/>
                  <a:pt x="7172" y="9444"/>
                  <a:pt x="7172" y="9836"/>
                </a:cubicBezTo>
                <a:cubicBezTo>
                  <a:pt x="7172" y="10228"/>
                  <a:pt x="6853" y="10546"/>
                  <a:pt x="6461" y="10546"/>
                </a:cubicBezTo>
                <a:cubicBezTo>
                  <a:pt x="6070" y="10546"/>
                  <a:pt x="5751" y="10228"/>
                  <a:pt x="5751" y="9836"/>
                </a:cubicBezTo>
                <a:cubicBezTo>
                  <a:pt x="5751" y="9444"/>
                  <a:pt x="6070" y="9125"/>
                  <a:pt x="6461" y="9125"/>
                </a:cubicBezTo>
                <a:close/>
                <a:moveTo>
                  <a:pt x="18266" y="11700"/>
                </a:moveTo>
                <a:cubicBezTo>
                  <a:pt x="17638" y="11700"/>
                  <a:pt x="17126" y="12212"/>
                  <a:pt x="17126" y="12840"/>
                </a:cubicBezTo>
                <a:cubicBezTo>
                  <a:pt x="17126" y="13468"/>
                  <a:pt x="17638" y="13980"/>
                  <a:pt x="18266" y="13980"/>
                </a:cubicBezTo>
                <a:cubicBezTo>
                  <a:pt x="18894" y="13980"/>
                  <a:pt x="19406" y="13468"/>
                  <a:pt x="19406" y="12840"/>
                </a:cubicBezTo>
                <a:cubicBezTo>
                  <a:pt x="19406" y="12212"/>
                  <a:pt x="18895" y="11700"/>
                  <a:pt x="18266" y="11700"/>
                </a:cubicBezTo>
                <a:close/>
                <a:moveTo>
                  <a:pt x="18266" y="12129"/>
                </a:moveTo>
                <a:cubicBezTo>
                  <a:pt x="18658" y="12129"/>
                  <a:pt x="18977" y="12448"/>
                  <a:pt x="18977" y="12840"/>
                </a:cubicBezTo>
                <a:cubicBezTo>
                  <a:pt x="18977" y="13232"/>
                  <a:pt x="18658" y="13550"/>
                  <a:pt x="18266" y="13550"/>
                </a:cubicBezTo>
                <a:cubicBezTo>
                  <a:pt x="17875" y="13550"/>
                  <a:pt x="17556" y="13232"/>
                  <a:pt x="17556" y="12840"/>
                </a:cubicBezTo>
                <a:cubicBezTo>
                  <a:pt x="17556" y="12448"/>
                  <a:pt x="17875" y="12129"/>
                  <a:pt x="18266" y="12129"/>
                </a:cubicBezTo>
                <a:close/>
                <a:moveTo>
                  <a:pt x="4745" y="14445"/>
                </a:moveTo>
                <a:cubicBezTo>
                  <a:pt x="4236" y="14445"/>
                  <a:pt x="3821" y="14858"/>
                  <a:pt x="3821" y="15367"/>
                </a:cubicBezTo>
                <a:cubicBezTo>
                  <a:pt x="3821" y="15876"/>
                  <a:pt x="4236" y="16290"/>
                  <a:pt x="4745" y="16290"/>
                </a:cubicBezTo>
                <a:cubicBezTo>
                  <a:pt x="5253" y="16290"/>
                  <a:pt x="5666" y="15876"/>
                  <a:pt x="5666" y="15367"/>
                </a:cubicBezTo>
                <a:cubicBezTo>
                  <a:pt x="5666" y="14858"/>
                  <a:pt x="5253" y="14445"/>
                  <a:pt x="4745" y="14445"/>
                </a:cubicBezTo>
                <a:close/>
                <a:moveTo>
                  <a:pt x="4745" y="14875"/>
                </a:moveTo>
                <a:cubicBezTo>
                  <a:pt x="5016" y="14875"/>
                  <a:pt x="5237" y="15095"/>
                  <a:pt x="5237" y="15367"/>
                </a:cubicBezTo>
                <a:cubicBezTo>
                  <a:pt x="5237" y="15639"/>
                  <a:pt x="5016" y="15861"/>
                  <a:pt x="4745" y="15861"/>
                </a:cubicBezTo>
                <a:cubicBezTo>
                  <a:pt x="4473" y="15861"/>
                  <a:pt x="4251" y="15639"/>
                  <a:pt x="4251" y="15367"/>
                </a:cubicBezTo>
                <a:cubicBezTo>
                  <a:pt x="4251" y="15095"/>
                  <a:pt x="4473" y="14875"/>
                  <a:pt x="4745" y="14875"/>
                </a:cubicBezTo>
                <a:close/>
                <a:moveTo>
                  <a:pt x="10540" y="15090"/>
                </a:moveTo>
                <a:cubicBezTo>
                  <a:pt x="10031" y="15090"/>
                  <a:pt x="9616" y="15503"/>
                  <a:pt x="9616" y="16011"/>
                </a:cubicBezTo>
                <a:cubicBezTo>
                  <a:pt x="9616" y="16520"/>
                  <a:pt x="10031" y="16933"/>
                  <a:pt x="10540" y="16933"/>
                </a:cubicBezTo>
                <a:cubicBezTo>
                  <a:pt x="11048" y="16933"/>
                  <a:pt x="11461" y="16520"/>
                  <a:pt x="11461" y="16011"/>
                </a:cubicBezTo>
                <a:cubicBezTo>
                  <a:pt x="11461" y="15503"/>
                  <a:pt x="11048" y="15090"/>
                  <a:pt x="10540" y="15090"/>
                </a:cubicBezTo>
                <a:close/>
                <a:moveTo>
                  <a:pt x="10540" y="15517"/>
                </a:moveTo>
                <a:cubicBezTo>
                  <a:pt x="10811" y="15517"/>
                  <a:pt x="11032" y="15739"/>
                  <a:pt x="11032" y="16011"/>
                </a:cubicBezTo>
                <a:cubicBezTo>
                  <a:pt x="11032" y="16283"/>
                  <a:pt x="10811" y="16505"/>
                  <a:pt x="10540" y="16505"/>
                </a:cubicBezTo>
                <a:cubicBezTo>
                  <a:pt x="10268" y="16505"/>
                  <a:pt x="10046" y="16283"/>
                  <a:pt x="10046" y="16011"/>
                </a:cubicBezTo>
                <a:cubicBezTo>
                  <a:pt x="10046" y="15739"/>
                  <a:pt x="10268" y="15517"/>
                  <a:pt x="10540" y="15517"/>
                </a:cubicBezTo>
                <a:close/>
                <a:moveTo>
                  <a:pt x="7963" y="15947"/>
                </a:moveTo>
                <a:cubicBezTo>
                  <a:pt x="7455" y="15947"/>
                  <a:pt x="7042" y="16362"/>
                  <a:pt x="7042" y="16871"/>
                </a:cubicBezTo>
                <a:cubicBezTo>
                  <a:pt x="7042" y="17379"/>
                  <a:pt x="7455" y="17793"/>
                  <a:pt x="7963" y="17793"/>
                </a:cubicBezTo>
                <a:cubicBezTo>
                  <a:pt x="8472" y="17793"/>
                  <a:pt x="8885" y="17379"/>
                  <a:pt x="8885" y="16871"/>
                </a:cubicBezTo>
                <a:cubicBezTo>
                  <a:pt x="8885" y="16362"/>
                  <a:pt x="8472" y="15947"/>
                  <a:pt x="7963" y="15947"/>
                </a:cubicBezTo>
                <a:close/>
                <a:moveTo>
                  <a:pt x="7963" y="16377"/>
                </a:moveTo>
                <a:cubicBezTo>
                  <a:pt x="8235" y="16377"/>
                  <a:pt x="8457" y="16599"/>
                  <a:pt x="8457" y="16871"/>
                </a:cubicBezTo>
                <a:cubicBezTo>
                  <a:pt x="8457" y="17143"/>
                  <a:pt x="8235" y="17363"/>
                  <a:pt x="7963" y="17363"/>
                </a:cubicBezTo>
                <a:cubicBezTo>
                  <a:pt x="7691" y="17363"/>
                  <a:pt x="7470" y="17143"/>
                  <a:pt x="7470" y="16871"/>
                </a:cubicBezTo>
                <a:cubicBezTo>
                  <a:pt x="7470" y="16599"/>
                  <a:pt x="7691" y="16377"/>
                  <a:pt x="7963" y="16377"/>
                </a:cubicBezTo>
                <a:close/>
              </a:path>
            </a:pathLst>
          </a:custGeom>
          <a:solidFill>
            <a:schemeClr val="accent5">
              <a:satOff val="19674"/>
              <a:lumOff val="-2427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826" name="线条" descr="线条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90053" y="8590660"/>
            <a:ext cx="2042145" cy="563574"/>
          </a:xfrm>
          <a:prstGeom prst="rect">
            <a:avLst/>
          </a:prstGeom>
        </p:spPr>
      </p:pic>
      <p:pic>
        <p:nvPicPr>
          <p:cNvPr id="828" name="线条" descr="线条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68005" y="5313192"/>
            <a:ext cx="2042144" cy="563575"/>
          </a:xfrm>
          <a:prstGeom prst="rect">
            <a:avLst/>
          </a:prstGeom>
        </p:spPr>
      </p:pic>
      <p:pic>
        <p:nvPicPr>
          <p:cNvPr id="830" name="线条" descr="线条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9428" y="5313192"/>
            <a:ext cx="2042145" cy="563575"/>
          </a:xfrm>
          <a:prstGeom prst="rect">
            <a:avLst/>
          </a:prstGeom>
        </p:spPr>
      </p:pic>
      <p:sp>
        <p:nvSpPr>
          <p:cNvPr id="832" name="分子"/>
          <p:cNvSpPr/>
          <p:nvPr/>
        </p:nvSpPr>
        <p:spPr>
          <a:xfrm>
            <a:off x="14389191" y="8320292"/>
            <a:ext cx="1297036" cy="1126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extrusionOk="0">
                <a:moveTo>
                  <a:pt x="2726" y="0"/>
                </a:moveTo>
                <a:cubicBezTo>
                  <a:pt x="2262" y="0"/>
                  <a:pt x="1792" y="142"/>
                  <a:pt x="1361" y="440"/>
                </a:cubicBezTo>
                <a:cubicBezTo>
                  <a:pt x="57" y="1343"/>
                  <a:pt x="-387" y="3336"/>
                  <a:pt x="369" y="4892"/>
                </a:cubicBezTo>
                <a:cubicBezTo>
                  <a:pt x="875" y="5935"/>
                  <a:pt x="1791" y="6516"/>
                  <a:pt x="2733" y="6516"/>
                </a:cubicBezTo>
                <a:cubicBezTo>
                  <a:pt x="2959" y="6516"/>
                  <a:pt x="3186" y="6484"/>
                  <a:pt x="3410" y="6415"/>
                </a:cubicBezTo>
                <a:lnTo>
                  <a:pt x="4436" y="8528"/>
                </a:lnTo>
                <a:cubicBezTo>
                  <a:pt x="3958" y="9115"/>
                  <a:pt x="3662" y="9916"/>
                  <a:pt x="3662" y="10800"/>
                </a:cubicBezTo>
                <a:cubicBezTo>
                  <a:pt x="3662" y="11684"/>
                  <a:pt x="3958" y="12485"/>
                  <a:pt x="4436" y="13072"/>
                </a:cubicBezTo>
                <a:lnTo>
                  <a:pt x="3410" y="15187"/>
                </a:lnTo>
                <a:cubicBezTo>
                  <a:pt x="3186" y="15119"/>
                  <a:pt x="2959" y="15084"/>
                  <a:pt x="2733" y="15084"/>
                </a:cubicBezTo>
                <a:cubicBezTo>
                  <a:pt x="1791" y="15084"/>
                  <a:pt x="875" y="15665"/>
                  <a:pt x="369" y="16708"/>
                </a:cubicBezTo>
                <a:cubicBezTo>
                  <a:pt x="-387" y="18264"/>
                  <a:pt x="57" y="20259"/>
                  <a:pt x="1361" y="21162"/>
                </a:cubicBezTo>
                <a:cubicBezTo>
                  <a:pt x="1792" y="21460"/>
                  <a:pt x="2262" y="21600"/>
                  <a:pt x="2726" y="21600"/>
                </a:cubicBezTo>
                <a:cubicBezTo>
                  <a:pt x="3668" y="21600"/>
                  <a:pt x="4584" y="21018"/>
                  <a:pt x="5090" y="19976"/>
                </a:cubicBezTo>
                <a:cubicBezTo>
                  <a:pt x="5718" y="18683"/>
                  <a:pt x="5518" y="17090"/>
                  <a:pt x="4685" y="16070"/>
                </a:cubicBezTo>
                <a:lnTo>
                  <a:pt x="5711" y="13956"/>
                </a:lnTo>
                <a:cubicBezTo>
                  <a:pt x="5929" y="14023"/>
                  <a:pt x="6157" y="14058"/>
                  <a:pt x="6392" y="14058"/>
                </a:cubicBezTo>
                <a:cubicBezTo>
                  <a:pt x="7643" y="14058"/>
                  <a:pt x="8698" y="13052"/>
                  <a:pt x="9020" y="11681"/>
                </a:cubicBezTo>
                <a:lnTo>
                  <a:pt x="11805" y="11681"/>
                </a:lnTo>
                <a:cubicBezTo>
                  <a:pt x="12127" y="13052"/>
                  <a:pt x="13181" y="14058"/>
                  <a:pt x="14433" y="14058"/>
                </a:cubicBezTo>
                <a:cubicBezTo>
                  <a:pt x="14667" y="14058"/>
                  <a:pt x="14896" y="14023"/>
                  <a:pt x="15113" y="13956"/>
                </a:cubicBezTo>
                <a:lnTo>
                  <a:pt x="16139" y="16070"/>
                </a:lnTo>
                <a:cubicBezTo>
                  <a:pt x="15307" y="17090"/>
                  <a:pt x="15106" y="18683"/>
                  <a:pt x="15734" y="19976"/>
                </a:cubicBezTo>
                <a:cubicBezTo>
                  <a:pt x="16240" y="21018"/>
                  <a:pt x="17156" y="21600"/>
                  <a:pt x="18098" y="21600"/>
                </a:cubicBezTo>
                <a:cubicBezTo>
                  <a:pt x="18563" y="21600"/>
                  <a:pt x="19033" y="21460"/>
                  <a:pt x="19464" y="21162"/>
                </a:cubicBezTo>
                <a:cubicBezTo>
                  <a:pt x="20768" y="20259"/>
                  <a:pt x="21213" y="18264"/>
                  <a:pt x="20457" y="16708"/>
                </a:cubicBezTo>
                <a:cubicBezTo>
                  <a:pt x="19951" y="15665"/>
                  <a:pt x="19035" y="15083"/>
                  <a:pt x="18093" y="15084"/>
                </a:cubicBezTo>
                <a:cubicBezTo>
                  <a:pt x="17867" y="15084"/>
                  <a:pt x="17640" y="15119"/>
                  <a:pt x="17416" y="15187"/>
                </a:cubicBezTo>
                <a:lnTo>
                  <a:pt x="16388" y="13072"/>
                </a:lnTo>
                <a:cubicBezTo>
                  <a:pt x="16867" y="12485"/>
                  <a:pt x="17162" y="11684"/>
                  <a:pt x="17162" y="10800"/>
                </a:cubicBezTo>
                <a:cubicBezTo>
                  <a:pt x="17162" y="9916"/>
                  <a:pt x="16867" y="9115"/>
                  <a:pt x="16388" y="8528"/>
                </a:cubicBezTo>
                <a:lnTo>
                  <a:pt x="17416" y="6415"/>
                </a:lnTo>
                <a:cubicBezTo>
                  <a:pt x="17640" y="6484"/>
                  <a:pt x="17867" y="6516"/>
                  <a:pt x="18093" y="6516"/>
                </a:cubicBezTo>
                <a:cubicBezTo>
                  <a:pt x="19035" y="6516"/>
                  <a:pt x="19951" y="5935"/>
                  <a:pt x="20457" y="4892"/>
                </a:cubicBezTo>
                <a:cubicBezTo>
                  <a:pt x="21213" y="3336"/>
                  <a:pt x="20768" y="1343"/>
                  <a:pt x="19464" y="440"/>
                </a:cubicBezTo>
                <a:cubicBezTo>
                  <a:pt x="19033" y="142"/>
                  <a:pt x="18563" y="0"/>
                  <a:pt x="18098" y="0"/>
                </a:cubicBezTo>
                <a:cubicBezTo>
                  <a:pt x="17156" y="0"/>
                  <a:pt x="16240" y="582"/>
                  <a:pt x="15734" y="1624"/>
                </a:cubicBezTo>
                <a:cubicBezTo>
                  <a:pt x="15106" y="2917"/>
                  <a:pt x="15307" y="4510"/>
                  <a:pt x="16139" y="5530"/>
                </a:cubicBezTo>
                <a:lnTo>
                  <a:pt x="15113" y="7644"/>
                </a:lnTo>
                <a:cubicBezTo>
                  <a:pt x="14896" y="7577"/>
                  <a:pt x="14667" y="7542"/>
                  <a:pt x="14433" y="7542"/>
                </a:cubicBezTo>
                <a:cubicBezTo>
                  <a:pt x="13181" y="7542"/>
                  <a:pt x="12127" y="8548"/>
                  <a:pt x="11805" y="9919"/>
                </a:cubicBezTo>
                <a:lnTo>
                  <a:pt x="9020" y="9919"/>
                </a:lnTo>
                <a:cubicBezTo>
                  <a:pt x="8698" y="8548"/>
                  <a:pt x="7643" y="7542"/>
                  <a:pt x="6392" y="7542"/>
                </a:cubicBezTo>
                <a:cubicBezTo>
                  <a:pt x="6157" y="7542"/>
                  <a:pt x="5929" y="7577"/>
                  <a:pt x="5711" y="7644"/>
                </a:cubicBezTo>
                <a:lnTo>
                  <a:pt x="4685" y="5530"/>
                </a:lnTo>
                <a:cubicBezTo>
                  <a:pt x="5518" y="4510"/>
                  <a:pt x="5718" y="2917"/>
                  <a:pt x="5090" y="1624"/>
                </a:cubicBezTo>
                <a:cubicBezTo>
                  <a:pt x="4584" y="582"/>
                  <a:pt x="3668" y="0"/>
                  <a:pt x="2726" y="0"/>
                </a:cubicBezTo>
                <a:close/>
                <a:moveTo>
                  <a:pt x="2728" y="1761"/>
                </a:moveTo>
                <a:cubicBezTo>
                  <a:pt x="3175" y="1761"/>
                  <a:pt x="3591" y="2046"/>
                  <a:pt x="3815" y="2507"/>
                </a:cubicBezTo>
                <a:cubicBezTo>
                  <a:pt x="3983" y="2853"/>
                  <a:pt x="4027" y="3257"/>
                  <a:pt x="3941" y="3644"/>
                </a:cubicBezTo>
                <a:cubicBezTo>
                  <a:pt x="3855" y="4030"/>
                  <a:pt x="3649" y="4353"/>
                  <a:pt x="3359" y="4554"/>
                </a:cubicBezTo>
                <a:cubicBezTo>
                  <a:pt x="3165" y="4688"/>
                  <a:pt x="2954" y="4755"/>
                  <a:pt x="2733" y="4755"/>
                </a:cubicBezTo>
                <a:cubicBezTo>
                  <a:pt x="2286" y="4755"/>
                  <a:pt x="1868" y="4470"/>
                  <a:pt x="1644" y="4010"/>
                </a:cubicBezTo>
                <a:cubicBezTo>
                  <a:pt x="1476" y="3664"/>
                  <a:pt x="1432" y="3259"/>
                  <a:pt x="1518" y="2873"/>
                </a:cubicBezTo>
                <a:cubicBezTo>
                  <a:pt x="1604" y="2486"/>
                  <a:pt x="1810" y="2163"/>
                  <a:pt x="2100" y="1963"/>
                </a:cubicBezTo>
                <a:cubicBezTo>
                  <a:pt x="2294" y="1828"/>
                  <a:pt x="2506" y="1761"/>
                  <a:pt x="2728" y="1761"/>
                </a:cubicBezTo>
                <a:close/>
                <a:moveTo>
                  <a:pt x="18098" y="1761"/>
                </a:moveTo>
                <a:cubicBezTo>
                  <a:pt x="18320" y="1761"/>
                  <a:pt x="18530" y="1829"/>
                  <a:pt x="18724" y="1963"/>
                </a:cubicBezTo>
                <a:cubicBezTo>
                  <a:pt x="19014" y="2163"/>
                  <a:pt x="19222" y="2486"/>
                  <a:pt x="19308" y="2873"/>
                </a:cubicBezTo>
                <a:cubicBezTo>
                  <a:pt x="19394" y="3259"/>
                  <a:pt x="19348" y="3664"/>
                  <a:pt x="19180" y="4010"/>
                </a:cubicBezTo>
                <a:cubicBezTo>
                  <a:pt x="18956" y="4470"/>
                  <a:pt x="18540" y="4755"/>
                  <a:pt x="18093" y="4755"/>
                </a:cubicBezTo>
                <a:cubicBezTo>
                  <a:pt x="17872" y="4755"/>
                  <a:pt x="17661" y="4688"/>
                  <a:pt x="17467" y="4554"/>
                </a:cubicBezTo>
                <a:cubicBezTo>
                  <a:pt x="17177" y="4353"/>
                  <a:pt x="16969" y="4030"/>
                  <a:pt x="16883" y="3644"/>
                </a:cubicBezTo>
                <a:cubicBezTo>
                  <a:pt x="16797" y="3257"/>
                  <a:pt x="16843" y="2853"/>
                  <a:pt x="17011" y="2507"/>
                </a:cubicBezTo>
                <a:cubicBezTo>
                  <a:pt x="17235" y="2046"/>
                  <a:pt x="17651" y="1761"/>
                  <a:pt x="18098" y="1761"/>
                </a:cubicBezTo>
                <a:close/>
                <a:moveTo>
                  <a:pt x="2733" y="16845"/>
                </a:moveTo>
                <a:cubicBezTo>
                  <a:pt x="2954" y="16845"/>
                  <a:pt x="3165" y="16912"/>
                  <a:pt x="3359" y="17046"/>
                </a:cubicBezTo>
                <a:cubicBezTo>
                  <a:pt x="3649" y="17247"/>
                  <a:pt x="3855" y="17572"/>
                  <a:pt x="3941" y="17958"/>
                </a:cubicBezTo>
                <a:cubicBezTo>
                  <a:pt x="4027" y="18345"/>
                  <a:pt x="3983" y="18747"/>
                  <a:pt x="3815" y="19093"/>
                </a:cubicBezTo>
                <a:cubicBezTo>
                  <a:pt x="3591" y="19554"/>
                  <a:pt x="3175" y="19841"/>
                  <a:pt x="2728" y="19841"/>
                </a:cubicBezTo>
                <a:cubicBezTo>
                  <a:pt x="2506" y="19841"/>
                  <a:pt x="2294" y="19772"/>
                  <a:pt x="2100" y="19637"/>
                </a:cubicBezTo>
                <a:cubicBezTo>
                  <a:pt x="1810" y="19437"/>
                  <a:pt x="1604" y="19114"/>
                  <a:pt x="1518" y="18727"/>
                </a:cubicBezTo>
                <a:cubicBezTo>
                  <a:pt x="1432" y="18341"/>
                  <a:pt x="1476" y="17938"/>
                  <a:pt x="1644" y="17592"/>
                </a:cubicBezTo>
                <a:cubicBezTo>
                  <a:pt x="1868" y="17132"/>
                  <a:pt x="2286" y="16845"/>
                  <a:pt x="2733" y="16845"/>
                </a:cubicBezTo>
                <a:close/>
                <a:moveTo>
                  <a:pt x="18093" y="16845"/>
                </a:moveTo>
                <a:cubicBezTo>
                  <a:pt x="18540" y="16845"/>
                  <a:pt x="18956" y="17132"/>
                  <a:pt x="19180" y="17592"/>
                </a:cubicBezTo>
                <a:cubicBezTo>
                  <a:pt x="19348" y="17938"/>
                  <a:pt x="19394" y="18341"/>
                  <a:pt x="19308" y="18727"/>
                </a:cubicBezTo>
                <a:cubicBezTo>
                  <a:pt x="19222" y="19114"/>
                  <a:pt x="19014" y="19437"/>
                  <a:pt x="18724" y="19637"/>
                </a:cubicBezTo>
                <a:cubicBezTo>
                  <a:pt x="18530" y="19772"/>
                  <a:pt x="18320" y="19839"/>
                  <a:pt x="18098" y="19839"/>
                </a:cubicBezTo>
                <a:cubicBezTo>
                  <a:pt x="17651" y="19839"/>
                  <a:pt x="17235" y="19554"/>
                  <a:pt x="17011" y="19093"/>
                </a:cubicBezTo>
                <a:cubicBezTo>
                  <a:pt x="16843" y="18747"/>
                  <a:pt x="16797" y="18345"/>
                  <a:pt x="16883" y="17958"/>
                </a:cubicBezTo>
                <a:cubicBezTo>
                  <a:pt x="16969" y="17572"/>
                  <a:pt x="17177" y="17247"/>
                  <a:pt x="17467" y="17046"/>
                </a:cubicBezTo>
                <a:cubicBezTo>
                  <a:pt x="17661" y="16912"/>
                  <a:pt x="17872" y="16845"/>
                  <a:pt x="18093" y="16845"/>
                </a:cubicBezTo>
                <a:close/>
              </a:path>
            </a:pathLst>
          </a:custGeom>
          <a:solidFill>
            <a:schemeClr val="accent1">
              <a:hueOff val="550649"/>
              <a:satOff val="22840"/>
              <a:lumOff val="-3725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3" name="试管"/>
          <p:cNvSpPr/>
          <p:nvPr/>
        </p:nvSpPr>
        <p:spPr>
          <a:xfrm>
            <a:off x="6072077" y="4924127"/>
            <a:ext cx="244509" cy="981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12" y="0"/>
                </a:moveTo>
                <a:cubicBezTo>
                  <a:pt x="992" y="0"/>
                  <a:pt x="0" y="247"/>
                  <a:pt x="0" y="551"/>
                </a:cubicBezTo>
                <a:cubicBezTo>
                  <a:pt x="0" y="855"/>
                  <a:pt x="992" y="1102"/>
                  <a:pt x="2212" y="1102"/>
                </a:cubicBezTo>
                <a:lnTo>
                  <a:pt x="3254" y="1102"/>
                </a:lnTo>
                <a:lnTo>
                  <a:pt x="3254" y="19720"/>
                </a:lnTo>
                <a:cubicBezTo>
                  <a:pt x="3254" y="20758"/>
                  <a:pt x="6630" y="21600"/>
                  <a:pt x="10797" y="21600"/>
                </a:cubicBezTo>
                <a:cubicBezTo>
                  <a:pt x="14963" y="21600"/>
                  <a:pt x="18339" y="20758"/>
                  <a:pt x="18339" y="19720"/>
                </a:cubicBezTo>
                <a:lnTo>
                  <a:pt x="18339" y="19347"/>
                </a:lnTo>
                <a:lnTo>
                  <a:pt x="8632" y="19347"/>
                </a:lnTo>
                <a:lnTo>
                  <a:pt x="8632" y="18968"/>
                </a:lnTo>
                <a:lnTo>
                  <a:pt x="18339" y="18968"/>
                </a:lnTo>
                <a:lnTo>
                  <a:pt x="18339" y="18055"/>
                </a:lnTo>
                <a:lnTo>
                  <a:pt x="13116" y="18055"/>
                </a:lnTo>
                <a:lnTo>
                  <a:pt x="13116" y="17678"/>
                </a:lnTo>
                <a:lnTo>
                  <a:pt x="18339" y="17678"/>
                </a:lnTo>
                <a:lnTo>
                  <a:pt x="18339" y="16765"/>
                </a:lnTo>
                <a:lnTo>
                  <a:pt x="13116" y="16765"/>
                </a:lnTo>
                <a:lnTo>
                  <a:pt x="13116" y="16386"/>
                </a:lnTo>
                <a:lnTo>
                  <a:pt x="18339" y="16386"/>
                </a:lnTo>
                <a:lnTo>
                  <a:pt x="18339" y="15473"/>
                </a:lnTo>
                <a:lnTo>
                  <a:pt x="13116" y="15473"/>
                </a:lnTo>
                <a:lnTo>
                  <a:pt x="13116" y="15096"/>
                </a:lnTo>
                <a:lnTo>
                  <a:pt x="18339" y="15096"/>
                </a:lnTo>
                <a:lnTo>
                  <a:pt x="18339" y="14183"/>
                </a:lnTo>
                <a:lnTo>
                  <a:pt x="8632" y="14183"/>
                </a:lnTo>
                <a:lnTo>
                  <a:pt x="8632" y="13804"/>
                </a:lnTo>
                <a:lnTo>
                  <a:pt x="18339" y="13804"/>
                </a:lnTo>
                <a:lnTo>
                  <a:pt x="18339" y="12891"/>
                </a:lnTo>
                <a:lnTo>
                  <a:pt x="13116" y="12891"/>
                </a:lnTo>
                <a:lnTo>
                  <a:pt x="13116" y="12514"/>
                </a:lnTo>
                <a:lnTo>
                  <a:pt x="18339" y="12514"/>
                </a:lnTo>
                <a:lnTo>
                  <a:pt x="18339" y="11601"/>
                </a:lnTo>
                <a:lnTo>
                  <a:pt x="13116" y="11601"/>
                </a:lnTo>
                <a:lnTo>
                  <a:pt x="13116" y="11222"/>
                </a:lnTo>
                <a:lnTo>
                  <a:pt x="18339" y="11222"/>
                </a:lnTo>
                <a:lnTo>
                  <a:pt x="18339" y="10309"/>
                </a:lnTo>
                <a:lnTo>
                  <a:pt x="13116" y="10309"/>
                </a:lnTo>
                <a:lnTo>
                  <a:pt x="13116" y="9932"/>
                </a:lnTo>
                <a:lnTo>
                  <a:pt x="18339" y="9932"/>
                </a:lnTo>
                <a:lnTo>
                  <a:pt x="18339" y="9019"/>
                </a:lnTo>
                <a:lnTo>
                  <a:pt x="8632" y="9019"/>
                </a:lnTo>
                <a:lnTo>
                  <a:pt x="8632" y="8640"/>
                </a:lnTo>
                <a:lnTo>
                  <a:pt x="18339" y="8640"/>
                </a:lnTo>
                <a:lnTo>
                  <a:pt x="18339" y="7727"/>
                </a:lnTo>
                <a:lnTo>
                  <a:pt x="13116" y="7727"/>
                </a:lnTo>
                <a:lnTo>
                  <a:pt x="13116" y="7350"/>
                </a:lnTo>
                <a:lnTo>
                  <a:pt x="18339" y="7350"/>
                </a:lnTo>
                <a:lnTo>
                  <a:pt x="18339" y="6437"/>
                </a:lnTo>
                <a:lnTo>
                  <a:pt x="13116" y="6437"/>
                </a:lnTo>
                <a:lnTo>
                  <a:pt x="13116" y="6058"/>
                </a:lnTo>
                <a:lnTo>
                  <a:pt x="18339" y="6058"/>
                </a:lnTo>
                <a:lnTo>
                  <a:pt x="18339" y="5145"/>
                </a:lnTo>
                <a:lnTo>
                  <a:pt x="13116" y="5145"/>
                </a:lnTo>
                <a:lnTo>
                  <a:pt x="13116" y="4768"/>
                </a:lnTo>
                <a:lnTo>
                  <a:pt x="18339" y="4768"/>
                </a:lnTo>
                <a:lnTo>
                  <a:pt x="18339" y="3855"/>
                </a:lnTo>
                <a:lnTo>
                  <a:pt x="8632" y="3855"/>
                </a:lnTo>
                <a:lnTo>
                  <a:pt x="8632" y="3477"/>
                </a:lnTo>
                <a:lnTo>
                  <a:pt x="18339" y="3477"/>
                </a:lnTo>
                <a:lnTo>
                  <a:pt x="18339" y="1102"/>
                </a:lnTo>
                <a:lnTo>
                  <a:pt x="19388" y="1102"/>
                </a:lnTo>
                <a:cubicBezTo>
                  <a:pt x="20608" y="1102"/>
                  <a:pt x="21600" y="855"/>
                  <a:pt x="21600" y="551"/>
                </a:cubicBezTo>
                <a:cubicBezTo>
                  <a:pt x="21600" y="247"/>
                  <a:pt x="20608" y="0"/>
                  <a:pt x="19388" y="0"/>
                </a:cubicBezTo>
                <a:lnTo>
                  <a:pt x="2212" y="0"/>
                </a:lnTo>
                <a:close/>
              </a:path>
            </a:pathLst>
          </a:custGeom>
          <a:solidFill>
            <a:schemeClr val="accent1">
              <a:hueOff val="550649"/>
              <a:satOff val="22840"/>
              <a:lumOff val="-3725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4" name="样品"/>
          <p:cNvSpPr txBox="1"/>
          <p:nvPr/>
        </p:nvSpPr>
        <p:spPr>
          <a:xfrm>
            <a:off x="5799924" y="5961364"/>
            <a:ext cx="788816" cy="567394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样品</a:t>
            </a:r>
          </a:p>
        </p:txBody>
      </p:sp>
      <p:sp>
        <p:nvSpPr>
          <p:cNvPr id="835" name="知识"/>
          <p:cNvSpPr txBox="1"/>
          <p:nvPr/>
        </p:nvSpPr>
        <p:spPr>
          <a:xfrm>
            <a:off x="9903100" y="9488157"/>
            <a:ext cx="788816" cy="567394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知识</a:t>
            </a:r>
          </a:p>
        </p:txBody>
      </p:sp>
      <p:pic>
        <p:nvPicPr>
          <p:cNvPr id="836" name="线条" descr="线条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16508" y="8590660"/>
            <a:ext cx="2542703" cy="563574"/>
          </a:xfrm>
          <a:prstGeom prst="rect">
            <a:avLst/>
          </a:prstGeom>
        </p:spPr>
      </p:pic>
      <p:sp>
        <p:nvSpPr>
          <p:cNvPr id="838" name="知识图谱"/>
          <p:cNvSpPr txBox="1"/>
          <p:nvPr/>
        </p:nvSpPr>
        <p:spPr>
          <a:xfrm>
            <a:off x="14311168" y="9535385"/>
            <a:ext cx="1453081" cy="567394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知识图谱</a:t>
            </a:r>
          </a:p>
        </p:txBody>
      </p:sp>
      <p:pic>
        <p:nvPicPr>
          <p:cNvPr id="839" name="线条" descr="线条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9548737" y="7100222"/>
            <a:ext cx="1530280" cy="563574"/>
          </a:xfrm>
          <a:prstGeom prst="rect">
            <a:avLst/>
          </a:prstGeom>
        </p:spPr>
      </p:pic>
      <p:sp>
        <p:nvSpPr>
          <p:cNvPr id="841" name="线条"/>
          <p:cNvSpPr/>
          <p:nvPr/>
        </p:nvSpPr>
        <p:spPr>
          <a:xfrm>
            <a:off x="11123583" y="5595167"/>
            <a:ext cx="1915144" cy="1"/>
          </a:xfrm>
          <a:prstGeom prst="line">
            <a:avLst/>
          </a:prstGeom>
          <a:ln w="76200">
            <a:solidFill>
              <a:schemeClr val="accent5">
                <a:satOff val="19674"/>
                <a:lumOff val="-24274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842" name="打开的书本"/>
          <p:cNvSpPr/>
          <p:nvPr/>
        </p:nvSpPr>
        <p:spPr>
          <a:xfrm>
            <a:off x="9828303" y="8442762"/>
            <a:ext cx="971148" cy="899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74" y="0"/>
                </a:moveTo>
                <a:lnTo>
                  <a:pt x="12381" y="2366"/>
                </a:lnTo>
                <a:lnTo>
                  <a:pt x="12373" y="2368"/>
                </a:lnTo>
                <a:cubicBezTo>
                  <a:pt x="11868" y="2611"/>
                  <a:pt x="11498" y="3043"/>
                  <a:pt x="11273" y="3649"/>
                </a:cubicBezTo>
                <a:cubicBezTo>
                  <a:pt x="11070" y="4192"/>
                  <a:pt x="11055" y="4701"/>
                  <a:pt x="11055" y="4845"/>
                </a:cubicBezTo>
                <a:lnTo>
                  <a:pt x="11055" y="5127"/>
                </a:lnTo>
                <a:lnTo>
                  <a:pt x="20346" y="1249"/>
                </a:lnTo>
                <a:lnTo>
                  <a:pt x="19907" y="1017"/>
                </a:lnTo>
                <a:lnTo>
                  <a:pt x="11770" y="4414"/>
                </a:lnTo>
                <a:cubicBezTo>
                  <a:pt x="12018" y="4052"/>
                  <a:pt x="12419" y="3735"/>
                  <a:pt x="12972" y="3468"/>
                </a:cubicBezTo>
                <a:lnTo>
                  <a:pt x="19369" y="735"/>
                </a:lnTo>
                <a:lnTo>
                  <a:pt x="18934" y="505"/>
                </a:lnTo>
                <a:lnTo>
                  <a:pt x="12837" y="3109"/>
                </a:lnTo>
                <a:lnTo>
                  <a:pt x="12830" y="3113"/>
                </a:lnTo>
                <a:cubicBezTo>
                  <a:pt x="12227" y="3403"/>
                  <a:pt x="11780" y="3756"/>
                  <a:pt x="11494" y="4167"/>
                </a:cubicBezTo>
                <a:cubicBezTo>
                  <a:pt x="11607" y="3668"/>
                  <a:pt x="11876" y="3033"/>
                  <a:pt x="12515" y="2723"/>
                </a:cubicBezTo>
                <a:lnTo>
                  <a:pt x="18411" y="230"/>
                </a:lnTo>
                <a:lnTo>
                  <a:pt x="17974" y="0"/>
                </a:lnTo>
                <a:close/>
                <a:moveTo>
                  <a:pt x="3633" y="2"/>
                </a:moveTo>
                <a:lnTo>
                  <a:pt x="3194" y="231"/>
                </a:lnTo>
                <a:lnTo>
                  <a:pt x="9084" y="2723"/>
                </a:lnTo>
                <a:cubicBezTo>
                  <a:pt x="9723" y="3033"/>
                  <a:pt x="9992" y="3668"/>
                  <a:pt x="10105" y="4167"/>
                </a:cubicBezTo>
                <a:cubicBezTo>
                  <a:pt x="9819" y="3756"/>
                  <a:pt x="9371" y="3403"/>
                  <a:pt x="8768" y="3113"/>
                </a:cubicBezTo>
                <a:lnTo>
                  <a:pt x="2670" y="507"/>
                </a:lnTo>
                <a:lnTo>
                  <a:pt x="2233" y="736"/>
                </a:lnTo>
                <a:lnTo>
                  <a:pt x="8626" y="3468"/>
                </a:lnTo>
                <a:cubicBezTo>
                  <a:pt x="9179" y="3735"/>
                  <a:pt x="9581" y="4051"/>
                  <a:pt x="9828" y="4414"/>
                </a:cubicBezTo>
                <a:lnTo>
                  <a:pt x="1694" y="1019"/>
                </a:lnTo>
                <a:lnTo>
                  <a:pt x="1254" y="1250"/>
                </a:lnTo>
                <a:lnTo>
                  <a:pt x="10543" y="5127"/>
                </a:lnTo>
                <a:lnTo>
                  <a:pt x="10543" y="4845"/>
                </a:lnTo>
                <a:cubicBezTo>
                  <a:pt x="10544" y="4701"/>
                  <a:pt x="10528" y="4192"/>
                  <a:pt x="10326" y="3649"/>
                </a:cubicBezTo>
                <a:cubicBezTo>
                  <a:pt x="10100" y="3043"/>
                  <a:pt x="9730" y="2611"/>
                  <a:pt x="9226" y="2368"/>
                </a:cubicBezTo>
                <a:lnTo>
                  <a:pt x="3633" y="2"/>
                </a:lnTo>
                <a:close/>
                <a:moveTo>
                  <a:pt x="0" y="1735"/>
                </a:moveTo>
                <a:lnTo>
                  <a:pt x="0" y="17289"/>
                </a:lnTo>
                <a:lnTo>
                  <a:pt x="8756" y="20993"/>
                </a:lnTo>
                <a:lnTo>
                  <a:pt x="8756" y="5441"/>
                </a:lnTo>
                <a:lnTo>
                  <a:pt x="0" y="1735"/>
                </a:lnTo>
                <a:close/>
                <a:moveTo>
                  <a:pt x="21600" y="1735"/>
                </a:moveTo>
                <a:lnTo>
                  <a:pt x="12844" y="5441"/>
                </a:lnTo>
                <a:lnTo>
                  <a:pt x="12844" y="20993"/>
                </a:lnTo>
                <a:lnTo>
                  <a:pt x="21600" y="17289"/>
                </a:lnTo>
                <a:lnTo>
                  <a:pt x="21600" y="1735"/>
                </a:lnTo>
                <a:close/>
                <a:moveTo>
                  <a:pt x="9325" y="5827"/>
                </a:moveTo>
                <a:lnTo>
                  <a:pt x="9325" y="21600"/>
                </a:lnTo>
                <a:lnTo>
                  <a:pt x="12275" y="21600"/>
                </a:lnTo>
                <a:lnTo>
                  <a:pt x="12275" y="5827"/>
                </a:lnTo>
                <a:lnTo>
                  <a:pt x="9325" y="5827"/>
                </a:lnTo>
                <a:close/>
              </a:path>
            </a:pathLst>
          </a:custGeom>
          <a:solidFill>
            <a:schemeClr val="accent1">
              <a:hueOff val="550649"/>
              <a:satOff val="22840"/>
              <a:lumOff val="-3725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3" name="模型"/>
          <p:cNvSpPr txBox="1"/>
          <p:nvPr/>
        </p:nvSpPr>
        <p:spPr>
          <a:xfrm>
            <a:off x="13426808" y="6119969"/>
            <a:ext cx="788816" cy="567394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模型</a:t>
            </a:r>
          </a:p>
        </p:txBody>
      </p:sp>
      <p:sp>
        <p:nvSpPr>
          <p:cNvPr id="844" name="男人"/>
          <p:cNvSpPr/>
          <p:nvPr/>
        </p:nvSpPr>
        <p:spPr>
          <a:xfrm>
            <a:off x="17456177" y="6956180"/>
            <a:ext cx="421650" cy="1088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chemeClr val="accent1">
              <a:hueOff val="550649"/>
              <a:satOff val="22840"/>
              <a:lumOff val="-3725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845" name="线条" descr="线条"/>
          <p:cNvPicPr>
            <a:picLocks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9743278">
            <a:off x="15775919" y="8024878"/>
            <a:ext cx="1163650" cy="352235"/>
          </a:xfrm>
          <a:prstGeom prst="rect">
            <a:avLst/>
          </a:prstGeom>
        </p:spPr>
      </p:pic>
      <p:sp>
        <p:nvSpPr>
          <p:cNvPr id="847" name="人物库"/>
          <p:cNvSpPr txBox="1"/>
          <p:nvPr/>
        </p:nvSpPr>
        <p:spPr>
          <a:xfrm>
            <a:off x="17106527" y="8115998"/>
            <a:ext cx="1120949" cy="567394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人物库</a:t>
            </a:r>
          </a:p>
        </p:txBody>
      </p:sp>
      <p:pic>
        <p:nvPicPr>
          <p:cNvPr id="848" name="线条" descr="线条"/>
          <p:cNvPicPr>
            <a:picLocks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33473">
            <a:off x="15867490" y="9147627"/>
            <a:ext cx="1130645" cy="352235"/>
          </a:xfrm>
          <a:prstGeom prst="rect">
            <a:avLst/>
          </a:prstGeom>
        </p:spPr>
      </p:pic>
      <p:sp>
        <p:nvSpPr>
          <p:cNvPr id="850" name="事件库"/>
          <p:cNvSpPr txBox="1"/>
          <p:nvPr/>
        </p:nvSpPr>
        <p:spPr>
          <a:xfrm>
            <a:off x="17113325" y="10326791"/>
            <a:ext cx="1120949" cy="567394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事件库</a:t>
            </a:r>
          </a:p>
        </p:txBody>
      </p:sp>
      <p:sp>
        <p:nvSpPr>
          <p:cNvPr id="851" name="邮件"/>
          <p:cNvSpPr/>
          <p:nvPr/>
        </p:nvSpPr>
        <p:spPr>
          <a:xfrm>
            <a:off x="17188226" y="9560449"/>
            <a:ext cx="971148" cy="613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chemeClr val="accent1">
              <a:hueOff val="550649"/>
              <a:satOff val="22840"/>
              <a:lumOff val="-3725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2" name="有害识别"/>
          <p:cNvSpPr txBox="1"/>
          <p:nvPr/>
        </p:nvSpPr>
        <p:spPr>
          <a:xfrm>
            <a:off x="20924257" y="7209841"/>
            <a:ext cx="1508437" cy="581233"/>
          </a:xfrm>
          <a:prstGeom prst="rect">
            <a:avLst/>
          </a:prstGeom>
          <a:solidFill>
            <a:schemeClr val="accent5">
              <a:satOff val="19674"/>
              <a:lumOff val="-24274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lvl1pPr>
          </a:lstStyle>
          <a:p>
            <a:r>
              <a:t>有害识别</a:t>
            </a:r>
          </a:p>
        </p:txBody>
      </p:sp>
      <p:sp>
        <p:nvSpPr>
          <p:cNvPr id="853" name="人物关系分析"/>
          <p:cNvSpPr txBox="1"/>
          <p:nvPr/>
        </p:nvSpPr>
        <p:spPr>
          <a:xfrm>
            <a:off x="21857520" y="8109078"/>
            <a:ext cx="1746453" cy="581233"/>
          </a:xfrm>
          <a:prstGeom prst="rect">
            <a:avLst/>
          </a:prstGeom>
          <a:solidFill>
            <a:schemeClr val="accent5">
              <a:satOff val="19674"/>
              <a:lumOff val="-24274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000">
                <a:solidFill>
                  <a:srgbClr val="FFFFFF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lvl1pPr>
          </a:lstStyle>
          <a:p>
            <a:r>
              <a:t>人物关系分析</a:t>
            </a:r>
          </a:p>
        </p:txBody>
      </p:sp>
      <p:sp>
        <p:nvSpPr>
          <p:cNvPr id="854" name="事件分析"/>
          <p:cNvSpPr txBox="1"/>
          <p:nvPr/>
        </p:nvSpPr>
        <p:spPr>
          <a:xfrm>
            <a:off x="21857520" y="9008316"/>
            <a:ext cx="1508436" cy="581233"/>
          </a:xfrm>
          <a:prstGeom prst="rect">
            <a:avLst/>
          </a:prstGeom>
          <a:solidFill>
            <a:schemeClr val="accent5">
              <a:satOff val="19674"/>
              <a:lumOff val="-24274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lvl1pPr>
          </a:lstStyle>
          <a:p>
            <a:r>
              <a:t>事件分析</a:t>
            </a:r>
          </a:p>
        </p:txBody>
      </p:sp>
      <p:sp>
        <p:nvSpPr>
          <p:cNvPr id="855" name="原子"/>
          <p:cNvSpPr/>
          <p:nvPr/>
        </p:nvSpPr>
        <p:spPr>
          <a:xfrm>
            <a:off x="20326633" y="8058025"/>
            <a:ext cx="1297036" cy="1460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48" h="21600" extrusionOk="0">
                <a:moveTo>
                  <a:pt x="10524" y="0"/>
                </a:moveTo>
                <a:cubicBezTo>
                  <a:pt x="9635" y="0"/>
                  <a:pt x="8359" y="577"/>
                  <a:pt x="7326" y="3327"/>
                </a:cubicBezTo>
                <a:cubicBezTo>
                  <a:pt x="7137" y="3832"/>
                  <a:pt x="6970" y="4380"/>
                  <a:pt x="6824" y="4961"/>
                </a:cubicBezTo>
                <a:cubicBezTo>
                  <a:pt x="6200" y="4785"/>
                  <a:pt x="5595" y="4643"/>
                  <a:pt x="5020" y="4540"/>
                </a:cubicBezTo>
                <a:cubicBezTo>
                  <a:pt x="1890" y="3980"/>
                  <a:pt x="703" y="4698"/>
                  <a:pt x="258" y="5400"/>
                </a:cubicBezTo>
                <a:cubicBezTo>
                  <a:pt x="-186" y="6101"/>
                  <a:pt x="-276" y="7396"/>
                  <a:pt x="1822" y="9586"/>
                </a:cubicBezTo>
                <a:cubicBezTo>
                  <a:pt x="2207" y="9988"/>
                  <a:pt x="2643" y="10394"/>
                  <a:pt x="3123" y="10799"/>
                </a:cubicBezTo>
                <a:cubicBezTo>
                  <a:pt x="2644" y="11204"/>
                  <a:pt x="2207" y="11610"/>
                  <a:pt x="1822" y="12013"/>
                </a:cubicBezTo>
                <a:cubicBezTo>
                  <a:pt x="-276" y="14202"/>
                  <a:pt x="-186" y="15499"/>
                  <a:pt x="258" y="16200"/>
                </a:cubicBezTo>
                <a:cubicBezTo>
                  <a:pt x="591" y="16726"/>
                  <a:pt x="1341" y="17260"/>
                  <a:pt x="3011" y="17260"/>
                </a:cubicBezTo>
                <a:cubicBezTo>
                  <a:pt x="3571" y="17260"/>
                  <a:pt x="4234" y="17200"/>
                  <a:pt x="5020" y="17060"/>
                </a:cubicBezTo>
                <a:cubicBezTo>
                  <a:pt x="5595" y="16957"/>
                  <a:pt x="6200" y="16815"/>
                  <a:pt x="6824" y="16639"/>
                </a:cubicBezTo>
                <a:cubicBezTo>
                  <a:pt x="6970" y="17220"/>
                  <a:pt x="7137" y="17766"/>
                  <a:pt x="7326" y="18271"/>
                </a:cubicBezTo>
                <a:cubicBezTo>
                  <a:pt x="8359" y="21022"/>
                  <a:pt x="9635" y="21600"/>
                  <a:pt x="10524" y="21600"/>
                </a:cubicBezTo>
                <a:cubicBezTo>
                  <a:pt x="11413" y="21600"/>
                  <a:pt x="12689" y="21022"/>
                  <a:pt x="13722" y="18271"/>
                </a:cubicBezTo>
                <a:cubicBezTo>
                  <a:pt x="13911" y="17766"/>
                  <a:pt x="14080" y="17220"/>
                  <a:pt x="14226" y="16639"/>
                </a:cubicBezTo>
                <a:cubicBezTo>
                  <a:pt x="14850" y="16815"/>
                  <a:pt x="15453" y="16957"/>
                  <a:pt x="16028" y="17060"/>
                </a:cubicBezTo>
                <a:cubicBezTo>
                  <a:pt x="16814" y="17200"/>
                  <a:pt x="17479" y="17260"/>
                  <a:pt x="18038" y="17260"/>
                </a:cubicBezTo>
                <a:cubicBezTo>
                  <a:pt x="19709" y="17260"/>
                  <a:pt x="20457" y="16726"/>
                  <a:pt x="20790" y="16200"/>
                </a:cubicBezTo>
                <a:cubicBezTo>
                  <a:pt x="21234" y="15499"/>
                  <a:pt x="21324" y="14202"/>
                  <a:pt x="19226" y="12013"/>
                </a:cubicBezTo>
                <a:cubicBezTo>
                  <a:pt x="18841" y="11610"/>
                  <a:pt x="18405" y="11204"/>
                  <a:pt x="17925" y="10799"/>
                </a:cubicBezTo>
                <a:cubicBezTo>
                  <a:pt x="18404" y="10394"/>
                  <a:pt x="18841" y="9988"/>
                  <a:pt x="19226" y="9586"/>
                </a:cubicBezTo>
                <a:cubicBezTo>
                  <a:pt x="21324" y="7396"/>
                  <a:pt x="21234" y="6101"/>
                  <a:pt x="20790" y="5400"/>
                </a:cubicBezTo>
                <a:cubicBezTo>
                  <a:pt x="20345" y="4698"/>
                  <a:pt x="19158" y="3980"/>
                  <a:pt x="16028" y="4540"/>
                </a:cubicBezTo>
                <a:cubicBezTo>
                  <a:pt x="15453" y="4643"/>
                  <a:pt x="14850" y="4785"/>
                  <a:pt x="14226" y="4961"/>
                </a:cubicBezTo>
                <a:cubicBezTo>
                  <a:pt x="14080" y="4380"/>
                  <a:pt x="13911" y="3832"/>
                  <a:pt x="13722" y="3327"/>
                </a:cubicBezTo>
                <a:cubicBezTo>
                  <a:pt x="12689" y="577"/>
                  <a:pt x="11413" y="0"/>
                  <a:pt x="10524" y="0"/>
                </a:cubicBezTo>
                <a:close/>
                <a:moveTo>
                  <a:pt x="10524" y="856"/>
                </a:moveTo>
                <a:cubicBezTo>
                  <a:pt x="11556" y="856"/>
                  <a:pt x="12661" y="2513"/>
                  <a:pt x="13329" y="5231"/>
                </a:cubicBezTo>
                <a:cubicBezTo>
                  <a:pt x="12420" y="5525"/>
                  <a:pt x="11478" y="5885"/>
                  <a:pt x="10524" y="6304"/>
                </a:cubicBezTo>
                <a:cubicBezTo>
                  <a:pt x="9571" y="5885"/>
                  <a:pt x="8628" y="5525"/>
                  <a:pt x="7719" y="5231"/>
                </a:cubicBezTo>
                <a:cubicBezTo>
                  <a:pt x="8386" y="2513"/>
                  <a:pt x="9492" y="856"/>
                  <a:pt x="10524" y="856"/>
                </a:cubicBezTo>
                <a:close/>
                <a:moveTo>
                  <a:pt x="3015" y="5197"/>
                </a:moveTo>
                <a:cubicBezTo>
                  <a:pt x="3968" y="5197"/>
                  <a:pt x="5206" y="5394"/>
                  <a:pt x="6633" y="5801"/>
                </a:cubicBezTo>
                <a:cubicBezTo>
                  <a:pt x="6458" y="6665"/>
                  <a:pt x="6330" y="7591"/>
                  <a:pt x="6252" y="8553"/>
                </a:cubicBezTo>
                <a:cubicBezTo>
                  <a:pt x="5377" y="9095"/>
                  <a:pt x="4562" y="9658"/>
                  <a:pt x="3828" y="10229"/>
                </a:cubicBezTo>
                <a:cubicBezTo>
                  <a:pt x="3348" y="9826"/>
                  <a:pt x="2912" y="9422"/>
                  <a:pt x="2530" y="9023"/>
                </a:cubicBezTo>
                <a:cubicBezTo>
                  <a:pt x="1217" y="7653"/>
                  <a:pt x="672" y="6459"/>
                  <a:pt x="1072" y="5828"/>
                </a:cubicBezTo>
                <a:cubicBezTo>
                  <a:pt x="1335" y="5413"/>
                  <a:pt x="2020" y="5197"/>
                  <a:pt x="3015" y="5197"/>
                </a:cubicBezTo>
                <a:close/>
                <a:moveTo>
                  <a:pt x="18035" y="5197"/>
                </a:moveTo>
                <a:cubicBezTo>
                  <a:pt x="19030" y="5197"/>
                  <a:pt x="19713" y="5413"/>
                  <a:pt x="19976" y="5828"/>
                </a:cubicBezTo>
                <a:cubicBezTo>
                  <a:pt x="20376" y="6459"/>
                  <a:pt x="19831" y="7653"/>
                  <a:pt x="18518" y="9023"/>
                </a:cubicBezTo>
                <a:cubicBezTo>
                  <a:pt x="18136" y="9422"/>
                  <a:pt x="17702" y="9826"/>
                  <a:pt x="17221" y="10229"/>
                </a:cubicBezTo>
                <a:cubicBezTo>
                  <a:pt x="16488" y="9658"/>
                  <a:pt x="15673" y="9095"/>
                  <a:pt x="14798" y="8553"/>
                </a:cubicBezTo>
                <a:cubicBezTo>
                  <a:pt x="14720" y="7591"/>
                  <a:pt x="14590" y="6665"/>
                  <a:pt x="14415" y="5801"/>
                </a:cubicBezTo>
                <a:cubicBezTo>
                  <a:pt x="15842" y="5394"/>
                  <a:pt x="17082" y="5197"/>
                  <a:pt x="18035" y="5197"/>
                </a:cubicBezTo>
                <a:close/>
                <a:moveTo>
                  <a:pt x="7532" y="6078"/>
                </a:moveTo>
                <a:cubicBezTo>
                  <a:pt x="8148" y="6281"/>
                  <a:pt x="8794" y="6520"/>
                  <a:pt x="9461" y="6795"/>
                </a:cubicBezTo>
                <a:cubicBezTo>
                  <a:pt x="9088" y="6975"/>
                  <a:pt x="8715" y="7162"/>
                  <a:pt x="8343" y="7358"/>
                </a:cubicBezTo>
                <a:cubicBezTo>
                  <a:pt x="7971" y="7553"/>
                  <a:pt x="7605" y="7754"/>
                  <a:pt x="7248" y="7958"/>
                </a:cubicBezTo>
                <a:cubicBezTo>
                  <a:pt x="7320" y="7295"/>
                  <a:pt x="7416" y="6666"/>
                  <a:pt x="7532" y="6078"/>
                </a:cubicBezTo>
                <a:close/>
                <a:moveTo>
                  <a:pt x="13516" y="6078"/>
                </a:moveTo>
                <a:cubicBezTo>
                  <a:pt x="13632" y="6666"/>
                  <a:pt x="13728" y="7295"/>
                  <a:pt x="13800" y="7958"/>
                </a:cubicBezTo>
                <a:cubicBezTo>
                  <a:pt x="13443" y="7754"/>
                  <a:pt x="13078" y="7553"/>
                  <a:pt x="12706" y="7358"/>
                </a:cubicBezTo>
                <a:cubicBezTo>
                  <a:pt x="12335" y="7162"/>
                  <a:pt x="11962" y="6975"/>
                  <a:pt x="11589" y="6795"/>
                </a:cubicBezTo>
                <a:cubicBezTo>
                  <a:pt x="12256" y="6520"/>
                  <a:pt x="12900" y="6281"/>
                  <a:pt x="13516" y="6078"/>
                </a:cubicBezTo>
                <a:close/>
                <a:moveTo>
                  <a:pt x="10524" y="7258"/>
                </a:moveTo>
                <a:cubicBezTo>
                  <a:pt x="11084" y="7514"/>
                  <a:pt x="11656" y="7793"/>
                  <a:pt x="12236" y="8099"/>
                </a:cubicBezTo>
                <a:cubicBezTo>
                  <a:pt x="12807" y="8399"/>
                  <a:pt x="13361" y="8709"/>
                  <a:pt x="13892" y="9029"/>
                </a:cubicBezTo>
                <a:cubicBezTo>
                  <a:pt x="13929" y="9598"/>
                  <a:pt x="13948" y="10189"/>
                  <a:pt x="13948" y="10799"/>
                </a:cubicBezTo>
                <a:cubicBezTo>
                  <a:pt x="13948" y="11410"/>
                  <a:pt x="13927" y="12000"/>
                  <a:pt x="13890" y="12570"/>
                </a:cubicBezTo>
                <a:cubicBezTo>
                  <a:pt x="13359" y="12889"/>
                  <a:pt x="12806" y="13201"/>
                  <a:pt x="12236" y="13501"/>
                </a:cubicBezTo>
                <a:cubicBezTo>
                  <a:pt x="11655" y="13807"/>
                  <a:pt x="11084" y="14087"/>
                  <a:pt x="10524" y="14342"/>
                </a:cubicBezTo>
                <a:cubicBezTo>
                  <a:pt x="9964" y="14087"/>
                  <a:pt x="9393" y="13807"/>
                  <a:pt x="8812" y="13501"/>
                </a:cubicBezTo>
                <a:cubicBezTo>
                  <a:pt x="8241" y="13201"/>
                  <a:pt x="7689" y="12891"/>
                  <a:pt x="7158" y="12571"/>
                </a:cubicBezTo>
                <a:cubicBezTo>
                  <a:pt x="7121" y="12002"/>
                  <a:pt x="7100" y="11410"/>
                  <a:pt x="7100" y="10799"/>
                </a:cubicBezTo>
                <a:cubicBezTo>
                  <a:pt x="7100" y="10189"/>
                  <a:pt x="7121" y="9598"/>
                  <a:pt x="7158" y="9029"/>
                </a:cubicBezTo>
                <a:cubicBezTo>
                  <a:pt x="7689" y="8709"/>
                  <a:pt x="8241" y="8399"/>
                  <a:pt x="8812" y="8099"/>
                </a:cubicBezTo>
                <a:cubicBezTo>
                  <a:pt x="9393" y="7793"/>
                  <a:pt x="9964" y="7514"/>
                  <a:pt x="10524" y="7258"/>
                </a:cubicBezTo>
                <a:close/>
                <a:moveTo>
                  <a:pt x="10524" y="9608"/>
                </a:moveTo>
                <a:cubicBezTo>
                  <a:pt x="10189" y="9608"/>
                  <a:pt x="9855" y="9724"/>
                  <a:pt x="9600" y="9957"/>
                </a:cubicBezTo>
                <a:cubicBezTo>
                  <a:pt x="9089" y="10422"/>
                  <a:pt x="9089" y="11178"/>
                  <a:pt x="9600" y="11643"/>
                </a:cubicBezTo>
                <a:cubicBezTo>
                  <a:pt x="10110" y="12108"/>
                  <a:pt x="10938" y="12108"/>
                  <a:pt x="11448" y="11643"/>
                </a:cubicBezTo>
                <a:cubicBezTo>
                  <a:pt x="11959" y="11178"/>
                  <a:pt x="11959" y="10422"/>
                  <a:pt x="11448" y="9957"/>
                </a:cubicBezTo>
                <a:cubicBezTo>
                  <a:pt x="11193" y="9724"/>
                  <a:pt x="10859" y="9608"/>
                  <a:pt x="10524" y="9608"/>
                </a:cubicBezTo>
                <a:close/>
                <a:moveTo>
                  <a:pt x="6185" y="9638"/>
                </a:moveTo>
                <a:cubicBezTo>
                  <a:pt x="6169" y="10021"/>
                  <a:pt x="6161" y="10408"/>
                  <a:pt x="6161" y="10799"/>
                </a:cubicBezTo>
                <a:cubicBezTo>
                  <a:pt x="6161" y="11190"/>
                  <a:pt x="6169" y="11579"/>
                  <a:pt x="6185" y="11962"/>
                </a:cubicBezTo>
                <a:cubicBezTo>
                  <a:pt x="5601" y="11581"/>
                  <a:pt x="5050" y="11191"/>
                  <a:pt x="4540" y="10799"/>
                </a:cubicBezTo>
                <a:cubicBezTo>
                  <a:pt x="5050" y="10407"/>
                  <a:pt x="5601" y="10019"/>
                  <a:pt x="6185" y="9638"/>
                </a:cubicBezTo>
                <a:close/>
                <a:moveTo>
                  <a:pt x="14863" y="9638"/>
                </a:moveTo>
                <a:cubicBezTo>
                  <a:pt x="15447" y="10019"/>
                  <a:pt x="15998" y="10407"/>
                  <a:pt x="16508" y="10799"/>
                </a:cubicBezTo>
                <a:cubicBezTo>
                  <a:pt x="15998" y="11191"/>
                  <a:pt x="15447" y="11581"/>
                  <a:pt x="14863" y="11962"/>
                </a:cubicBezTo>
                <a:cubicBezTo>
                  <a:pt x="14879" y="11579"/>
                  <a:pt x="14887" y="11190"/>
                  <a:pt x="14887" y="10799"/>
                </a:cubicBezTo>
                <a:cubicBezTo>
                  <a:pt x="14887" y="10408"/>
                  <a:pt x="14879" y="10021"/>
                  <a:pt x="14863" y="9638"/>
                </a:cubicBezTo>
                <a:close/>
                <a:moveTo>
                  <a:pt x="3828" y="11371"/>
                </a:moveTo>
                <a:cubicBezTo>
                  <a:pt x="4562" y="11942"/>
                  <a:pt x="5377" y="12505"/>
                  <a:pt x="6252" y="13047"/>
                </a:cubicBezTo>
                <a:cubicBezTo>
                  <a:pt x="6330" y="14009"/>
                  <a:pt x="6458" y="14933"/>
                  <a:pt x="6633" y="15797"/>
                </a:cubicBezTo>
                <a:cubicBezTo>
                  <a:pt x="5206" y="16204"/>
                  <a:pt x="3968" y="16403"/>
                  <a:pt x="3015" y="16403"/>
                </a:cubicBezTo>
                <a:cubicBezTo>
                  <a:pt x="2020" y="16403"/>
                  <a:pt x="1335" y="16187"/>
                  <a:pt x="1072" y="15772"/>
                </a:cubicBezTo>
                <a:cubicBezTo>
                  <a:pt x="672" y="15141"/>
                  <a:pt x="1217" y="13947"/>
                  <a:pt x="2530" y="12577"/>
                </a:cubicBezTo>
                <a:cubicBezTo>
                  <a:pt x="2912" y="12178"/>
                  <a:pt x="3348" y="11774"/>
                  <a:pt x="3828" y="11371"/>
                </a:cubicBezTo>
                <a:close/>
                <a:moveTo>
                  <a:pt x="17220" y="11371"/>
                </a:moveTo>
                <a:cubicBezTo>
                  <a:pt x="17700" y="11774"/>
                  <a:pt x="18136" y="12178"/>
                  <a:pt x="18518" y="12577"/>
                </a:cubicBezTo>
                <a:cubicBezTo>
                  <a:pt x="19831" y="13947"/>
                  <a:pt x="20376" y="15141"/>
                  <a:pt x="19976" y="15772"/>
                </a:cubicBezTo>
                <a:cubicBezTo>
                  <a:pt x="19713" y="16187"/>
                  <a:pt x="19030" y="16403"/>
                  <a:pt x="18035" y="16403"/>
                </a:cubicBezTo>
                <a:cubicBezTo>
                  <a:pt x="17082" y="16403"/>
                  <a:pt x="15842" y="16204"/>
                  <a:pt x="14415" y="15797"/>
                </a:cubicBezTo>
                <a:cubicBezTo>
                  <a:pt x="14590" y="14933"/>
                  <a:pt x="14718" y="14009"/>
                  <a:pt x="14796" y="13047"/>
                </a:cubicBezTo>
                <a:cubicBezTo>
                  <a:pt x="15671" y="12505"/>
                  <a:pt x="16486" y="11942"/>
                  <a:pt x="17220" y="11371"/>
                </a:cubicBezTo>
                <a:close/>
                <a:moveTo>
                  <a:pt x="7248" y="13642"/>
                </a:moveTo>
                <a:cubicBezTo>
                  <a:pt x="7605" y="13846"/>
                  <a:pt x="7971" y="14047"/>
                  <a:pt x="8343" y="14242"/>
                </a:cubicBezTo>
                <a:cubicBezTo>
                  <a:pt x="8715" y="14438"/>
                  <a:pt x="9088" y="14625"/>
                  <a:pt x="9461" y="14805"/>
                </a:cubicBezTo>
                <a:cubicBezTo>
                  <a:pt x="8794" y="15080"/>
                  <a:pt x="8148" y="15319"/>
                  <a:pt x="7532" y="15522"/>
                </a:cubicBezTo>
                <a:cubicBezTo>
                  <a:pt x="7416" y="14934"/>
                  <a:pt x="7320" y="14305"/>
                  <a:pt x="7248" y="13642"/>
                </a:cubicBezTo>
                <a:close/>
                <a:moveTo>
                  <a:pt x="13800" y="13642"/>
                </a:moveTo>
                <a:cubicBezTo>
                  <a:pt x="13728" y="14305"/>
                  <a:pt x="13632" y="14934"/>
                  <a:pt x="13516" y="15522"/>
                </a:cubicBezTo>
                <a:cubicBezTo>
                  <a:pt x="12900" y="15319"/>
                  <a:pt x="12256" y="15080"/>
                  <a:pt x="11589" y="14805"/>
                </a:cubicBezTo>
                <a:cubicBezTo>
                  <a:pt x="11962" y="14625"/>
                  <a:pt x="12335" y="14438"/>
                  <a:pt x="12706" y="14242"/>
                </a:cubicBezTo>
                <a:cubicBezTo>
                  <a:pt x="13078" y="14047"/>
                  <a:pt x="13443" y="13846"/>
                  <a:pt x="13800" y="13642"/>
                </a:cubicBezTo>
                <a:close/>
                <a:moveTo>
                  <a:pt x="10524" y="15294"/>
                </a:moveTo>
                <a:cubicBezTo>
                  <a:pt x="11478" y="15713"/>
                  <a:pt x="12420" y="16075"/>
                  <a:pt x="13329" y="16369"/>
                </a:cubicBezTo>
                <a:cubicBezTo>
                  <a:pt x="12661" y="19087"/>
                  <a:pt x="11556" y="20744"/>
                  <a:pt x="10524" y="20744"/>
                </a:cubicBezTo>
                <a:cubicBezTo>
                  <a:pt x="9492" y="20744"/>
                  <a:pt x="8386" y="19087"/>
                  <a:pt x="7719" y="16369"/>
                </a:cubicBezTo>
                <a:cubicBezTo>
                  <a:pt x="8628" y="16075"/>
                  <a:pt x="9571" y="15713"/>
                  <a:pt x="10524" y="15294"/>
                </a:cubicBezTo>
                <a:close/>
              </a:path>
            </a:pathLst>
          </a:custGeom>
          <a:solidFill>
            <a:schemeClr val="accent5">
              <a:satOff val="19674"/>
              <a:lumOff val="-2427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6" name="线条"/>
          <p:cNvSpPr/>
          <p:nvPr/>
        </p:nvSpPr>
        <p:spPr>
          <a:xfrm>
            <a:off x="18506228" y="8788753"/>
            <a:ext cx="1586554" cy="1"/>
          </a:xfrm>
          <a:prstGeom prst="line">
            <a:avLst/>
          </a:prstGeom>
          <a:ln w="76200">
            <a:solidFill>
              <a:schemeClr val="accent5">
                <a:satOff val="19674"/>
                <a:lumOff val="-24274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857" name="圆柱形"/>
          <p:cNvSpPr/>
          <p:nvPr/>
        </p:nvSpPr>
        <p:spPr>
          <a:xfrm>
            <a:off x="9948485" y="2409914"/>
            <a:ext cx="754928" cy="996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>
              <a:hueOff val="550649"/>
              <a:satOff val="22840"/>
              <a:lumOff val="-3725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858" name="线条" descr="线条"/>
          <p:cNvPicPr>
            <a:picLocks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9418886">
            <a:off x="6835638" y="4130156"/>
            <a:ext cx="2695595" cy="563574"/>
          </a:xfrm>
          <a:prstGeom prst="rect">
            <a:avLst/>
          </a:prstGeom>
        </p:spPr>
      </p:pic>
      <p:sp>
        <p:nvSpPr>
          <p:cNvPr id="860" name="基础数据"/>
          <p:cNvSpPr txBox="1"/>
          <p:nvPr/>
        </p:nvSpPr>
        <p:spPr>
          <a:xfrm>
            <a:off x="9615778" y="3471837"/>
            <a:ext cx="1453081" cy="567394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基础数据</a:t>
            </a:r>
          </a:p>
        </p:txBody>
      </p:sp>
      <p:sp>
        <p:nvSpPr>
          <p:cNvPr id="861" name="男"/>
          <p:cNvSpPr/>
          <p:nvPr/>
        </p:nvSpPr>
        <p:spPr>
          <a:xfrm>
            <a:off x="15369282" y="2413843"/>
            <a:ext cx="363588" cy="981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5">
              <a:satOff val="19674"/>
              <a:lumOff val="-2427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2" name="线条"/>
          <p:cNvSpPr/>
          <p:nvPr/>
        </p:nvSpPr>
        <p:spPr>
          <a:xfrm>
            <a:off x="11844542" y="2954693"/>
            <a:ext cx="2428512" cy="1"/>
          </a:xfrm>
          <a:prstGeom prst="line">
            <a:avLst/>
          </a:prstGeom>
          <a:ln w="76200">
            <a:solidFill>
              <a:schemeClr val="accent5">
                <a:satOff val="19674"/>
                <a:lumOff val="-24274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863" name="数据使用方"/>
          <p:cNvSpPr txBox="1"/>
          <p:nvPr/>
        </p:nvSpPr>
        <p:spPr>
          <a:xfrm>
            <a:off x="14735348" y="3475766"/>
            <a:ext cx="1631455" cy="567395"/>
          </a:xfrm>
          <a:prstGeom prst="rect">
            <a:avLst/>
          </a:prstGeom>
          <a:solidFill>
            <a:schemeClr val="accent5">
              <a:satOff val="19674"/>
              <a:lumOff val="-24274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数据使用方</a:t>
            </a:r>
          </a:p>
        </p:txBody>
      </p:sp>
      <p:sp>
        <p:nvSpPr>
          <p:cNvPr id="864" name="男"/>
          <p:cNvSpPr/>
          <p:nvPr/>
        </p:nvSpPr>
        <p:spPr>
          <a:xfrm>
            <a:off x="10115712" y="11579795"/>
            <a:ext cx="363589" cy="981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5">
              <a:satOff val="19674"/>
              <a:lumOff val="-2427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5" name="知识提供方"/>
          <p:cNvSpPr txBox="1"/>
          <p:nvPr/>
        </p:nvSpPr>
        <p:spPr>
          <a:xfrm>
            <a:off x="9440650" y="12694342"/>
            <a:ext cx="1746453" cy="567394"/>
          </a:xfrm>
          <a:prstGeom prst="rect">
            <a:avLst/>
          </a:prstGeom>
          <a:solidFill>
            <a:schemeClr val="accent5">
              <a:satOff val="19674"/>
              <a:lumOff val="-24274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知识提供方</a:t>
            </a:r>
          </a:p>
        </p:txBody>
      </p:sp>
      <p:sp>
        <p:nvSpPr>
          <p:cNvPr id="866" name="线条"/>
          <p:cNvSpPr/>
          <p:nvPr/>
        </p:nvSpPr>
        <p:spPr>
          <a:xfrm flipV="1">
            <a:off x="10297507" y="10189022"/>
            <a:ext cx="1" cy="1212401"/>
          </a:xfrm>
          <a:prstGeom prst="line">
            <a:avLst/>
          </a:prstGeom>
          <a:ln w="76200">
            <a:solidFill>
              <a:schemeClr val="accent5">
                <a:satOff val="19674"/>
                <a:lumOff val="-24274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867" name="男"/>
          <p:cNvSpPr/>
          <p:nvPr/>
        </p:nvSpPr>
        <p:spPr>
          <a:xfrm>
            <a:off x="1892991" y="2050805"/>
            <a:ext cx="363589" cy="981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chemeClr val="accent5">
              <a:satOff val="19674"/>
              <a:lumOff val="-2427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8" name="样品提供方"/>
          <p:cNvSpPr txBox="1"/>
          <p:nvPr/>
        </p:nvSpPr>
        <p:spPr>
          <a:xfrm>
            <a:off x="1259059" y="3135234"/>
            <a:ext cx="1631455" cy="567394"/>
          </a:xfrm>
          <a:prstGeom prst="rect">
            <a:avLst/>
          </a:prstGeom>
          <a:solidFill>
            <a:schemeClr val="accent5">
              <a:satOff val="19674"/>
              <a:lumOff val="-24274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样品提供方</a:t>
            </a:r>
          </a:p>
        </p:txBody>
      </p:sp>
      <p:sp>
        <p:nvSpPr>
          <p:cNvPr id="869" name="线条"/>
          <p:cNvSpPr/>
          <p:nvPr/>
        </p:nvSpPr>
        <p:spPr>
          <a:xfrm flipH="1">
            <a:off x="2074785" y="3727248"/>
            <a:ext cx="1" cy="1212400"/>
          </a:xfrm>
          <a:prstGeom prst="line">
            <a:avLst/>
          </a:prstGeom>
          <a:ln w="76200">
            <a:solidFill>
              <a:schemeClr val="accent5">
                <a:satOff val="19674"/>
                <a:lumOff val="-24274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870" name="线条"/>
          <p:cNvSpPr/>
          <p:nvPr/>
        </p:nvSpPr>
        <p:spPr>
          <a:xfrm>
            <a:off x="3138096" y="3185749"/>
            <a:ext cx="2531794" cy="1416089"/>
          </a:xfrm>
          <a:prstGeom prst="line">
            <a:avLst/>
          </a:prstGeom>
          <a:ln w="76200">
            <a:solidFill>
              <a:schemeClr val="accent5">
                <a:satOff val="19674"/>
                <a:lumOff val="-24274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871" name="线条"/>
          <p:cNvSpPr/>
          <p:nvPr/>
        </p:nvSpPr>
        <p:spPr>
          <a:xfrm flipV="1">
            <a:off x="15037707" y="4797500"/>
            <a:ext cx="407109" cy="3286474"/>
          </a:xfrm>
          <a:prstGeom prst="line">
            <a:avLst/>
          </a:prstGeom>
          <a:ln w="76200">
            <a:solidFill>
              <a:schemeClr val="accent5">
                <a:satOff val="19674"/>
                <a:lumOff val="-24274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872" name="标记"/>
          <p:cNvSpPr txBox="1"/>
          <p:nvPr/>
        </p:nvSpPr>
        <p:spPr>
          <a:xfrm>
            <a:off x="7433284" y="3904406"/>
            <a:ext cx="6985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000000"/>
                </a:solidFill>
              </a:defRPr>
            </a:lvl1pPr>
          </a:lstStyle>
          <a:p>
            <a:r>
              <a:t>标记</a:t>
            </a:r>
          </a:p>
        </p:txBody>
      </p:sp>
      <p:sp>
        <p:nvSpPr>
          <p:cNvPr id="873" name="标记"/>
          <p:cNvSpPr txBox="1"/>
          <p:nvPr/>
        </p:nvSpPr>
        <p:spPr>
          <a:xfrm>
            <a:off x="7827230" y="5062495"/>
            <a:ext cx="6985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000000"/>
                </a:solidFill>
              </a:defRPr>
            </a:lvl1pPr>
          </a:lstStyle>
          <a:p>
            <a:r>
              <a:t>标记</a:t>
            </a:r>
          </a:p>
        </p:txBody>
      </p:sp>
      <p:sp>
        <p:nvSpPr>
          <p:cNvPr id="874" name="训练"/>
          <p:cNvSpPr txBox="1"/>
          <p:nvPr/>
        </p:nvSpPr>
        <p:spPr>
          <a:xfrm>
            <a:off x="11709454" y="5062495"/>
            <a:ext cx="6985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000000"/>
                </a:solidFill>
              </a:defRPr>
            </a:lvl1pPr>
          </a:lstStyle>
          <a:p>
            <a:r>
              <a:t>训练</a:t>
            </a:r>
          </a:p>
        </p:txBody>
      </p:sp>
      <p:sp>
        <p:nvSpPr>
          <p:cNvPr id="875" name="使用"/>
          <p:cNvSpPr txBox="1"/>
          <p:nvPr/>
        </p:nvSpPr>
        <p:spPr>
          <a:xfrm>
            <a:off x="12687096" y="2439243"/>
            <a:ext cx="6985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000000"/>
                </a:solidFill>
              </a:defRPr>
            </a:lvl1pPr>
          </a:lstStyle>
          <a:p>
            <a:r>
              <a:t>使用</a:t>
            </a:r>
          </a:p>
        </p:txBody>
      </p:sp>
      <p:sp>
        <p:nvSpPr>
          <p:cNvPr id="876" name="融合、加工"/>
          <p:cNvSpPr txBox="1"/>
          <p:nvPr/>
        </p:nvSpPr>
        <p:spPr>
          <a:xfrm>
            <a:off x="11658599" y="8166798"/>
            <a:ext cx="15748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000000"/>
                </a:solidFill>
              </a:defRPr>
            </a:lvl1pPr>
          </a:lstStyle>
          <a:p>
            <a:r>
              <a:t>融合、加工</a:t>
            </a:r>
          </a:p>
        </p:txBody>
      </p:sp>
      <p:sp>
        <p:nvSpPr>
          <p:cNvPr id="877" name="抽取"/>
          <p:cNvSpPr txBox="1"/>
          <p:nvPr/>
        </p:nvSpPr>
        <p:spPr>
          <a:xfrm>
            <a:off x="10313527" y="6816618"/>
            <a:ext cx="8255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t>抽取</a:t>
            </a:r>
          </a:p>
        </p:txBody>
      </p:sp>
      <p:sp>
        <p:nvSpPr>
          <p:cNvPr id="878" name="抽取"/>
          <p:cNvSpPr txBox="1"/>
          <p:nvPr/>
        </p:nvSpPr>
        <p:spPr>
          <a:xfrm>
            <a:off x="7805182" y="8166798"/>
            <a:ext cx="6985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000000"/>
                </a:solidFill>
              </a:defRPr>
            </a:lvl1pPr>
          </a:lstStyle>
          <a:p>
            <a:r>
              <a:t>抽取</a:t>
            </a:r>
          </a:p>
        </p:txBody>
      </p:sp>
      <p:sp>
        <p:nvSpPr>
          <p:cNvPr id="879" name="转换"/>
          <p:cNvSpPr txBox="1"/>
          <p:nvPr/>
        </p:nvSpPr>
        <p:spPr>
          <a:xfrm>
            <a:off x="5377118" y="7430857"/>
            <a:ext cx="6985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000000"/>
                </a:solidFill>
              </a:defRPr>
            </a:lvl1pPr>
          </a:lstStyle>
          <a:p>
            <a:r>
              <a:t>转换</a:t>
            </a:r>
          </a:p>
        </p:txBody>
      </p:sp>
      <p:sp>
        <p:nvSpPr>
          <p:cNvPr id="880" name="提供"/>
          <p:cNvSpPr txBox="1"/>
          <p:nvPr/>
        </p:nvSpPr>
        <p:spPr>
          <a:xfrm>
            <a:off x="3686605" y="4848300"/>
            <a:ext cx="6985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000000"/>
                </a:solidFill>
              </a:defRPr>
            </a:lvl1pPr>
          </a:lstStyle>
          <a:p>
            <a:r>
              <a:t>提供</a:t>
            </a:r>
          </a:p>
        </p:txBody>
      </p:sp>
      <p:sp>
        <p:nvSpPr>
          <p:cNvPr id="881" name="导入"/>
          <p:cNvSpPr txBox="1"/>
          <p:nvPr/>
        </p:nvSpPr>
        <p:spPr>
          <a:xfrm>
            <a:off x="10377027" y="10563673"/>
            <a:ext cx="6985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000000"/>
                </a:solidFill>
              </a:defRPr>
            </a:lvl1pPr>
          </a:lstStyle>
          <a:p>
            <a:r>
              <a:t>导入</a:t>
            </a:r>
          </a:p>
        </p:txBody>
      </p:sp>
      <p:sp>
        <p:nvSpPr>
          <p:cNvPr id="882" name="导入"/>
          <p:cNvSpPr txBox="1"/>
          <p:nvPr/>
        </p:nvSpPr>
        <p:spPr>
          <a:xfrm>
            <a:off x="2183556" y="3904406"/>
            <a:ext cx="6985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000000"/>
                </a:solidFill>
              </a:defRPr>
            </a:lvl1pPr>
          </a:lstStyle>
          <a:p>
            <a:r>
              <a:t>导入</a:t>
            </a:r>
          </a:p>
        </p:txBody>
      </p:sp>
      <p:sp>
        <p:nvSpPr>
          <p:cNvPr id="883" name="导入"/>
          <p:cNvSpPr txBox="1"/>
          <p:nvPr/>
        </p:nvSpPr>
        <p:spPr>
          <a:xfrm>
            <a:off x="4480985" y="3475766"/>
            <a:ext cx="6985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000000"/>
                </a:solidFill>
              </a:defRPr>
            </a:lvl1pPr>
          </a:lstStyle>
          <a:p>
            <a:r>
              <a:t>导入</a:t>
            </a:r>
          </a:p>
        </p:txBody>
      </p:sp>
      <p:sp>
        <p:nvSpPr>
          <p:cNvPr id="884" name="智能搜索"/>
          <p:cNvSpPr txBox="1"/>
          <p:nvPr/>
        </p:nvSpPr>
        <p:spPr>
          <a:xfrm>
            <a:off x="20924257" y="9789288"/>
            <a:ext cx="1508437" cy="581233"/>
          </a:xfrm>
          <a:prstGeom prst="rect">
            <a:avLst/>
          </a:prstGeom>
          <a:solidFill>
            <a:schemeClr val="accent5">
              <a:satOff val="19674"/>
              <a:lumOff val="-24274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lvl1pPr>
          </a:lstStyle>
          <a:p>
            <a:r>
              <a:t>智能搜索</a:t>
            </a:r>
          </a:p>
        </p:txBody>
      </p:sp>
      <p:sp>
        <p:nvSpPr>
          <p:cNvPr id="885" name="应用"/>
          <p:cNvSpPr txBox="1"/>
          <p:nvPr/>
        </p:nvSpPr>
        <p:spPr>
          <a:xfrm>
            <a:off x="18927804" y="8115998"/>
            <a:ext cx="6985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000000"/>
                </a:solidFill>
              </a:defRPr>
            </a:lvl1pPr>
          </a:lstStyle>
          <a:p>
            <a:r>
              <a:t>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成组"/>
          <p:cNvGrpSpPr/>
          <p:nvPr/>
        </p:nvGrpSpPr>
        <p:grpSpPr>
          <a:xfrm>
            <a:off x="11435453" y="2045005"/>
            <a:ext cx="5969870" cy="1003167"/>
            <a:chOff x="0" y="0"/>
            <a:chExt cx="5969869" cy="1003165"/>
          </a:xfrm>
        </p:grpSpPr>
        <p:sp>
          <p:nvSpPr>
            <p:cNvPr id="154" name="矩形"/>
            <p:cNvSpPr/>
            <p:nvPr/>
          </p:nvSpPr>
          <p:spPr>
            <a:xfrm>
              <a:off x="0" y="0"/>
              <a:ext cx="5969870" cy="1003166"/>
            </a:xfrm>
            <a:prstGeom prst="rect">
              <a:avLst/>
            </a:prstGeom>
            <a:solidFill>
              <a:srgbClr val="004696"/>
            </a:solidFill>
            <a:ln w="12700" cap="flat">
              <a:noFill/>
              <a:miter lim="400000"/>
            </a:ln>
            <a:effectLst>
              <a:outerShdw blurRad="127000" dist="213884" dir="2507478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5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5" name="01 产品背景"/>
            <p:cNvSpPr txBox="1"/>
            <p:nvPr/>
          </p:nvSpPr>
          <p:spPr>
            <a:xfrm>
              <a:off x="1741808" y="133282"/>
              <a:ext cx="2486255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ngti SC Black"/>
                  <a:ea typeface="Songti SC Black"/>
                  <a:cs typeface="Songti SC Black"/>
                  <a:sym typeface="Songti SC Black"/>
                </a:defRPr>
              </a:lvl1pPr>
            </a:lstStyle>
            <a:p>
              <a:r>
                <a:t>01 产品背景</a:t>
              </a:r>
            </a:p>
          </p:txBody>
        </p:sp>
      </p:grpSp>
      <p:sp>
        <p:nvSpPr>
          <p:cNvPr id="157" name="矩形"/>
          <p:cNvSpPr/>
          <p:nvPr/>
        </p:nvSpPr>
        <p:spPr>
          <a:xfrm>
            <a:off x="14195395" y="4203403"/>
            <a:ext cx="5969871" cy="1003166"/>
          </a:xfrm>
          <a:prstGeom prst="rect">
            <a:avLst/>
          </a:prstGeom>
          <a:solidFill>
            <a:srgbClr val="005A96">
              <a:alpha val="80474"/>
            </a:srgbClr>
          </a:solidFill>
          <a:ln w="12700">
            <a:miter lim="400000"/>
          </a:ln>
          <a:effectLst>
            <a:outerShdw blurRad="127000" dist="213884" dir="250747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02 产品规划"/>
          <p:cNvSpPr txBox="1"/>
          <p:nvPr/>
        </p:nvSpPr>
        <p:spPr>
          <a:xfrm>
            <a:off x="16000704" y="4336685"/>
            <a:ext cx="248625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ngti SC Black"/>
                <a:ea typeface="Songti SC Black"/>
                <a:cs typeface="Songti SC Black"/>
                <a:sym typeface="Songti SC Black"/>
              </a:defRPr>
            </a:lvl1pPr>
          </a:lstStyle>
          <a:p>
            <a:r>
              <a:t>02 产品规划</a:t>
            </a:r>
          </a:p>
        </p:txBody>
      </p:sp>
      <p:sp>
        <p:nvSpPr>
          <p:cNvPr id="159" name="矩形"/>
          <p:cNvSpPr/>
          <p:nvPr/>
        </p:nvSpPr>
        <p:spPr>
          <a:xfrm>
            <a:off x="14662303" y="6361800"/>
            <a:ext cx="5969871" cy="1003167"/>
          </a:xfrm>
          <a:prstGeom prst="rect">
            <a:avLst/>
          </a:prstGeom>
          <a:solidFill>
            <a:srgbClr val="006E96">
              <a:alpha val="80474"/>
            </a:srgbClr>
          </a:solidFill>
          <a:ln w="12700">
            <a:miter lim="400000"/>
          </a:ln>
          <a:effectLst>
            <a:outerShdw blurRad="127000" dist="213884" dir="250747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03 产品设计"/>
          <p:cNvSpPr txBox="1"/>
          <p:nvPr/>
        </p:nvSpPr>
        <p:spPr>
          <a:xfrm>
            <a:off x="16467612" y="6495083"/>
            <a:ext cx="248625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ngti SC Black"/>
                <a:ea typeface="Songti SC Black"/>
                <a:cs typeface="Songti SC Black"/>
                <a:sym typeface="Songti SC Black"/>
              </a:defRPr>
            </a:lvl1pPr>
          </a:lstStyle>
          <a:p>
            <a:r>
              <a:t>03 产品设计</a:t>
            </a:r>
          </a:p>
        </p:txBody>
      </p:sp>
      <p:sp>
        <p:nvSpPr>
          <p:cNvPr id="161" name="矩形"/>
          <p:cNvSpPr/>
          <p:nvPr/>
        </p:nvSpPr>
        <p:spPr>
          <a:xfrm>
            <a:off x="14195395" y="8520197"/>
            <a:ext cx="5969871" cy="1003167"/>
          </a:xfrm>
          <a:prstGeom prst="rect">
            <a:avLst/>
          </a:prstGeom>
          <a:solidFill>
            <a:srgbClr val="008296">
              <a:alpha val="80474"/>
            </a:srgbClr>
          </a:solidFill>
          <a:ln w="12700">
            <a:miter lim="400000"/>
          </a:ln>
          <a:effectLst>
            <a:outerShdw blurRad="127000" dist="213884" dir="250747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04 产品计划"/>
          <p:cNvSpPr txBox="1"/>
          <p:nvPr/>
        </p:nvSpPr>
        <p:spPr>
          <a:xfrm>
            <a:off x="16000704" y="8653481"/>
            <a:ext cx="248625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ngti SC Black"/>
                <a:ea typeface="Songti SC Black"/>
                <a:cs typeface="Songti SC Black"/>
                <a:sym typeface="Songti SC Black"/>
              </a:defRPr>
            </a:lvl1pPr>
          </a:lstStyle>
          <a:p>
            <a:r>
              <a:t>04 产品计划</a:t>
            </a:r>
          </a:p>
        </p:txBody>
      </p:sp>
      <p:sp>
        <p:nvSpPr>
          <p:cNvPr id="163" name="矩形"/>
          <p:cNvSpPr/>
          <p:nvPr/>
        </p:nvSpPr>
        <p:spPr>
          <a:xfrm>
            <a:off x="11371953" y="10667828"/>
            <a:ext cx="5969870" cy="1003167"/>
          </a:xfrm>
          <a:prstGeom prst="rect">
            <a:avLst/>
          </a:prstGeom>
          <a:solidFill>
            <a:srgbClr val="009696">
              <a:alpha val="80474"/>
            </a:srgbClr>
          </a:solidFill>
          <a:ln w="12700">
            <a:miter lim="400000"/>
          </a:ln>
          <a:effectLst>
            <a:outerShdw blurRad="127000" dist="213884" dir="2507478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4" name="05 风险"/>
          <p:cNvSpPr txBox="1"/>
          <p:nvPr/>
        </p:nvSpPr>
        <p:spPr>
          <a:xfrm>
            <a:off x="13634461" y="10801112"/>
            <a:ext cx="157185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ngti SC Black"/>
                <a:ea typeface="Songti SC Black"/>
                <a:cs typeface="Songti SC Black"/>
                <a:sym typeface="Songti SC Black"/>
              </a:defRPr>
            </a:lvl1pPr>
          </a:lstStyle>
          <a:p>
            <a:r>
              <a:t>05 风险</a:t>
            </a:r>
          </a:p>
        </p:txBody>
      </p:sp>
      <p:sp>
        <p:nvSpPr>
          <p:cNvPr id="165" name="三角形"/>
          <p:cNvSpPr/>
          <p:nvPr/>
        </p:nvSpPr>
        <p:spPr>
          <a:xfrm rot="2700000">
            <a:off x="5335779" y="4995921"/>
            <a:ext cx="3137177" cy="3137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2">
              <a:hueOff val="61260"/>
              <a:satOff val="12850"/>
              <a:lumOff val="-19215"/>
              <a:alpha val="84450"/>
            </a:schemeClr>
          </a:solidFill>
          <a:ln w="12700">
            <a:miter lim="400000"/>
          </a:ln>
          <a:effectLst>
            <a:outerShdw blurRad="457200" dist="19349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6" name="三角形"/>
          <p:cNvSpPr/>
          <p:nvPr/>
        </p:nvSpPr>
        <p:spPr>
          <a:xfrm rot="13500000">
            <a:off x="5241367" y="5374155"/>
            <a:ext cx="3310109" cy="3310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635000" dist="19349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7" name="目"/>
          <p:cNvSpPr txBox="1"/>
          <p:nvPr/>
        </p:nvSpPr>
        <p:spPr>
          <a:xfrm>
            <a:off x="5660503" y="5554724"/>
            <a:ext cx="1006763" cy="134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600">
                <a:solidFill>
                  <a:srgbClr val="FFFFFF"/>
                </a:solidFill>
                <a:latin typeface="Songti SC Black"/>
                <a:ea typeface="Songti SC Black"/>
                <a:cs typeface="Songti SC Black"/>
                <a:sym typeface="Songti SC Black"/>
              </a:defRPr>
            </a:lvl1pPr>
          </a:lstStyle>
          <a:p>
            <a:r>
              <a:t>目</a:t>
            </a:r>
          </a:p>
        </p:txBody>
      </p:sp>
      <p:sp>
        <p:nvSpPr>
          <p:cNvPr id="168" name="录"/>
          <p:cNvSpPr txBox="1"/>
          <p:nvPr/>
        </p:nvSpPr>
        <p:spPr>
          <a:xfrm>
            <a:off x="7222132" y="6733885"/>
            <a:ext cx="1006763" cy="1342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7600">
                <a:solidFill>
                  <a:srgbClr val="FFFFFF"/>
                </a:solidFill>
                <a:latin typeface="Songti SC Black"/>
                <a:ea typeface="Songti SC Black"/>
                <a:cs typeface="Songti SC Black"/>
                <a:sym typeface="Songti SC Black"/>
              </a:defRPr>
            </a:lvl1pPr>
          </a:lstStyle>
          <a:p>
            <a:r>
              <a:t>录</a:t>
            </a:r>
          </a:p>
        </p:txBody>
      </p:sp>
      <p:sp>
        <p:nvSpPr>
          <p:cNvPr id="169" name="矩形"/>
          <p:cNvSpPr/>
          <p:nvPr/>
        </p:nvSpPr>
        <p:spPr>
          <a:xfrm>
            <a:off x="5415705" y="6152220"/>
            <a:ext cx="1496359" cy="853106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0" name="矩形"/>
          <p:cNvSpPr/>
          <p:nvPr/>
        </p:nvSpPr>
        <p:spPr>
          <a:xfrm>
            <a:off x="6925133" y="6522572"/>
            <a:ext cx="1600761" cy="853106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1" name="Contents"/>
          <p:cNvSpPr txBox="1"/>
          <p:nvPr/>
        </p:nvSpPr>
        <p:spPr>
          <a:xfrm>
            <a:off x="6197899" y="6568364"/>
            <a:ext cx="1509059" cy="501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Contents</a:t>
            </a:r>
          </a:p>
        </p:txBody>
      </p:sp>
      <p:sp>
        <p:nvSpPr>
          <p:cNvPr id="172" name="圆形"/>
          <p:cNvSpPr/>
          <p:nvPr/>
        </p:nvSpPr>
        <p:spPr>
          <a:xfrm>
            <a:off x="9664127" y="2089455"/>
            <a:ext cx="914266" cy="914267"/>
          </a:xfrm>
          <a:prstGeom prst="ellipse">
            <a:avLst/>
          </a:prstGeom>
          <a:solidFill>
            <a:srgbClr val="004696"/>
          </a:solidFill>
          <a:ln w="12700">
            <a:miter lim="400000"/>
          </a:ln>
          <a:effectLst>
            <a:outerShdw blurRad="1270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3" name="圆形"/>
          <p:cNvSpPr/>
          <p:nvPr/>
        </p:nvSpPr>
        <p:spPr>
          <a:xfrm>
            <a:off x="12284957" y="4247853"/>
            <a:ext cx="914267" cy="914266"/>
          </a:xfrm>
          <a:prstGeom prst="ellipse">
            <a:avLst/>
          </a:prstGeom>
          <a:solidFill>
            <a:srgbClr val="005A96">
              <a:alpha val="5021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圆形"/>
          <p:cNvSpPr/>
          <p:nvPr/>
        </p:nvSpPr>
        <p:spPr>
          <a:xfrm>
            <a:off x="12926385" y="6361800"/>
            <a:ext cx="914267" cy="914267"/>
          </a:xfrm>
          <a:prstGeom prst="ellipse">
            <a:avLst/>
          </a:prstGeom>
          <a:solidFill>
            <a:srgbClr val="006E96">
              <a:alpha val="5021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5" name="圆形"/>
          <p:cNvSpPr/>
          <p:nvPr/>
        </p:nvSpPr>
        <p:spPr>
          <a:xfrm>
            <a:off x="12284957" y="8564648"/>
            <a:ext cx="914267" cy="914267"/>
          </a:xfrm>
          <a:prstGeom prst="ellipse">
            <a:avLst/>
          </a:prstGeom>
          <a:solidFill>
            <a:srgbClr val="008296">
              <a:alpha val="5021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6" name="圆形"/>
          <p:cNvSpPr/>
          <p:nvPr/>
        </p:nvSpPr>
        <p:spPr>
          <a:xfrm>
            <a:off x="9664127" y="10723045"/>
            <a:ext cx="914266" cy="914267"/>
          </a:xfrm>
          <a:prstGeom prst="ellipse">
            <a:avLst/>
          </a:prstGeom>
          <a:solidFill>
            <a:srgbClr val="009696">
              <a:alpha val="5021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7" name="三角形"/>
          <p:cNvSpPr/>
          <p:nvPr/>
        </p:nvSpPr>
        <p:spPr>
          <a:xfrm rot="10800000">
            <a:off x="23118058" y="-37661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8" name="三角形"/>
          <p:cNvSpPr/>
          <p:nvPr/>
        </p:nvSpPr>
        <p:spPr>
          <a:xfrm rot="10800000" flipH="1">
            <a:off x="-29920" y="-37661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04 数据流程-知识图谱数据流程"/>
          <p:cNvSpPr txBox="1">
            <a:spLocks noGrp="1"/>
          </p:cNvSpPr>
          <p:nvPr>
            <p:ph type="ctrTitle"/>
          </p:nvPr>
        </p:nvSpPr>
        <p:spPr>
          <a:xfrm>
            <a:off x="598735" y="-165100"/>
            <a:ext cx="23694530" cy="1063229"/>
          </a:xfrm>
          <a:prstGeom prst="rect">
            <a:avLst/>
          </a:prstGeom>
        </p:spPr>
        <p:txBody>
          <a:bodyPr/>
          <a:lstStyle/>
          <a:p>
            <a:pPr algn="l">
              <a:defRPr sz="4400">
                <a:solidFill>
                  <a:srgbClr val="00000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04 数据流程-</a:t>
            </a:r>
            <a:r>
              <a:rPr sz="3600"/>
              <a:t>知识图谱数据流程</a:t>
            </a:r>
          </a:p>
        </p:txBody>
      </p:sp>
      <p:sp>
        <p:nvSpPr>
          <p:cNvPr id="888" name="线条"/>
          <p:cNvSpPr/>
          <p:nvPr/>
        </p:nvSpPr>
        <p:spPr>
          <a:xfrm>
            <a:off x="-50800" y="1193800"/>
            <a:ext cx="24485600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pic>
        <p:nvPicPr>
          <p:cNvPr id="88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0303" y="1841500"/>
            <a:ext cx="22955389" cy="111879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04 数据流程-知识图谱数据流程2"/>
          <p:cNvSpPr txBox="1">
            <a:spLocks noGrp="1"/>
          </p:cNvSpPr>
          <p:nvPr>
            <p:ph type="ctrTitle"/>
          </p:nvPr>
        </p:nvSpPr>
        <p:spPr>
          <a:xfrm>
            <a:off x="598735" y="-165100"/>
            <a:ext cx="23694530" cy="1063229"/>
          </a:xfrm>
          <a:prstGeom prst="rect">
            <a:avLst/>
          </a:prstGeom>
        </p:spPr>
        <p:txBody>
          <a:bodyPr/>
          <a:lstStyle/>
          <a:p>
            <a:pPr algn="l">
              <a:defRPr sz="4400">
                <a:solidFill>
                  <a:srgbClr val="00000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04 数据流程-</a:t>
            </a:r>
            <a:r>
              <a:rPr sz="3600"/>
              <a:t>知识图谱数据流程2</a:t>
            </a:r>
          </a:p>
        </p:txBody>
      </p:sp>
      <p:sp>
        <p:nvSpPr>
          <p:cNvPr id="892" name="线条"/>
          <p:cNvSpPr/>
          <p:nvPr/>
        </p:nvSpPr>
        <p:spPr>
          <a:xfrm>
            <a:off x="-50800" y="1193800"/>
            <a:ext cx="24485600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pic>
        <p:nvPicPr>
          <p:cNvPr id="89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0193" y="1797050"/>
            <a:ext cx="15843614" cy="107170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02 主机设计"/>
          <p:cNvSpPr txBox="1"/>
          <p:nvPr/>
        </p:nvSpPr>
        <p:spPr>
          <a:xfrm>
            <a:off x="1161302" y="5044347"/>
            <a:ext cx="547280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 defTabSz="457200">
              <a:buSzPct val="80000"/>
              <a:buBlip>
                <a:blip r:embed="rId2"/>
              </a:buBlip>
              <a:defRPr sz="4600">
                <a:solidFill>
                  <a:srgbClr val="000000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lvl1pPr>
          </a:lstStyle>
          <a:p>
            <a:r>
              <a:t>  02 主机设计</a:t>
            </a:r>
          </a:p>
        </p:txBody>
      </p:sp>
      <p:sp>
        <p:nvSpPr>
          <p:cNvPr id="900" name="01 部署设计"/>
          <p:cNvSpPr txBox="1"/>
          <p:nvPr/>
        </p:nvSpPr>
        <p:spPr>
          <a:xfrm>
            <a:off x="1120332" y="2953744"/>
            <a:ext cx="555474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 defTabSz="457200">
              <a:buSzPct val="80000"/>
              <a:buBlip>
                <a:blip r:embed="rId2"/>
              </a:buBlip>
              <a:defRPr sz="4600">
                <a:solidFill>
                  <a:srgbClr val="000000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lvl1pPr>
          </a:lstStyle>
          <a:p>
            <a:r>
              <a:t>  01 部署设计</a:t>
            </a:r>
          </a:p>
        </p:txBody>
      </p:sp>
      <p:sp>
        <p:nvSpPr>
          <p:cNvPr id="901" name="04 数据安全设计"/>
          <p:cNvSpPr txBox="1"/>
          <p:nvPr/>
        </p:nvSpPr>
        <p:spPr>
          <a:xfrm>
            <a:off x="1069407" y="9370152"/>
            <a:ext cx="565659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 defTabSz="457200">
              <a:buSzPct val="80000"/>
              <a:buBlip>
                <a:blip r:embed="rId2"/>
              </a:buBlip>
              <a:defRPr sz="4600">
                <a:solidFill>
                  <a:srgbClr val="000000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lvl1pPr>
          </a:lstStyle>
          <a:p>
            <a:r>
              <a:t>  04 数据安全设计</a:t>
            </a:r>
          </a:p>
        </p:txBody>
      </p:sp>
      <p:sp>
        <p:nvSpPr>
          <p:cNvPr id="902" name="线条"/>
          <p:cNvSpPr/>
          <p:nvPr/>
        </p:nvSpPr>
        <p:spPr>
          <a:xfrm>
            <a:off x="-50800" y="1193800"/>
            <a:ext cx="24485600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903" name="06 机房设计（待完成）"/>
          <p:cNvSpPr/>
          <p:nvPr/>
        </p:nvSpPr>
        <p:spPr>
          <a:xfrm>
            <a:off x="598735" y="-165100"/>
            <a:ext cx="2369453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>
              <a:defRPr sz="4400">
                <a:solidFill>
                  <a:srgbClr val="00000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t>06 机房设计（待完成）</a:t>
            </a:r>
          </a:p>
        </p:txBody>
      </p:sp>
      <p:sp>
        <p:nvSpPr>
          <p:cNvPr id="904" name="03 存储设计"/>
          <p:cNvSpPr txBox="1"/>
          <p:nvPr/>
        </p:nvSpPr>
        <p:spPr>
          <a:xfrm>
            <a:off x="1120332" y="7134952"/>
            <a:ext cx="555474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 defTabSz="457200">
              <a:buSzPct val="80000"/>
              <a:buBlip>
                <a:blip r:embed="rId2"/>
              </a:buBlip>
              <a:defRPr sz="4600">
                <a:solidFill>
                  <a:srgbClr val="000000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lvl1pPr>
          </a:lstStyle>
          <a:p>
            <a:r>
              <a:t>  03 存储设计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线条"/>
          <p:cNvSpPr/>
          <p:nvPr/>
        </p:nvSpPr>
        <p:spPr>
          <a:xfrm flipV="1">
            <a:off x="14506768" y="3217350"/>
            <a:ext cx="1" cy="9320171"/>
          </a:xfrm>
          <a:prstGeom prst="line">
            <a:avLst/>
          </a:prstGeom>
          <a:ln w="76200">
            <a:solidFill>
              <a:schemeClr val="accent1">
                <a:hueOff val="550649"/>
                <a:satOff val="22840"/>
                <a:lumOff val="-37254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907" name="形状"/>
          <p:cNvSpPr/>
          <p:nvPr/>
        </p:nvSpPr>
        <p:spPr>
          <a:xfrm>
            <a:off x="13747190" y="6900084"/>
            <a:ext cx="1519156" cy="477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812" y="1"/>
                </a:moveTo>
                <a:cubicBezTo>
                  <a:pt x="1339" y="21"/>
                  <a:pt x="783" y="215"/>
                  <a:pt x="286" y="791"/>
                </a:cubicBezTo>
                <a:cubicBezTo>
                  <a:pt x="199" y="1615"/>
                  <a:pt x="123" y="3110"/>
                  <a:pt x="123" y="3110"/>
                </a:cubicBezTo>
                <a:cubicBezTo>
                  <a:pt x="1178" y="3574"/>
                  <a:pt x="1286" y="5912"/>
                  <a:pt x="967" y="7734"/>
                </a:cubicBezTo>
                <a:cubicBezTo>
                  <a:pt x="642" y="9538"/>
                  <a:pt x="524" y="13522"/>
                  <a:pt x="713" y="15584"/>
                </a:cubicBezTo>
                <a:cubicBezTo>
                  <a:pt x="962" y="18265"/>
                  <a:pt x="0" y="19107"/>
                  <a:pt x="0" y="19107"/>
                </a:cubicBezTo>
                <a:lnTo>
                  <a:pt x="194" y="21104"/>
                </a:lnTo>
                <a:cubicBezTo>
                  <a:pt x="194" y="21104"/>
                  <a:pt x="1839" y="20432"/>
                  <a:pt x="3110" y="20019"/>
                </a:cubicBezTo>
                <a:cubicBezTo>
                  <a:pt x="3759" y="19813"/>
                  <a:pt x="4127" y="18919"/>
                  <a:pt x="4516" y="17458"/>
                </a:cubicBezTo>
                <a:lnTo>
                  <a:pt x="5040" y="21582"/>
                </a:lnTo>
                <a:lnTo>
                  <a:pt x="5359" y="19708"/>
                </a:lnTo>
                <a:lnTo>
                  <a:pt x="5468" y="21276"/>
                </a:lnTo>
                <a:lnTo>
                  <a:pt x="5787" y="19402"/>
                </a:lnTo>
                <a:lnTo>
                  <a:pt x="5895" y="20964"/>
                </a:lnTo>
                <a:lnTo>
                  <a:pt x="6213" y="19090"/>
                </a:lnTo>
                <a:lnTo>
                  <a:pt x="6321" y="20653"/>
                </a:lnTo>
                <a:lnTo>
                  <a:pt x="6641" y="18784"/>
                </a:lnTo>
                <a:lnTo>
                  <a:pt x="6749" y="20347"/>
                </a:lnTo>
                <a:lnTo>
                  <a:pt x="7068" y="18473"/>
                </a:lnTo>
                <a:lnTo>
                  <a:pt x="7176" y="20036"/>
                </a:lnTo>
                <a:lnTo>
                  <a:pt x="7496" y="18162"/>
                </a:lnTo>
                <a:lnTo>
                  <a:pt x="7604" y="19729"/>
                </a:lnTo>
                <a:lnTo>
                  <a:pt x="7923" y="17855"/>
                </a:lnTo>
                <a:lnTo>
                  <a:pt x="8032" y="19418"/>
                </a:lnTo>
                <a:lnTo>
                  <a:pt x="8349" y="17544"/>
                </a:lnTo>
                <a:lnTo>
                  <a:pt x="8457" y="19107"/>
                </a:lnTo>
                <a:lnTo>
                  <a:pt x="8777" y="17238"/>
                </a:lnTo>
                <a:lnTo>
                  <a:pt x="8885" y="18801"/>
                </a:lnTo>
                <a:lnTo>
                  <a:pt x="9205" y="16927"/>
                </a:lnTo>
                <a:lnTo>
                  <a:pt x="9313" y="18489"/>
                </a:lnTo>
                <a:lnTo>
                  <a:pt x="9632" y="16615"/>
                </a:lnTo>
                <a:lnTo>
                  <a:pt x="9740" y="18183"/>
                </a:lnTo>
                <a:lnTo>
                  <a:pt x="10060" y="16309"/>
                </a:lnTo>
                <a:lnTo>
                  <a:pt x="10168" y="17872"/>
                </a:lnTo>
                <a:lnTo>
                  <a:pt x="10486" y="15998"/>
                </a:lnTo>
                <a:lnTo>
                  <a:pt x="10594" y="17560"/>
                </a:lnTo>
                <a:lnTo>
                  <a:pt x="10913" y="15691"/>
                </a:lnTo>
                <a:lnTo>
                  <a:pt x="11021" y="17254"/>
                </a:lnTo>
                <a:lnTo>
                  <a:pt x="11341" y="15380"/>
                </a:lnTo>
                <a:lnTo>
                  <a:pt x="11449" y="16943"/>
                </a:lnTo>
                <a:lnTo>
                  <a:pt x="11768" y="15069"/>
                </a:lnTo>
                <a:lnTo>
                  <a:pt x="11877" y="16637"/>
                </a:lnTo>
                <a:lnTo>
                  <a:pt x="12196" y="14763"/>
                </a:lnTo>
                <a:lnTo>
                  <a:pt x="12304" y="16325"/>
                </a:lnTo>
                <a:lnTo>
                  <a:pt x="12622" y="14451"/>
                </a:lnTo>
                <a:lnTo>
                  <a:pt x="12730" y="16014"/>
                </a:lnTo>
                <a:lnTo>
                  <a:pt x="13050" y="14145"/>
                </a:lnTo>
                <a:lnTo>
                  <a:pt x="13158" y="15708"/>
                </a:lnTo>
                <a:lnTo>
                  <a:pt x="13477" y="13834"/>
                </a:lnTo>
                <a:lnTo>
                  <a:pt x="13585" y="15396"/>
                </a:lnTo>
                <a:lnTo>
                  <a:pt x="13905" y="13522"/>
                </a:lnTo>
                <a:lnTo>
                  <a:pt x="14013" y="15090"/>
                </a:lnTo>
                <a:lnTo>
                  <a:pt x="14332" y="13216"/>
                </a:lnTo>
                <a:lnTo>
                  <a:pt x="14441" y="14779"/>
                </a:lnTo>
                <a:lnTo>
                  <a:pt x="14758" y="12905"/>
                </a:lnTo>
                <a:lnTo>
                  <a:pt x="14866" y="14467"/>
                </a:lnTo>
                <a:lnTo>
                  <a:pt x="15186" y="12599"/>
                </a:lnTo>
                <a:lnTo>
                  <a:pt x="15294" y="14161"/>
                </a:lnTo>
                <a:lnTo>
                  <a:pt x="15614" y="12287"/>
                </a:lnTo>
                <a:lnTo>
                  <a:pt x="15722" y="13850"/>
                </a:lnTo>
                <a:lnTo>
                  <a:pt x="16041" y="11976"/>
                </a:lnTo>
                <a:lnTo>
                  <a:pt x="16149" y="13544"/>
                </a:lnTo>
                <a:lnTo>
                  <a:pt x="16469" y="11670"/>
                </a:lnTo>
                <a:lnTo>
                  <a:pt x="16577" y="13232"/>
                </a:lnTo>
                <a:lnTo>
                  <a:pt x="16895" y="11358"/>
                </a:lnTo>
                <a:lnTo>
                  <a:pt x="17003" y="12921"/>
                </a:lnTo>
                <a:lnTo>
                  <a:pt x="17322" y="11052"/>
                </a:lnTo>
                <a:lnTo>
                  <a:pt x="17430" y="12615"/>
                </a:lnTo>
                <a:lnTo>
                  <a:pt x="17750" y="10741"/>
                </a:lnTo>
                <a:lnTo>
                  <a:pt x="17858" y="12303"/>
                </a:lnTo>
                <a:lnTo>
                  <a:pt x="18177" y="10429"/>
                </a:lnTo>
                <a:lnTo>
                  <a:pt x="18286" y="11997"/>
                </a:lnTo>
                <a:lnTo>
                  <a:pt x="18605" y="10123"/>
                </a:lnTo>
                <a:lnTo>
                  <a:pt x="18713" y="11686"/>
                </a:lnTo>
                <a:lnTo>
                  <a:pt x="19031" y="9812"/>
                </a:lnTo>
                <a:lnTo>
                  <a:pt x="19139" y="11374"/>
                </a:lnTo>
                <a:lnTo>
                  <a:pt x="19459" y="9506"/>
                </a:lnTo>
                <a:lnTo>
                  <a:pt x="19567" y="11068"/>
                </a:lnTo>
                <a:lnTo>
                  <a:pt x="19886" y="9194"/>
                </a:lnTo>
                <a:lnTo>
                  <a:pt x="19994" y="10757"/>
                </a:lnTo>
                <a:lnTo>
                  <a:pt x="20314" y="8883"/>
                </a:lnTo>
                <a:lnTo>
                  <a:pt x="20422" y="10451"/>
                </a:lnTo>
                <a:lnTo>
                  <a:pt x="20741" y="8577"/>
                </a:lnTo>
                <a:lnTo>
                  <a:pt x="20850" y="10139"/>
                </a:lnTo>
                <a:lnTo>
                  <a:pt x="21167" y="8265"/>
                </a:lnTo>
                <a:lnTo>
                  <a:pt x="21275" y="9828"/>
                </a:lnTo>
                <a:lnTo>
                  <a:pt x="21563" y="8421"/>
                </a:lnTo>
                <a:lnTo>
                  <a:pt x="21600" y="7701"/>
                </a:lnTo>
                <a:lnTo>
                  <a:pt x="21568" y="5983"/>
                </a:lnTo>
                <a:cubicBezTo>
                  <a:pt x="21552" y="5090"/>
                  <a:pt x="21330" y="4381"/>
                  <a:pt x="21049" y="4329"/>
                </a:cubicBezTo>
                <a:lnTo>
                  <a:pt x="7830" y="1806"/>
                </a:lnTo>
                <a:cubicBezTo>
                  <a:pt x="7830" y="1806"/>
                  <a:pt x="7858" y="947"/>
                  <a:pt x="7582" y="844"/>
                </a:cubicBezTo>
                <a:cubicBezTo>
                  <a:pt x="7171" y="690"/>
                  <a:pt x="5434" y="327"/>
                  <a:pt x="5185" y="275"/>
                </a:cubicBezTo>
                <a:cubicBezTo>
                  <a:pt x="4937" y="224"/>
                  <a:pt x="4613" y="1702"/>
                  <a:pt x="4273" y="1634"/>
                </a:cubicBezTo>
                <a:cubicBezTo>
                  <a:pt x="3932" y="1582"/>
                  <a:pt x="3326" y="620"/>
                  <a:pt x="2845" y="259"/>
                </a:cubicBezTo>
                <a:cubicBezTo>
                  <a:pt x="2677" y="139"/>
                  <a:pt x="2285" y="-18"/>
                  <a:pt x="1812" y="1"/>
                </a:cubicBezTo>
                <a:close/>
                <a:moveTo>
                  <a:pt x="6673" y="3320"/>
                </a:moveTo>
                <a:cubicBezTo>
                  <a:pt x="6830" y="3320"/>
                  <a:pt x="6955" y="3713"/>
                  <a:pt x="6955" y="4211"/>
                </a:cubicBezTo>
                <a:cubicBezTo>
                  <a:pt x="6955" y="4709"/>
                  <a:pt x="6824" y="5103"/>
                  <a:pt x="6673" y="5103"/>
                </a:cubicBezTo>
                <a:cubicBezTo>
                  <a:pt x="6516" y="5103"/>
                  <a:pt x="6392" y="4709"/>
                  <a:pt x="6392" y="4211"/>
                </a:cubicBezTo>
                <a:cubicBezTo>
                  <a:pt x="6392" y="3713"/>
                  <a:pt x="6516" y="3320"/>
                  <a:pt x="6673" y="3320"/>
                </a:cubicBezTo>
                <a:close/>
                <a:moveTo>
                  <a:pt x="3455" y="4297"/>
                </a:moveTo>
                <a:cubicBezTo>
                  <a:pt x="4985" y="4400"/>
                  <a:pt x="3433" y="18165"/>
                  <a:pt x="2346" y="16824"/>
                </a:cubicBezTo>
                <a:cubicBezTo>
                  <a:pt x="1573" y="15862"/>
                  <a:pt x="2244" y="14162"/>
                  <a:pt x="2466" y="11052"/>
                </a:cubicBezTo>
                <a:cubicBezTo>
                  <a:pt x="2698" y="7736"/>
                  <a:pt x="2070" y="4211"/>
                  <a:pt x="3455" y="4297"/>
                </a:cubicBezTo>
                <a:close/>
                <a:moveTo>
                  <a:pt x="5716" y="7116"/>
                </a:moveTo>
                <a:cubicBezTo>
                  <a:pt x="5873" y="7116"/>
                  <a:pt x="5997" y="7509"/>
                  <a:pt x="5997" y="8007"/>
                </a:cubicBezTo>
                <a:cubicBezTo>
                  <a:pt x="5997" y="8506"/>
                  <a:pt x="5873" y="8904"/>
                  <a:pt x="5716" y="8904"/>
                </a:cubicBezTo>
                <a:cubicBezTo>
                  <a:pt x="5559" y="8904"/>
                  <a:pt x="5435" y="8506"/>
                  <a:pt x="5435" y="8007"/>
                </a:cubicBezTo>
                <a:cubicBezTo>
                  <a:pt x="5435" y="7509"/>
                  <a:pt x="5559" y="7116"/>
                  <a:pt x="5716" y="7116"/>
                </a:cubicBezTo>
                <a:close/>
                <a:moveTo>
                  <a:pt x="5435" y="12217"/>
                </a:moveTo>
                <a:cubicBezTo>
                  <a:pt x="5592" y="12217"/>
                  <a:pt x="5716" y="12616"/>
                  <a:pt x="5716" y="13114"/>
                </a:cubicBezTo>
                <a:cubicBezTo>
                  <a:pt x="5716" y="13612"/>
                  <a:pt x="5587" y="14005"/>
                  <a:pt x="5435" y="14005"/>
                </a:cubicBezTo>
                <a:cubicBezTo>
                  <a:pt x="5279" y="14005"/>
                  <a:pt x="5153" y="13612"/>
                  <a:pt x="5153" y="13114"/>
                </a:cubicBezTo>
                <a:cubicBezTo>
                  <a:pt x="5153" y="12616"/>
                  <a:pt x="5279" y="12217"/>
                  <a:pt x="5435" y="12217"/>
                </a:cubicBezTo>
                <a:close/>
              </a:path>
            </a:pathLst>
          </a:custGeom>
          <a:solidFill>
            <a:schemeClr val="accent1">
              <a:hueOff val="550649"/>
              <a:satOff val="22840"/>
              <a:lumOff val="-3725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08" name="双向光闸"/>
          <p:cNvSpPr/>
          <p:nvPr/>
        </p:nvSpPr>
        <p:spPr>
          <a:xfrm>
            <a:off x="13519517" y="7786985"/>
            <a:ext cx="1974504" cy="110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双向光闸</a:t>
            </a:r>
          </a:p>
        </p:txBody>
      </p:sp>
      <p:pic>
        <p:nvPicPr>
          <p:cNvPr id="909" name="线条" descr="线条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5088680" y="7839335"/>
            <a:ext cx="9396371" cy="76201"/>
          </a:xfrm>
          <a:prstGeom prst="rect">
            <a:avLst/>
          </a:prstGeom>
        </p:spPr>
      </p:pic>
      <p:sp>
        <p:nvSpPr>
          <p:cNvPr id="911" name="形状"/>
          <p:cNvSpPr/>
          <p:nvPr/>
        </p:nvSpPr>
        <p:spPr>
          <a:xfrm>
            <a:off x="13804393" y="7486970"/>
            <a:ext cx="1519156" cy="477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9788" y="1"/>
                </a:moveTo>
                <a:cubicBezTo>
                  <a:pt x="20261" y="21"/>
                  <a:pt x="20817" y="215"/>
                  <a:pt x="21314" y="791"/>
                </a:cubicBezTo>
                <a:cubicBezTo>
                  <a:pt x="21401" y="1615"/>
                  <a:pt x="21477" y="3110"/>
                  <a:pt x="21477" y="3110"/>
                </a:cubicBezTo>
                <a:cubicBezTo>
                  <a:pt x="20422" y="3574"/>
                  <a:pt x="20314" y="5912"/>
                  <a:pt x="20633" y="7734"/>
                </a:cubicBezTo>
                <a:cubicBezTo>
                  <a:pt x="20958" y="9538"/>
                  <a:pt x="21076" y="13522"/>
                  <a:pt x="20887" y="15584"/>
                </a:cubicBezTo>
                <a:cubicBezTo>
                  <a:pt x="20638" y="18265"/>
                  <a:pt x="21600" y="19107"/>
                  <a:pt x="21600" y="19107"/>
                </a:cubicBezTo>
                <a:lnTo>
                  <a:pt x="21406" y="21104"/>
                </a:lnTo>
                <a:cubicBezTo>
                  <a:pt x="21406" y="21104"/>
                  <a:pt x="19761" y="20432"/>
                  <a:pt x="18490" y="20019"/>
                </a:cubicBezTo>
                <a:cubicBezTo>
                  <a:pt x="17841" y="19813"/>
                  <a:pt x="17473" y="18919"/>
                  <a:pt x="17084" y="17458"/>
                </a:cubicBezTo>
                <a:lnTo>
                  <a:pt x="16560" y="21582"/>
                </a:lnTo>
                <a:lnTo>
                  <a:pt x="16241" y="19708"/>
                </a:lnTo>
                <a:lnTo>
                  <a:pt x="16132" y="21276"/>
                </a:lnTo>
                <a:lnTo>
                  <a:pt x="15813" y="19402"/>
                </a:lnTo>
                <a:lnTo>
                  <a:pt x="15705" y="20964"/>
                </a:lnTo>
                <a:lnTo>
                  <a:pt x="15387" y="19090"/>
                </a:lnTo>
                <a:lnTo>
                  <a:pt x="15279" y="20653"/>
                </a:lnTo>
                <a:lnTo>
                  <a:pt x="14959" y="18784"/>
                </a:lnTo>
                <a:lnTo>
                  <a:pt x="14851" y="20347"/>
                </a:lnTo>
                <a:lnTo>
                  <a:pt x="14532" y="18473"/>
                </a:lnTo>
                <a:lnTo>
                  <a:pt x="14424" y="20036"/>
                </a:lnTo>
                <a:lnTo>
                  <a:pt x="14104" y="18162"/>
                </a:lnTo>
                <a:lnTo>
                  <a:pt x="13996" y="19729"/>
                </a:lnTo>
                <a:lnTo>
                  <a:pt x="13677" y="17855"/>
                </a:lnTo>
                <a:lnTo>
                  <a:pt x="13568" y="19418"/>
                </a:lnTo>
                <a:lnTo>
                  <a:pt x="13251" y="17544"/>
                </a:lnTo>
                <a:lnTo>
                  <a:pt x="13143" y="19107"/>
                </a:lnTo>
                <a:lnTo>
                  <a:pt x="12823" y="17238"/>
                </a:lnTo>
                <a:lnTo>
                  <a:pt x="12715" y="18801"/>
                </a:lnTo>
                <a:lnTo>
                  <a:pt x="12395" y="16927"/>
                </a:lnTo>
                <a:lnTo>
                  <a:pt x="12287" y="18489"/>
                </a:lnTo>
                <a:lnTo>
                  <a:pt x="11968" y="16615"/>
                </a:lnTo>
                <a:lnTo>
                  <a:pt x="11860" y="18183"/>
                </a:lnTo>
                <a:lnTo>
                  <a:pt x="11540" y="16309"/>
                </a:lnTo>
                <a:lnTo>
                  <a:pt x="11432" y="17872"/>
                </a:lnTo>
                <a:lnTo>
                  <a:pt x="11114" y="15998"/>
                </a:lnTo>
                <a:lnTo>
                  <a:pt x="11006" y="17560"/>
                </a:lnTo>
                <a:lnTo>
                  <a:pt x="10687" y="15691"/>
                </a:lnTo>
                <a:lnTo>
                  <a:pt x="10579" y="17254"/>
                </a:lnTo>
                <a:lnTo>
                  <a:pt x="10259" y="15380"/>
                </a:lnTo>
                <a:lnTo>
                  <a:pt x="10151" y="16943"/>
                </a:lnTo>
                <a:lnTo>
                  <a:pt x="9832" y="15069"/>
                </a:lnTo>
                <a:lnTo>
                  <a:pt x="9723" y="16637"/>
                </a:lnTo>
                <a:lnTo>
                  <a:pt x="9404" y="14763"/>
                </a:lnTo>
                <a:lnTo>
                  <a:pt x="9296" y="16325"/>
                </a:lnTo>
                <a:lnTo>
                  <a:pt x="8978" y="14451"/>
                </a:lnTo>
                <a:lnTo>
                  <a:pt x="8870" y="16014"/>
                </a:lnTo>
                <a:lnTo>
                  <a:pt x="8550" y="14145"/>
                </a:lnTo>
                <a:lnTo>
                  <a:pt x="8442" y="15708"/>
                </a:lnTo>
                <a:lnTo>
                  <a:pt x="8123" y="13834"/>
                </a:lnTo>
                <a:lnTo>
                  <a:pt x="8015" y="15396"/>
                </a:lnTo>
                <a:lnTo>
                  <a:pt x="7695" y="13522"/>
                </a:lnTo>
                <a:lnTo>
                  <a:pt x="7587" y="15090"/>
                </a:lnTo>
                <a:lnTo>
                  <a:pt x="7268" y="13216"/>
                </a:lnTo>
                <a:lnTo>
                  <a:pt x="7159" y="14779"/>
                </a:lnTo>
                <a:lnTo>
                  <a:pt x="6842" y="12905"/>
                </a:lnTo>
                <a:lnTo>
                  <a:pt x="6734" y="14467"/>
                </a:lnTo>
                <a:lnTo>
                  <a:pt x="6414" y="12599"/>
                </a:lnTo>
                <a:lnTo>
                  <a:pt x="6306" y="14161"/>
                </a:lnTo>
                <a:lnTo>
                  <a:pt x="5986" y="12287"/>
                </a:lnTo>
                <a:lnTo>
                  <a:pt x="5878" y="13850"/>
                </a:lnTo>
                <a:lnTo>
                  <a:pt x="5559" y="11976"/>
                </a:lnTo>
                <a:lnTo>
                  <a:pt x="5451" y="13544"/>
                </a:lnTo>
                <a:lnTo>
                  <a:pt x="5131" y="11670"/>
                </a:lnTo>
                <a:lnTo>
                  <a:pt x="5023" y="13232"/>
                </a:lnTo>
                <a:lnTo>
                  <a:pt x="4705" y="11358"/>
                </a:lnTo>
                <a:lnTo>
                  <a:pt x="4597" y="12921"/>
                </a:lnTo>
                <a:lnTo>
                  <a:pt x="4278" y="11052"/>
                </a:lnTo>
                <a:lnTo>
                  <a:pt x="4170" y="12615"/>
                </a:lnTo>
                <a:lnTo>
                  <a:pt x="3850" y="10741"/>
                </a:lnTo>
                <a:lnTo>
                  <a:pt x="3742" y="12303"/>
                </a:lnTo>
                <a:lnTo>
                  <a:pt x="3423" y="10429"/>
                </a:lnTo>
                <a:lnTo>
                  <a:pt x="3314" y="11997"/>
                </a:lnTo>
                <a:lnTo>
                  <a:pt x="2995" y="10123"/>
                </a:lnTo>
                <a:lnTo>
                  <a:pt x="2887" y="11686"/>
                </a:lnTo>
                <a:lnTo>
                  <a:pt x="2569" y="9812"/>
                </a:lnTo>
                <a:lnTo>
                  <a:pt x="2461" y="11374"/>
                </a:lnTo>
                <a:lnTo>
                  <a:pt x="2141" y="9506"/>
                </a:lnTo>
                <a:lnTo>
                  <a:pt x="2033" y="11068"/>
                </a:lnTo>
                <a:lnTo>
                  <a:pt x="1714" y="9194"/>
                </a:lnTo>
                <a:lnTo>
                  <a:pt x="1606" y="10757"/>
                </a:lnTo>
                <a:lnTo>
                  <a:pt x="1286" y="8883"/>
                </a:lnTo>
                <a:lnTo>
                  <a:pt x="1178" y="10451"/>
                </a:lnTo>
                <a:lnTo>
                  <a:pt x="859" y="8577"/>
                </a:lnTo>
                <a:lnTo>
                  <a:pt x="750" y="10139"/>
                </a:lnTo>
                <a:lnTo>
                  <a:pt x="433" y="8265"/>
                </a:lnTo>
                <a:lnTo>
                  <a:pt x="325" y="9828"/>
                </a:lnTo>
                <a:lnTo>
                  <a:pt x="37" y="8421"/>
                </a:lnTo>
                <a:lnTo>
                  <a:pt x="0" y="7701"/>
                </a:lnTo>
                <a:lnTo>
                  <a:pt x="32" y="5983"/>
                </a:lnTo>
                <a:cubicBezTo>
                  <a:pt x="48" y="5090"/>
                  <a:pt x="270" y="4381"/>
                  <a:pt x="551" y="4329"/>
                </a:cubicBezTo>
                <a:lnTo>
                  <a:pt x="13770" y="1806"/>
                </a:lnTo>
                <a:cubicBezTo>
                  <a:pt x="13770" y="1806"/>
                  <a:pt x="13742" y="947"/>
                  <a:pt x="14018" y="844"/>
                </a:cubicBezTo>
                <a:cubicBezTo>
                  <a:pt x="14429" y="690"/>
                  <a:pt x="16166" y="327"/>
                  <a:pt x="16415" y="275"/>
                </a:cubicBezTo>
                <a:cubicBezTo>
                  <a:pt x="16663" y="224"/>
                  <a:pt x="16987" y="1702"/>
                  <a:pt x="17327" y="1634"/>
                </a:cubicBezTo>
                <a:cubicBezTo>
                  <a:pt x="17668" y="1582"/>
                  <a:pt x="18274" y="620"/>
                  <a:pt x="18755" y="259"/>
                </a:cubicBezTo>
                <a:cubicBezTo>
                  <a:pt x="18923" y="139"/>
                  <a:pt x="19315" y="-18"/>
                  <a:pt x="19788" y="1"/>
                </a:cubicBezTo>
                <a:close/>
                <a:moveTo>
                  <a:pt x="14927" y="3320"/>
                </a:moveTo>
                <a:cubicBezTo>
                  <a:pt x="14770" y="3320"/>
                  <a:pt x="14645" y="3713"/>
                  <a:pt x="14645" y="4211"/>
                </a:cubicBezTo>
                <a:cubicBezTo>
                  <a:pt x="14645" y="4709"/>
                  <a:pt x="14776" y="5103"/>
                  <a:pt x="14927" y="5103"/>
                </a:cubicBezTo>
                <a:cubicBezTo>
                  <a:pt x="15084" y="5103"/>
                  <a:pt x="15208" y="4709"/>
                  <a:pt x="15208" y="4211"/>
                </a:cubicBezTo>
                <a:cubicBezTo>
                  <a:pt x="15208" y="3713"/>
                  <a:pt x="15084" y="3320"/>
                  <a:pt x="14927" y="3320"/>
                </a:cubicBezTo>
                <a:close/>
                <a:moveTo>
                  <a:pt x="18145" y="4297"/>
                </a:moveTo>
                <a:cubicBezTo>
                  <a:pt x="16615" y="4400"/>
                  <a:pt x="18167" y="18165"/>
                  <a:pt x="19254" y="16824"/>
                </a:cubicBezTo>
                <a:cubicBezTo>
                  <a:pt x="20027" y="15862"/>
                  <a:pt x="19356" y="14162"/>
                  <a:pt x="19134" y="11052"/>
                </a:cubicBezTo>
                <a:cubicBezTo>
                  <a:pt x="18902" y="7736"/>
                  <a:pt x="19530" y="4211"/>
                  <a:pt x="18145" y="4297"/>
                </a:cubicBezTo>
                <a:close/>
                <a:moveTo>
                  <a:pt x="15884" y="7116"/>
                </a:moveTo>
                <a:cubicBezTo>
                  <a:pt x="15727" y="7116"/>
                  <a:pt x="15603" y="7509"/>
                  <a:pt x="15603" y="8007"/>
                </a:cubicBezTo>
                <a:cubicBezTo>
                  <a:pt x="15603" y="8506"/>
                  <a:pt x="15727" y="8904"/>
                  <a:pt x="15884" y="8904"/>
                </a:cubicBezTo>
                <a:cubicBezTo>
                  <a:pt x="16041" y="8904"/>
                  <a:pt x="16165" y="8506"/>
                  <a:pt x="16165" y="8007"/>
                </a:cubicBezTo>
                <a:cubicBezTo>
                  <a:pt x="16165" y="7509"/>
                  <a:pt x="16041" y="7116"/>
                  <a:pt x="15884" y="7116"/>
                </a:cubicBezTo>
                <a:close/>
                <a:moveTo>
                  <a:pt x="16165" y="12217"/>
                </a:moveTo>
                <a:cubicBezTo>
                  <a:pt x="16008" y="12217"/>
                  <a:pt x="15884" y="12616"/>
                  <a:pt x="15884" y="13114"/>
                </a:cubicBezTo>
                <a:cubicBezTo>
                  <a:pt x="15884" y="13612"/>
                  <a:pt x="16013" y="14005"/>
                  <a:pt x="16165" y="14005"/>
                </a:cubicBezTo>
                <a:cubicBezTo>
                  <a:pt x="16321" y="14005"/>
                  <a:pt x="16447" y="13612"/>
                  <a:pt x="16447" y="13114"/>
                </a:cubicBezTo>
                <a:cubicBezTo>
                  <a:pt x="16447" y="12616"/>
                  <a:pt x="16321" y="12217"/>
                  <a:pt x="16165" y="12217"/>
                </a:cubicBezTo>
                <a:close/>
              </a:path>
            </a:pathLst>
          </a:custGeom>
          <a:solidFill>
            <a:schemeClr val="accent1">
              <a:hueOff val="550649"/>
              <a:satOff val="22840"/>
              <a:lumOff val="-3725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12" name="矩形" descr="矩形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71203" y="3932825"/>
            <a:ext cx="3020023" cy="1952696"/>
          </a:xfrm>
          <a:prstGeom prst="rect">
            <a:avLst/>
          </a:prstGeom>
        </p:spPr>
      </p:pic>
      <p:pic>
        <p:nvPicPr>
          <p:cNvPr id="914" name="矩形" descr="矩形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3454" y="8929480"/>
            <a:ext cx="3020024" cy="1952697"/>
          </a:xfrm>
          <a:prstGeom prst="rect">
            <a:avLst/>
          </a:prstGeom>
        </p:spPr>
      </p:pic>
      <p:pic>
        <p:nvPicPr>
          <p:cNvPr id="916" name="矩形" descr="矩形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3454" y="6143349"/>
            <a:ext cx="3020024" cy="1952697"/>
          </a:xfrm>
          <a:prstGeom prst="rect">
            <a:avLst/>
          </a:prstGeom>
        </p:spPr>
      </p:pic>
      <p:pic>
        <p:nvPicPr>
          <p:cNvPr id="918" name="矩形" descr="矩形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55951" y="3883080"/>
            <a:ext cx="3020024" cy="1952696"/>
          </a:xfrm>
          <a:prstGeom prst="rect">
            <a:avLst/>
          </a:prstGeom>
        </p:spPr>
      </p:pic>
      <p:pic>
        <p:nvPicPr>
          <p:cNvPr id="920" name="矩形" descr="矩形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76997" y="6096046"/>
            <a:ext cx="3020024" cy="1952697"/>
          </a:xfrm>
          <a:prstGeom prst="rect">
            <a:avLst/>
          </a:prstGeom>
        </p:spPr>
      </p:pic>
      <p:pic>
        <p:nvPicPr>
          <p:cNvPr id="922" name="矩形" descr="矩形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22940" y="3885521"/>
            <a:ext cx="3020024" cy="1952697"/>
          </a:xfrm>
          <a:prstGeom prst="rect">
            <a:avLst/>
          </a:prstGeom>
        </p:spPr>
      </p:pic>
      <p:pic>
        <p:nvPicPr>
          <p:cNvPr id="924" name="矩形" descr="矩形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22940" y="6096046"/>
            <a:ext cx="3020024" cy="1952697"/>
          </a:xfrm>
          <a:prstGeom prst="rect">
            <a:avLst/>
          </a:prstGeom>
        </p:spPr>
      </p:pic>
      <p:pic>
        <p:nvPicPr>
          <p:cNvPr id="926" name="矩形" descr="矩形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73596" y="8929480"/>
            <a:ext cx="3020024" cy="1952697"/>
          </a:xfrm>
          <a:prstGeom prst="rect">
            <a:avLst/>
          </a:prstGeom>
        </p:spPr>
      </p:pic>
      <p:sp>
        <p:nvSpPr>
          <p:cNvPr id="928" name="数据采集区"/>
          <p:cNvSpPr txBox="1"/>
          <p:nvPr/>
        </p:nvSpPr>
        <p:spPr>
          <a:xfrm>
            <a:off x="6083051" y="4076391"/>
            <a:ext cx="2843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34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数据采集区</a:t>
            </a:r>
          </a:p>
        </p:txBody>
      </p:sp>
      <p:sp>
        <p:nvSpPr>
          <p:cNvPr id="929" name="信息识别区"/>
          <p:cNvSpPr txBox="1"/>
          <p:nvPr/>
        </p:nvSpPr>
        <p:spPr>
          <a:xfrm>
            <a:off x="6183657" y="8961230"/>
            <a:ext cx="2843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34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信息识别区</a:t>
            </a:r>
          </a:p>
        </p:txBody>
      </p:sp>
      <p:sp>
        <p:nvSpPr>
          <p:cNvPr id="930" name="分析数据区"/>
          <p:cNvSpPr txBox="1"/>
          <p:nvPr/>
        </p:nvSpPr>
        <p:spPr>
          <a:xfrm>
            <a:off x="6107553" y="6175099"/>
            <a:ext cx="284352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34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分析数据区</a:t>
            </a:r>
          </a:p>
        </p:txBody>
      </p:sp>
      <p:sp>
        <p:nvSpPr>
          <p:cNvPr id="931" name="业务工作区"/>
          <p:cNvSpPr txBox="1"/>
          <p:nvPr/>
        </p:nvSpPr>
        <p:spPr>
          <a:xfrm>
            <a:off x="10693544" y="3931265"/>
            <a:ext cx="2843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34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业务工作区</a:t>
            </a:r>
          </a:p>
        </p:txBody>
      </p:sp>
      <p:sp>
        <p:nvSpPr>
          <p:cNvPr id="932" name="业务支撑区"/>
          <p:cNvSpPr txBox="1"/>
          <p:nvPr/>
        </p:nvSpPr>
        <p:spPr>
          <a:xfrm>
            <a:off x="10740744" y="6117579"/>
            <a:ext cx="2843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34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业务支撑区</a:t>
            </a:r>
          </a:p>
        </p:txBody>
      </p:sp>
      <p:sp>
        <p:nvSpPr>
          <p:cNvPr id="933" name="专用数据区"/>
          <p:cNvSpPr txBox="1"/>
          <p:nvPr/>
        </p:nvSpPr>
        <p:spPr>
          <a:xfrm>
            <a:off x="15435191" y="3959304"/>
            <a:ext cx="2843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34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专用数据区</a:t>
            </a:r>
          </a:p>
        </p:txBody>
      </p:sp>
      <p:sp>
        <p:nvSpPr>
          <p:cNvPr id="934" name="专用工作区"/>
          <p:cNvSpPr txBox="1"/>
          <p:nvPr/>
        </p:nvSpPr>
        <p:spPr>
          <a:xfrm>
            <a:off x="15473596" y="6178793"/>
            <a:ext cx="2843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34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专用工作区</a:t>
            </a:r>
          </a:p>
        </p:txBody>
      </p:sp>
      <p:sp>
        <p:nvSpPr>
          <p:cNvPr id="935" name="专用支撑区"/>
          <p:cNvSpPr txBox="1"/>
          <p:nvPr/>
        </p:nvSpPr>
        <p:spPr>
          <a:xfrm>
            <a:off x="15512002" y="8976611"/>
            <a:ext cx="2843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34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专用支撑区</a:t>
            </a:r>
          </a:p>
        </p:txBody>
      </p:sp>
      <p:sp>
        <p:nvSpPr>
          <p:cNvPr id="936" name="线条"/>
          <p:cNvSpPr/>
          <p:nvPr/>
        </p:nvSpPr>
        <p:spPr>
          <a:xfrm>
            <a:off x="9761794" y="2249556"/>
            <a:ext cx="8474247" cy="1"/>
          </a:xfrm>
          <a:prstGeom prst="line">
            <a:avLst/>
          </a:prstGeom>
          <a:ln w="38100">
            <a:solidFill>
              <a:schemeClr val="accent1">
                <a:hueOff val="550649"/>
                <a:satOff val="22840"/>
                <a:lumOff val="-37254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937" name="线条"/>
          <p:cNvSpPr/>
          <p:nvPr/>
        </p:nvSpPr>
        <p:spPr>
          <a:xfrm flipH="1" flipV="1">
            <a:off x="5890380" y="2656088"/>
            <a:ext cx="3835641" cy="1"/>
          </a:xfrm>
          <a:prstGeom prst="line">
            <a:avLst/>
          </a:prstGeom>
          <a:ln w="38100">
            <a:solidFill>
              <a:schemeClr val="accent1">
                <a:hueOff val="550649"/>
                <a:satOff val="22840"/>
                <a:lumOff val="-37254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938" name="IDC机房"/>
          <p:cNvSpPr txBox="1"/>
          <p:nvPr/>
        </p:nvSpPr>
        <p:spPr>
          <a:xfrm>
            <a:off x="6981490" y="2585451"/>
            <a:ext cx="284352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34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IDC机房</a:t>
            </a:r>
          </a:p>
        </p:txBody>
      </p:sp>
      <p:sp>
        <p:nvSpPr>
          <p:cNvPr id="939" name="自建机房"/>
          <p:cNvSpPr txBox="1"/>
          <p:nvPr/>
        </p:nvSpPr>
        <p:spPr>
          <a:xfrm>
            <a:off x="9518203" y="1622176"/>
            <a:ext cx="2843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34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自建机房</a:t>
            </a:r>
          </a:p>
        </p:txBody>
      </p:sp>
      <p:sp>
        <p:nvSpPr>
          <p:cNvPr id="940" name="形状"/>
          <p:cNvSpPr/>
          <p:nvPr/>
        </p:nvSpPr>
        <p:spPr>
          <a:xfrm>
            <a:off x="9450836" y="6684628"/>
            <a:ext cx="672059" cy="1532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600" extrusionOk="0">
                <a:moveTo>
                  <a:pt x="1197" y="0"/>
                </a:moveTo>
                <a:cubicBezTo>
                  <a:pt x="532" y="0"/>
                  <a:pt x="0" y="233"/>
                  <a:pt x="0" y="525"/>
                </a:cubicBezTo>
                <a:lnTo>
                  <a:pt x="0" y="3724"/>
                </a:lnTo>
                <a:cubicBezTo>
                  <a:pt x="0" y="3759"/>
                  <a:pt x="53" y="3783"/>
                  <a:pt x="133" y="3783"/>
                </a:cubicBezTo>
                <a:lnTo>
                  <a:pt x="21466" y="3783"/>
                </a:lnTo>
                <a:cubicBezTo>
                  <a:pt x="21533" y="3783"/>
                  <a:pt x="21600" y="3754"/>
                  <a:pt x="21587" y="3724"/>
                </a:cubicBezTo>
                <a:lnTo>
                  <a:pt x="21587" y="525"/>
                </a:lnTo>
                <a:cubicBezTo>
                  <a:pt x="21587" y="233"/>
                  <a:pt x="21055" y="0"/>
                  <a:pt x="20390" y="0"/>
                </a:cubicBezTo>
                <a:lnTo>
                  <a:pt x="1197" y="0"/>
                </a:lnTo>
                <a:close/>
                <a:moveTo>
                  <a:pt x="254" y="4133"/>
                </a:moveTo>
                <a:cubicBezTo>
                  <a:pt x="147" y="4133"/>
                  <a:pt x="92" y="4185"/>
                  <a:pt x="145" y="4226"/>
                </a:cubicBezTo>
                <a:lnTo>
                  <a:pt x="3965" y="6723"/>
                </a:lnTo>
                <a:cubicBezTo>
                  <a:pt x="3992" y="6734"/>
                  <a:pt x="4029" y="6746"/>
                  <a:pt x="4069" y="6746"/>
                </a:cubicBezTo>
                <a:lnTo>
                  <a:pt x="17530" y="6746"/>
                </a:lnTo>
                <a:cubicBezTo>
                  <a:pt x="17584" y="6746"/>
                  <a:pt x="17621" y="6734"/>
                  <a:pt x="17634" y="6723"/>
                </a:cubicBezTo>
                <a:lnTo>
                  <a:pt x="21454" y="4226"/>
                </a:lnTo>
                <a:cubicBezTo>
                  <a:pt x="21520" y="4185"/>
                  <a:pt x="21452" y="4133"/>
                  <a:pt x="21346" y="4133"/>
                </a:cubicBezTo>
                <a:lnTo>
                  <a:pt x="254" y="4133"/>
                </a:lnTo>
                <a:close/>
                <a:moveTo>
                  <a:pt x="4123" y="7120"/>
                </a:moveTo>
                <a:cubicBezTo>
                  <a:pt x="4043" y="7120"/>
                  <a:pt x="3990" y="7150"/>
                  <a:pt x="3990" y="7179"/>
                </a:cubicBezTo>
                <a:lnTo>
                  <a:pt x="3990" y="20947"/>
                </a:lnTo>
                <a:cubicBezTo>
                  <a:pt x="3990" y="21309"/>
                  <a:pt x="4656" y="21600"/>
                  <a:pt x="5494" y="21600"/>
                </a:cubicBezTo>
                <a:lnTo>
                  <a:pt x="16105" y="21600"/>
                </a:lnTo>
                <a:cubicBezTo>
                  <a:pt x="16929" y="21600"/>
                  <a:pt x="17609" y="21309"/>
                  <a:pt x="17609" y="20947"/>
                </a:cubicBezTo>
                <a:lnTo>
                  <a:pt x="17609" y="7179"/>
                </a:lnTo>
                <a:cubicBezTo>
                  <a:pt x="17609" y="7150"/>
                  <a:pt x="17543" y="7120"/>
                  <a:pt x="17476" y="7120"/>
                </a:cubicBezTo>
                <a:lnTo>
                  <a:pt x="4123" y="7120"/>
                </a:lnTo>
                <a:close/>
                <a:moveTo>
                  <a:pt x="10440" y="10219"/>
                </a:moveTo>
                <a:lnTo>
                  <a:pt x="11147" y="10219"/>
                </a:lnTo>
                <a:cubicBezTo>
                  <a:pt x="11905" y="10219"/>
                  <a:pt x="12526" y="10494"/>
                  <a:pt x="12526" y="10826"/>
                </a:cubicBezTo>
                <a:lnTo>
                  <a:pt x="12526" y="13424"/>
                </a:lnTo>
                <a:lnTo>
                  <a:pt x="12543" y="13424"/>
                </a:lnTo>
                <a:cubicBezTo>
                  <a:pt x="12543" y="13756"/>
                  <a:pt x="11917" y="14031"/>
                  <a:pt x="11159" y="14031"/>
                </a:cubicBezTo>
                <a:lnTo>
                  <a:pt x="10440" y="14031"/>
                </a:lnTo>
                <a:cubicBezTo>
                  <a:pt x="9682" y="14031"/>
                  <a:pt x="9056" y="13756"/>
                  <a:pt x="9056" y="13424"/>
                </a:cubicBezTo>
                <a:lnTo>
                  <a:pt x="9056" y="10826"/>
                </a:lnTo>
                <a:cubicBezTo>
                  <a:pt x="9056" y="10494"/>
                  <a:pt x="9682" y="10219"/>
                  <a:pt x="10440" y="10219"/>
                </a:cubicBezTo>
                <a:close/>
              </a:path>
            </a:pathLst>
          </a:custGeom>
          <a:solidFill>
            <a:schemeClr val="accent1">
              <a:hueOff val="550649"/>
              <a:satOff val="22840"/>
              <a:lumOff val="-3725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41" name="光纤直连"/>
          <p:cNvSpPr/>
          <p:nvPr/>
        </p:nvSpPr>
        <p:spPr>
          <a:xfrm>
            <a:off x="8790163" y="8025038"/>
            <a:ext cx="1974504" cy="110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光纤直连</a:t>
            </a:r>
          </a:p>
        </p:txBody>
      </p:sp>
      <p:sp>
        <p:nvSpPr>
          <p:cNvPr id="942" name="互联网"/>
          <p:cNvSpPr txBox="1"/>
          <p:nvPr/>
        </p:nvSpPr>
        <p:spPr>
          <a:xfrm>
            <a:off x="6380863" y="11499486"/>
            <a:ext cx="224790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互联网</a:t>
            </a:r>
          </a:p>
        </p:txBody>
      </p:sp>
      <p:sp>
        <p:nvSpPr>
          <p:cNvPr id="943" name="内网"/>
          <p:cNvSpPr txBox="1"/>
          <p:nvPr/>
        </p:nvSpPr>
        <p:spPr>
          <a:xfrm>
            <a:off x="11378466" y="11499486"/>
            <a:ext cx="153670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内网</a:t>
            </a:r>
          </a:p>
        </p:txBody>
      </p:sp>
      <p:sp>
        <p:nvSpPr>
          <p:cNvPr id="944" name="专网"/>
          <p:cNvSpPr txBox="1"/>
          <p:nvPr/>
        </p:nvSpPr>
        <p:spPr>
          <a:xfrm>
            <a:off x="16215258" y="11499486"/>
            <a:ext cx="153670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专网</a:t>
            </a:r>
          </a:p>
        </p:txBody>
      </p:sp>
      <p:sp>
        <p:nvSpPr>
          <p:cNvPr id="945" name="线条"/>
          <p:cNvSpPr/>
          <p:nvPr/>
        </p:nvSpPr>
        <p:spPr>
          <a:xfrm>
            <a:off x="-50800" y="1193800"/>
            <a:ext cx="24485600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946" name="06 机房设计 - 部署设计（待完成）"/>
          <p:cNvSpPr/>
          <p:nvPr/>
        </p:nvSpPr>
        <p:spPr>
          <a:xfrm>
            <a:off x="598735" y="-165100"/>
            <a:ext cx="2369453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pPr algn="l">
              <a:defRPr sz="4400">
                <a:solidFill>
                  <a:srgbClr val="00000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06 机房设计 - </a:t>
            </a:r>
            <a:r>
              <a:rPr sz="3600"/>
              <a:t>部署设计（待完成）</a:t>
            </a:r>
          </a:p>
        </p:txBody>
      </p:sp>
    </p:spTree>
  </p:cSld>
  <p:clrMapOvr>
    <a:masterClrMapping/>
  </p:clrMapOvr>
  <p:transition spd="slow"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结束"/>
          <p:cNvSpPr txBox="1">
            <a:spLocks noGrp="1"/>
          </p:cNvSpPr>
          <p:nvPr>
            <p:ph type="ctrTitle"/>
          </p:nvPr>
        </p:nvSpPr>
        <p:spPr>
          <a:xfrm>
            <a:off x="2387600" y="2705100"/>
            <a:ext cx="19621500" cy="3911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t>结束</a:t>
            </a:r>
          </a:p>
        </p:txBody>
      </p:sp>
      <p:sp>
        <p:nvSpPr>
          <p:cNvPr id="1009" name="中科软科技股份有限公司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701675">
              <a:defRPr sz="4760"/>
            </a:pPr>
            <a:r>
              <a:t>中科软科技股份有限公司</a:t>
            </a:r>
          </a:p>
          <a:p>
            <a:pPr defTabSz="701675">
              <a:defRPr sz="4760"/>
            </a:pPr>
            <a:r>
              <a:t>信息工程八部</a:t>
            </a:r>
          </a:p>
        </p:txBody>
      </p:sp>
      <p:sp>
        <p:nvSpPr>
          <p:cNvPr id="1010" name="矩形"/>
          <p:cNvSpPr/>
          <p:nvPr/>
        </p:nvSpPr>
        <p:spPr>
          <a:xfrm>
            <a:off x="22310469" y="11888096"/>
            <a:ext cx="2020397" cy="1790701"/>
          </a:xfrm>
          <a:prstGeom prst="rect">
            <a:avLst/>
          </a:prstGeom>
          <a:solidFill>
            <a:schemeClr val="accent1">
              <a:hueOff val="-317807"/>
              <a:satOff val="15445"/>
              <a:lumOff val="1039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chemeClr val="accent1">
                    <a:hueOff val="550649"/>
                    <a:satOff val="22840"/>
                    <a:lumOff val="-37254"/>
                  </a:schemeClr>
                </a:solidFill>
              </a:defRPr>
            </a:pPr>
            <a:endParaRPr/>
          </a:p>
        </p:txBody>
      </p:sp>
      <p:sp>
        <p:nvSpPr>
          <p:cNvPr id="1011" name="矩形"/>
          <p:cNvSpPr/>
          <p:nvPr/>
        </p:nvSpPr>
        <p:spPr>
          <a:xfrm>
            <a:off x="22043438" y="11672242"/>
            <a:ext cx="2020397" cy="17907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chemeClr val="accent1">
                    <a:hueOff val="550649"/>
                    <a:satOff val="22840"/>
                    <a:lumOff val="-37254"/>
                  </a:schemeClr>
                </a:solidFill>
              </a:defRPr>
            </a:pPr>
            <a:endParaRPr/>
          </a:p>
        </p:txBody>
      </p:sp>
      <p:sp>
        <p:nvSpPr>
          <p:cNvPr id="1012" name="矩形"/>
          <p:cNvSpPr/>
          <p:nvPr/>
        </p:nvSpPr>
        <p:spPr>
          <a:xfrm>
            <a:off x="21776410" y="11481507"/>
            <a:ext cx="2020397" cy="17907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chemeClr val="accent1">
                    <a:hueOff val="550649"/>
                    <a:satOff val="22840"/>
                    <a:lumOff val="-37254"/>
                  </a:schemeClr>
                </a:solidFill>
              </a:defRPr>
            </a:pPr>
            <a:endParaRPr/>
          </a:p>
        </p:txBody>
      </p:sp>
      <p:sp>
        <p:nvSpPr>
          <p:cNvPr id="1013" name="矩形"/>
          <p:cNvSpPr/>
          <p:nvPr/>
        </p:nvSpPr>
        <p:spPr>
          <a:xfrm>
            <a:off x="21585580" y="11277649"/>
            <a:ext cx="2020396" cy="1790701"/>
          </a:xfrm>
          <a:prstGeom prst="rect">
            <a:avLst/>
          </a:prstGeom>
          <a:solidFill>
            <a:schemeClr val="accent1">
              <a:hueOff val="550649"/>
              <a:satOff val="22840"/>
              <a:lumOff val="-3725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chemeClr val="accent1">
                    <a:hueOff val="550649"/>
                    <a:satOff val="22840"/>
                    <a:lumOff val="-37254"/>
                  </a:schemeClr>
                </a:solidFill>
              </a:defRPr>
            </a:pPr>
            <a:endParaRPr/>
          </a:p>
        </p:txBody>
      </p:sp>
      <p:sp>
        <p:nvSpPr>
          <p:cNvPr id="1014" name="矩形"/>
          <p:cNvSpPr/>
          <p:nvPr/>
        </p:nvSpPr>
        <p:spPr>
          <a:xfrm>
            <a:off x="96236" y="88006"/>
            <a:ext cx="2020397" cy="1790701"/>
          </a:xfrm>
          <a:prstGeom prst="rect">
            <a:avLst/>
          </a:prstGeom>
          <a:solidFill>
            <a:schemeClr val="accent1">
              <a:hueOff val="-317807"/>
              <a:satOff val="15445"/>
              <a:lumOff val="1039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chemeClr val="accent1">
                    <a:hueOff val="550649"/>
                    <a:satOff val="22840"/>
                    <a:lumOff val="-37254"/>
                  </a:schemeClr>
                </a:solidFill>
              </a:defRPr>
            </a:pPr>
            <a:endParaRPr/>
          </a:p>
        </p:txBody>
      </p:sp>
      <p:sp>
        <p:nvSpPr>
          <p:cNvPr id="1015" name="矩形"/>
          <p:cNvSpPr/>
          <p:nvPr/>
        </p:nvSpPr>
        <p:spPr>
          <a:xfrm>
            <a:off x="287065" y="291864"/>
            <a:ext cx="2020397" cy="17907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chemeClr val="accent1">
                    <a:hueOff val="550649"/>
                    <a:satOff val="22840"/>
                    <a:lumOff val="-37254"/>
                  </a:schemeClr>
                </a:solidFill>
              </a:defRPr>
            </a:pPr>
            <a:endParaRPr/>
          </a:p>
        </p:txBody>
      </p:sp>
      <p:sp>
        <p:nvSpPr>
          <p:cNvPr id="1016" name="矩形"/>
          <p:cNvSpPr/>
          <p:nvPr/>
        </p:nvSpPr>
        <p:spPr>
          <a:xfrm>
            <a:off x="554094" y="482600"/>
            <a:ext cx="2020397" cy="1790700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chemeClr val="accent1">
                    <a:hueOff val="550649"/>
                    <a:satOff val="22840"/>
                    <a:lumOff val="-37254"/>
                  </a:schemeClr>
                </a:solidFill>
              </a:defRPr>
            </a:pPr>
            <a:endParaRPr/>
          </a:p>
        </p:txBody>
      </p:sp>
      <p:sp>
        <p:nvSpPr>
          <p:cNvPr id="1017" name="矩形"/>
          <p:cNvSpPr/>
          <p:nvPr/>
        </p:nvSpPr>
        <p:spPr>
          <a:xfrm>
            <a:off x="821124" y="698453"/>
            <a:ext cx="2020397" cy="1790701"/>
          </a:xfrm>
          <a:prstGeom prst="rect">
            <a:avLst/>
          </a:prstGeom>
          <a:solidFill>
            <a:schemeClr val="accent1">
              <a:hueOff val="550649"/>
              <a:satOff val="22840"/>
              <a:lumOff val="-3725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chemeClr val="accent1">
                    <a:hueOff val="550649"/>
                    <a:satOff val="22840"/>
                    <a:lumOff val="-37254"/>
                  </a:schemeClr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矩形"/>
          <p:cNvSpPr/>
          <p:nvPr/>
        </p:nvSpPr>
        <p:spPr>
          <a:xfrm>
            <a:off x="4827034" y="-1"/>
            <a:ext cx="91140" cy="13716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1" name="目录"/>
          <p:cNvSpPr txBox="1"/>
          <p:nvPr/>
        </p:nvSpPr>
        <p:spPr>
          <a:xfrm>
            <a:off x="2366358" y="956255"/>
            <a:ext cx="2233937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>
                <a:solidFill>
                  <a:srgbClr val="000000"/>
                </a:solidFill>
              </a:defRPr>
            </a:lvl1pPr>
          </a:lstStyle>
          <a:p>
            <a:r>
              <a:t>目录</a:t>
            </a:r>
          </a:p>
        </p:txBody>
      </p:sp>
      <p:sp>
        <p:nvSpPr>
          <p:cNvPr id="182" name="一、产品规划"/>
          <p:cNvSpPr txBox="1"/>
          <p:nvPr/>
        </p:nvSpPr>
        <p:spPr>
          <a:xfrm>
            <a:off x="5144913" y="1231961"/>
            <a:ext cx="420194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000000"/>
                </a:solidFill>
              </a:defRPr>
            </a:lvl1pPr>
          </a:lstStyle>
          <a:p>
            <a:r>
              <a:t>一、产品规划</a:t>
            </a:r>
          </a:p>
        </p:txBody>
      </p:sp>
      <p:sp>
        <p:nvSpPr>
          <p:cNvPr id="183" name="02 产品定位"/>
          <p:cNvSpPr txBox="1"/>
          <p:nvPr/>
        </p:nvSpPr>
        <p:spPr>
          <a:xfrm>
            <a:off x="9364886" y="2171097"/>
            <a:ext cx="409974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02 产品定位</a:t>
            </a:r>
          </a:p>
        </p:txBody>
      </p:sp>
      <p:sp>
        <p:nvSpPr>
          <p:cNvPr id="184" name="05 系统划分"/>
          <p:cNvSpPr txBox="1"/>
          <p:nvPr/>
        </p:nvSpPr>
        <p:spPr>
          <a:xfrm>
            <a:off x="6318422" y="3171365"/>
            <a:ext cx="409974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05 系统划分</a:t>
            </a:r>
          </a:p>
        </p:txBody>
      </p:sp>
      <p:sp>
        <p:nvSpPr>
          <p:cNvPr id="185" name="03 产品核心"/>
          <p:cNvSpPr txBox="1"/>
          <p:nvPr/>
        </p:nvSpPr>
        <p:spPr>
          <a:xfrm>
            <a:off x="12233678" y="2171097"/>
            <a:ext cx="4099744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03 产品核心</a:t>
            </a:r>
          </a:p>
        </p:txBody>
      </p:sp>
      <p:sp>
        <p:nvSpPr>
          <p:cNvPr id="186" name="01 学术背景"/>
          <p:cNvSpPr txBox="1"/>
          <p:nvPr/>
        </p:nvSpPr>
        <p:spPr>
          <a:xfrm>
            <a:off x="6318422" y="2171097"/>
            <a:ext cx="409974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01 学术背景</a:t>
            </a:r>
          </a:p>
        </p:txBody>
      </p:sp>
      <p:sp>
        <p:nvSpPr>
          <p:cNvPr id="187" name="06 建设规划"/>
          <p:cNvSpPr txBox="1"/>
          <p:nvPr/>
        </p:nvSpPr>
        <p:spPr>
          <a:xfrm>
            <a:off x="9264822" y="3171365"/>
            <a:ext cx="514689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06 建设规划</a:t>
            </a:r>
          </a:p>
        </p:txBody>
      </p:sp>
      <p:sp>
        <p:nvSpPr>
          <p:cNvPr id="188" name="二、总体设计"/>
          <p:cNvSpPr txBox="1"/>
          <p:nvPr/>
        </p:nvSpPr>
        <p:spPr>
          <a:xfrm>
            <a:off x="5144913" y="4453533"/>
            <a:ext cx="420194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000000"/>
                </a:solidFill>
              </a:defRPr>
            </a:lvl1pPr>
          </a:lstStyle>
          <a:p>
            <a:r>
              <a:t>二、总体设计</a:t>
            </a:r>
          </a:p>
        </p:txBody>
      </p:sp>
      <p:sp>
        <p:nvSpPr>
          <p:cNvPr id="189" name="01 体系结构"/>
          <p:cNvSpPr txBox="1"/>
          <p:nvPr/>
        </p:nvSpPr>
        <p:spPr>
          <a:xfrm>
            <a:off x="6318422" y="5555279"/>
            <a:ext cx="409974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01 体系结构</a:t>
            </a:r>
          </a:p>
        </p:txBody>
      </p:sp>
      <p:sp>
        <p:nvSpPr>
          <p:cNvPr id="190" name="05 数据流程"/>
          <p:cNvSpPr txBox="1"/>
          <p:nvPr/>
        </p:nvSpPr>
        <p:spPr>
          <a:xfrm>
            <a:off x="6318422" y="6436081"/>
            <a:ext cx="409974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05 数据流程</a:t>
            </a:r>
          </a:p>
        </p:txBody>
      </p:sp>
      <p:sp>
        <p:nvSpPr>
          <p:cNvPr id="191" name="02 业务流程"/>
          <p:cNvSpPr txBox="1"/>
          <p:nvPr/>
        </p:nvSpPr>
        <p:spPr>
          <a:xfrm>
            <a:off x="9602416" y="5555279"/>
            <a:ext cx="409974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02 业务流程</a:t>
            </a:r>
          </a:p>
        </p:txBody>
      </p:sp>
      <p:sp>
        <p:nvSpPr>
          <p:cNvPr id="192" name="06 机房设计"/>
          <p:cNvSpPr txBox="1"/>
          <p:nvPr/>
        </p:nvSpPr>
        <p:spPr>
          <a:xfrm>
            <a:off x="9602416" y="6436081"/>
            <a:ext cx="504999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06 机房设计</a:t>
            </a:r>
          </a:p>
        </p:txBody>
      </p:sp>
      <p:sp>
        <p:nvSpPr>
          <p:cNvPr id="193" name="03 用户分析"/>
          <p:cNvSpPr txBox="1"/>
          <p:nvPr/>
        </p:nvSpPr>
        <p:spPr>
          <a:xfrm>
            <a:off x="12577944" y="5555279"/>
            <a:ext cx="2823624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03 用户分析</a:t>
            </a:r>
          </a:p>
        </p:txBody>
      </p:sp>
      <p:sp>
        <p:nvSpPr>
          <p:cNvPr id="194" name="04 技术路线"/>
          <p:cNvSpPr txBox="1"/>
          <p:nvPr/>
        </p:nvSpPr>
        <p:spPr>
          <a:xfrm>
            <a:off x="15389727" y="5555279"/>
            <a:ext cx="2823624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04 技术路线</a:t>
            </a:r>
          </a:p>
        </p:txBody>
      </p:sp>
      <p:sp>
        <p:nvSpPr>
          <p:cNvPr id="195" name="04 应用场景"/>
          <p:cNvSpPr txBox="1"/>
          <p:nvPr/>
        </p:nvSpPr>
        <p:spPr>
          <a:xfrm>
            <a:off x="15208422" y="2171097"/>
            <a:ext cx="2727716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04 应用场景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矩形"/>
          <p:cNvSpPr/>
          <p:nvPr/>
        </p:nvSpPr>
        <p:spPr>
          <a:xfrm>
            <a:off x="4827034" y="-1"/>
            <a:ext cx="91140" cy="13716001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8" name="目录"/>
          <p:cNvSpPr txBox="1"/>
          <p:nvPr/>
        </p:nvSpPr>
        <p:spPr>
          <a:xfrm>
            <a:off x="2366358" y="956255"/>
            <a:ext cx="2233937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>
                <a:solidFill>
                  <a:srgbClr val="000000"/>
                </a:solidFill>
              </a:defRPr>
            </a:lvl1pPr>
          </a:lstStyle>
          <a:p>
            <a:r>
              <a:t>目录</a:t>
            </a:r>
          </a:p>
        </p:txBody>
      </p:sp>
      <p:sp>
        <p:nvSpPr>
          <p:cNvPr id="199" name="矩形"/>
          <p:cNvSpPr/>
          <p:nvPr/>
        </p:nvSpPr>
        <p:spPr>
          <a:xfrm>
            <a:off x="4915934" y="1082312"/>
            <a:ext cx="16140384" cy="2958636"/>
          </a:xfrm>
          <a:prstGeom prst="rect">
            <a:avLst/>
          </a:prstGeom>
          <a:solidFill>
            <a:schemeClr val="accent1">
              <a:hueOff val="167273"/>
              <a:satOff val="2235"/>
              <a:lumOff val="-2254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二、总体设计"/>
          <p:cNvSpPr txBox="1"/>
          <p:nvPr/>
        </p:nvSpPr>
        <p:spPr>
          <a:xfrm>
            <a:off x="5144913" y="4453533"/>
            <a:ext cx="420194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000000"/>
                </a:solidFill>
              </a:defRPr>
            </a:lvl1pPr>
          </a:lstStyle>
          <a:p>
            <a:r>
              <a:t>二、总体设计</a:t>
            </a:r>
          </a:p>
        </p:txBody>
      </p:sp>
      <p:sp>
        <p:nvSpPr>
          <p:cNvPr id="201" name="01 体系结构"/>
          <p:cNvSpPr txBox="1"/>
          <p:nvPr/>
        </p:nvSpPr>
        <p:spPr>
          <a:xfrm>
            <a:off x="6318422" y="5555279"/>
            <a:ext cx="409974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01 体系结构</a:t>
            </a:r>
          </a:p>
        </p:txBody>
      </p:sp>
      <p:sp>
        <p:nvSpPr>
          <p:cNvPr id="202" name="05 数据流程"/>
          <p:cNvSpPr txBox="1"/>
          <p:nvPr/>
        </p:nvSpPr>
        <p:spPr>
          <a:xfrm>
            <a:off x="6318422" y="6436081"/>
            <a:ext cx="409974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05 数据流程</a:t>
            </a:r>
          </a:p>
        </p:txBody>
      </p:sp>
      <p:sp>
        <p:nvSpPr>
          <p:cNvPr id="203" name="04 技术路线"/>
          <p:cNvSpPr txBox="1"/>
          <p:nvPr/>
        </p:nvSpPr>
        <p:spPr>
          <a:xfrm>
            <a:off x="15389727" y="5555279"/>
            <a:ext cx="2823624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04 技术路线</a:t>
            </a:r>
          </a:p>
        </p:txBody>
      </p:sp>
      <p:sp>
        <p:nvSpPr>
          <p:cNvPr id="204" name="02 业务流程"/>
          <p:cNvSpPr txBox="1"/>
          <p:nvPr/>
        </p:nvSpPr>
        <p:spPr>
          <a:xfrm>
            <a:off x="9602416" y="5555279"/>
            <a:ext cx="409974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02 业务流程</a:t>
            </a:r>
          </a:p>
        </p:txBody>
      </p:sp>
      <p:sp>
        <p:nvSpPr>
          <p:cNvPr id="205" name="06 机房设计"/>
          <p:cNvSpPr txBox="1"/>
          <p:nvPr/>
        </p:nvSpPr>
        <p:spPr>
          <a:xfrm>
            <a:off x="9602416" y="6436081"/>
            <a:ext cx="2823624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06 机房设计</a:t>
            </a:r>
          </a:p>
        </p:txBody>
      </p:sp>
      <p:sp>
        <p:nvSpPr>
          <p:cNvPr id="206" name="03 用户分析"/>
          <p:cNvSpPr txBox="1"/>
          <p:nvPr/>
        </p:nvSpPr>
        <p:spPr>
          <a:xfrm>
            <a:off x="12577944" y="5555279"/>
            <a:ext cx="2823624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03 用户分析</a:t>
            </a:r>
          </a:p>
        </p:txBody>
      </p:sp>
      <p:sp>
        <p:nvSpPr>
          <p:cNvPr id="207" name="一、产品规划"/>
          <p:cNvSpPr txBox="1"/>
          <p:nvPr/>
        </p:nvSpPr>
        <p:spPr>
          <a:xfrm>
            <a:off x="5144913" y="1231961"/>
            <a:ext cx="420194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FFFFFF"/>
                </a:solidFill>
              </a:defRPr>
            </a:lvl1pPr>
          </a:lstStyle>
          <a:p>
            <a:r>
              <a:t>一、产品规划</a:t>
            </a:r>
          </a:p>
        </p:txBody>
      </p:sp>
      <p:sp>
        <p:nvSpPr>
          <p:cNvPr id="208" name="02 产品定位"/>
          <p:cNvSpPr txBox="1"/>
          <p:nvPr/>
        </p:nvSpPr>
        <p:spPr>
          <a:xfrm>
            <a:off x="9364886" y="2171097"/>
            <a:ext cx="409974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02 产品定位</a:t>
            </a:r>
          </a:p>
        </p:txBody>
      </p:sp>
      <p:sp>
        <p:nvSpPr>
          <p:cNvPr id="209" name="05 系统划分"/>
          <p:cNvSpPr txBox="1"/>
          <p:nvPr/>
        </p:nvSpPr>
        <p:spPr>
          <a:xfrm>
            <a:off x="6318422" y="3171365"/>
            <a:ext cx="409974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05 系统划分</a:t>
            </a:r>
          </a:p>
        </p:txBody>
      </p:sp>
      <p:sp>
        <p:nvSpPr>
          <p:cNvPr id="210" name="03 产品核心"/>
          <p:cNvSpPr txBox="1"/>
          <p:nvPr/>
        </p:nvSpPr>
        <p:spPr>
          <a:xfrm>
            <a:off x="12233678" y="2171097"/>
            <a:ext cx="4099744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03 产品核心</a:t>
            </a:r>
          </a:p>
        </p:txBody>
      </p:sp>
      <p:sp>
        <p:nvSpPr>
          <p:cNvPr id="211" name="01 学术背景"/>
          <p:cNvSpPr txBox="1"/>
          <p:nvPr/>
        </p:nvSpPr>
        <p:spPr>
          <a:xfrm>
            <a:off x="6318422" y="2171097"/>
            <a:ext cx="409974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01 学术背景</a:t>
            </a:r>
          </a:p>
        </p:txBody>
      </p:sp>
      <p:sp>
        <p:nvSpPr>
          <p:cNvPr id="212" name="06 建设规划"/>
          <p:cNvSpPr txBox="1"/>
          <p:nvPr/>
        </p:nvSpPr>
        <p:spPr>
          <a:xfrm>
            <a:off x="9264822" y="3171365"/>
            <a:ext cx="514689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06 建设规划</a:t>
            </a:r>
          </a:p>
        </p:txBody>
      </p:sp>
      <p:sp>
        <p:nvSpPr>
          <p:cNvPr id="213" name="04 应用场景"/>
          <p:cNvSpPr txBox="1"/>
          <p:nvPr/>
        </p:nvSpPr>
        <p:spPr>
          <a:xfrm>
            <a:off x="15208422" y="2171097"/>
            <a:ext cx="2727716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500">
                <a:solidFill>
                  <a:srgbClr val="FFFFFF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04 应用场景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线条"/>
          <p:cNvSpPr/>
          <p:nvPr/>
        </p:nvSpPr>
        <p:spPr>
          <a:xfrm>
            <a:off x="-50800" y="1076131"/>
            <a:ext cx="24485600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216" name="01 学术背景"/>
          <p:cNvSpPr/>
          <p:nvPr/>
        </p:nvSpPr>
        <p:spPr>
          <a:xfrm>
            <a:off x="598735" y="-165100"/>
            <a:ext cx="2369453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>
              <a:defRPr sz="4400">
                <a:solidFill>
                  <a:srgbClr val="00000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t>01 学术背景</a:t>
            </a:r>
          </a:p>
        </p:txBody>
      </p:sp>
      <p:pic>
        <p:nvPicPr>
          <p:cNvPr id="21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9182" y="3428407"/>
            <a:ext cx="21185636" cy="6859186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机器学习三大方法论"/>
          <p:cNvSpPr txBox="1"/>
          <p:nvPr/>
        </p:nvSpPr>
        <p:spPr>
          <a:xfrm>
            <a:off x="670979" y="1896669"/>
            <a:ext cx="4229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3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机器学习三大方法论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线条"/>
          <p:cNvSpPr/>
          <p:nvPr/>
        </p:nvSpPr>
        <p:spPr>
          <a:xfrm>
            <a:off x="-50800" y="1076131"/>
            <a:ext cx="24485600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221" name="02 产品定位"/>
          <p:cNvSpPr/>
          <p:nvPr/>
        </p:nvSpPr>
        <p:spPr>
          <a:xfrm>
            <a:off x="598735" y="-165100"/>
            <a:ext cx="2369453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>
              <a:defRPr sz="4400">
                <a:solidFill>
                  <a:srgbClr val="00000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t>02 产品定位</a:t>
            </a:r>
          </a:p>
        </p:txBody>
      </p:sp>
      <p:sp>
        <p:nvSpPr>
          <p:cNvPr id="222" name="一站式知识构建/管理平台…"/>
          <p:cNvSpPr txBox="1"/>
          <p:nvPr/>
        </p:nvSpPr>
        <p:spPr>
          <a:xfrm>
            <a:off x="736950" y="1901833"/>
            <a:ext cx="14223972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一站式知识构建/管理平台</a:t>
            </a:r>
          </a:p>
          <a:p>
            <a:pPr algn="l" defTabSz="457200">
              <a:defRPr sz="2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通过知识管理平台，将互联网的纷乱信息化繁为简，形成网信领域知识图谱</a:t>
            </a:r>
          </a:p>
          <a:p>
            <a:pPr algn="l" defTabSz="457200">
              <a:defRPr sz="2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辅助上层应用发掘数据之下的草蛇灰线。</a:t>
            </a:r>
          </a:p>
        </p:txBody>
      </p:sp>
      <p:pic>
        <p:nvPicPr>
          <p:cNvPr id="22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3096" y="4531139"/>
            <a:ext cx="8147148" cy="8006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75646" y="4531139"/>
            <a:ext cx="8921609" cy="5363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020058" y="10123699"/>
            <a:ext cx="5318681" cy="2310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线条"/>
          <p:cNvSpPr/>
          <p:nvPr/>
        </p:nvSpPr>
        <p:spPr>
          <a:xfrm>
            <a:off x="-50800" y="1076131"/>
            <a:ext cx="24485600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228" name="02 产品定位"/>
          <p:cNvSpPr/>
          <p:nvPr/>
        </p:nvSpPr>
        <p:spPr>
          <a:xfrm>
            <a:off x="598735" y="-165100"/>
            <a:ext cx="2369453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>
              <a:defRPr sz="4400">
                <a:solidFill>
                  <a:srgbClr val="00000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t>02 产品定位</a:t>
            </a:r>
          </a:p>
        </p:txBody>
      </p:sp>
      <p:grpSp>
        <p:nvGrpSpPr>
          <p:cNvPr id="244" name="成组"/>
          <p:cNvGrpSpPr/>
          <p:nvPr/>
        </p:nvGrpSpPr>
        <p:grpSpPr>
          <a:xfrm>
            <a:off x="11211593" y="3600447"/>
            <a:ext cx="12772044" cy="6113915"/>
            <a:chOff x="0" y="0"/>
            <a:chExt cx="12772042" cy="6113914"/>
          </a:xfrm>
        </p:grpSpPr>
        <p:sp>
          <p:nvSpPr>
            <p:cNvPr id="229" name="应用产品"/>
            <p:cNvSpPr/>
            <p:nvPr/>
          </p:nvSpPr>
          <p:spPr>
            <a:xfrm>
              <a:off x="2350688" y="0"/>
              <a:ext cx="10363747" cy="1299487"/>
            </a:xfrm>
            <a:prstGeom prst="rect">
              <a:avLst/>
            </a:prstGeom>
            <a:solidFill>
              <a:schemeClr val="accent1">
                <a:hueOff val="167273"/>
                <a:satOff val="2235"/>
                <a:lumOff val="-2254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 b="1">
                  <a:solidFill>
                    <a:srgbClr val="FFFFFF"/>
                  </a:solidFill>
                </a:defRPr>
              </a:lvl1pPr>
            </a:lstStyle>
            <a:p>
              <a:r>
                <a:t>应用产品</a:t>
              </a:r>
            </a:p>
          </p:txBody>
        </p:sp>
        <p:sp>
          <p:nvSpPr>
            <p:cNvPr id="230" name="认知层"/>
            <p:cNvSpPr/>
            <p:nvPr/>
          </p:nvSpPr>
          <p:spPr>
            <a:xfrm>
              <a:off x="2378974" y="1456856"/>
              <a:ext cx="10363748" cy="1536481"/>
            </a:xfrm>
            <a:prstGeom prst="rect">
              <a:avLst/>
            </a:prstGeom>
            <a:solidFill>
              <a:schemeClr val="accent1">
                <a:hueOff val="167273"/>
                <a:satOff val="2235"/>
                <a:lumOff val="-2254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t> 认知层</a:t>
              </a:r>
            </a:p>
          </p:txBody>
        </p:sp>
        <p:sp>
          <p:nvSpPr>
            <p:cNvPr id="231" name="自然语言处理"/>
            <p:cNvSpPr/>
            <p:nvPr/>
          </p:nvSpPr>
          <p:spPr>
            <a:xfrm>
              <a:off x="4217641" y="1737597"/>
              <a:ext cx="2253176" cy="97499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 b="1">
                  <a:solidFill>
                    <a:srgbClr val="FFFFFF"/>
                  </a:solidFill>
                </a:defRPr>
              </a:lvl1pPr>
            </a:lstStyle>
            <a:p>
              <a:r>
                <a:t>自然语言处理</a:t>
              </a:r>
            </a:p>
          </p:txBody>
        </p:sp>
        <p:sp>
          <p:nvSpPr>
            <p:cNvPr id="232" name="感知层"/>
            <p:cNvSpPr/>
            <p:nvPr/>
          </p:nvSpPr>
          <p:spPr>
            <a:xfrm>
              <a:off x="2378974" y="3123270"/>
              <a:ext cx="10363748" cy="1536480"/>
            </a:xfrm>
            <a:prstGeom prst="rect">
              <a:avLst/>
            </a:prstGeom>
            <a:solidFill>
              <a:schemeClr val="accent1">
                <a:hueOff val="167273"/>
                <a:satOff val="2235"/>
                <a:lumOff val="-2254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200" b="1">
                  <a:solidFill>
                    <a:srgbClr val="FFFFFF"/>
                  </a:solidFill>
                </a:defRPr>
              </a:lvl1pPr>
            </a:lstStyle>
            <a:p>
              <a:r>
                <a:t> 感知层</a:t>
              </a:r>
            </a:p>
          </p:txBody>
        </p:sp>
        <p:sp>
          <p:nvSpPr>
            <p:cNvPr id="233" name="语音"/>
            <p:cNvSpPr/>
            <p:nvPr/>
          </p:nvSpPr>
          <p:spPr>
            <a:xfrm>
              <a:off x="4217641" y="3404011"/>
              <a:ext cx="2253176" cy="97499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 b="1">
                  <a:solidFill>
                    <a:srgbClr val="FFFFFF"/>
                  </a:solidFill>
                </a:defRPr>
              </a:lvl1pPr>
            </a:lstStyle>
            <a:p>
              <a:r>
                <a:t>语音</a:t>
              </a:r>
            </a:p>
          </p:txBody>
        </p:sp>
        <p:sp>
          <p:nvSpPr>
            <p:cNvPr id="234" name="大数据"/>
            <p:cNvSpPr/>
            <p:nvPr/>
          </p:nvSpPr>
          <p:spPr>
            <a:xfrm>
              <a:off x="2463837" y="4814428"/>
              <a:ext cx="3312562" cy="1299487"/>
            </a:xfrm>
            <a:prstGeom prst="rect">
              <a:avLst/>
            </a:prstGeom>
            <a:solidFill>
              <a:schemeClr val="accent1">
                <a:hueOff val="167273"/>
                <a:satOff val="2235"/>
                <a:lumOff val="-2254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 b="1">
                  <a:solidFill>
                    <a:srgbClr val="FFFFFF"/>
                  </a:solidFill>
                </a:defRPr>
              </a:lvl1pPr>
            </a:lstStyle>
            <a:p>
              <a:r>
                <a:t>大数据</a:t>
              </a:r>
            </a:p>
          </p:txBody>
        </p:sp>
        <p:sp>
          <p:nvSpPr>
            <p:cNvPr id="235" name="算法"/>
            <p:cNvSpPr/>
            <p:nvPr/>
          </p:nvSpPr>
          <p:spPr>
            <a:xfrm>
              <a:off x="5948958" y="4814428"/>
              <a:ext cx="3312563" cy="1299487"/>
            </a:xfrm>
            <a:prstGeom prst="rect">
              <a:avLst/>
            </a:prstGeom>
            <a:solidFill>
              <a:schemeClr val="accent1">
                <a:hueOff val="167273"/>
                <a:satOff val="2235"/>
                <a:lumOff val="-2254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 b="1">
                  <a:solidFill>
                    <a:srgbClr val="FFFFFF"/>
                  </a:solidFill>
                </a:defRPr>
              </a:lvl1pPr>
            </a:lstStyle>
            <a:p>
              <a:r>
                <a:t>算法</a:t>
              </a:r>
            </a:p>
          </p:txBody>
        </p:sp>
        <p:sp>
          <p:nvSpPr>
            <p:cNvPr id="236" name="人工智能"/>
            <p:cNvSpPr/>
            <p:nvPr/>
          </p:nvSpPr>
          <p:spPr>
            <a:xfrm>
              <a:off x="9459482" y="4814428"/>
              <a:ext cx="3312561" cy="1299487"/>
            </a:xfrm>
            <a:prstGeom prst="rect">
              <a:avLst/>
            </a:prstGeom>
            <a:solidFill>
              <a:schemeClr val="accent1">
                <a:hueOff val="167273"/>
                <a:satOff val="2235"/>
                <a:lumOff val="-2254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 b="1">
                  <a:solidFill>
                    <a:srgbClr val="FFFFFF"/>
                  </a:solidFill>
                </a:defRPr>
              </a:lvl1pPr>
            </a:lstStyle>
            <a:p>
              <a:r>
                <a:t>人工智能</a:t>
              </a:r>
            </a:p>
          </p:txBody>
        </p:sp>
        <p:sp>
          <p:nvSpPr>
            <p:cNvPr id="237" name="知识图谱"/>
            <p:cNvSpPr/>
            <p:nvPr/>
          </p:nvSpPr>
          <p:spPr>
            <a:xfrm>
              <a:off x="7489928" y="1575353"/>
              <a:ext cx="3627977" cy="1299487"/>
            </a:xfrm>
            <a:prstGeom prst="rect">
              <a:avLst/>
            </a:prstGeom>
            <a:solidFill>
              <a:schemeClr val="accent5">
                <a:satOff val="19674"/>
                <a:lumOff val="-2427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200" b="1">
                  <a:solidFill>
                    <a:srgbClr val="FFFFFF"/>
                  </a:solidFill>
                </a:defRPr>
              </a:lvl1pPr>
            </a:lstStyle>
            <a:p>
              <a:r>
                <a:t>知识图谱</a:t>
              </a:r>
            </a:p>
          </p:txBody>
        </p:sp>
        <p:sp>
          <p:nvSpPr>
            <p:cNvPr id="238" name="图像"/>
            <p:cNvSpPr/>
            <p:nvPr/>
          </p:nvSpPr>
          <p:spPr>
            <a:xfrm>
              <a:off x="6993778" y="3404011"/>
              <a:ext cx="2253177" cy="97499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 b="1">
                  <a:solidFill>
                    <a:srgbClr val="FFFFFF"/>
                  </a:solidFill>
                </a:defRPr>
              </a:lvl1pPr>
            </a:lstStyle>
            <a:p>
              <a:r>
                <a:t>图像</a:t>
              </a:r>
            </a:p>
          </p:txBody>
        </p:sp>
        <p:sp>
          <p:nvSpPr>
            <p:cNvPr id="239" name="视频"/>
            <p:cNvSpPr/>
            <p:nvPr/>
          </p:nvSpPr>
          <p:spPr>
            <a:xfrm>
              <a:off x="9769916" y="3404011"/>
              <a:ext cx="2253176" cy="97499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 b="1">
                  <a:solidFill>
                    <a:srgbClr val="FFFFFF"/>
                  </a:solidFill>
                </a:defRPr>
              </a:lvl1pPr>
            </a:lstStyle>
            <a:p>
              <a:r>
                <a:t>视频</a:t>
              </a:r>
            </a:p>
          </p:txBody>
        </p:sp>
        <p:grpSp>
          <p:nvGrpSpPr>
            <p:cNvPr id="243" name="成组"/>
            <p:cNvGrpSpPr/>
            <p:nvPr/>
          </p:nvGrpSpPr>
          <p:grpSpPr>
            <a:xfrm>
              <a:off x="0" y="0"/>
              <a:ext cx="2253176" cy="6113915"/>
              <a:chOff x="0" y="0"/>
              <a:chExt cx="2253175" cy="6113914"/>
            </a:xfrm>
          </p:grpSpPr>
          <p:sp>
            <p:nvSpPr>
              <p:cNvPr id="240" name="应用层"/>
              <p:cNvSpPr/>
              <p:nvPr/>
            </p:nvSpPr>
            <p:spPr>
              <a:xfrm>
                <a:off x="0" y="0"/>
                <a:ext cx="2220418" cy="1299486"/>
              </a:xfrm>
              <a:prstGeom prst="rect">
                <a:avLst/>
              </a:prstGeom>
              <a:solidFill>
                <a:schemeClr val="accent1">
                  <a:hueOff val="167273"/>
                  <a:satOff val="2235"/>
                  <a:lumOff val="-22549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200" b="1">
                    <a:solidFill>
                      <a:srgbClr val="FFFFFF"/>
                    </a:solidFill>
                  </a:defRPr>
                </a:lvl1pPr>
              </a:lstStyle>
              <a:p>
                <a:r>
                  <a:t>应用层</a:t>
                </a:r>
              </a:p>
            </p:txBody>
          </p:sp>
          <p:sp>
            <p:nvSpPr>
              <p:cNvPr id="241" name="通用…"/>
              <p:cNvSpPr/>
              <p:nvPr/>
            </p:nvSpPr>
            <p:spPr>
              <a:xfrm>
                <a:off x="32758" y="1465904"/>
                <a:ext cx="2220418" cy="3200583"/>
              </a:xfrm>
              <a:prstGeom prst="rect">
                <a:avLst/>
              </a:prstGeom>
              <a:solidFill>
                <a:schemeClr val="accent1">
                  <a:hueOff val="167273"/>
                  <a:satOff val="2235"/>
                  <a:lumOff val="-22549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 b="1">
                    <a:solidFill>
                      <a:srgbClr val="FFFFFF"/>
                    </a:solidFill>
                  </a:defRPr>
                </a:pPr>
                <a:r>
                  <a:t>通用</a:t>
                </a:r>
              </a:p>
              <a:p>
                <a:pPr>
                  <a:defRPr sz="3200" b="1">
                    <a:solidFill>
                      <a:srgbClr val="FFFFFF"/>
                    </a:solidFill>
                  </a:defRPr>
                </a:pPr>
                <a:r>
                  <a:t>技术层</a:t>
                </a:r>
              </a:p>
            </p:txBody>
          </p:sp>
          <p:sp>
            <p:nvSpPr>
              <p:cNvPr id="242" name="基础架构层"/>
              <p:cNvSpPr/>
              <p:nvPr/>
            </p:nvSpPr>
            <p:spPr>
              <a:xfrm>
                <a:off x="32758" y="4814428"/>
                <a:ext cx="2220418" cy="1299487"/>
              </a:xfrm>
              <a:prstGeom prst="rect">
                <a:avLst/>
              </a:prstGeom>
              <a:solidFill>
                <a:schemeClr val="accent1">
                  <a:hueOff val="167273"/>
                  <a:satOff val="2235"/>
                  <a:lumOff val="-22549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200" b="1">
                    <a:solidFill>
                      <a:srgbClr val="FFFFFF"/>
                    </a:solidFill>
                  </a:defRPr>
                </a:lvl1pPr>
              </a:lstStyle>
              <a:p>
                <a:r>
                  <a:t>基础架构层</a:t>
                </a:r>
              </a:p>
            </p:txBody>
          </p:sp>
        </p:grpSp>
      </p:grpSp>
      <p:sp>
        <p:nvSpPr>
          <p:cNvPr id="245" name="知识获取"/>
          <p:cNvSpPr txBox="1"/>
          <p:nvPr/>
        </p:nvSpPr>
        <p:spPr>
          <a:xfrm>
            <a:off x="4308342" y="300392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1">
                <a:solidFill>
                  <a:srgbClr val="000000"/>
                </a:solidFill>
              </a:defRPr>
            </a:lvl1pPr>
          </a:lstStyle>
          <a:p>
            <a:r>
              <a:t>知识获取</a:t>
            </a:r>
          </a:p>
        </p:txBody>
      </p:sp>
      <p:sp>
        <p:nvSpPr>
          <p:cNvPr id="246" name="知识表示"/>
          <p:cNvSpPr txBox="1"/>
          <p:nvPr/>
        </p:nvSpPr>
        <p:spPr>
          <a:xfrm>
            <a:off x="8285386" y="5001102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1">
                <a:solidFill>
                  <a:srgbClr val="000000"/>
                </a:solidFill>
              </a:defRPr>
            </a:lvl1pPr>
          </a:lstStyle>
          <a:p>
            <a:r>
              <a:t>知识表示</a:t>
            </a:r>
          </a:p>
        </p:txBody>
      </p:sp>
      <p:sp>
        <p:nvSpPr>
          <p:cNvPr id="247" name="知识融合"/>
          <p:cNvSpPr txBox="1"/>
          <p:nvPr/>
        </p:nvSpPr>
        <p:spPr>
          <a:xfrm>
            <a:off x="6517547" y="91151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1">
                <a:solidFill>
                  <a:srgbClr val="000000"/>
                </a:solidFill>
              </a:defRPr>
            </a:lvl1pPr>
          </a:lstStyle>
          <a:p>
            <a:r>
              <a:t>知识融合</a:t>
            </a:r>
          </a:p>
        </p:txBody>
      </p:sp>
      <p:sp>
        <p:nvSpPr>
          <p:cNvPr id="248" name="知识计算"/>
          <p:cNvSpPr txBox="1"/>
          <p:nvPr/>
        </p:nvSpPr>
        <p:spPr>
          <a:xfrm>
            <a:off x="2405240" y="91151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1">
                <a:solidFill>
                  <a:srgbClr val="000000"/>
                </a:solidFill>
              </a:defRPr>
            </a:lvl1pPr>
          </a:lstStyle>
          <a:p>
            <a:r>
              <a:t>知识计算</a:t>
            </a:r>
          </a:p>
        </p:txBody>
      </p:sp>
      <p:sp>
        <p:nvSpPr>
          <p:cNvPr id="249" name="知识应用"/>
          <p:cNvSpPr txBox="1"/>
          <p:nvPr/>
        </p:nvSpPr>
        <p:spPr>
          <a:xfrm>
            <a:off x="559530" y="5296861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1">
                <a:solidFill>
                  <a:srgbClr val="000000"/>
                </a:solidFill>
              </a:defRPr>
            </a:lvl1pPr>
          </a:lstStyle>
          <a:p>
            <a:r>
              <a:t>知识应用</a:t>
            </a:r>
          </a:p>
        </p:txBody>
      </p:sp>
      <p:grpSp>
        <p:nvGrpSpPr>
          <p:cNvPr id="258" name="成组"/>
          <p:cNvGrpSpPr/>
          <p:nvPr/>
        </p:nvGrpSpPr>
        <p:grpSpPr>
          <a:xfrm>
            <a:off x="2941825" y="4466775"/>
            <a:ext cx="4676134" cy="4532791"/>
            <a:chOff x="0" y="0"/>
            <a:chExt cx="4676132" cy="4532790"/>
          </a:xfrm>
        </p:grpSpPr>
        <p:sp>
          <p:nvSpPr>
            <p:cNvPr id="250" name="圆形"/>
            <p:cNvSpPr/>
            <p:nvPr/>
          </p:nvSpPr>
          <p:spPr>
            <a:xfrm>
              <a:off x="95089" y="0"/>
              <a:ext cx="4425961" cy="4425961"/>
            </a:xfrm>
            <a:prstGeom prst="ellipse">
              <a:avLst/>
            </a:prstGeom>
            <a:solidFill>
              <a:schemeClr val="accent1">
                <a:hueOff val="167273"/>
                <a:satOff val="2235"/>
                <a:lumOff val="-2254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5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1" name="圆形"/>
            <p:cNvSpPr/>
            <p:nvPr/>
          </p:nvSpPr>
          <p:spPr>
            <a:xfrm>
              <a:off x="884450" y="789361"/>
              <a:ext cx="2847238" cy="2847238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5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2" name="形状"/>
            <p:cNvSpPr/>
            <p:nvPr/>
          </p:nvSpPr>
          <p:spPr>
            <a:xfrm>
              <a:off x="1929583" y="3396207"/>
              <a:ext cx="807628" cy="1136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0" extrusionOk="0">
                  <a:moveTo>
                    <a:pt x="5386" y="9"/>
                  </a:moveTo>
                  <a:cubicBezTo>
                    <a:pt x="6965" y="706"/>
                    <a:pt x="8606" y="1069"/>
                    <a:pt x="10258" y="1088"/>
                  </a:cubicBezTo>
                  <a:cubicBezTo>
                    <a:pt x="12007" y="1108"/>
                    <a:pt x="13748" y="741"/>
                    <a:pt x="15419" y="0"/>
                  </a:cubicBezTo>
                  <a:lnTo>
                    <a:pt x="21600" y="18443"/>
                  </a:lnTo>
                  <a:cubicBezTo>
                    <a:pt x="18067" y="20458"/>
                    <a:pt x="14302" y="21515"/>
                    <a:pt x="10498" y="21559"/>
                  </a:cubicBezTo>
                  <a:cubicBezTo>
                    <a:pt x="6922" y="21600"/>
                    <a:pt x="3369" y="20745"/>
                    <a:pt x="0" y="19033"/>
                  </a:cubicBezTo>
                  <a:lnTo>
                    <a:pt x="5386" y="9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5000"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253" name="形状"/>
            <p:cNvSpPr/>
            <p:nvPr/>
          </p:nvSpPr>
          <p:spPr>
            <a:xfrm rot="12960000">
              <a:off x="2890478" y="193925"/>
              <a:ext cx="807628" cy="1136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0" extrusionOk="0">
                  <a:moveTo>
                    <a:pt x="5386" y="9"/>
                  </a:moveTo>
                  <a:cubicBezTo>
                    <a:pt x="6965" y="706"/>
                    <a:pt x="8606" y="1069"/>
                    <a:pt x="10258" y="1088"/>
                  </a:cubicBezTo>
                  <a:cubicBezTo>
                    <a:pt x="12007" y="1108"/>
                    <a:pt x="13748" y="741"/>
                    <a:pt x="15419" y="0"/>
                  </a:cubicBezTo>
                  <a:lnTo>
                    <a:pt x="21600" y="18443"/>
                  </a:lnTo>
                  <a:cubicBezTo>
                    <a:pt x="18067" y="20458"/>
                    <a:pt x="14302" y="21515"/>
                    <a:pt x="10498" y="21559"/>
                  </a:cubicBezTo>
                  <a:cubicBezTo>
                    <a:pt x="6922" y="21600"/>
                    <a:pt x="3369" y="20745"/>
                    <a:pt x="0" y="19033"/>
                  </a:cubicBezTo>
                  <a:lnTo>
                    <a:pt x="5386" y="9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5000"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254" name="形状"/>
            <p:cNvSpPr/>
            <p:nvPr/>
          </p:nvSpPr>
          <p:spPr>
            <a:xfrm rot="4320000">
              <a:off x="261449" y="2288925"/>
              <a:ext cx="807628" cy="1136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0" extrusionOk="0">
                  <a:moveTo>
                    <a:pt x="5386" y="9"/>
                  </a:moveTo>
                  <a:cubicBezTo>
                    <a:pt x="6965" y="706"/>
                    <a:pt x="8606" y="1069"/>
                    <a:pt x="10258" y="1088"/>
                  </a:cubicBezTo>
                  <a:cubicBezTo>
                    <a:pt x="12007" y="1108"/>
                    <a:pt x="13748" y="741"/>
                    <a:pt x="15419" y="0"/>
                  </a:cubicBezTo>
                  <a:lnTo>
                    <a:pt x="21600" y="18443"/>
                  </a:lnTo>
                  <a:cubicBezTo>
                    <a:pt x="18067" y="20458"/>
                    <a:pt x="14302" y="21515"/>
                    <a:pt x="10498" y="21559"/>
                  </a:cubicBezTo>
                  <a:cubicBezTo>
                    <a:pt x="6922" y="21600"/>
                    <a:pt x="3369" y="20745"/>
                    <a:pt x="0" y="19033"/>
                  </a:cubicBezTo>
                  <a:lnTo>
                    <a:pt x="5386" y="9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5000"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255" name="形状"/>
            <p:cNvSpPr/>
            <p:nvPr/>
          </p:nvSpPr>
          <p:spPr>
            <a:xfrm rot="17280000">
              <a:off x="3607056" y="2114067"/>
              <a:ext cx="807628" cy="1136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0" extrusionOk="0">
                  <a:moveTo>
                    <a:pt x="5386" y="9"/>
                  </a:moveTo>
                  <a:cubicBezTo>
                    <a:pt x="6965" y="706"/>
                    <a:pt x="8606" y="1069"/>
                    <a:pt x="10258" y="1088"/>
                  </a:cubicBezTo>
                  <a:cubicBezTo>
                    <a:pt x="12007" y="1108"/>
                    <a:pt x="13748" y="741"/>
                    <a:pt x="15419" y="0"/>
                  </a:cubicBezTo>
                  <a:lnTo>
                    <a:pt x="21600" y="18443"/>
                  </a:lnTo>
                  <a:cubicBezTo>
                    <a:pt x="18067" y="20458"/>
                    <a:pt x="14302" y="21515"/>
                    <a:pt x="10498" y="21559"/>
                  </a:cubicBezTo>
                  <a:cubicBezTo>
                    <a:pt x="6922" y="21600"/>
                    <a:pt x="3369" y="20745"/>
                    <a:pt x="0" y="19033"/>
                  </a:cubicBezTo>
                  <a:lnTo>
                    <a:pt x="5386" y="9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5000"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256" name="形状"/>
            <p:cNvSpPr/>
            <p:nvPr/>
          </p:nvSpPr>
          <p:spPr>
            <a:xfrm rot="8640000">
              <a:off x="838144" y="244449"/>
              <a:ext cx="807628" cy="1136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0" extrusionOk="0">
                  <a:moveTo>
                    <a:pt x="5386" y="9"/>
                  </a:moveTo>
                  <a:cubicBezTo>
                    <a:pt x="6965" y="706"/>
                    <a:pt x="8606" y="1069"/>
                    <a:pt x="10258" y="1088"/>
                  </a:cubicBezTo>
                  <a:cubicBezTo>
                    <a:pt x="12007" y="1108"/>
                    <a:pt x="13748" y="741"/>
                    <a:pt x="15419" y="0"/>
                  </a:cubicBezTo>
                  <a:lnTo>
                    <a:pt x="21600" y="18443"/>
                  </a:lnTo>
                  <a:cubicBezTo>
                    <a:pt x="18067" y="20458"/>
                    <a:pt x="14302" y="21515"/>
                    <a:pt x="10498" y="21559"/>
                  </a:cubicBezTo>
                  <a:cubicBezTo>
                    <a:pt x="6922" y="21600"/>
                    <a:pt x="3369" y="20745"/>
                    <a:pt x="0" y="19033"/>
                  </a:cubicBezTo>
                  <a:lnTo>
                    <a:pt x="5386" y="9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5000">
                  <a:solidFill>
                    <a:srgbClr val="858585"/>
                  </a:solidFill>
                </a:defRPr>
              </a:pPr>
              <a:endParaRPr/>
            </a:p>
          </p:txBody>
        </p:sp>
        <p:sp>
          <p:nvSpPr>
            <p:cNvPr id="257" name="知识…"/>
            <p:cNvSpPr txBox="1"/>
            <p:nvPr/>
          </p:nvSpPr>
          <p:spPr>
            <a:xfrm>
              <a:off x="1595115" y="1364695"/>
              <a:ext cx="1485901" cy="180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800" b="1">
                  <a:solidFill>
                    <a:srgbClr val="000000"/>
                  </a:solidFill>
                </a:defRPr>
              </a:pPr>
              <a:r>
                <a:t>知识</a:t>
              </a:r>
            </a:p>
            <a:p>
              <a:pPr>
                <a:defRPr sz="4800" b="1">
                  <a:solidFill>
                    <a:srgbClr val="000000"/>
                  </a:solidFill>
                </a:defRPr>
              </a:pPr>
              <a:r>
                <a:t>图谱</a:t>
              </a:r>
            </a:p>
          </p:txBody>
        </p:sp>
      </p:grpSp>
      <p:sp>
        <p:nvSpPr>
          <p:cNvPr id="259" name="线条"/>
          <p:cNvSpPr/>
          <p:nvPr/>
        </p:nvSpPr>
        <p:spPr>
          <a:xfrm flipV="1">
            <a:off x="7283752" y="5525692"/>
            <a:ext cx="754589" cy="339487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260" name="线条"/>
          <p:cNvSpPr/>
          <p:nvPr/>
        </p:nvSpPr>
        <p:spPr>
          <a:xfrm flipV="1">
            <a:off x="5279892" y="3839591"/>
            <a:ext cx="1" cy="987029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261" name="线条"/>
          <p:cNvSpPr/>
          <p:nvPr/>
        </p:nvSpPr>
        <p:spPr>
          <a:xfrm flipH="1" flipV="1">
            <a:off x="2663643" y="5858789"/>
            <a:ext cx="885845" cy="276333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262" name="线条"/>
          <p:cNvSpPr/>
          <p:nvPr/>
        </p:nvSpPr>
        <p:spPr>
          <a:xfrm flipH="1">
            <a:off x="3375660" y="8282814"/>
            <a:ext cx="729260" cy="793363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263" name="线条"/>
          <p:cNvSpPr/>
          <p:nvPr/>
        </p:nvSpPr>
        <p:spPr>
          <a:xfrm>
            <a:off x="6648752" y="8459136"/>
            <a:ext cx="508338" cy="441682"/>
          </a:xfrm>
          <a:prstGeom prst="line">
            <a:avLst/>
          </a:prstGeom>
          <a:ln w="50800">
            <a:solidFill>
              <a:schemeClr val="accent1">
                <a:hueOff val="167273"/>
                <a:satOff val="2235"/>
                <a:lumOff val="-22549"/>
              </a:schemeClr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线条"/>
          <p:cNvSpPr/>
          <p:nvPr/>
        </p:nvSpPr>
        <p:spPr>
          <a:xfrm>
            <a:off x="-50800" y="1076131"/>
            <a:ext cx="24485600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266" name="03 产品核心"/>
          <p:cNvSpPr/>
          <p:nvPr/>
        </p:nvSpPr>
        <p:spPr>
          <a:xfrm>
            <a:off x="598735" y="-165100"/>
            <a:ext cx="2369453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>
              <a:defRPr sz="4400">
                <a:solidFill>
                  <a:srgbClr val="00000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t>03 产品核心</a:t>
            </a:r>
          </a:p>
        </p:txBody>
      </p:sp>
      <p:pic>
        <p:nvPicPr>
          <p:cNvPr id="26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1318" y="2958835"/>
            <a:ext cx="20561364" cy="7798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线条"/>
          <p:cNvSpPr/>
          <p:nvPr/>
        </p:nvSpPr>
        <p:spPr>
          <a:xfrm>
            <a:off x="-50800" y="1076131"/>
            <a:ext cx="24485600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858585"/>
                </a:solidFill>
              </a:defRPr>
            </a:pPr>
            <a:endParaRPr/>
          </a:p>
        </p:txBody>
      </p:sp>
      <p:sp>
        <p:nvSpPr>
          <p:cNvPr id="270" name="04 应用场景"/>
          <p:cNvSpPr/>
          <p:nvPr/>
        </p:nvSpPr>
        <p:spPr>
          <a:xfrm>
            <a:off x="598735" y="-165100"/>
            <a:ext cx="2369453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>
              <a:defRPr sz="4400">
                <a:solidFill>
                  <a:srgbClr val="00000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t>04 应用场景</a:t>
            </a:r>
          </a:p>
        </p:txBody>
      </p:sp>
      <p:sp>
        <p:nvSpPr>
          <p:cNvPr id="271" name="知识图谱现阶段主要为以下四个场景提供支撑："/>
          <p:cNvSpPr txBox="1"/>
          <p:nvPr/>
        </p:nvSpPr>
        <p:spPr>
          <a:xfrm>
            <a:off x="591595" y="1870112"/>
            <a:ext cx="97155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000000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lvl1pPr>
          </a:lstStyle>
          <a:p>
            <a:r>
              <a:t>知识图谱现阶段主要为以下四个场景提供支撑：</a:t>
            </a:r>
          </a:p>
        </p:txBody>
      </p:sp>
      <p:sp>
        <p:nvSpPr>
          <p:cNvPr id="272" name="眼睛"/>
          <p:cNvSpPr/>
          <p:nvPr/>
        </p:nvSpPr>
        <p:spPr>
          <a:xfrm>
            <a:off x="829503" y="5515158"/>
            <a:ext cx="4259194" cy="2220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707" y="0"/>
                  <a:pt x="2918" y="3569"/>
                  <a:pt x="407" y="9790"/>
                </a:cubicBezTo>
                <a:lnTo>
                  <a:pt x="0" y="10800"/>
                </a:lnTo>
                <a:lnTo>
                  <a:pt x="407" y="11810"/>
                </a:lnTo>
                <a:cubicBezTo>
                  <a:pt x="2918" y="18032"/>
                  <a:pt x="6707" y="21600"/>
                  <a:pt x="10800" y="21600"/>
                </a:cubicBezTo>
                <a:cubicBezTo>
                  <a:pt x="14893" y="21600"/>
                  <a:pt x="18680" y="18032"/>
                  <a:pt x="21192" y="11810"/>
                </a:cubicBezTo>
                <a:lnTo>
                  <a:pt x="21600" y="10800"/>
                </a:lnTo>
                <a:lnTo>
                  <a:pt x="21192" y="9790"/>
                </a:lnTo>
                <a:cubicBezTo>
                  <a:pt x="18680" y="3569"/>
                  <a:pt x="14893" y="0"/>
                  <a:pt x="10800" y="0"/>
                </a:cubicBezTo>
                <a:close/>
                <a:moveTo>
                  <a:pt x="8667" y="3677"/>
                </a:moveTo>
                <a:cubicBezTo>
                  <a:pt x="7382" y="5094"/>
                  <a:pt x="6517" y="7753"/>
                  <a:pt x="6517" y="10800"/>
                </a:cubicBezTo>
                <a:cubicBezTo>
                  <a:pt x="6517" y="13847"/>
                  <a:pt x="7382" y="16502"/>
                  <a:pt x="8667" y="17920"/>
                </a:cubicBezTo>
                <a:cubicBezTo>
                  <a:pt x="6166" y="17019"/>
                  <a:pt x="3899" y="14543"/>
                  <a:pt x="2199" y="10800"/>
                </a:cubicBezTo>
                <a:cubicBezTo>
                  <a:pt x="3899" y="7057"/>
                  <a:pt x="6166" y="4577"/>
                  <a:pt x="8667" y="3677"/>
                </a:cubicBezTo>
                <a:close/>
                <a:moveTo>
                  <a:pt x="12931" y="3677"/>
                </a:moveTo>
                <a:cubicBezTo>
                  <a:pt x="15432" y="4577"/>
                  <a:pt x="17699" y="7057"/>
                  <a:pt x="19399" y="10800"/>
                </a:cubicBezTo>
                <a:cubicBezTo>
                  <a:pt x="17699" y="14543"/>
                  <a:pt x="15432" y="17019"/>
                  <a:pt x="12931" y="17920"/>
                </a:cubicBezTo>
                <a:cubicBezTo>
                  <a:pt x="14216" y="16502"/>
                  <a:pt x="15081" y="13847"/>
                  <a:pt x="15081" y="10800"/>
                </a:cubicBezTo>
                <a:cubicBezTo>
                  <a:pt x="15081" y="7753"/>
                  <a:pt x="14216" y="5094"/>
                  <a:pt x="12931" y="3677"/>
                </a:cubicBezTo>
                <a:close/>
                <a:moveTo>
                  <a:pt x="12219" y="6169"/>
                </a:moveTo>
                <a:cubicBezTo>
                  <a:pt x="12805" y="6169"/>
                  <a:pt x="13279" y="7078"/>
                  <a:pt x="13279" y="8201"/>
                </a:cubicBezTo>
                <a:cubicBezTo>
                  <a:pt x="13279" y="9324"/>
                  <a:pt x="12805" y="10234"/>
                  <a:pt x="12219" y="10234"/>
                </a:cubicBezTo>
                <a:cubicBezTo>
                  <a:pt x="11634" y="10234"/>
                  <a:pt x="11159" y="9324"/>
                  <a:pt x="11159" y="8201"/>
                </a:cubicBezTo>
                <a:cubicBezTo>
                  <a:pt x="11159" y="7078"/>
                  <a:pt x="11634" y="6169"/>
                  <a:pt x="12219" y="6169"/>
                </a:cubicBezTo>
                <a:close/>
              </a:path>
            </a:pathLst>
          </a:custGeom>
          <a:solidFill>
            <a:schemeClr val="accent1">
              <a:hueOff val="167273"/>
              <a:satOff val="2235"/>
              <a:lumOff val="-22549"/>
              <a:alpha val="1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3" name="搜索"/>
          <p:cNvSpPr/>
          <p:nvPr/>
        </p:nvSpPr>
        <p:spPr>
          <a:xfrm>
            <a:off x="7459469" y="4877716"/>
            <a:ext cx="2982506" cy="3495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0" h="21502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chemeClr val="accent1">
              <a:hueOff val="167273"/>
              <a:satOff val="2235"/>
              <a:lumOff val="-22549"/>
              <a:alpha val="98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4" name="邮件"/>
          <p:cNvSpPr/>
          <p:nvPr/>
        </p:nvSpPr>
        <p:spPr>
          <a:xfrm>
            <a:off x="19177465" y="5515158"/>
            <a:ext cx="3512999" cy="2220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chemeClr val="accent1">
              <a:hueOff val="167273"/>
              <a:satOff val="2235"/>
              <a:lumOff val="-22549"/>
              <a:alpha val="1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77" name="有害识别"/>
          <p:cNvGrpSpPr/>
          <p:nvPr/>
        </p:nvGrpSpPr>
        <p:grpSpPr>
          <a:xfrm>
            <a:off x="385266" y="3641937"/>
            <a:ext cx="5151934" cy="8714059"/>
            <a:chOff x="0" y="0"/>
            <a:chExt cx="5151933" cy="8714058"/>
          </a:xfrm>
        </p:grpSpPr>
        <p:sp>
          <p:nvSpPr>
            <p:cNvPr id="276" name="有害识别"/>
            <p:cNvSpPr/>
            <p:nvPr/>
          </p:nvSpPr>
          <p:spPr>
            <a:xfrm>
              <a:off x="25400" y="25400"/>
              <a:ext cx="5101134" cy="8663259"/>
            </a:xfrm>
            <a:prstGeom prst="roundRect">
              <a:avLst>
                <a:gd name="adj" fmla="val 10507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4400">
                  <a:solidFill>
                    <a:schemeClr val="accent1">
                      <a:hueOff val="167273"/>
                      <a:satOff val="2235"/>
                      <a:lumOff val="-22549"/>
                    </a:schemeClr>
                  </a:solidFill>
                  <a:latin typeface="Kaiti SC Bold"/>
                  <a:ea typeface="Kaiti SC Bold"/>
                  <a:cs typeface="Kaiti SC Bold"/>
                  <a:sym typeface="Kaiti SC Bold"/>
                </a:defRPr>
              </a:lvl1pPr>
            </a:lstStyle>
            <a:p>
              <a:r>
                <a:t>有害识别</a:t>
              </a:r>
            </a:p>
          </p:txBody>
        </p:sp>
        <p:pic>
          <p:nvPicPr>
            <p:cNvPr id="275" name="有害识别" descr="有害识别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151934" cy="8714059"/>
            </a:xfrm>
            <a:prstGeom prst="rect">
              <a:avLst/>
            </a:prstGeom>
            <a:effectLst/>
          </p:spPr>
        </p:pic>
      </p:grpSp>
      <p:grpSp>
        <p:nvGrpSpPr>
          <p:cNvPr id="280" name="人物分析"/>
          <p:cNvGrpSpPr/>
          <p:nvPr/>
        </p:nvGrpSpPr>
        <p:grpSpPr>
          <a:xfrm>
            <a:off x="12233753" y="3449460"/>
            <a:ext cx="5151934" cy="8950680"/>
            <a:chOff x="0" y="0"/>
            <a:chExt cx="5151933" cy="8950679"/>
          </a:xfrm>
        </p:grpSpPr>
        <p:sp>
          <p:nvSpPr>
            <p:cNvPr id="279" name="人物分析"/>
            <p:cNvSpPr/>
            <p:nvPr/>
          </p:nvSpPr>
          <p:spPr>
            <a:xfrm>
              <a:off x="25400" y="25400"/>
              <a:ext cx="5101134" cy="8899880"/>
            </a:xfrm>
            <a:prstGeom prst="roundRect">
              <a:avLst>
                <a:gd name="adj" fmla="val 10507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4400">
                  <a:solidFill>
                    <a:schemeClr val="accent1">
                      <a:hueOff val="167273"/>
                      <a:satOff val="2235"/>
                      <a:lumOff val="-22549"/>
                    </a:schemeClr>
                  </a:solidFill>
                  <a:latin typeface="Kaiti SC Bold"/>
                  <a:ea typeface="Kaiti SC Bold"/>
                  <a:cs typeface="Kaiti SC Bold"/>
                  <a:sym typeface="Kaiti SC Bold"/>
                </a:defRPr>
              </a:lvl1pPr>
            </a:lstStyle>
            <a:p>
              <a:r>
                <a:t>人物分析</a:t>
              </a:r>
            </a:p>
          </p:txBody>
        </p:sp>
        <p:pic>
          <p:nvPicPr>
            <p:cNvPr id="278" name="人物分析" descr="人物分析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151934" cy="8950680"/>
            </a:xfrm>
            <a:prstGeom prst="rect">
              <a:avLst/>
            </a:prstGeom>
            <a:effectLst/>
          </p:spPr>
        </p:pic>
      </p:grpSp>
      <p:grpSp>
        <p:nvGrpSpPr>
          <p:cNvPr id="283" name="智能搜索"/>
          <p:cNvGrpSpPr/>
          <p:nvPr/>
        </p:nvGrpSpPr>
        <p:grpSpPr>
          <a:xfrm>
            <a:off x="6098292" y="3567770"/>
            <a:ext cx="5151935" cy="8714060"/>
            <a:chOff x="0" y="0"/>
            <a:chExt cx="5151933" cy="8714058"/>
          </a:xfrm>
        </p:grpSpPr>
        <p:sp>
          <p:nvSpPr>
            <p:cNvPr id="282" name="智能搜索"/>
            <p:cNvSpPr/>
            <p:nvPr/>
          </p:nvSpPr>
          <p:spPr>
            <a:xfrm>
              <a:off x="25400" y="25400"/>
              <a:ext cx="5101134" cy="8663259"/>
            </a:xfrm>
            <a:prstGeom prst="roundRect">
              <a:avLst>
                <a:gd name="adj" fmla="val 10507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4400">
                  <a:solidFill>
                    <a:schemeClr val="accent1">
                      <a:hueOff val="167273"/>
                      <a:satOff val="2235"/>
                      <a:lumOff val="-22549"/>
                    </a:schemeClr>
                  </a:solidFill>
                  <a:latin typeface="Kaiti SC Bold"/>
                  <a:ea typeface="Kaiti SC Bold"/>
                  <a:cs typeface="Kaiti SC Bold"/>
                  <a:sym typeface="Kaiti SC Bold"/>
                </a:defRPr>
              </a:lvl1pPr>
            </a:lstStyle>
            <a:p>
              <a:r>
                <a:t>智能搜索</a:t>
              </a:r>
            </a:p>
          </p:txBody>
        </p:sp>
        <p:pic>
          <p:nvPicPr>
            <p:cNvPr id="281" name="智能搜索" descr="智能搜索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151934" cy="8714059"/>
            </a:xfrm>
            <a:prstGeom prst="rect">
              <a:avLst/>
            </a:prstGeom>
            <a:effectLst/>
          </p:spPr>
        </p:pic>
      </p:grpSp>
      <p:grpSp>
        <p:nvGrpSpPr>
          <p:cNvPr id="286" name="事件分析"/>
          <p:cNvGrpSpPr/>
          <p:nvPr/>
        </p:nvGrpSpPr>
        <p:grpSpPr>
          <a:xfrm>
            <a:off x="18357998" y="3375294"/>
            <a:ext cx="5151935" cy="9099012"/>
            <a:chOff x="0" y="0"/>
            <a:chExt cx="5151933" cy="9099011"/>
          </a:xfrm>
        </p:grpSpPr>
        <p:sp>
          <p:nvSpPr>
            <p:cNvPr id="285" name="事件分析"/>
            <p:cNvSpPr/>
            <p:nvPr/>
          </p:nvSpPr>
          <p:spPr>
            <a:xfrm>
              <a:off x="25400" y="25400"/>
              <a:ext cx="5101134" cy="9048212"/>
            </a:xfrm>
            <a:prstGeom prst="roundRect">
              <a:avLst>
                <a:gd name="adj" fmla="val 10507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4400">
                  <a:solidFill>
                    <a:schemeClr val="accent1">
                      <a:hueOff val="167273"/>
                      <a:satOff val="2235"/>
                      <a:lumOff val="-22549"/>
                    </a:schemeClr>
                  </a:solidFill>
                  <a:latin typeface="Kaiti SC Bold"/>
                  <a:ea typeface="Kaiti SC Bold"/>
                  <a:cs typeface="Kaiti SC Bold"/>
                  <a:sym typeface="Kaiti SC Bold"/>
                </a:defRPr>
              </a:lvl1pPr>
            </a:lstStyle>
            <a:p>
              <a:r>
                <a:t>事件分析</a:t>
              </a:r>
            </a:p>
          </p:txBody>
        </p:sp>
        <p:pic>
          <p:nvPicPr>
            <p:cNvPr id="284" name="事件分析" descr="事件分析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151934" cy="9099012"/>
            </a:xfrm>
            <a:prstGeom prst="rect">
              <a:avLst/>
            </a:prstGeom>
            <a:effectLst/>
          </p:spPr>
        </p:pic>
      </p:grpSp>
      <p:sp>
        <p:nvSpPr>
          <p:cNvPr id="287" name="带肩膀的头像"/>
          <p:cNvSpPr/>
          <p:nvPr/>
        </p:nvSpPr>
        <p:spPr>
          <a:xfrm>
            <a:off x="13484099" y="4778494"/>
            <a:ext cx="2916489" cy="2526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accent1">
              <a:hueOff val="167273"/>
              <a:satOff val="2235"/>
              <a:lumOff val="-22549"/>
              <a:alpha val="1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8" name="带肩膀的头像"/>
          <p:cNvSpPr/>
          <p:nvPr/>
        </p:nvSpPr>
        <p:spPr>
          <a:xfrm>
            <a:off x="12608712" y="5945818"/>
            <a:ext cx="2916489" cy="2526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accent1">
              <a:hueOff val="167273"/>
              <a:satOff val="2235"/>
              <a:lumOff val="-22549"/>
              <a:alpha val="1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9" name="带肩膀的头像"/>
          <p:cNvSpPr/>
          <p:nvPr/>
        </p:nvSpPr>
        <p:spPr>
          <a:xfrm>
            <a:off x="14359484" y="5945818"/>
            <a:ext cx="2916490" cy="2526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chemeClr val="accent1">
              <a:hueOff val="167273"/>
              <a:satOff val="2235"/>
              <a:lumOff val="-22549"/>
              <a:alpha val="1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5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0" name="结合人工智能技术、知识图谱技术，结合网信业务，找出海量数据中的有害、敏感信息。"/>
          <p:cNvSpPr txBox="1"/>
          <p:nvPr/>
        </p:nvSpPr>
        <p:spPr>
          <a:xfrm>
            <a:off x="786433" y="4698999"/>
            <a:ext cx="4506298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>
                <a:solidFill>
                  <a:srgbClr val="000000"/>
                </a:solidFill>
                <a:latin typeface="Kaiti SC Bold"/>
                <a:ea typeface="Kaiti SC Bold"/>
                <a:cs typeface="Kaiti SC Bold"/>
                <a:sym typeface="Kaiti SC Bold"/>
              </a:defRPr>
            </a:pPr>
            <a:r>
              <a:t>     结合人工智能技术、知识图谱技术，结合网信业务，找出海量数据中的有害、敏感信息。</a:t>
            </a:r>
          </a:p>
          <a:p>
            <a:pPr algn="l">
              <a:defRPr sz="2800">
                <a:solidFill>
                  <a:srgbClr val="000000"/>
                </a:solidFill>
                <a:latin typeface="Kaiti SC Bold"/>
                <a:ea typeface="Kaiti SC Bold"/>
                <a:cs typeface="Kaiti SC Bold"/>
                <a:sym typeface="Kaiti SC Bold"/>
              </a:defRPr>
            </a:pPr>
            <a:endParaRPr/>
          </a:p>
        </p:txBody>
      </p:sp>
      <p:sp>
        <p:nvSpPr>
          <p:cNvPr id="291" name="人物画像：基于人物实体与实体关系，构建人物画像。…"/>
          <p:cNvSpPr txBox="1"/>
          <p:nvPr/>
        </p:nvSpPr>
        <p:spPr>
          <a:xfrm>
            <a:off x="12608712" y="4414035"/>
            <a:ext cx="4506298" cy="772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>
                <a:solidFill>
                  <a:srgbClr val="000000"/>
                </a:solidFill>
                <a:latin typeface="Kaiti SC Bold"/>
                <a:ea typeface="Kaiti SC Bold"/>
                <a:cs typeface="Kaiti SC Bold"/>
                <a:sym typeface="Kaiti SC Bold"/>
              </a:defRPr>
            </a:pPr>
            <a:r>
              <a:t>人物画像：</a:t>
            </a:r>
            <a:r>
              <a:rPr>
                <a:latin typeface="Kaiti SC Regular"/>
                <a:ea typeface="Kaiti SC Regular"/>
                <a:cs typeface="Kaiti SC Regular"/>
                <a:sym typeface="Kaiti SC Regular"/>
              </a:rPr>
              <a:t>基于人物实体与实体关系，构建人物画像。</a:t>
            </a:r>
          </a:p>
          <a:p>
            <a:pPr algn="l">
              <a:defRPr sz="2800">
                <a:solidFill>
                  <a:srgbClr val="000000"/>
                </a:solidFill>
                <a:latin typeface="Kaiti SC Bold"/>
                <a:ea typeface="Kaiti SC Bold"/>
                <a:cs typeface="Kaiti SC Bold"/>
                <a:sym typeface="Kaiti SC Bold"/>
              </a:defRPr>
            </a:pPr>
            <a:endParaRPr>
              <a:latin typeface="Kaiti SC Regular"/>
              <a:ea typeface="Kaiti SC Regular"/>
              <a:cs typeface="Kaiti SC Regular"/>
              <a:sym typeface="Kaiti SC Regular"/>
            </a:endParaRPr>
          </a:p>
          <a:p>
            <a:pPr algn="l">
              <a:defRPr sz="2800">
                <a:solidFill>
                  <a:srgbClr val="000000"/>
                </a:solidFill>
                <a:latin typeface="Kaiti SC Bold"/>
                <a:ea typeface="Kaiti SC Bold"/>
                <a:cs typeface="Kaiti SC Bold"/>
                <a:sym typeface="Kaiti SC Bold"/>
              </a:defRPr>
            </a:pPr>
            <a:r>
              <a:t>社交关系分析：</a:t>
            </a:r>
            <a:r>
              <a:rPr>
                <a:latin typeface="Kaiti SC Regular"/>
                <a:ea typeface="Kaiti SC Regular"/>
                <a:cs typeface="Kaiti SC Regular"/>
                <a:sym typeface="Kaiti SC Regular"/>
              </a:rPr>
              <a:t>分析得出组织成员信息、人与人之间关系、人与账号之间关系、账号与账号之间传播关系等。</a:t>
            </a:r>
          </a:p>
          <a:p>
            <a:pPr algn="l">
              <a:defRPr sz="2800">
                <a:solidFill>
                  <a:srgbClr val="000000"/>
                </a:solidFill>
                <a:latin typeface="Kaiti SC Bold"/>
                <a:ea typeface="Kaiti SC Bold"/>
                <a:cs typeface="Kaiti SC Bold"/>
                <a:sym typeface="Kaiti SC Bold"/>
              </a:defRPr>
            </a:pPr>
            <a:endParaRPr>
              <a:latin typeface="Kaiti SC Regular"/>
              <a:ea typeface="Kaiti SC Regular"/>
              <a:cs typeface="Kaiti SC Regular"/>
              <a:sym typeface="Kaiti SC Regular"/>
            </a:endParaRPr>
          </a:p>
          <a:p>
            <a:pPr algn="l">
              <a:defRPr sz="2800">
                <a:solidFill>
                  <a:srgbClr val="000000"/>
                </a:solidFill>
                <a:latin typeface="Kaiti SC Bold"/>
                <a:ea typeface="Kaiti SC Bold"/>
                <a:cs typeface="Kaiti SC Bold"/>
                <a:sym typeface="Kaiti SC Bold"/>
              </a:defRPr>
            </a:pPr>
            <a:r>
              <a:t>重点人追踪：</a:t>
            </a:r>
            <a:r>
              <a:rPr>
                <a:latin typeface="Kaiti SC Regular"/>
                <a:ea typeface="Kaiti SC Regular"/>
                <a:cs typeface="Kaiti SC Regular"/>
                <a:sym typeface="Kaiti SC Regular"/>
              </a:rPr>
              <a:t>辅助对重点人进行追踪分析，实时监看重点人相关的网上言论。</a:t>
            </a:r>
          </a:p>
          <a:p>
            <a:pPr algn="l">
              <a:defRPr sz="2800">
                <a:solidFill>
                  <a:srgbClr val="000000"/>
                </a:solidFill>
                <a:latin typeface="Kaiti SC Bold"/>
                <a:ea typeface="Kaiti SC Bold"/>
                <a:cs typeface="Kaiti SC Bold"/>
                <a:sym typeface="Kaiti SC Bold"/>
              </a:defRPr>
            </a:pPr>
            <a:endParaRPr>
              <a:latin typeface="Kaiti SC Regular"/>
              <a:ea typeface="Kaiti SC Regular"/>
              <a:cs typeface="Kaiti SC Regular"/>
              <a:sym typeface="Kaiti SC Regular"/>
            </a:endParaRPr>
          </a:p>
          <a:p>
            <a:pPr algn="l">
              <a:defRPr sz="2800">
                <a:solidFill>
                  <a:srgbClr val="000000"/>
                </a:solidFill>
                <a:latin typeface="Kaiti SC Bold"/>
                <a:ea typeface="Kaiti SC Bold"/>
                <a:cs typeface="Kaiti SC Bold"/>
                <a:sym typeface="Kaiti SC Bold"/>
              </a:defRPr>
            </a:pPr>
            <a:r>
              <a:t>重点人预警：</a:t>
            </a:r>
            <a:r>
              <a:rPr>
                <a:latin typeface="Kaiti SC Regular"/>
                <a:ea typeface="Kaiti SC Regular"/>
                <a:cs typeface="Kaiti SC Regular"/>
                <a:sym typeface="Kaiti SC Regular"/>
              </a:rPr>
              <a:t>对重点人追踪分析，网上内容是否提及重点人，是否发表敏感内容。</a:t>
            </a:r>
          </a:p>
        </p:txBody>
      </p:sp>
      <p:sp>
        <p:nvSpPr>
          <p:cNvPr id="292" name="关联检索：对搜索内容的相关事件和人进行推荐，如搜索“沉船”，匹配到“泰国沉船事件”。…"/>
          <p:cNvSpPr txBox="1"/>
          <p:nvPr/>
        </p:nvSpPr>
        <p:spPr>
          <a:xfrm>
            <a:off x="6421111" y="4521199"/>
            <a:ext cx="4506298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>
                <a:solidFill>
                  <a:srgbClr val="000000"/>
                </a:solidFill>
                <a:latin typeface="Kaiti SC Bold"/>
                <a:ea typeface="Kaiti SC Bold"/>
                <a:cs typeface="Kaiti SC Bold"/>
                <a:sym typeface="Kaiti SC Bold"/>
              </a:defRPr>
            </a:pPr>
            <a:r>
              <a:t>关联检索：</a:t>
            </a:r>
            <a:r>
              <a:rPr>
                <a:latin typeface="Kaiti SC Regular"/>
                <a:ea typeface="Kaiti SC Regular"/>
                <a:cs typeface="Kaiti SC Regular"/>
                <a:sym typeface="Kaiti SC Regular"/>
              </a:rPr>
              <a:t>对搜索内容的相关事件和人进行推荐，如搜索“沉船”，匹配到“泰国沉船事件”。</a:t>
            </a:r>
          </a:p>
          <a:p>
            <a:pPr algn="l">
              <a:defRPr sz="2800">
                <a:solidFill>
                  <a:srgbClr val="000000"/>
                </a:solidFill>
                <a:latin typeface="Kaiti SC Bold"/>
                <a:ea typeface="Kaiti SC Bold"/>
                <a:cs typeface="Kaiti SC Bold"/>
                <a:sym typeface="Kaiti SC Bold"/>
              </a:defRPr>
            </a:pPr>
            <a:endParaRPr>
              <a:latin typeface="Kaiti SC Regular"/>
              <a:ea typeface="Kaiti SC Regular"/>
              <a:cs typeface="Kaiti SC Regular"/>
              <a:sym typeface="Kaiti SC Regular"/>
            </a:endParaRPr>
          </a:p>
          <a:p>
            <a:pPr algn="l">
              <a:defRPr sz="2800">
                <a:solidFill>
                  <a:srgbClr val="000000"/>
                </a:solidFill>
                <a:latin typeface="Kaiti SC Bold"/>
                <a:ea typeface="Kaiti SC Bold"/>
                <a:cs typeface="Kaiti SC Bold"/>
                <a:sym typeface="Kaiti SC Bold"/>
              </a:defRPr>
            </a:pPr>
            <a:r>
              <a:t>相似检索：</a:t>
            </a:r>
            <a:r>
              <a:rPr>
                <a:latin typeface="Kaiti SC Regular"/>
                <a:ea typeface="Kaiti SC Regular"/>
                <a:cs typeface="Kaiti SC Regular"/>
                <a:sym typeface="Kaiti SC Regular"/>
              </a:rPr>
              <a:t>实现将关键词关联词汇进行搜索，例如输入“豪宅”可搜索出“大房子”的搜索结果。</a:t>
            </a:r>
          </a:p>
        </p:txBody>
      </p:sp>
      <p:sp>
        <p:nvSpPr>
          <p:cNvPr id="293" name="事件发现：实现自动发现事件，提取事件要素，建立事件库。自动发现热点事件。…"/>
          <p:cNvSpPr txBox="1"/>
          <p:nvPr/>
        </p:nvSpPr>
        <p:spPr>
          <a:xfrm>
            <a:off x="18609059" y="4394200"/>
            <a:ext cx="4506298" cy="772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800">
                <a:solidFill>
                  <a:srgbClr val="000000"/>
                </a:solidFill>
                <a:latin typeface="Kaiti SC Bold"/>
                <a:ea typeface="Kaiti SC Bold"/>
                <a:cs typeface="Kaiti SC Bold"/>
                <a:sym typeface="Kaiti SC Bold"/>
              </a:defRPr>
            </a:pPr>
            <a:r>
              <a:t>事件发现：</a:t>
            </a:r>
            <a:r>
              <a:rPr>
                <a:latin typeface="Kaiti SC Regular"/>
                <a:ea typeface="Kaiti SC Regular"/>
                <a:cs typeface="Kaiti SC Regular"/>
                <a:sym typeface="Kaiti SC Regular"/>
              </a:rPr>
              <a:t>实现自动发现事件，提取事件要素，建立事件库。自动发现热点事件。</a:t>
            </a:r>
          </a:p>
          <a:p>
            <a:pPr algn="l">
              <a:defRPr sz="2800">
                <a:solidFill>
                  <a:srgbClr val="000000"/>
                </a:solidFill>
                <a:latin typeface="Kaiti SC Bold"/>
                <a:ea typeface="Kaiti SC Bold"/>
                <a:cs typeface="Kaiti SC Bold"/>
                <a:sym typeface="Kaiti SC Bold"/>
              </a:defRPr>
            </a:pPr>
            <a:endParaRPr>
              <a:latin typeface="Kaiti SC Regular"/>
              <a:ea typeface="Kaiti SC Regular"/>
              <a:cs typeface="Kaiti SC Regular"/>
              <a:sym typeface="Kaiti SC Regular"/>
            </a:endParaRPr>
          </a:p>
          <a:p>
            <a:pPr algn="l">
              <a:defRPr sz="2800">
                <a:solidFill>
                  <a:srgbClr val="000000"/>
                </a:solidFill>
                <a:latin typeface="Kaiti SC Bold"/>
                <a:ea typeface="Kaiti SC Bold"/>
                <a:cs typeface="Kaiti SC Bold"/>
                <a:sym typeface="Kaiti SC Bold"/>
              </a:defRPr>
            </a:pPr>
            <a:r>
              <a:t>事件追踪：</a:t>
            </a:r>
            <a:r>
              <a:rPr>
                <a:latin typeface="Kaiti SC Regular"/>
                <a:ea typeface="Kaiti SC Regular"/>
                <a:cs typeface="Kaiti SC Regular"/>
                <a:sym typeface="Kaiti SC Regular"/>
              </a:rPr>
              <a:t>结合业务系统对重点事件进行追踪，持续跟踪事件发展趋势、影响力。</a:t>
            </a:r>
          </a:p>
          <a:p>
            <a:pPr algn="l">
              <a:defRPr sz="2800">
                <a:solidFill>
                  <a:srgbClr val="000000"/>
                </a:solidFill>
                <a:latin typeface="Kaiti SC Bold"/>
                <a:ea typeface="Kaiti SC Bold"/>
                <a:cs typeface="Kaiti SC Bold"/>
                <a:sym typeface="Kaiti SC Bold"/>
              </a:defRPr>
            </a:pPr>
            <a:endParaRPr>
              <a:latin typeface="Kaiti SC Regular"/>
              <a:ea typeface="Kaiti SC Regular"/>
              <a:cs typeface="Kaiti SC Regular"/>
              <a:sym typeface="Kaiti SC Regular"/>
            </a:endParaRPr>
          </a:p>
          <a:p>
            <a:pPr algn="l">
              <a:defRPr sz="2800">
                <a:solidFill>
                  <a:srgbClr val="000000"/>
                </a:solidFill>
                <a:latin typeface="Kaiti SC Bold"/>
                <a:ea typeface="Kaiti SC Bold"/>
                <a:cs typeface="Kaiti SC Bold"/>
                <a:sym typeface="Kaiti SC Bold"/>
              </a:defRPr>
            </a:pPr>
            <a:r>
              <a:t>事件传播：</a:t>
            </a:r>
            <a:r>
              <a:rPr>
                <a:latin typeface="Kaiti SC Regular"/>
                <a:ea typeface="Kaiti SC Regular"/>
                <a:cs typeface="Kaiti SC Regular"/>
                <a:sym typeface="Kaiti SC Regular"/>
              </a:rPr>
              <a:t>辅助事件传播分析，如事件溯源，找到首发文章、平台、时间等。</a:t>
            </a:r>
          </a:p>
          <a:p>
            <a:pPr algn="l">
              <a:defRPr sz="2800">
                <a:solidFill>
                  <a:srgbClr val="000000"/>
                </a:solidFill>
                <a:latin typeface="Kaiti SC Bold"/>
                <a:ea typeface="Kaiti SC Bold"/>
                <a:cs typeface="Kaiti SC Bold"/>
                <a:sym typeface="Kaiti SC Bold"/>
              </a:defRPr>
            </a:pPr>
            <a:endParaRPr>
              <a:latin typeface="Kaiti SC Regular"/>
              <a:ea typeface="Kaiti SC Regular"/>
              <a:cs typeface="Kaiti SC Regular"/>
              <a:sym typeface="Kaiti SC Regular"/>
            </a:endParaRPr>
          </a:p>
          <a:p>
            <a:pPr algn="l">
              <a:defRPr sz="2800">
                <a:solidFill>
                  <a:srgbClr val="000000"/>
                </a:solidFill>
                <a:latin typeface="Kaiti SC Bold"/>
                <a:ea typeface="Kaiti SC Bold"/>
                <a:cs typeface="Kaiti SC Bold"/>
                <a:sym typeface="Kaiti SC Bold"/>
              </a:defRPr>
            </a:pPr>
            <a:r>
              <a:t>事件预警：</a:t>
            </a:r>
            <a:r>
              <a:rPr>
                <a:latin typeface="Kaiti SC Regular"/>
                <a:ea typeface="Kaiti SC Regular"/>
                <a:cs typeface="Kaiti SC Regular"/>
                <a:sym typeface="Kaiti SC Regular"/>
              </a:rPr>
              <a:t>辅助事件预警，如事件传播中涉及出现重点人或有害信息。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aphPaper">
  <a:themeElements>
    <a:clrScheme name="GraphPaper">
      <a:dk1>
        <a:srgbClr val="5A554C"/>
      </a:dk1>
      <a:lt1>
        <a:srgbClr val="0E295A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5A554C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5A554C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7111</TotalTime>
  <Words>964</Words>
  <Application>Microsoft Office PowerPoint</Application>
  <PresentationFormat>自定义</PresentationFormat>
  <Paragraphs>589</Paragraphs>
  <Slides>24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Heiti SC Light</vt:lpstr>
      <vt:lpstr>Heiti SC Medium</vt:lpstr>
      <vt:lpstr>Helvetica Neue</vt:lpstr>
      <vt:lpstr>Kaiti SC Bold</vt:lpstr>
      <vt:lpstr>Kaiti SC Regular</vt:lpstr>
      <vt:lpstr>Marker Felt</vt:lpstr>
      <vt:lpstr>Songti SC Black</vt:lpstr>
      <vt:lpstr>Songti SC Bold</vt:lpstr>
      <vt:lpstr>Songti SC Regular</vt:lpstr>
      <vt:lpstr>Arial</vt:lpstr>
      <vt:lpstr>Helvetica</vt:lpstr>
      <vt:lpstr>GraphPaper</vt:lpstr>
      <vt:lpstr>KIMP 知识管理平台 －产品规划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01 体系结构</vt:lpstr>
      <vt:lpstr>02 业务流程</vt:lpstr>
      <vt:lpstr>PowerPoint 演示文稿</vt:lpstr>
      <vt:lpstr>04 技术路线图</vt:lpstr>
      <vt:lpstr>05 数据流程-完整</vt:lpstr>
      <vt:lpstr>04 数据流程 - 抽象</vt:lpstr>
      <vt:lpstr>04 数据流程-知识图谱数据流程</vt:lpstr>
      <vt:lpstr>04 数据流程-知识图谱数据流程2</vt:lpstr>
      <vt:lpstr>PowerPoint 演示文稿</vt:lpstr>
      <vt:lpstr>PowerPoint 演示文稿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KIMP 知识管理平台 －产品规划</dc:title>
  <cp:lastModifiedBy>郭 盼盼</cp:lastModifiedBy>
  <cp:revision>7</cp:revision>
  <dcterms:modified xsi:type="dcterms:W3CDTF">2019-05-13T07:21:34Z</dcterms:modified>
</cp:coreProperties>
</file>