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52"/>
  </p:notesMasterIdLst>
  <p:sldIdLst>
    <p:sldId id="256" r:id="rId2"/>
    <p:sldId id="257" r:id="rId3"/>
    <p:sldId id="264" r:id="rId4"/>
    <p:sldId id="287" r:id="rId5"/>
    <p:sldId id="322" r:id="rId6"/>
    <p:sldId id="323" r:id="rId7"/>
    <p:sldId id="263" r:id="rId8"/>
    <p:sldId id="269" r:id="rId9"/>
    <p:sldId id="270" r:id="rId10"/>
    <p:sldId id="276" r:id="rId11"/>
    <p:sldId id="297" r:id="rId12"/>
    <p:sldId id="259" r:id="rId13"/>
    <p:sldId id="279" r:id="rId14"/>
    <p:sldId id="278" r:id="rId15"/>
    <p:sldId id="285" r:id="rId16"/>
    <p:sldId id="274" r:id="rId17"/>
    <p:sldId id="286" r:id="rId18"/>
    <p:sldId id="275" r:id="rId19"/>
    <p:sldId id="281" r:id="rId20"/>
    <p:sldId id="282" r:id="rId21"/>
    <p:sldId id="283" r:id="rId22"/>
    <p:sldId id="284" r:id="rId23"/>
    <p:sldId id="288" r:id="rId24"/>
    <p:sldId id="290" r:id="rId25"/>
    <p:sldId id="291" r:id="rId26"/>
    <p:sldId id="294" r:id="rId27"/>
    <p:sldId id="292" r:id="rId28"/>
    <p:sldId id="293" r:id="rId29"/>
    <p:sldId id="295" r:id="rId30"/>
    <p:sldId id="289" r:id="rId31"/>
    <p:sldId id="280" r:id="rId32"/>
    <p:sldId id="298" r:id="rId33"/>
    <p:sldId id="313" r:id="rId34"/>
    <p:sldId id="301" r:id="rId35"/>
    <p:sldId id="314" r:id="rId36"/>
    <p:sldId id="308" r:id="rId37"/>
    <p:sldId id="315" r:id="rId38"/>
    <p:sldId id="312" r:id="rId39"/>
    <p:sldId id="309" r:id="rId40"/>
    <p:sldId id="316" r:id="rId41"/>
    <p:sldId id="310" r:id="rId42"/>
    <p:sldId id="317" r:id="rId43"/>
    <p:sldId id="318" r:id="rId44"/>
    <p:sldId id="311" r:id="rId45"/>
    <p:sldId id="319" r:id="rId46"/>
    <p:sldId id="261" r:id="rId47"/>
    <p:sldId id="266" r:id="rId48"/>
    <p:sldId id="271" r:id="rId49"/>
    <p:sldId id="272" r:id="rId50"/>
    <p:sldId id="273"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06" autoAdjust="0"/>
    <p:restoredTop sz="94616"/>
  </p:normalViewPr>
  <p:slideViewPr>
    <p:cSldViewPr snapToGrid="0">
      <p:cViewPr varScale="1">
        <p:scale>
          <a:sx n="107" d="100"/>
          <a:sy n="107" d="100"/>
        </p:scale>
        <p:origin x="77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3EEDA7-121E-47BB-9454-34DF50E3791F}" type="datetimeFigureOut">
              <a:rPr lang="zh-CN" altLang="en-US" smtClean="0"/>
              <a:t>2019/3/7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0B8A4-1A2D-44D4-A4C3-E744CDB722B9}" type="slidenum">
              <a:rPr lang="zh-CN" altLang="en-US" smtClean="0"/>
              <a:t>‹#›</a:t>
            </a:fld>
            <a:endParaRPr lang="zh-CN" altLang="en-US"/>
          </a:p>
        </p:txBody>
      </p:sp>
    </p:spTree>
    <p:extLst>
      <p:ext uri="{BB962C8B-B14F-4D97-AF65-F5344CB8AC3E}">
        <p14:creationId xmlns:p14="http://schemas.microsoft.com/office/powerpoint/2010/main" val="3939784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Demo</a:t>
            </a:r>
            <a:r>
              <a:rPr lang="zh-CN" altLang="en-US" dirty="0"/>
              <a:t>：</a:t>
            </a:r>
            <a:r>
              <a:rPr lang="en-US" altLang="zh-CN" dirty="0"/>
              <a:t>1</a:t>
            </a:r>
            <a:r>
              <a:rPr lang="zh-CN" altLang="en-US" dirty="0"/>
              <a:t>、实体抽取； </a:t>
            </a:r>
            <a:r>
              <a:rPr lang="en-US" altLang="zh-CN" dirty="0"/>
              <a:t>2</a:t>
            </a:r>
            <a:r>
              <a:rPr lang="zh-CN" altLang="en-US" dirty="0"/>
              <a:t>、关系抽取；</a:t>
            </a:r>
            <a:r>
              <a:rPr lang="en-US" altLang="zh-CN" dirty="0"/>
              <a:t>3</a:t>
            </a:r>
            <a:r>
              <a:rPr lang="zh-CN" altLang="en-US" dirty="0"/>
              <a:t>、省市三元组</a:t>
            </a:r>
            <a:r>
              <a:rPr lang="en-US" altLang="zh-CN" dirty="0"/>
              <a:t>+</a:t>
            </a:r>
            <a:r>
              <a:rPr lang="zh-CN" altLang="en-US" dirty="0"/>
              <a:t>暴恐相关的内容（建模的部分实现）</a:t>
            </a:r>
          </a:p>
        </p:txBody>
      </p:sp>
      <p:sp>
        <p:nvSpPr>
          <p:cNvPr id="4" name="灯片编号占位符 3"/>
          <p:cNvSpPr>
            <a:spLocks noGrp="1"/>
          </p:cNvSpPr>
          <p:nvPr>
            <p:ph type="sldNum" sz="quarter" idx="5"/>
          </p:nvPr>
        </p:nvSpPr>
        <p:spPr/>
        <p:txBody>
          <a:bodyPr/>
          <a:lstStyle/>
          <a:p>
            <a:fld id="{1930B8A4-1A2D-44D4-A4C3-E744CDB722B9}" type="slidenum">
              <a:rPr lang="zh-CN" altLang="en-US" smtClean="0"/>
              <a:t>4</a:t>
            </a:fld>
            <a:endParaRPr lang="zh-CN" altLang="en-US"/>
          </a:p>
        </p:txBody>
      </p:sp>
    </p:spTree>
    <p:extLst>
      <p:ext uri="{BB962C8B-B14F-4D97-AF65-F5344CB8AC3E}">
        <p14:creationId xmlns:p14="http://schemas.microsoft.com/office/powerpoint/2010/main" val="3857626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9EA08-5C7C-45C1-BD42-CDEEA10DBF7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23949F-63EF-4C1C-948D-0F63FE4EC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165D0E9-9723-440C-9F32-071F3524CB5F}"/>
              </a:ext>
            </a:extLst>
          </p:cNvPr>
          <p:cNvSpPr>
            <a:spLocks noGrp="1"/>
          </p:cNvSpPr>
          <p:nvPr>
            <p:ph type="dt" sz="half" idx="10"/>
          </p:nvPr>
        </p:nvSpPr>
        <p:spPr/>
        <p:txBody>
          <a:bodyPr/>
          <a:lstStyle/>
          <a:p>
            <a:fld id="{48A87A34-81AB-432B-8DAE-1953F412C126}" type="datetimeFigureOut">
              <a:rPr lang="en-US" smtClean="0"/>
              <a:t>3/7/19</a:t>
            </a:fld>
            <a:endParaRPr lang="en-US" dirty="0"/>
          </a:p>
        </p:txBody>
      </p:sp>
      <p:sp>
        <p:nvSpPr>
          <p:cNvPr id="5" name="页脚占位符 4">
            <a:extLst>
              <a:ext uri="{FF2B5EF4-FFF2-40B4-BE49-F238E27FC236}">
                <a16:creationId xmlns:a16="http://schemas.microsoft.com/office/drawing/2014/main" id="{DE12D94E-86DE-416D-BBFD-2291D051D288}"/>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B39C8B64-152F-4FCD-B5B3-08BE2B75BED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446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508C9-DC35-4CF4-802F-A1D54335A36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C9C39E-36E3-47B4-BB93-DCA2F8F488C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0CA5E1-F010-460A-95D3-2C46D0AC34D1}"/>
              </a:ext>
            </a:extLst>
          </p:cNvPr>
          <p:cNvSpPr>
            <a:spLocks noGrp="1"/>
          </p:cNvSpPr>
          <p:nvPr>
            <p:ph type="dt" sz="half" idx="10"/>
          </p:nvPr>
        </p:nvSpPr>
        <p:spPr/>
        <p:txBody>
          <a:bodyPr/>
          <a:lstStyle/>
          <a:p>
            <a:fld id="{48A87A34-81AB-432B-8DAE-1953F412C126}" type="datetimeFigureOut">
              <a:rPr lang="en-US" smtClean="0"/>
              <a:pPr/>
              <a:t>3/7/19</a:t>
            </a:fld>
            <a:endParaRPr lang="en-US" dirty="0"/>
          </a:p>
        </p:txBody>
      </p:sp>
      <p:sp>
        <p:nvSpPr>
          <p:cNvPr id="5" name="页脚占位符 4">
            <a:extLst>
              <a:ext uri="{FF2B5EF4-FFF2-40B4-BE49-F238E27FC236}">
                <a16:creationId xmlns:a16="http://schemas.microsoft.com/office/drawing/2014/main" id="{5070F355-152C-4812-BB07-C5CE4EE81BC4}"/>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DD8B92F5-9FAB-44D4-A1D3-96058CD55EDD}"/>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562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7CF73B3-3F18-414C-B293-A8C725CDC6D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D09ABC2-B7CD-475C-9D8B-754010E6A63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C18317-ACDE-4261-9C94-CEBB5A0DC4EB}"/>
              </a:ext>
            </a:extLst>
          </p:cNvPr>
          <p:cNvSpPr>
            <a:spLocks noGrp="1"/>
          </p:cNvSpPr>
          <p:nvPr>
            <p:ph type="dt" sz="half" idx="10"/>
          </p:nvPr>
        </p:nvSpPr>
        <p:spPr/>
        <p:txBody>
          <a:bodyPr/>
          <a:lstStyle/>
          <a:p>
            <a:fld id="{48A87A34-81AB-432B-8DAE-1953F412C126}" type="datetimeFigureOut">
              <a:rPr lang="en-US" smtClean="0"/>
              <a:pPr/>
              <a:t>3/7/19</a:t>
            </a:fld>
            <a:endParaRPr lang="en-US" dirty="0"/>
          </a:p>
        </p:txBody>
      </p:sp>
      <p:sp>
        <p:nvSpPr>
          <p:cNvPr id="5" name="页脚占位符 4">
            <a:extLst>
              <a:ext uri="{FF2B5EF4-FFF2-40B4-BE49-F238E27FC236}">
                <a16:creationId xmlns:a16="http://schemas.microsoft.com/office/drawing/2014/main" id="{59D4B3EC-2A0B-4299-900D-2E78C9091624}"/>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E4404705-6DD6-41D6-9DEB-9186538008FA}"/>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9795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602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2E05F-5F07-4A86-A119-B0E66057E4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9CD329B-A598-47A9-AD9B-5F4D74E2256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604F8FC-1860-4544-946D-9F10CCC0129A}"/>
              </a:ext>
            </a:extLst>
          </p:cNvPr>
          <p:cNvSpPr>
            <a:spLocks noGrp="1"/>
          </p:cNvSpPr>
          <p:nvPr>
            <p:ph type="dt" sz="half" idx="10"/>
          </p:nvPr>
        </p:nvSpPr>
        <p:spPr/>
        <p:txBody>
          <a:bodyPr/>
          <a:lstStyle/>
          <a:p>
            <a:fld id="{48A87A34-81AB-432B-8DAE-1953F412C126}" type="datetimeFigureOut">
              <a:rPr lang="en-US" smtClean="0"/>
              <a:pPr/>
              <a:t>3/7/19</a:t>
            </a:fld>
            <a:endParaRPr lang="en-US" dirty="0"/>
          </a:p>
        </p:txBody>
      </p:sp>
      <p:sp>
        <p:nvSpPr>
          <p:cNvPr id="5" name="页脚占位符 4">
            <a:extLst>
              <a:ext uri="{FF2B5EF4-FFF2-40B4-BE49-F238E27FC236}">
                <a16:creationId xmlns:a16="http://schemas.microsoft.com/office/drawing/2014/main" id="{61E9BA1C-9C61-4F9A-AA0B-71504E4C4807}"/>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FCA020A9-2731-4189-9C07-56698B5946B4}"/>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407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B3CB9-56FE-4FDF-A050-3C356FDEA26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B379CD-66B6-4148-B89A-3D9B6C5D51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995A4CE-BB3A-45EC-8D49-7F972A5C55C0}"/>
              </a:ext>
            </a:extLst>
          </p:cNvPr>
          <p:cNvSpPr>
            <a:spLocks noGrp="1"/>
          </p:cNvSpPr>
          <p:nvPr>
            <p:ph type="dt" sz="half" idx="10"/>
          </p:nvPr>
        </p:nvSpPr>
        <p:spPr/>
        <p:txBody>
          <a:bodyPr/>
          <a:lstStyle/>
          <a:p>
            <a:fld id="{48A87A34-81AB-432B-8DAE-1953F412C126}" type="datetimeFigureOut">
              <a:rPr lang="en-US" smtClean="0"/>
              <a:t>3/7/19</a:t>
            </a:fld>
            <a:endParaRPr lang="en-US" dirty="0"/>
          </a:p>
        </p:txBody>
      </p:sp>
      <p:sp>
        <p:nvSpPr>
          <p:cNvPr id="5" name="页脚占位符 4">
            <a:extLst>
              <a:ext uri="{FF2B5EF4-FFF2-40B4-BE49-F238E27FC236}">
                <a16:creationId xmlns:a16="http://schemas.microsoft.com/office/drawing/2014/main" id="{D44FA191-0018-47EE-83AC-9CE79222E17D}"/>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CE5EE013-8C96-4479-BADC-AA62A0A5E96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818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DB079-FB79-4BDE-909E-B1BDD1C5F7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8F6EF9-5EFC-477E-9F4F-EC79B368F8D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49D1C83-AFAC-4D89-82D5-A90E817A4E0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DD52283-8922-4CB7-8C25-82E85B1038ED}"/>
              </a:ext>
            </a:extLst>
          </p:cNvPr>
          <p:cNvSpPr>
            <a:spLocks noGrp="1"/>
          </p:cNvSpPr>
          <p:nvPr>
            <p:ph type="dt" sz="half" idx="10"/>
          </p:nvPr>
        </p:nvSpPr>
        <p:spPr/>
        <p:txBody>
          <a:bodyPr/>
          <a:lstStyle/>
          <a:p>
            <a:fld id="{48A87A34-81AB-432B-8DAE-1953F412C126}" type="datetimeFigureOut">
              <a:rPr lang="en-US" smtClean="0"/>
              <a:pPr/>
              <a:t>3/7/19</a:t>
            </a:fld>
            <a:endParaRPr lang="en-US" dirty="0"/>
          </a:p>
        </p:txBody>
      </p:sp>
      <p:sp>
        <p:nvSpPr>
          <p:cNvPr id="6" name="页脚占位符 5">
            <a:extLst>
              <a:ext uri="{FF2B5EF4-FFF2-40B4-BE49-F238E27FC236}">
                <a16:creationId xmlns:a16="http://schemas.microsoft.com/office/drawing/2014/main" id="{A1CDA49C-7F95-46E3-B924-7EF9726B4FF8}"/>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E86C2121-8F2F-4A50-AF6B-80B05023CE43}"/>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216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2BA1C-0FAA-449F-B526-21DE83E9A44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2E3FDDF-0F55-416D-9727-24E6AC27F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61E1CCC-29F2-469B-A68B-259C9BF39BA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510216F-52DE-44B0-96D9-B7F2B84641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B9196A8-CDE8-4542-9558-E87858A595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154BC84-39DB-40C2-8FFA-046545241CE6}"/>
              </a:ext>
            </a:extLst>
          </p:cNvPr>
          <p:cNvSpPr>
            <a:spLocks noGrp="1"/>
          </p:cNvSpPr>
          <p:nvPr>
            <p:ph type="dt" sz="half" idx="10"/>
          </p:nvPr>
        </p:nvSpPr>
        <p:spPr/>
        <p:txBody>
          <a:bodyPr/>
          <a:lstStyle/>
          <a:p>
            <a:fld id="{48A87A34-81AB-432B-8DAE-1953F412C126}" type="datetimeFigureOut">
              <a:rPr lang="en-US" smtClean="0"/>
              <a:pPr/>
              <a:t>3/7/19</a:t>
            </a:fld>
            <a:endParaRPr lang="en-US" dirty="0"/>
          </a:p>
        </p:txBody>
      </p:sp>
      <p:sp>
        <p:nvSpPr>
          <p:cNvPr id="8" name="页脚占位符 7">
            <a:extLst>
              <a:ext uri="{FF2B5EF4-FFF2-40B4-BE49-F238E27FC236}">
                <a16:creationId xmlns:a16="http://schemas.microsoft.com/office/drawing/2014/main" id="{1A4A256B-DD13-4C45-BADB-CB8778DFA663}"/>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E415AD8D-62B4-4838-8454-BE339AF01AA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376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BF3F8-47F9-4DE4-80A5-13603993F6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AE41BB-170A-4318-8097-F33CC2DE9AF6}"/>
              </a:ext>
            </a:extLst>
          </p:cNvPr>
          <p:cNvSpPr>
            <a:spLocks noGrp="1"/>
          </p:cNvSpPr>
          <p:nvPr>
            <p:ph type="dt" sz="half" idx="10"/>
          </p:nvPr>
        </p:nvSpPr>
        <p:spPr/>
        <p:txBody>
          <a:bodyPr/>
          <a:lstStyle/>
          <a:p>
            <a:fld id="{48A87A34-81AB-432B-8DAE-1953F412C126}" type="datetimeFigureOut">
              <a:rPr lang="en-US" smtClean="0"/>
              <a:t>3/7/19</a:t>
            </a:fld>
            <a:endParaRPr lang="en-US" dirty="0"/>
          </a:p>
        </p:txBody>
      </p:sp>
      <p:sp>
        <p:nvSpPr>
          <p:cNvPr id="4" name="页脚占位符 3">
            <a:extLst>
              <a:ext uri="{FF2B5EF4-FFF2-40B4-BE49-F238E27FC236}">
                <a16:creationId xmlns:a16="http://schemas.microsoft.com/office/drawing/2014/main" id="{9E4B4102-533F-4278-976F-5FD1D288CA79}"/>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B67C1C51-3DEA-4B20-B143-960668A95C7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305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AEED49-F239-4491-8CD2-A4050A4B5599}"/>
              </a:ext>
            </a:extLst>
          </p:cNvPr>
          <p:cNvSpPr>
            <a:spLocks noGrp="1"/>
          </p:cNvSpPr>
          <p:nvPr>
            <p:ph type="dt" sz="half" idx="10"/>
          </p:nvPr>
        </p:nvSpPr>
        <p:spPr/>
        <p:txBody>
          <a:bodyPr/>
          <a:lstStyle/>
          <a:p>
            <a:fld id="{48A87A34-81AB-432B-8DAE-1953F412C126}" type="datetimeFigureOut">
              <a:rPr lang="en-US" smtClean="0"/>
              <a:t>3/7/19</a:t>
            </a:fld>
            <a:endParaRPr lang="en-US" dirty="0"/>
          </a:p>
        </p:txBody>
      </p:sp>
      <p:sp>
        <p:nvSpPr>
          <p:cNvPr id="3" name="页脚占位符 2">
            <a:extLst>
              <a:ext uri="{FF2B5EF4-FFF2-40B4-BE49-F238E27FC236}">
                <a16:creationId xmlns:a16="http://schemas.microsoft.com/office/drawing/2014/main" id="{CB63C561-86B8-4F3D-8283-2D98BB5C1EE7}"/>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D99517F4-FCB0-4CB3-B737-761C72A9DFE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531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FCC15-9883-4AC6-B2C6-29923E5552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245D4E-A75D-48EC-B6D3-5D64D3F6E6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3009678-C95B-4EAD-869F-5BFE0E4B7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6AD33BD-5202-4FCE-93D6-9E87D9F87C05}"/>
              </a:ext>
            </a:extLst>
          </p:cNvPr>
          <p:cNvSpPr>
            <a:spLocks noGrp="1"/>
          </p:cNvSpPr>
          <p:nvPr>
            <p:ph type="dt" sz="half" idx="10"/>
          </p:nvPr>
        </p:nvSpPr>
        <p:spPr/>
        <p:txBody>
          <a:bodyPr/>
          <a:lstStyle/>
          <a:p>
            <a:fld id="{48A87A34-81AB-432B-8DAE-1953F412C126}" type="datetimeFigureOut">
              <a:rPr lang="en-US" smtClean="0"/>
              <a:pPr/>
              <a:t>3/7/19</a:t>
            </a:fld>
            <a:endParaRPr lang="en-US" dirty="0"/>
          </a:p>
        </p:txBody>
      </p:sp>
      <p:sp>
        <p:nvSpPr>
          <p:cNvPr id="6" name="页脚占位符 5">
            <a:extLst>
              <a:ext uri="{FF2B5EF4-FFF2-40B4-BE49-F238E27FC236}">
                <a16:creationId xmlns:a16="http://schemas.microsoft.com/office/drawing/2014/main" id="{4D0E7172-B682-4206-ACF1-CBB24B5A5A27}"/>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76321FD9-0144-4319-8BC6-871D5C548FA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220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1C03B-9AD7-4D00-BF9A-FE96EF380D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EECB7C-3EDC-48B3-A63D-2205F49E93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6EBCED-1219-4BD3-9DE8-1AEC1EF7E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038F047-431D-4B1A-9115-9E050258F5DE}"/>
              </a:ext>
            </a:extLst>
          </p:cNvPr>
          <p:cNvSpPr>
            <a:spLocks noGrp="1"/>
          </p:cNvSpPr>
          <p:nvPr>
            <p:ph type="dt" sz="half" idx="10"/>
          </p:nvPr>
        </p:nvSpPr>
        <p:spPr/>
        <p:txBody>
          <a:bodyPr/>
          <a:lstStyle/>
          <a:p>
            <a:fld id="{48A87A34-81AB-432B-8DAE-1953F412C126}" type="datetimeFigureOut">
              <a:rPr lang="en-US" smtClean="0"/>
              <a:t>3/7/19</a:t>
            </a:fld>
            <a:endParaRPr lang="en-US" dirty="0"/>
          </a:p>
        </p:txBody>
      </p:sp>
      <p:sp>
        <p:nvSpPr>
          <p:cNvPr id="6" name="页脚占位符 5">
            <a:extLst>
              <a:ext uri="{FF2B5EF4-FFF2-40B4-BE49-F238E27FC236}">
                <a16:creationId xmlns:a16="http://schemas.microsoft.com/office/drawing/2014/main" id="{D9386173-54D8-41CA-9230-67729497F31B}"/>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9A5BCDB2-9FDC-426B-82FF-EEE88636166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787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C5EC38B-1195-4B0A-A27D-6435ABABEF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F639100-C248-487F-BADF-0C72DD652F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A30883-E94F-4C81-934E-83F6145600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3/7/19</a:t>
            </a:fld>
            <a:endParaRPr lang="en-US" dirty="0"/>
          </a:p>
        </p:txBody>
      </p:sp>
      <p:sp>
        <p:nvSpPr>
          <p:cNvPr id="5" name="页脚占位符 4">
            <a:extLst>
              <a:ext uri="{FF2B5EF4-FFF2-40B4-BE49-F238E27FC236}">
                <a16:creationId xmlns:a16="http://schemas.microsoft.com/office/drawing/2014/main" id="{25244AE8-C3C1-4393-A8C3-F80D3441F1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FCFA3618-0653-4480-B848-2AB5577858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78298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0F41C-902C-4C4F-BC12-4D095E3BC104}"/>
              </a:ext>
            </a:extLst>
          </p:cNvPr>
          <p:cNvSpPr>
            <a:spLocks noGrp="1"/>
          </p:cNvSpPr>
          <p:nvPr>
            <p:ph type="ctrTitle"/>
          </p:nvPr>
        </p:nvSpPr>
        <p:spPr/>
        <p:txBody>
          <a:bodyPr/>
          <a:lstStyle/>
          <a:p>
            <a:r>
              <a:rPr lang="zh-CN" altLang="en-US" dirty="0"/>
              <a:t>项目交流</a:t>
            </a:r>
          </a:p>
        </p:txBody>
      </p:sp>
      <p:sp>
        <p:nvSpPr>
          <p:cNvPr id="3" name="副标题 2">
            <a:extLst>
              <a:ext uri="{FF2B5EF4-FFF2-40B4-BE49-F238E27FC236}">
                <a16:creationId xmlns:a16="http://schemas.microsoft.com/office/drawing/2014/main" id="{E859949F-9847-4511-8DE1-4E701CE0FF21}"/>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008701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A95C5-EB51-4E40-93D1-1C52EF3D2761}"/>
              </a:ext>
            </a:extLst>
          </p:cNvPr>
          <p:cNvSpPr>
            <a:spLocks noGrp="1"/>
          </p:cNvSpPr>
          <p:nvPr>
            <p:ph type="title"/>
          </p:nvPr>
        </p:nvSpPr>
        <p:spPr/>
        <p:txBody>
          <a:bodyPr/>
          <a:lstStyle/>
          <a:p>
            <a:r>
              <a:rPr lang="zh-CN" altLang="en-US" dirty="0"/>
              <a:t>二、整体方案</a:t>
            </a:r>
          </a:p>
        </p:txBody>
      </p:sp>
      <p:sp>
        <p:nvSpPr>
          <p:cNvPr id="3" name="内容占位符 2">
            <a:extLst>
              <a:ext uri="{FF2B5EF4-FFF2-40B4-BE49-F238E27FC236}">
                <a16:creationId xmlns:a16="http://schemas.microsoft.com/office/drawing/2014/main" id="{B0BA86B9-3B6D-4F94-94AF-4F6418524E23}"/>
              </a:ext>
            </a:extLst>
          </p:cNvPr>
          <p:cNvSpPr>
            <a:spLocks noGrp="1"/>
          </p:cNvSpPr>
          <p:nvPr>
            <p:ph sz="quarter" idx="13"/>
          </p:nvPr>
        </p:nvSpPr>
        <p:spPr>
          <a:xfrm>
            <a:off x="913774" y="2098109"/>
            <a:ext cx="10440026" cy="4553211"/>
          </a:xfrm>
        </p:spPr>
        <p:txBody>
          <a:bodyPr>
            <a:normAutofit/>
          </a:bodyPr>
          <a:lstStyle/>
          <a:p>
            <a:pPr>
              <a:lnSpc>
                <a:spcPct val="110000"/>
              </a:lnSpc>
            </a:pPr>
            <a:r>
              <a:rPr lang="zh-CN" altLang="zh-CN" sz="2000" b="1" dirty="0"/>
              <a:t>知识融合：</a:t>
            </a:r>
            <a:endParaRPr lang="en-US" altLang="zh-CN" sz="2000" b="1" dirty="0"/>
          </a:p>
          <a:p>
            <a:pPr>
              <a:lnSpc>
                <a:spcPct val="110000"/>
              </a:lnSpc>
            </a:pPr>
            <a:r>
              <a:rPr lang="zh-CN" altLang="en-US" sz="2000" dirty="0"/>
              <a:t>实体链接：是指对于从文本中抽取得到的实体对象，将其链接到知识库中对应的正确实体对象的操作。其基本思想是首先根据给定的实体指称项，从知识库中选出一组候选实体对象，然后通过相似度计算将指称项链接到正确的实体对象。</a:t>
            </a:r>
            <a:endParaRPr lang="en-US" altLang="zh-CN" sz="2000" dirty="0"/>
          </a:p>
          <a:p>
            <a:pPr lvl="1">
              <a:lnSpc>
                <a:spcPct val="110000"/>
              </a:lnSpc>
            </a:pPr>
            <a:r>
              <a:rPr lang="zh-CN" altLang="zh-CN" sz="1600" dirty="0"/>
              <a:t>指代消解：比如文本内容中出现的“它”，“他”，“她”这些词到底指向哪个实体。</a:t>
            </a:r>
            <a:endParaRPr lang="en-US" altLang="zh-CN" sz="1600" b="1" dirty="0"/>
          </a:p>
          <a:p>
            <a:pPr lvl="1">
              <a:lnSpc>
                <a:spcPct val="110000"/>
              </a:lnSpc>
            </a:pPr>
            <a:r>
              <a:rPr lang="zh-CN" altLang="zh-CN" sz="1600" dirty="0"/>
              <a:t>实体消歧：有些实体写法上不一样，但其实是指向同一个实体。比如“新疆”和“</a:t>
            </a:r>
            <a:r>
              <a:rPr lang="en-US" altLang="zh-CN" sz="1600" dirty="0"/>
              <a:t>*</a:t>
            </a:r>
            <a:r>
              <a:rPr lang="zh-CN" altLang="zh-CN" sz="1600" dirty="0"/>
              <a:t>疆”。可以减少实体的种类，也可以降低图谱的稀疏性。</a:t>
            </a:r>
          </a:p>
          <a:p>
            <a:pPr>
              <a:lnSpc>
                <a:spcPct val="110000"/>
              </a:lnSpc>
            </a:pPr>
            <a:r>
              <a:rPr lang="zh-CN" altLang="zh-CN" sz="2000" dirty="0"/>
              <a:t>知识合并：包括本体对齐和实体匹配（对于异构数据源知识库中的各个实体，找出属于现实世界中的同一实体）等</a:t>
            </a:r>
            <a:r>
              <a:rPr lang="zh-CN" altLang="en-US" sz="2000" dirty="0"/>
              <a:t>。</a:t>
            </a:r>
            <a:endParaRPr lang="en-US" altLang="zh-CN" sz="2000" dirty="0"/>
          </a:p>
          <a:p>
            <a:pPr>
              <a:lnSpc>
                <a:spcPct val="110000"/>
              </a:lnSpc>
            </a:pPr>
            <a:r>
              <a:rPr lang="zh-CN" altLang="zh-CN" sz="2100" b="1" dirty="0"/>
              <a:t>知识存储：</a:t>
            </a:r>
            <a:r>
              <a:rPr lang="zh-CN" altLang="zh-CN" sz="2100" dirty="0"/>
              <a:t>图数据库，分布式存储，支持知识推理，对时态数据存储有一定要求。</a:t>
            </a:r>
          </a:p>
        </p:txBody>
      </p:sp>
    </p:spTree>
    <p:extLst>
      <p:ext uri="{BB962C8B-B14F-4D97-AF65-F5344CB8AC3E}">
        <p14:creationId xmlns:p14="http://schemas.microsoft.com/office/powerpoint/2010/main" val="79862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FC8C6-1926-4091-BDD8-EC46FA1FF430}"/>
              </a:ext>
            </a:extLst>
          </p:cNvPr>
          <p:cNvSpPr>
            <a:spLocks noGrp="1"/>
          </p:cNvSpPr>
          <p:nvPr>
            <p:ph type="title"/>
          </p:nvPr>
        </p:nvSpPr>
        <p:spPr/>
        <p:txBody>
          <a:bodyPr/>
          <a:lstStyle/>
          <a:p>
            <a:r>
              <a:rPr lang="zh-CN" altLang="en-US" dirty="0"/>
              <a:t>二、整体方案</a:t>
            </a:r>
          </a:p>
        </p:txBody>
      </p:sp>
      <p:sp>
        <p:nvSpPr>
          <p:cNvPr id="3" name="内容占位符 2">
            <a:extLst>
              <a:ext uri="{FF2B5EF4-FFF2-40B4-BE49-F238E27FC236}">
                <a16:creationId xmlns:a16="http://schemas.microsoft.com/office/drawing/2014/main" id="{B7915F98-9A49-4FDA-B6D8-2AE1AD1F5621}"/>
              </a:ext>
            </a:extLst>
          </p:cNvPr>
          <p:cNvSpPr>
            <a:spLocks noGrp="1"/>
          </p:cNvSpPr>
          <p:nvPr>
            <p:ph sz="quarter" idx="13"/>
          </p:nvPr>
        </p:nvSpPr>
        <p:spPr>
          <a:xfrm>
            <a:off x="913774" y="2168769"/>
            <a:ext cx="10363826" cy="4560277"/>
          </a:xfrm>
        </p:spPr>
        <p:txBody>
          <a:bodyPr>
            <a:noAutofit/>
          </a:bodyPr>
          <a:lstStyle/>
          <a:p>
            <a:pPr>
              <a:lnSpc>
                <a:spcPct val="120000"/>
              </a:lnSpc>
            </a:pPr>
            <a:r>
              <a:rPr lang="zh-CN" altLang="en-US" sz="1800" b="1" dirty="0"/>
              <a:t>知识计算：</a:t>
            </a:r>
            <a:endParaRPr lang="en-US" altLang="zh-CN" sz="1800" b="1" dirty="0"/>
          </a:p>
          <a:p>
            <a:pPr>
              <a:lnSpc>
                <a:spcPct val="120000"/>
              </a:lnSpc>
            </a:pPr>
            <a:r>
              <a:rPr lang="zh-CN" altLang="zh-CN" sz="1800" dirty="0"/>
              <a:t>知识推理：在前面知识图谱雏形（可能大多数关系都是残缺的，缺失值严重）的基础上，完成进一步的知识发现。比如根据人与人、人与账号、账号与账号之间的已知关系，基于账号信息推测对应人员。</a:t>
            </a:r>
          </a:p>
          <a:p>
            <a:pPr>
              <a:lnSpc>
                <a:spcPct val="120000"/>
              </a:lnSpc>
            </a:pPr>
            <a:r>
              <a:rPr lang="zh-CN" altLang="zh-CN" sz="1800" dirty="0"/>
              <a:t>质量评估：对知识的可信度进行量化，通过舍弃置信度较低的知识来保障知识库的质量。</a:t>
            </a:r>
            <a:endParaRPr lang="en-US" altLang="zh-CN" sz="1800" dirty="0"/>
          </a:p>
          <a:p>
            <a:pPr>
              <a:lnSpc>
                <a:spcPct val="120000"/>
              </a:lnSpc>
            </a:pPr>
            <a:r>
              <a:rPr lang="zh-CN" altLang="en-US" sz="1800" b="1" dirty="0"/>
              <a:t>知识更新：</a:t>
            </a:r>
            <a:endParaRPr lang="en-US" altLang="zh-CN" sz="1800" b="1" dirty="0"/>
          </a:p>
          <a:p>
            <a:pPr>
              <a:lnSpc>
                <a:spcPct val="120000"/>
              </a:lnSpc>
            </a:pPr>
            <a:r>
              <a:rPr lang="zh-CN" altLang="zh-CN" sz="1800" dirty="0"/>
              <a:t>目前有两种方式：</a:t>
            </a:r>
          </a:p>
          <a:p>
            <a:pPr>
              <a:lnSpc>
                <a:spcPct val="120000"/>
              </a:lnSpc>
            </a:pPr>
            <a:r>
              <a:rPr lang="zh-CN" altLang="zh-CN" sz="1800" dirty="0"/>
              <a:t>全面更新：指以更新后的全部数据为输入，从零开始构建知识图谱。这种方法比较简单，但资源消耗大，而且需要耗费大量人力资源进行系统维护；</a:t>
            </a:r>
          </a:p>
          <a:p>
            <a:pPr>
              <a:lnSpc>
                <a:spcPct val="120000"/>
              </a:lnSpc>
            </a:pPr>
            <a:r>
              <a:rPr lang="zh-CN" altLang="zh-CN" sz="1800" dirty="0"/>
              <a:t>增量更新：以当前新增数据为输入，向现有知识图谱中添加新增知识。这种方式资源消耗小，但目前仍需要大量人工干预（定义规则等）。</a:t>
            </a:r>
            <a:endParaRPr lang="zh-CN" altLang="en-US" sz="1800" dirty="0"/>
          </a:p>
        </p:txBody>
      </p:sp>
    </p:spTree>
    <p:extLst>
      <p:ext uri="{BB962C8B-B14F-4D97-AF65-F5344CB8AC3E}">
        <p14:creationId xmlns:p14="http://schemas.microsoft.com/office/powerpoint/2010/main" val="8500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43F08-E8A4-408C-98BA-10B43E7AF548}"/>
              </a:ext>
            </a:extLst>
          </p:cNvPr>
          <p:cNvSpPr>
            <a:spLocks noGrp="1"/>
          </p:cNvSpPr>
          <p:nvPr>
            <p:ph type="title"/>
          </p:nvPr>
        </p:nvSpPr>
        <p:spPr/>
        <p:txBody>
          <a:bodyPr/>
          <a:lstStyle/>
          <a:p>
            <a:pPr algn="l"/>
            <a:r>
              <a:rPr lang="zh-CN" altLang="en-US" dirty="0"/>
              <a:t>三、技术路线</a:t>
            </a:r>
          </a:p>
        </p:txBody>
      </p:sp>
      <p:sp>
        <p:nvSpPr>
          <p:cNvPr id="6" name="矩形 5">
            <a:extLst>
              <a:ext uri="{FF2B5EF4-FFF2-40B4-BE49-F238E27FC236}">
                <a16:creationId xmlns:a16="http://schemas.microsoft.com/office/drawing/2014/main" id="{2FD842EE-6D7A-4676-AB2D-1F0464712456}"/>
              </a:ext>
            </a:extLst>
          </p:cNvPr>
          <p:cNvSpPr/>
          <p:nvPr/>
        </p:nvSpPr>
        <p:spPr>
          <a:xfrm>
            <a:off x="1054283" y="4612041"/>
            <a:ext cx="1775062" cy="9221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8" name="矩形 7">
            <a:extLst>
              <a:ext uri="{FF2B5EF4-FFF2-40B4-BE49-F238E27FC236}">
                <a16:creationId xmlns:a16="http://schemas.microsoft.com/office/drawing/2014/main" id="{891B9EC0-E23D-4C3D-AD4F-001B6B9E591C}"/>
              </a:ext>
            </a:extLst>
          </p:cNvPr>
          <p:cNvSpPr/>
          <p:nvPr/>
        </p:nvSpPr>
        <p:spPr>
          <a:xfrm>
            <a:off x="2927122" y="2219253"/>
            <a:ext cx="3030994" cy="3314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0" name="矩形 9">
            <a:extLst>
              <a:ext uri="{FF2B5EF4-FFF2-40B4-BE49-F238E27FC236}">
                <a16:creationId xmlns:a16="http://schemas.microsoft.com/office/drawing/2014/main" id="{82FF3565-7174-43BA-95FA-506A74A5BFED}"/>
              </a:ext>
            </a:extLst>
          </p:cNvPr>
          <p:cNvSpPr/>
          <p:nvPr/>
        </p:nvSpPr>
        <p:spPr>
          <a:xfrm>
            <a:off x="1065410" y="2219687"/>
            <a:ext cx="1746419" cy="2286795"/>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147F244B-0D9F-4938-8DE0-82D33090C3EA}"/>
              </a:ext>
            </a:extLst>
          </p:cNvPr>
          <p:cNvSpPr/>
          <p:nvPr/>
        </p:nvSpPr>
        <p:spPr>
          <a:xfrm>
            <a:off x="-55768" y="1625750"/>
            <a:ext cx="1107996" cy="369332"/>
          </a:xfrm>
          <a:prstGeom prst="rect">
            <a:avLst/>
          </a:prstGeom>
        </p:spPr>
        <p:txBody>
          <a:bodyPr wrap="none">
            <a:spAutoFit/>
          </a:bodyPr>
          <a:lstStyle/>
          <a:p>
            <a:r>
              <a:rPr lang="zh-CN" altLang="en-US" dirty="0"/>
              <a:t>知识应用</a:t>
            </a:r>
          </a:p>
        </p:txBody>
      </p:sp>
      <p:sp>
        <p:nvSpPr>
          <p:cNvPr id="14" name="矩形 13">
            <a:extLst>
              <a:ext uri="{FF2B5EF4-FFF2-40B4-BE49-F238E27FC236}">
                <a16:creationId xmlns:a16="http://schemas.microsoft.com/office/drawing/2014/main" id="{5466534B-028E-4834-B750-1D050BEAC651}"/>
              </a:ext>
            </a:extLst>
          </p:cNvPr>
          <p:cNvSpPr/>
          <p:nvPr/>
        </p:nvSpPr>
        <p:spPr>
          <a:xfrm>
            <a:off x="1425673" y="5115234"/>
            <a:ext cx="986906" cy="3486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Scrapy</a:t>
            </a:r>
            <a:endParaRPr lang="zh-CN" altLang="en-US" sz="1600" dirty="0">
              <a:solidFill>
                <a:schemeClr val="tx1"/>
              </a:solidFill>
            </a:endParaRPr>
          </a:p>
        </p:txBody>
      </p:sp>
      <p:sp>
        <p:nvSpPr>
          <p:cNvPr id="16" name="矩形 15">
            <a:extLst>
              <a:ext uri="{FF2B5EF4-FFF2-40B4-BE49-F238E27FC236}">
                <a16:creationId xmlns:a16="http://schemas.microsoft.com/office/drawing/2014/main" id="{0194215E-3ED3-48FB-BCF4-4C87056EFC68}"/>
              </a:ext>
            </a:extLst>
          </p:cNvPr>
          <p:cNvSpPr/>
          <p:nvPr/>
        </p:nvSpPr>
        <p:spPr>
          <a:xfrm>
            <a:off x="1008184" y="6255151"/>
            <a:ext cx="10685585" cy="47278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7" name="矩形 16">
            <a:extLst>
              <a:ext uri="{FF2B5EF4-FFF2-40B4-BE49-F238E27FC236}">
                <a16:creationId xmlns:a16="http://schemas.microsoft.com/office/drawing/2014/main" id="{F7D696C4-2BE8-4E74-89E2-C3DBF76AF3C9}"/>
              </a:ext>
            </a:extLst>
          </p:cNvPr>
          <p:cNvSpPr/>
          <p:nvPr/>
        </p:nvSpPr>
        <p:spPr>
          <a:xfrm>
            <a:off x="-71231" y="6289879"/>
            <a:ext cx="1107996" cy="369332"/>
          </a:xfrm>
          <a:prstGeom prst="rect">
            <a:avLst/>
          </a:prstGeom>
        </p:spPr>
        <p:txBody>
          <a:bodyPr wrap="none">
            <a:spAutoFit/>
          </a:bodyPr>
          <a:lstStyle/>
          <a:p>
            <a:r>
              <a:rPr lang="zh-CN" altLang="en-US" dirty="0"/>
              <a:t>基础配置</a:t>
            </a:r>
          </a:p>
        </p:txBody>
      </p:sp>
      <p:sp>
        <p:nvSpPr>
          <p:cNvPr id="18" name="矩形 17">
            <a:extLst>
              <a:ext uri="{FF2B5EF4-FFF2-40B4-BE49-F238E27FC236}">
                <a16:creationId xmlns:a16="http://schemas.microsoft.com/office/drawing/2014/main" id="{4B1531C5-08D0-46B3-B567-88399B1E0149}"/>
              </a:ext>
            </a:extLst>
          </p:cNvPr>
          <p:cNvSpPr/>
          <p:nvPr/>
        </p:nvSpPr>
        <p:spPr>
          <a:xfrm>
            <a:off x="1065946" y="6306385"/>
            <a:ext cx="844061"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HDFS</a:t>
            </a:r>
            <a:endParaRPr lang="zh-CN" altLang="en-US" sz="1600" dirty="0">
              <a:solidFill>
                <a:schemeClr val="tx1"/>
              </a:solidFill>
            </a:endParaRPr>
          </a:p>
        </p:txBody>
      </p:sp>
      <p:sp>
        <p:nvSpPr>
          <p:cNvPr id="19" name="矩形 18">
            <a:extLst>
              <a:ext uri="{FF2B5EF4-FFF2-40B4-BE49-F238E27FC236}">
                <a16:creationId xmlns:a16="http://schemas.microsoft.com/office/drawing/2014/main" id="{5F72742C-DF23-4D57-BF18-E1E6C9CAF0FA}"/>
              </a:ext>
            </a:extLst>
          </p:cNvPr>
          <p:cNvSpPr/>
          <p:nvPr/>
        </p:nvSpPr>
        <p:spPr>
          <a:xfrm>
            <a:off x="1058090" y="4612041"/>
            <a:ext cx="1775063" cy="4374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知识爬取</a:t>
            </a:r>
          </a:p>
        </p:txBody>
      </p:sp>
      <p:sp>
        <p:nvSpPr>
          <p:cNvPr id="20" name="矩形 19">
            <a:extLst>
              <a:ext uri="{FF2B5EF4-FFF2-40B4-BE49-F238E27FC236}">
                <a16:creationId xmlns:a16="http://schemas.microsoft.com/office/drawing/2014/main" id="{1F2B06F3-6559-4559-9B68-D4EEA61CA103}"/>
              </a:ext>
            </a:extLst>
          </p:cNvPr>
          <p:cNvSpPr/>
          <p:nvPr/>
        </p:nvSpPr>
        <p:spPr>
          <a:xfrm>
            <a:off x="1967768" y="6299961"/>
            <a:ext cx="844061"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Linux</a:t>
            </a:r>
            <a:endParaRPr lang="zh-CN" altLang="en-US" sz="1600" dirty="0">
              <a:solidFill>
                <a:schemeClr val="tx1"/>
              </a:solidFill>
            </a:endParaRPr>
          </a:p>
        </p:txBody>
      </p:sp>
      <p:sp>
        <p:nvSpPr>
          <p:cNvPr id="21" name="矩形 20">
            <a:extLst>
              <a:ext uri="{FF2B5EF4-FFF2-40B4-BE49-F238E27FC236}">
                <a16:creationId xmlns:a16="http://schemas.microsoft.com/office/drawing/2014/main" id="{25A99355-C6C9-4819-B0C0-2987FD3CB882}"/>
              </a:ext>
            </a:extLst>
          </p:cNvPr>
          <p:cNvSpPr/>
          <p:nvPr/>
        </p:nvSpPr>
        <p:spPr>
          <a:xfrm>
            <a:off x="2858714" y="6300251"/>
            <a:ext cx="844061"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Git</a:t>
            </a:r>
            <a:endParaRPr lang="zh-CN" altLang="en-US" sz="1600" dirty="0">
              <a:solidFill>
                <a:schemeClr val="tx1"/>
              </a:solidFill>
            </a:endParaRPr>
          </a:p>
        </p:txBody>
      </p:sp>
      <p:sp>
        <p:nvSpPr>
          <p:cNvPr id="22" name="矩形 21">
            <a:extLst>
              <a:ext uri="{FF2B5EF4-FFF2-40B4-BE49-F238E27FC236}">
                <a16:creationId xmlns:a16="http://schemas.microsoft.com/office/drawing/2014/main" id="{FBEF776E-57C5-4C3D-AA2F-9BD036799B4F}"/>
              </a:ext>
            </a:extLst>
          </p:cNvPr>
          <p:cNvSpPr/>
          <p:nvPr/>
        </p:nvSpPr>
        <p:spPr>
          <a:xfrm>
            <a:off x="3767396" y="6299960"/>
            <a:ext cx="844061"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JDK</a:t>
            </a:r>
            <a:endParaRPr lang="zh-CN" altLang="en-US" sz="1600" dirty="0">
              <a:solidFill>
                <a:schemeClr val="tx1"/>
              </a:solidFill>
            </a:endParaRPr>
          </a:p>
        </p:txBody>
      </p:sp>
      <p:sp>
        <p:nvSpPr>
          <p:cNvPr id="23" name="矩形 22">
            <a:extLst>
              <a:ext uri="{FF2B5EF4-FFF2-40B4-BE49-F238E27FC236}">
                <a16:creationId xmlns:a16="http://schemas.microsoft.com/office/drawing/2014/main" id="{C4FD8DDE-B635-40D8-8866-32DEC34FB9B1}"/>
              </a:ext>
            </a:extLst>
          </p:cNvPr>
          <p:cNvSpPr/>
          <p:nvPr/>
        </p:nvSpPr>
        <p:spPr>
          <a:xfrm>
            <a:off x="4669218" y="6303000"/>
            <a:ext cx="844061"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Docker</a:t>
            </a:r>
            <a:endParaRPr lang="zh-CN" altLang="en-US" sz="1600" dirty="0">
              <a:solidFill>
                <a:schemeClr val="tx1"/>
              </a:solidFill>
            </a:endParaRPr>
          </a:p>
        </p:txBody>
      </p:sp>
      <p:sp>
        <p:nvSpPr>
          <p:cNvPr id="24" name="矩形 23">
            <a:extLst>
              <a:ext uri="{FF2B5EF4-FFF2-40B4-BE49-F238E27FC236}">
                <a16:creationId xmlns:a16="http://schemas.microsoft.com/office/drawing/2014/main" id="{0B11213D-2EF4-4D08-A5A1-AC7E467E50B0}"/>
              </a:ext>
            </a:extLst>
          </p:cNvPr>
          <p:cNvSpPr/>
          <p:nvPr/>
        </p:nvSpPr>
        <p:spPr>
          <a:xfrm>
            <a:off x="5576741" y="6303729"/>
            <a:ext cx="844061"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Jenkins</a:t>
            </a:r>
            <a:endParaRPr lang="zh-CN" altLang="en-US" sz="1600" dirty="0">
              <a:solidFill>
                <a:schemeClr val="tx1"/>
              </a:solidFill>
            </a:endParaRPr>
          </a:p>
        </p:txBody>
      </p:sp>
      <p:sp>
        <p:nvSpPr>
          <p:cNvPr id="25" name="矩形 24">
            <a:extLst>
              <a:ext uri="{FF2B5EF4-FFF2-40B4-BE49-F238E27FC236}">
                <a16:creationId xmlns:a16="http://schemas.microsoft.com/office/drawing/2014/main" id="{39C99B8E-6938-4929-87C3-D5EFA34B3A80}"/>
              </a:ext>
            </a:extLst>
          </p:cNvPr>
          <p:cNvSpPr/>
          <p:nvPr/>
        </p:nvSpPr>
        <p:spPr>
          <a:xfrm>
            <a:off x="6485423" y="6313341"/>
            <a:ext cx="1038953"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Webhook</a:t>
            </a:r>
            <a:endParaRPr lang="zh-CN" altLang="en-US" sz="1600" dirty="0">
              <a:solidFill>
                <a:schemeClr val="tx1"/>
              </a:solidFill>
            </a:endParaRPr>
          </a:p>
        </p:txBody>
      </p:sp>
      <p:sp>
        <p:nvSpPr>
          <p:cNvPr id="26" name="矩形 25">
            <a:extLst>
              <a:ext uri="{FF2B5EF4-FFF2-40B4-BE49-F238E27FC236}">
                <a16:creationId xmlns:a16="http://schemas.microsoft.com/office/drawing/2014/main" id="{8F805EF4-CEE4-4455-85D3-AD83CC79294A}"/>
              </a:ext>
            </a:extLst>
          </p:cNvPr>
          <p:cNvSpPr/>
          <p:nvPr/>
        </p:nvSpPr>
        <p:spPr>
          <a:xfrm>
            <a:off x="1036765" y="5656386"/>
            <a:ext cx="8981685" cy="476978"/>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a:extLst>
              <a:ext uri="{FF2B5EF4-FFF2-40B4-BE49-F238E27FC236}">
                <a16:creationId xmlns:a16="http://schemas.microsoft.com/office/drawing/2014/main" id="{EA0730C5-4929-42B6-B3A7-AABE40C32023}"/>
              </a:ext>
            </a:extLst>
          </p:cNvPr>
          <p:cNvSpPr/>
          <p:nvPr/>
        </p:nvSpPr>
        <p:spPr>
          <a:xfrm>
            <a:off x="9395209" y="6313340"/>
            <a:ext cx="844061"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Maven</a:t>
            </a:r>
            <a:endParaRPr lang="zh-CN" altLang="en-US" sz="1600" dirty="0">
              <a:solidFill>
                <a:schemeClr val="tx1"/>
              </a:solidFill>
            </a:endParaRPr>
          </a:p>
        </p:txBody>
      </p:sp>
      <p:sp>
        <p:nvSpPr>
          <p:cNvPr id="28" name="矩形 27">
            <a:extLst>
              <a:ext uri="{FF2B5EF4-FFF2-40B4-BE49-F238E27FC236}">
                <a16:creationId xmlns:a16="http://schemas.microsoft.com/office/drawing/2014/main" id="{6AB43476-9603-4083-801D-EECD365C42FD}"/>
              </a:ext>
            </a:extLst>
          </p:cNvPr>
          <p:cNvSpPr/>
          <p:nvPr/>
        </p:nvSpPr>
        <p:spPr>
          <a:xfrm>
            <a:off x="7592483" y="6313340"/>
            <a:ext cx="844061"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Tomcat</a:t>
            </a:r>
            <a:endParaRPr lang="zh-CN" altLang="en-US" sz="1600" dirty="0">
              <a:solidFill>
                <a:schemeClr val="tx1"/>
              </a:solidFill>
            </a:endParaRPr>
          </a:p>
        </p:txBody>
      </p:sp>
      <p:sp>
        <p:nvSpPr>
          <p:cNvPr id="29" name="矩形 28">
            <a:extLst>
              <a:ext uri="{FF2B5EF4-FFF2-40B4-BE49-F238E27FC236}">
                <a16:creationId xmlns:a16="http://schemas.microsoft.com/office/drawing/2014/main" id="{81D326A4-0334-418B-BDA4-0E4C4B8C87A6}"/>
              </a:ext>
            </a:extLst>
          </p:cNvPr>
          <p:cNvSpPr/>
          <p:nvPr/>
        </p:nvSpPr>
        <p:spPr>
          <a:xfrm>
            <a:off x="8491335" y="6313340"/>
            <a:ext cx="844061"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Node</a:t>
            </a:r>
            <a:endParaRPr lang="zh-CN" altLang="en-US" sz="1600" dirty="0">
              <a:solidFill>
                <a:schemeClr val="tx1"/>
              </a:solidFill>
            </a:endParaRPr>
          </a:p>
        </p:txBody>
      </p:sp>
      <p:sp>
        <p:nvSpPr>
          <p:cNvPr id="30" name="文本框 29">
            <a:extLst>
              <a:ext uri="{FF2B5EF4-FFF2-40B4-BE49-F238E27FC236}">
                <a16:creationId xmlns:a16="http://schemas.microsoft.com/office/drawing/2014/main" id="{03730BD4-3018-4FDC-950C-C0D65BBFDE2A}"/>
              </a:ext>
            </a:extLst>
          </p:cNvPr>
          <p:cNvSpPr txBox="1"/>
          <p:nvPr/>
        </p:nvSpPr>
        <p:spPr>
          <a:xfrm>
            <a:off x="-42050" y="5705084"/>
            <a:ext cx="1107996" cy="369332"/>
          </a:xfrm>
          <a:prstGeom prst="rect">
            <a:avLst/>
          </a:prstGeom>
          <a:noFill/>
        </p:spPr>
        <p:txBody>
          <a:bodyPr wrap="none" rtlCol="0">
            <a:spAutoFit/>
          </a:bodyPr>
          <a:lstStyle/>
          <a:p>
            <a:r>
              <a:rPr lang="zh-CN" altLang="en-US" dirty="0"/>
              <a:t>基础工具</a:t>
            </a:r>
          </a:p>
        </p:txBody>
      </p:sp>
      <p:sp>
        <p:nvSpPr>
          <p:cNvPr id="31" name="矩形 30">
            <a:extLst>
              <a:ext uri="{FF2B5EF4-FFF2-40B4-BE49-F238E27FC236}">
                <a16:creationId xmlns:a16="http://schemas.microsoft.com/office/drawing/2014/main" id="{5BACD9BB-2021-4717-9647-E051BCEFE618}"/>
              </a:ext>
            </a:extLst>
          </p:cNvPr>
          <p:cNvSpPr/>
          <p:nvPr/>
        </p:nvSpPr>
        <p:spPr>
          <a:xfrm>
            <a:off x="10294431" y="6314303"/>
            <a:ext cx="1309539"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MapReduce</a:t>
            </a:r>
            <a:endParaRPr lang="zh-CN" altLang="en-US" sz="1600" dirty="0">
              <a:solidFill>
                <a:schemeClr val="tx1"/>
              </a:solidFill>
            </a:endParaRPr>
          </a:p>
        </p:txBody>
      </p:sp>
      <p:sp>
        <p:nvSpPr>
          <p:cNvPr id="32" name="矩形 31">
            <a:extLst>
              <a:ext uri="{FF2B5EF4-FFF2-40B4-BE49-F238E27FC236}">
                <a16:creationId xmlns:a16="http://schemas.microsoft.com/office/drawing/2014/main" id="{1F187696-7D91-411E-A509-16F847F16642}"/>
              </a:ext>
            </a:extLst>
          </p:cNvPr>
          <p:cNvSpPr/>
          <p:nvPr/>
        </p:nvSpPr>
        <p:spPr>
          <a:xfrm>
            <a:off x="10116227" y="2203026"/>
            <a:ext cx="1536590" cy="3922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37688378-376A-4C33-9A9D-306064C46F47}"/>
              </a:ext>
            </a:extLst>
          </p:cNvPr>
          <p:cNvSpPr/>
          <p:nvPr/>
        </p:nvSpPr>
        <p:spPr>
          <a:xfrm>
            <a:off x="10116227" y="2205031"/>
            <a:ext cx="1536590" cy="369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知识存储</a:t>
            </a:r>
          </a:p>
        </p:txBody>
      </p:sp>
      <p:sp>
        <p:nvSpPr>
          <p:cNvPr id="34" name="矩形 33">
            <a:extLst>
              <a:ext uri="{FF2B5EF4-FFF2-40B4-BE49-F238E27FC236}">
                <a16:creationId xmlns:a16="http://schemas.microsoft.com/office/drawing/2014/main" id="{7C44249D-0419-4D20-800B-37AA937A02B6}"/>
              </a:ext>
            </a:extLst>
          </p:cNvPr>
          <p:cNvSpPr/>
          <p:nvPr/>
        </p:nvSpPr>
        <p:spPr>
          <a:xfrm>
            <a:off x="1065410" y="2215557"/>
            <a:ext cx="1746419" cy="4374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知识建模</a:t>
            </a:r>
          </a:p>
        </p:txBody>
      </p:sp>
      <p:sp>
        <p:nvSpPr>
          <p:cNvPr id="35" name="矩形 34">
            <a:extLst>
              <a:ext uri="{FF2B5EF4-FFF2-40B4-BE49-F238E27FC236}">
                <a16:creationId xmlns:a16="http://schemas.microsoft.com/office/drawing/2014/main" id="{D5138BEE-BA30-4F3F-90F6-1949B1CE2DEB}"/>
              </a:ext>
            </a:extLst>
          </p:cNvPr>
          <p:cNvSpPr/>
          <p:nvPr/>
        </p:nvSpPr>
        <p:spPr>
          <a:xfrm>
            <a:off x="2927120" y="2213391"/>
            <a:ext cx="3030993" cy="369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知识抽取</a:t>
            </a:r>
          </a:p>
        </p:txBody>
      </p:sp>
      <p:sp>
        <p:nvSpPr>
          <p:cNvPr id="36" name="矩形 35">
            <a:extLst>
              <a:ext uri="{FF2B5EF4-FFF2-40B4-BE49-F238E27FC236}">
                <a16:creationId xmlns:a16="http://schemas.microsoft.com/office/drawing/2014/main" id="{344853F0-2002-466E-A007-DB81BE30C8B6}"/>
              </a:ext>
            </a:extLst>
          </p:cNvPr>
          <p:cNvSpPr/>
          <p:nvPr/>
        </p:nvSpPr>
        <p:spPr>
          <a:xfrm>
            <a:off x="6033304" y="2219253"/>
            <a:ext cx="1869918" cy="3314943"/>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7" name="矩形 36">
            <a:extLst>
              <a:ext uri="{FF2B5EF4-FFF2-40B4-BE49-F238E27FC236}">
                <a16:creationId xmlns:a16="http://schemas.microsoft.com/office/drawing/2014/main" id="{4C8E1FA0-D176-4292-834F-D187D2BA6F05}"/>
              </a:ext>
            </a:extLst>
          </p:cNvPr>
          <p:cNvSpPr/>
          <p:nvPr/>
        </p:nvSpPr>
        <p:spPr>
          <a:xfrm>
            <a:off x="6033302" y="2217583"/>
            <a:ext cx="1869920" cy="369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知识融合</a:t>
            </a:r>
          </a:p>
        </p:txBody>
      </p:sp>
      <p:sp>
        <p:nvSpPr>
          <p:cNvPr id="39" name="矩形 38">
            <a:extLst>
              <a:ext uri="{FF2B5EF4-FFF2-40B4-BE49-F238E27FC236}">
                <a16:creationId xmlns:a16="http://schemas.microsoft.com/office/drawing/2014/main" id="{3C5E1852-FED9-43BE-BFAE-20681ED9C638}"/>
              </a:ext>
            </a:extLst>
          </p:cNvPr>
          <p:cNvSpPr/>
          <p:nvPr/>
        </p:nvSpPr>
        <p:spPr>
          <a:xfrm>
            <a:off x="8001000" y="2203025"/>
            <a:ext cx="2017450" cy="3331169"/>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0" name="矩形 39">
            <a:extLst>
              <a:ext uri="{FF2B5EF4-FFF2-40B4-BE49-F238E27FC236}">
                <a16:creationId xmlns:a16="http://schemas.microsoft.com/office/drawing/2014/main" id="{63913F50-2ABC-43AF-86B6-B80B12CDE512}"/>
              </a:ext>
            </a:extLst>
          </p:cNvPr>
          <p:cNvSpPr/>
          <p:nvPr/>
        </p:nvSpPr>
        <p:spPr>
          <a:xfrm>
            <a:off x="8000999" y="2203025"/>
            <a:ext cx="2017450" cy="369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知识计算</a:t>
            </a:r>
          </a:p>
        </p:txBody>
      </p:sp>
      <p:sp>
        <p:nvSpPr>
          <p:cNvPr id="41" name="矩形 40">
            <a:extLst>
              <a:ext uri="{FF2B5EF4-FFF2-40B4-BE49-F238E27FC236}">
                <a16:creationId xmlns:a16="http://schemas.microsoft.com/office/drawing/2014/main" id="{B1F458B7-AB27-4AB8-9BEF-800F9355131B}"/>
              </a:ext>
            </a:extLst>
          </p:cNvPr>
          <p:cNvSpPr/>
          <p:nvPr/>
        </p:nvSpPr>
        <p:spPr>
          <a:xfrm>
            <a:off x="1036765" y="1551634"/>
            <a:ext cx="10586743" cy="5383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2" name="矩形 41">
            <a:extLst>
              <a:ext uri="{FF2B5EF4-FFF2-40B4-BE49-F238E27FC236}">
                <a16:creationId xmlns:a16="http://schemas.microsoft.com/office/drawing/2014/main" id="{2AE066B5-7D5A-4A95-9818-6B5035E8DAEE}"/>
              </a:ext>
            </a:extLst>
          </p:cNvPr>
          <p:cNvSpPr/>
          <p:nvPr/>
        </p:nvSpPr>
        <p:spPr>
          <a:xfrm>
            <a:off x="1175494" y="5728545"/>
            <a:ext cx="844061"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Python</a:t>
            </a:r>
            <a:endParaRPr lang="zh-CN" altLang="en-US" sz="1600" dirty="0">
              <a:solidFill>
                <a:schemeClr val="tx1"/>
              </a:solidFill>
            </a:endParaRPr>
          </a:p>
        </p:txBody>
      </p:sp>
      <p:sp>
        <p:nvSpPr>
          <p:cNvPr id="43" name="矩形 42">
            <a:extLst>
              <a:ext uri="{FF2B5EF4-FFF2-40B4-BE49-F238E27FC236}">
                <a16:creationId xmlns:a16="http://schemas.microsoft.com/office/drawing/2014/main" id="{D1B5296A-2772-41DE-95A9-AA212F9EFE30}"/>
              </a:ext>
            </a:extLst>
          </p:cNvPr>
          <p:cNvSpPr/>
          <p:nvPr/>
        </p:nvSpPr>
        <p:spPr>
          <a:xfrm>
            <a:off x="2109072" y="5738701"/>
            <a:ext cx="1235190"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Scikit</a:t>
            </a:r>
            <a:r>
              <a:rPr lang="en-US" altLang="zh-CN" sz="1600" dirty="0">
                <a:solidFill>
                  <a:schemeClr val="tx1"/>
                </a:solidFill>
              </a:rPr>
              <a:t>-learn</a:t>
            </a:r>
            <a:endParaRPr lang="zh-CN" altLang="en-US" sz="1600" dirty="0">
              <a:solidFill>
                <a:schemeClr val="tx1"/>
              </a:solidFill>
            </a:endParaRPr>
          </a:p>
        </p:txBody>
      </p:sp>
      <p:sp>
        <p:nvSpPr>
          <p:cNvPr id="44" name="矩形 43">
            <a:extLst>
              <a:ext uri="{FF2B5EF4-FFF2-40B4-BE49-F238E27FC236}">
                <a16:creationId xmlns:a16="http://schemas.microsoft.com/office/drawing/2014/main" id="{88014D02-2980-4EA4-A94C-CF44D45AF994}"/>
              </a:ext>
            </a:extLst>
          </p:cNvPr>
          <p:cNvSpPr/>
          <p:nvPr/>
        </p:nvSpPr>
        <p:spPr>
          <a:xfrm>
            <a:off x="3462577" y="5741778"/>
            <a:ext cx="844061"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Pandas</a:t>
            </a:r>
            <a:endParaRPr lang="zh-CN" altLang="en-US" sz="1600" dirty="0">
              <a:solidFill>
                <a:schemeClr val="tx1"/>
              </a:solidFill>
            </a:endParaRPr>
          </a:p>
        </p:txBody>
      </p:sp>
      <p:sp>
        <p:nvSpPr>
          <p:cNvPr id="45" name="矩形 44">
            <a:extLst>
              <a:ext uri="{FF2B5EF4-FFF2-40B4-BE49-F238E27FC236}">
                <a16:creationId xmlns:a16="http://schemas.microsoft.com/office/drawing/2014/main" id="{764E2E4F-5259-40EF-AA66-ECA584E7EA4C}"/>
              </a:ext>
            </a:extLst>
          </p:cNvPr>
          <p:cNvSpPr/>
          <p:nvPr/>
        </p:nvSpPr>
        <p:spPr>
          <a:xfrm>
            <a:off x="4423869" y="5747610"/>
            <a:ext cx="844061"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Jieba</a:t>
            </a:r>
            <a:endParaRPr lang="zh-CN" altLang="en-US" sz="1600" dirty="0">
              <a:solidFill>
                <a:schemeClr val="tx1"/>
              </a:solidFill>
            </a:endParaRPr>
          </a:p>
        </p:txBody>
      </p:sp>
      <p:sp>
        <p:nvSpPr>
          <p:cNvPr id="46" name="矩形 45">
            <a:extLst>
              <a:ext uri="{FF2B5EF4-FFF2-40B4-BE49-F238E27FC236}">
                <a16:creationId xmlns:a16="http://schemas.microsoft.com/office/drawing/2014/main" id="{889B176E-014F-4E64-A919-C0BBC00BEBAE}"/>
              </a:ext>
            </a:extLst>
          </p:cNvPr>
          <p:cNvSpPr/>
          <p:nvPr/>
        </p:nvSpPr>
        <p:spPr>
          <a:xfrm>
            <a:off x="5385161" y="5747610"/>
            <a:ext cx="844061" cy="322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NLTK</a:t>
            </a:r>
            <a:endParaRPr lang="zh-CN" altLang="en-US" sz="1600" dirty="0">
              <a:solidFill>
                <a:schemeClr val="tx1"/>
              </a:solidFill>
            </a:endParaRPr>
          </a:p>
        </p:txBody>
      </p:sp>
      <p:sp>
        <p:nvSpPr>
          <p:cNvPr id="47" name="矩形 46">
            <a:extLst>
              <a:ext uri="{FF2B5EF4-FFF2-40B4-BE49-F238E27FC236}">
                <a16:creationId xmlns:a16="http://schemas.microsoft.com/office/drawing/2014/main" id="{BDF56BFF-35CB-495A-9710-3DFC19A9BF34}"/>
              </a:ext>
            </a:extLst>
          </p:cNvPr>
          <p:cNvSpPr/>
          <p:nvPr/>
        </p:nvSpPr>
        <p:spPr>
          <a:xfrm>
            <a:off x="6346453" y="5738700"/>
            <a:ext cx="1085978" cy="3313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Matplotlib</a:t>
            </a:r>
            <a:endParaRPr lang="zh-CN" altLang="en-US" sz="1600" dirty="0">
              <a:solidFill>
                <a:schemeClr val="tx1"/>
              </a:solidFill>
            </a:endParaRPr>
          </a:p>
        </p:txBody>
      </p:sp>
      <p:sp>
        <p:nvSpPr>
          <p:cNvPr id="48" name="矩形 47">
            <a:extLst>
              <a:ext uri="{FF2B5EF4-FFF2-40B4-BE49-F238E27FC236}">
                <a16:creationId xmlns:a16="http://schemas.microsoft.com/office/drawing/2014/main" id="{D2FDA881-65D2-4C2A-983E-05A47434F86A}"/>
              </a:ext>
            </a:extLst>
          </p:cNvPr>
          <p:cNvSpPr/>
          <p:nvPr/>
        </p:nvSpPr>
        <p:spPr>
          <a:xfrm>
            <a:off x="7549662" y="5731002"/>
            <a:ext cx="1298078" cy="3390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Statsmodels</a:t>
            </a:r>
            <a:endParaRPr lang="zh-CN" altLang="en-US" sz="1600" dirty="0">
              <a:solidFill>
                <a:schemeClr val="tx1"/>
              </a:solidFill>
            </a:endParaRPr>
          </a:p>
        </p:txBody>
      </p:sp>
      <p:sp>
        <p:nvSpPr>
          <p:cNvPr id="49" name="矩形 48">
            <a:extLst>
              <a:ext uri="{FF2B5EF4-FFF2-40B4-BE49-F238E27FC236}">
                <a16:creationId xmlns:a16="http://schemas.microsoft.com/office/drawing/2014/main" id="{6D50CDF3-1D6A-44E6-B45F-10EE7B52354D}"/>
              </a:ext>
            </a:extLst>
          </p:cNvPr>
          <p:cNvSpPr/>
          <p:nvPr/>
        </p:nvSpPr>
        <p:spPr>
          <a:xfrm>
            <a:off x="8979373" y="5725366"/>
            <a:ext cx="844061" cy="3390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Caffe</a:t>
            </a:r>
            <a:endParaRPr lang="zh-CN" altLang="en-US" sz="1600" dirty="0">
              <a:solidFill>
                <a:schemeClr val="tx1"/>
              </a:solidFill>
            </a:endParaRPr>
          </a:p>
        </p:txBody>
      </p:sp>
      <p:sp>
        <p:nvSpPr>
          <p:cNvPr id="50" name="矩形 49">
            <a:extLst>
              <a:ext uri="{FF2B5EF4-FFF2-40B4-BE49-F238E27FC236}">
                <a16:creationId xmlns:a16="http://schemas.microsoft.com/office/drawing/2014/main" id="{50CF9A90-40E2-40AA-A16A-0ACEC6083896}"/>
              </a:ext>
            </a:extLst>
          </p:cNvPr>
          <p:cNvSpPr/>
          <p:nvPr/>
        </p:nvSpPr>
        <p:spPr>
          <a:xfrm>
            <a:off x="1499726" y="2687872"/>
            <a:ext cx="897621" cy="3481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Prot</a:t>
            </a:r>
            <a:r>
              <a:rPr lang="zh-CN" altLang="zh-CN" sz="1600" dirty="0">
                <a:solidFill>
                  <a:schemeClr val="tx1"/>
                </a:solidFill>
              </a:rPr>
              <a:t>é</a:t>
            </a:r>
            <a:r>
              <a:rPr lang="en-US" altLang="zh-CN" sz="1600" dirty="0">
                <a:solidFill>
                  <a:schemeClr val="tx1"/>
                </a:solidFill>
              </a:rPr>
              <a:t>g</a:t>
            </a:r>
            <a:r>
              <a:rPr lang="zh-CN" altLang="zh-CN" sz="1600" dirty="0">
                <a:solidFill>
                  <a:schemeClr val="tx1"/>
                </a:solidFill>
              </a:rPr>
              <a:t>é</a:t>
            </a:r>
            <a:endParaRPr lang="zh-CN" altLang="en-US" sz="1600" dirty="0">
              <a:solidFill>
                <a:schemeClr val="tx1"/>
              </a:solidFill>
            </a:endParaRPr>
          </a:p>
        </p:txBody>
      </p:sp>
      <p:sp>
        <p:nvSpPr>
          <p:cNvPr id="51" name="矩形 50">
            <a:extLst>
              <a:ext uri="{FF2B5EF4-FFF2-40B4-BE49-F238E27FC236}">
                <a16:creationId xmlns:a16="http://schemas.microsoft.com/office/drawing/2014/main" id="{7D938F72-B900-4E4C-98E8-3D16C18510BA}"/>
              </a:ext>
            </a:extLst>
          </p:cNvPr>
          <p:cNvSpPr/>
          <p:nvPr/>
        </p:nvSpPr>
        <p:spPr>
          <a:xfrm>
            <a:off x="1507607" y="3072743"/>
            <a:ext cx="897621" cy="325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Hozo</a:t>
            </a:r>
            <a:endParaRPr lang="zh-CN" altLang="en-US" sz="1600" dirty="0">
              <a:solidFill>
                <a:schemeClr val="tx1"/>
              </a:solidFill>
            </a:endParaRPr>
          </a:p>
        </p:txBody>
      </p:sp>
      <p:sp>
        <p:nvSpPr>
          <p:cNvPr id="52" name="矩形 51">
            <a:extLst>
              <a:ext uri="{FF2B5EF4-FFF2-40B4-BE49-F238E27FC236}">
                <a16:creationId xmlns:a16="http://schemas.microsoft.com/office/drawing/2014/main" id="{1DE25B78-833E-43B6-B231-B06EB454070E}"/>
              </a:ext>
            </a:extLst>
          </p:cNvPr>
          <p:cNvSpPr/>
          <p:nvPr/>
        </p:nvSpPr>
        <p:spPr>
          <a:xfrm>
            <a:off x="2977662" y="2627533"/>
            <a:ext cx="1374791" cy="795241"/>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矩形 52">
            <a:extLst>
              <a:ext uri="{FF2B5EF4-FFF2-40B4-BE49-F238E27FC236}">
                <a16:creationId xmlns:a16="http://schemas.microsoft.com/office/drawing/2014/main" id="{6723CF8A-8FE4-4131-9D72-CB8A59BCDFC5}"/>
              </a:ext>
            </a:extLst>
          </p:cNvPr>
          <p:cNvSpPr/>
          <p:nvPr/>
        </p:nvSpPr>
        <p:spPr>
          <a:xfrm>
            <a:off x="2977662" y="2622835"/>
            <a:ext cx="1374791" cy="369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结构化数据</a:t>
            </a:r>
          </a:p>
        </p:txBody>
      </p:sp>
      <p:sp>
        <p:nvSpPr>
          <p:cNvPr id="54" name="矩形 53">
            <a:extLst>
              <a:ext uri="{FF2B5EF4-FFF2-40B4-BE49-F238E27FC236}">
                <a16:creationId xmlns:a16="http://schemas.microsoft.com/office/drawing/2014/main" id="{F084267A-4FB0-4E71-96C8-A8D32F0D0962}"/>
              </a:ext>
            </a:extLst>
          </p:cNvPr>
          <p:cNvSpPr/>
          <p:nvPr/>
        </p:nvSpPr>
        <p:spPr>
          <a:xfrm>
            <a:off x="3143437" y="3026503"/>
            <a:ext cx="986906" cy="3486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D2R</a:t>
            </a:r>
            <a:endParaRPr lang="zh-CN" altLang="en-US" sz="1600" dirty="0">
              <a:solidFill>
                <a:schemeClr val="tx1"/>
              </a:solidFill>
            </a:endParaRPr>
          </a:p>
        </p:txBody>
      </p:sp>
      <p:sp>
        <p:nvSpPr>
          <p:cNvPr id="56" name="矩形 55">
            <a:extLst>
              <a:ext uri="{FF2B5EF4-FFF2-40B4-BE49-F238E27FC236}">
                <a16:creationId xmlns:a16="http://schemas.microsoft.com/office/drawing/2014/main" id="{B8C4161C-A012-470C-841D-EA3F343ECA61}"/>
              </a:ext>
            </a:extLst>
          </p:cNvPr>
          <p:cNvSpPr/>
          <p:nvPr/>
        </p:nvSpPr>
        <p:spPr>
          <a:xfrm>
            <a:off x="2967141" y="4675734"/>
            <a:ext cx="1424231" cy="79524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矩形 56">
            <a:extLst>
              <a:ext uri="{FF2B5EF4-FFF2-40B4-BE49-F238E27FC236}">
                <a16:creationId xmlns:a16="http://schemas.microsoft.com/office/drawing/2014/main" id="{F61D59C1-FD40-4317-AD52-029224C83EF5}"/>
              </a:ext>
            </a:extLst>
          </p:cNvPr>
          <p:cNvSpPr/>
          <p:nvPr/>
        </p:nvSpPr>
        <p:spPr>
          <a:xfrm>
            <a:off x="2967141" y="4671035"/>
            <a:ext cx="1424231" cy="369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链接数据</a:t>
            </a:r>
          </a:p>
        </p:txBody>
      </p:sp>
      <p:sp>
        <p:nvSpPr>
          <p:cNvPr id="58" name="矩形 57">
            <a:extLst>
              <a:ext uri="{FF2B5EF4-FFF2-40B4-BE49-F238E27FC236}">
                <a16:creationId xmlns:a16="http://schemas.microsoft.com/office/drawing/2014/main" id="{97BF9446-6235-4E4F-8F88-606CE3AB28CF}"/>
              </a:ext>
            </a:extLst>
          </p:cNvPr>
          <p:cNvSpPr/>
          <p:nvPr/>
        </p:nvSpPr>
        <p:spPr>
          <a:xfrm>
            <a:off x="3156101" y="5063010"/>
            <a:ext cx="986906" cy="3486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图映射</a:t>
            </a:r>
          </a:p>
        </p:txBody>
      </p:sp>
      <p:sp>
        <p:nvSpPr>
          <p:cNvPr id="59" name="矩形 58">
            <a:extLst>
              <a:ext uri="{FF2B5EF4-FFF2-40B4-BE49-F238E27FC236}">
                <a16:creationId xmlns:a16="http://schemas.microsoft.com/office/drawing/2014/main" id="{B3F393CD-A6F8-4ABA-8FF6-77A0DCF81075}"/>
              </a:ext>
            </a:extLst>
          </p:cNvPr>
          <p:cNvSpPr/>
          <p:nvPr/>
        </p:nvSpPr>
        <p:spPr>
          <a:xfrm>
            <a:off x="2967141" y="3685707"/>
            <a:ext cx="1456727" cy="783319"/>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矩形 59">
            <a:extLst>
              <a:ext uri="{FF2B5EF4-FFF2-40B4-BE49-F238E27FC236}">
                <a16:creationId xmlns:a16="http://schemas.microsoft.com/office/drawing/2014/main" id="{6DAB7DD7-D987-4F56-863A-0E61FA21DF0B}"/>
              </a:ext>
            </a:extLst>
          </p:cNvPr>
          <p:cNvSpPr/>
          <p:nvPr/>
        </p:nvSpPr>
        <p:spPr>
          <a:xfrm>
            <a:off x="2967141" y="3682286"/>
            <a:ext cx="1456094" cy="3753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半结构化数据</a:t>
            </a:r>
          </a:p>
        </p:txBody>
      </p:sp>
      <p:sp>
        <p:nvSpPr>
          <p:cNvPr id="61" name="矩形 60">
            <a:extLst>
              <a:ext uri="{FF2B5EF4-FFF2-40B4-BE49-F238E27FC236}">
                <a16:creationId xmlns:a16="http://schemas.microsoft.com/office/drawing/2014/main" id="{156C1881-DBF2-47D4-9CB5-DF4030591B3B}"/>
              </a:ext>
            </a:extLst>
          </p:cNvPr>
          <p:cNvSpPr/>
          <p:nvPr/>
        </p:nvSpPr>
        <p:spPr>
          <a:xfrm>
            <a:off x="4444990" y="2622835"/>
            <a:ext cx="1456727" cy="2859793"/>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 name="矩形 61">
            <a:extLst>
              <a:ext uri="{FF2B5EF4-FFF2-40B4-BE49-F238E27FC236}">
                <a16:creationId xmlns:a16="http://schemas.microsoft.com/office/drawing/2014/main" id="{80B11D4C-28B1-444D-AD91-67D3365420AF}"/>
              </a:ext>
            </a:extLst>
          </p:cNvPr>
          <p:cNvSpPr/>
          <p:nvPr/>
        </p:nvSpPr>
        <p:spPr>
          <a:xfrm>
            <a:off x="4445306" y="2616828"/>
            <a:ext cx="1456094" cy="3753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非结构化数据</a:t>
            </a:r>
          </a:p>
        </p:txBody>
      </p:sp>
      <p:sp>
        <p:nvSpPr>
          <p:cNvPr id="63" name="矩形 62">
            <a:extLst>
              <a:ext uri="{FF2B5EF4-FFF2-40B4-BE49-F238E27FC236}">
                <a16:creationId xmlns:a16="http://schemas.microsoft.com/office/drawing/2014/main" id="{81370CC1-4103-4980-BAA1-09C0AB9B25A8}"/>
              </a:ext>
            </a:extLst>
          </p:cNvPr>
          <p:cNvSpPr/>
          <p:nvPr/>
        </p:nvSpPr>
        <p:spPr>
          <a:xfrm>
            <a:off x="3155331" y="4078858"/>
            <a:ext cx="986906" cy="3486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包装器</a:t>
            </a:r>
          </a:p>
        </p:txBody>
      </p:sp>
      <p:sp>
        <p:nvSpPr>
          <p:cNvPr id="64" name="矩形 63">
            <a:extLst>
              <a:ext uri="{FF2B5EF4-FFF2-40B4-BE49-F238E27FC236}">
                <a16:creationId xmlns:a16="http://schemas.microsoft.com/office/drawing/2014/main" id="{C3A5319E-C82E-42BE-90A7-B39619BBCF5A}"/>
              </a:ext>
            </a:extLst>
          </p:cNvPr>
          <p:cNvSpPr/>
          <p:nvPr/>
        </p:nvSpPr>
        <p:spPr>
          <a:xfrm>
            <a:off x="4598677" y="3019984"/>
            <a:ext cx="1149351" cy="31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LSTM+CRF</a:t>
            </a:r>
            <a:endParaRPr lang="zh-CN" altLang="en-US" sz="1600" dirty="0">
              <a:solidFill>
                <a:schemeClr val="tx1"/>
              </a:solidFill>
            </a:endParaRPr>
          </a:p>
        </p:txBody>
      </p:sp>
      <p:sp>
        <p:nvSpPr>
          <p:cNvPr id="65" name="矩形 64">
            <a:extLst>
              <a:ext uri="{FF2B5EF4-FFF2-40B4-BE49-F238E27FC236}">
                <a16:creationId xmlns:a16="http://schemas.microsoft.com/office/drawing/2014/main" id="{3CEA5E3E-A672-49F0-BB55-18DCAF5703B2}"/>
              </a:ext>
            </a:extLst>
          </p:cNvPr>
          <p:cNvSpPr/>
          <p:nvPr/>
        </p:nvSpPr>
        <p:spPr>
          <a:xfrm>
            <a:off x="4598677" y="3429419"/>
            <a:ext cx="1149351" cy="31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Pipeline</a:t>
            </a:r>
            <a:endParaRPr lang="zh-CN" altLang="en-US" sz="1600" dirty="0">
              <a:solidFill>
                <a:schemeClr val="tx1"/>
              </a:solidFill>
            </a:endParaRPr>
          </a:p>
        </p:txBody>
      </p:sp>
      <p:sp>
        <p:nvSpPr>
          <p:cNvPr id="66" name="矩形 65">
            <a:extLst>
              <a:ext uri="{FF2B5EF4-FFF2-40B4-BE49-F238E27FC236}">
                <a16:creationId xmlns:a16="http://schemas.microsoft.com/office/drawing/2014/main" id="{38556B46-1B34-4FD2-922C-A75BA60182DE}"/>
              </a:ext>
            </a:extLst>
          </p:cNvPr>
          <p:cNvSpPr/>
          <p:nvPr/>
        </p:nvSpPr>
        <p:spPr>
          <a:xfrm>
            <a:off x="4561420" y="3830985"/>
            <a:ext cx="1233554" cy="31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Joint Model</a:t>
            </a:r>
            <a:endParaRPr lang="zh-CN" altLang="en-US" sz="1600" dirty="0">
              <a:solidFill>
                <a:schemeClr val="tx1"/>
              </a:solidFill>
            </a:endParaRPr>
          </a:p>
        </p:txBody>
      </p:sp>
      <p:sp>
        <p:nvSpPr>
          <p:cNvPr id="67" name="矩形 66">
            <a:extLst>
              <a:ext uri="{FF2B5EF4-FFF2-40B4-BE49-F238E27FC236}">
                <a16:creationId xmlns:a16="http://schemas.microsoft.com/office/drawing/2014/main" id="{0AC1550E-A13D-44C4-A5BF-5A343E30223D}"/>
              </a:ext>
            </a:extLst>
          </p:cNvPr>
          <p:cNvSpPr/>
          <p:nvPr/>
        </p:nvSpPr>
        <p:spPr>
          <a:xfrm>
            <a:off x="4468579" y="4232551"/>
            <a:ext cx="1420330" cy="31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Bootstrapping</a:t>
            </a:r>
            <a:endParaRPr lang="zh-CN" altLang="en-US" sz="1600" dirty="0">
              <a:solidFill>
                <a:schemeClr val="tx1"/>
              </a:solidFill>
            </a:endParaRPr>
          </a:p>
        </p:txBody>
      </p:sp>
      <p:sp>
        <p:nvSpPr>
          <p:cNvPr id="68" name="矩形 67">
            <a:extLst>
              <a:ext uri="{FF2B5EF4-FFF2-40B4-BE49-F238E27FC236}">
                <a16:creationId xmlns:a16="http://schemas.microsoft.com/office/drawing/2014/main" id="{C14EDADF-5287-4B85-BE7A-A79430695C7B}"/>
              </a:ext>
            </a:extLst>
          </p:cNvPr>
          <p:cNvSpPr/>
          <p:nvPr/>
        </p:nvSpPr>
        <p:spPr>
          <a:xfrm>
            <a:off x="1507607" y="3470047"/>
            <a:ext cx="897621" cy="325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RDF(S)</a:t>
            </a:r>
            <a:endParaRPr lang="zh-CN" altLang="en-US" sz="1600" dirty="0">
              <a:solidFill>
                <a:schemeClr val="tx1"/>
              </a:solidFill>
            </a:endParaRPr>
          </a:p>
        </p:txBody>
      </p:sp>
      <p:sp>
        <p:nvSpPr>
          <p:cNvPr id="69" name="矩形 68">
            <a:extLst>
              <a:ext uri="{FF2B5EF4-FFF2-40B4-BE49-F238E27FC236}">
                <a16:creationId xmlns:a16="http://schemas.microsoft.com/office/drawing/2014/main" id="{076832F3-D1E6-4421-8B8F-A31D072F970B}"/>
              </a:ext>
            </a:extLst>
          </p:cNvPr>
          <p:cNvSpPr/>
          <p:nvPr/>
        </p:nvSpPr>
        <p:spPr>
          <a:xfrm>
            <a:off x="1507607" y="3827030"/>
            <a:ext cx="897621" cy="325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OWL(2)</a:t>
            </a:r>
            <a:endParaRPr lang="zh-CN" altLang="en-US" sz="1600" dirty="0">
              <a:solidFill>
                <a:schemeClr val="tx1"/>
              </a:solidFill>
            </a:endParaRPr>
          </a:p>
        </p:txBody>
      </p:sp>
      <p:cxnSp>
        <p:nvCxnSpPr>
          <p:cNvPr id="71" name="直接连接符 70">
            <a:extLst>
              <a:ext uri="{FF2B5EF4-FFF2-40B4-BE49-F238E27FC236}">
                <a16:creationId xmlns:a16="http://schemas.microsoft.com/office/drawing/2014/main" id="{C871AA35-6F91-408D-A589-6E75082DDC1C}"/>
              </a:ext>
            </a:extLst>
          </p:cNvPr>
          <p:cNvCxnSpPr>
            <a:cxnSpLocks/>
          </p:cNvCxnSpPr>
          <p:nvPr/>
        </p:nvCxnSpPr>
        <p:spPr>
          <a:xfrm flipV="1">
            <a:off x="1049330" y="3426752"/>
            <a:ext cx="1792580" cy="9544"/>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直接连接符 72">
            <a:extLst>
              <a:ext uri="{FF2B5EF4-FFF2-40B4-BE49-F238E27FC236}">
                <a16:creationId xmlns:a16="http://schemas.microsoft.com/office/drawing/2014/main" id="{9873F3D1-D737-4027-A8BA-C466A3DC57C1}"/>
              </a:ext>
            </a:extLst>
          </p:cNvPr>
          <p:cNvCxnSpPr>
            <a:cxnSpLocks/>
          </p:cNvCxnSpPr>
          <p:nvPr/>
        </p:nvCxnSpPr>
        <p:spPr>
          <a:xfrm>
            <a:off x="4434828" y="4589098"/>
            <a:ext cx="1466379" cy="402"/>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7" name="矩形 76">
            <a:extLst>
              <a:ext uri="{FF2B5EF4-FFF2-40B4-BE49-F238E27FC236}">
                <a16:creationId xmlns:a16="http://schemas.microsoft.com/office/drawing/2014/main" id="{F18AC440-B8AC-40EF-B970-0876F1715072}"/>
              </a:ext>
            </a:extLst>
          </p:cNvPr>
          <p:cNvSpPr/>
          <p:nvPr/>
        </p:nvSpPr>
        <p:spPr>
          <a:xfrm>
            <a:off x="1490695" y="1604395"/>
            <a:ext cx="1057719" cy="398815"/>
          </a:xfrm>
          <a:prstGeom prst="rect">
            <a:avLst/>
          </a:prstGeom>
          <a:solidFill>
            <a:schemeClr val="bg1"/>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tx1"/>
                </a:solidFill>
              </a:rPr>
              <a:t>有害识别</a:t>
            </a:r>
          </a:p>
        </p:txBody>
      </p:sp>
      <p:sp>
        <p:nvSpPr>
          <p:cNvPr id="78" name="矩形 77">
            <a:extLst>
              <a:ext uri="{FF2B5EF4-FFF2-40B4-BE49-F238E27FC236}">
                <a16:creationId xmlns:a16="http://schemas.microsoft.com/office/drawing/2014/main" id="{CDA9403F-0FB6-4105-9A0B-A55CB6AC1AE7}"/>
              </a:ext>
            </a:extLst>
          </p:cNvPr>
          <p:cNvSpPr/>
          <p:nvPr/>
        </p:nvSpPr>
        <p:spPr>
          <a:xfrm>
            <a:off x="3428605" y="1604394"/>
            <a:ext cx="1006223" cy="398815"/>
          </a:xfrm>
          <a:prstGeom prst="rect">
            <a:avLst/>
          </a:prstGeom>
          <a:solidFill>
            <a:schemeClr val="bg1"/>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tx1"/>
                </a:solidFill>
              </a:rPr>
              <a:t>情报搜索</a:t>
            </a:r>
          </a:p>
        </p:txBody>
      </p:sp>
      <p:sp>
        <p:nvSpPr>
          <p:cNvPr id="79" name="矩形 78">
            <a:extLst>
              <a:ext uri="{FF2B5EF4-FFF2-40B4-BE49-F238E27FC236}">
                <a16:creationId xmlns:a16="http://schemas.microsoft.com/office/drawing/2014/main" id="{DE48B197-61B3-4702-8D01-7AD69E1C1A79}"/>
              </a:ext>
            </a:extLst>
          </p:cNvPr>
          <p:cNvSpPr/>
          <p:nvPr/>
        </p:nvSpPr>
        <p:spPr>
          <a:xfrm>
            <a:off x="5619271" y="1620599"/>
            <a:ext cx="1006223" cy="398815"/>
          </a:xfrm>
          <a:prstGeom prst="rect">
            <a:avLst/>
          </a:prstGeom>
          <a:solidFill>
            <a:schemeClr val="bg1"/>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tx1"/>
                </a:solidFill>
              </a:rPr>
              <a:t>事件推理</a:t>
            </a:r>
          </a:p>
        </p:txBody>
      </p:sp>
      <p:sp>
        <p:nvSpPr>
          <p:cNvPr id="80" name="矩形 79">
            <a:extLst>
              <a:ext uri="{FF2B5EF4-FFF2-40B4-BE49-F238E27FC236}">
                <a16:creationId xmlns:a16="http://schemas.microsoft.com/office/drawing/2014/main" id="{7B016337-5474-4275-BD1A-2F0E2323FE6D}"/>
              </a:ext>
            </a:extLst>
          </p:cNvPr>
          <p:cNvSpPr/>
          <p:nvPr/>
        </p:nvSpPr>
        <p:spPr>
          <a:xfrm>
            <a:off x="7695589" y="1616916"/>
            <a:ext cx="1006223" cy="398815"/>
          </a:xfrm>
          <a:prstGeom prst="rect">
            <a:avLst/>
          </a:prstGeom>
          <a:solidFill>
            <a:schemeClr val="bg1"/>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tx1"/>
                </a:solidFill>
              </a:rPr>
              <a:t>社交关系</a:t>
            </a:r>
          </a:p>
        </p:txBody>
      </p:sp>
      <p:sp>
        <p:nvSpPr>
          <p:cNvPr id="81" name="矩形 80">
            <a:extLst>
              <a:ext uri="{FF2B5EF4-FFF2-40B4-BE49-F238E27FC236}">
                <a16:creationId xmlns:a16="http://schemas.microsoft.com/office/drawing/2014/main" id="{727B3293-0B75-41D4-AB7D-330A9E8C5F32}"/>
              </a:ext>
            </a:extLst>
          </p:cNvPr>
          <p:cNvSpPr/>
          <p:nvPr/>
        </p:nvSpPr>
        <p:spPr>
          <a:xfrm>
            <a:off x="9736158" y="1631746"/>
            <a:ext cx="1006223" cy="398815"/>
          </a:xfrm>
          <a:prstGeom prst="rect">
            <a:avLst/>
          </a:prstGeom>
          <a:solidFill>
            <a:schemeClr val="bg1"/>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tx1"/>
                </a:solidFill>
              </a:rPr>
              <a:t>突发事件</a:t>
            </a:r>
          </a:p>
        </p:txBody>
      </p:sp>
      <p:sp>
        <p:nvSpPr>
          <p:cNvPr id="82" name="矩形 81">
            <a:extLst>
              <a:ext uri="{FF2B5EF4-FFF2-40B4-BE49-F238E27FC236}">
                <a16:creationId xmlns:a16="http://schemas.microsoft.com/office/drawing/2014/main" id="{FB171656-FEA4-4C5D-930A-DD35C8704D3F}"/>
              </a:ext>
            </a:extLst>
          </p:cNvPr>
          <p:cNvSpPr/>
          <p:nvPr/>
        </p:nvSpPr>
        <p:spPr>
          <a:xfrm>
            <a:off x="10391069" y="2658432"/>
            <a:ext cx="986906" cy="3486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Neo4j</a:t>
            </a:r>
            <a:endParaRPr lang="zh-CN" altLang="en-US" sz="1600" dirty="0">
              <a:solidFill>
                <a:schemeClr val="tx1"/>
              </a:solidFill>
            </a:endParaRPr>
          </a:p>
        </p:txBody>
      </p:sp>
      <p:sp>
        <p:nvSpPr>
          <p:cNvPr id="83" name="矩形 82">
            <a:extLst>
              <a:ext uri="{FF2B5EF4-FFF2-40B4-BE49-F238E27FC236}">
                <a16:creationId xmlns:a16="http://schemas.microsoft.com/office/drawing/2014/main" id="{5C4EFFCC-FDCD-4A11-86D1-D20C4BF446E3}"/>
              </a:ext>
            </a:extLst>
          </p:cNvPr>
          <p:cNvSpPr/>
          <p:nvPr/>
        </p:nvSpPr>
        <p:spPr>
          <a:xfrm>
            <a:off x="10305102" y="3102128"/>
            <a:ext cx="1212901" cy="3486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JanusGraph</a:t>
            </a:r>
            <a:endParaRPr lang="zh-CN" altLang="en-US" sz="1600" dirty="0">
              <a:solidFill>
                <a:schemeClr val="tx1"/>
              </a:solidFill>
            </a:endParaRPr>
          </a:p>
        </p:txBody>
      </p:sp>
      <p:sp>
        <p:nvSpPr>
          <p:cNvPr id="84" name="矩形 83">
            <a:extLst>
              <a:ext uri="{FF2B5EF4-FFF2-40B4-BE49-F238E27FC236}">
                <a16:creationId xmlns:a16="http://schemas.microsoft.com/office/drawing/2014/main" id="{3CD94D74-3336-4642-AD0E-BFEAB132173F}"/>
              </a:ext>
            </a:extLst>
          </p:cNvPr>
          <p:cNvSpPr/>
          <p:nvPr/>
        </p:nvSpPr>
        <p:spPr>
          <a:xfrm>
            <a:off x="10418099" y="3562627"/>
            <a:ext cx="986906" cy="3486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RDF4J</a:t>
            </a:r>
            <a:endParaRPr lang="zh-CN" altLang="en-US" sz="1600" dirty="0">
              <a:solidFill>
                <a:schemeClr val="tx1"/>
              </a:solidFill>
            </a:endParaRPr>
          </a:p>
        </p:txBody>
      </p:sp>
      <p:sp>
        <p:nvSpPr>
          <p:cNvPr id="85" name="矩形 84">
            <a:extLst>
              <a:ext uri="{FF2B5EF4-FFF2-40B4-BE49-F238E27FC236}">
                <a16:creationId xmlns:a16="http://schemas.microsoft.com/office/drawing/2014/main" id="{5E322DF5-CC12-4DF4-83D5-0D842B2E1F66}"/>
              </a:ext>
            </a:extLst>
          </p:cNvPr>
          <p:cNvSpPr/>
          <p:nvPr/>
        </p:nvSpPr>
        <p:spPr>
          <a:xfrm>
            <a:off x="10418099" y="4022353"/>
            <a:ext cx="986906" cy="3486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gStore</a:t>
            </a:r>
            <a:endParaRPr lang="zh-CN" altLang="en-US" sz="1600" dirty="0">
              <a:solidFill>
                <a:schemeClr val="tx1"/>
              </a:solidFill>
            </a:endParaRPr>
          </a:p>
        </p:txBody>
      </p:sp>
      <p:sp>
        <p:nvSpPr>
          <p:cNvPr id="86" name="矩形 85">
            <a:extLst>
              <a:ext uri="{FF2B5EF4-FFF2-40B4-BE49-F238E27FC236}">
                <a16:creationId xmlns:a16="http://schemas.microsoft.com/office/drawing/2014/main" id="{066792ED-B888-4355-A4FA-C1413323CBF2}"/>
              </a:ext>
            </a:extLst>
          </p:cNvPr>
          <p:cNvSpPr/>
          <p:nvPr/>
        </p:nvSpPr>
        <p:spPr>
          <a:xfrm>
            <a:off x="4584813" y="4654393"/>
            <a:ext cx="1149351" cy="31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DeepDive</a:t>
            </a:r>
            <a:endParaRPr lang="zh-CN" altLang="en-US" sz="1600" dirty="0">
              <a:solidFill>
                <a:schemeClr val="tx1"/>
              </a:solidFill>
            </a:endParaRPr>
          </a:p>
        </p:txBody>
      </p:sp>
      <p:sp>
        <p:nvSpPr>
          <p:cNvPr id="87" name="矩形 86">
            <a:extLst>
              <a:ext uri="{FF2B5EF4-FFF2-40B4-BE49-F238E27FC236}">
                <a16:creationId xmlns:a16="http://schemas.microsoft.com/office/drawing/2014/main" id="{4DEDE94E-8018-4F0A-9EC1-9F1D142ABFE6}"/>
              </a:ext>
            </a:extLst>
          </p:cNvPr>
          <p:cNvSpPr/>
          <p:nvPr/>
        </p:nvSpPr>
        <p:spPr>
          <a:xfrm>
            <a:off x="6330136" y="2669230"/>
            <a:ext cx="1149351" cy="31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LIMES</a:t>
            </a:r>
            <a:endParaRPr lang="zh-CN" altLang="en-US" sz="1600" dirty="0">
              <a:solidFill>
                <a:schemeClr val="tx1"/>
              </a:solidFill>
            </a:endParaRPr>
          </a:p>
        </p:txBody>
      </p:sp>
      <p:sp>
        <p:nvSpPr>
          <p:cNvPr id="88" name="矩形 87">
            <a:extLst>
              <a:ext uri="{FF2B5EF4-FFF2-40B4-BE49-F238E27FC236}">
                <a16:creationId xmlns:a16="http://schemas.microsoft.com/office/drawing/2014/main" id="{9D3BFD5B-00DD-4524-BC51-CA7B4A9A5369}"/>
              </a:ext>
            </a:extLst>
          </p:cNvPr>
          <p:cNvSpPr/>
          <p:nvPr/>
        </p:nvSpPr>
        <p:spPr>
          <a:xfrm>
            <a:off x="6337006" y="3076756"/>
            <a:ext cx="1149351" cy="31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Dedupe</a:t>
            </a:r>
            <a:endParaRPr lang="zh-CN" altLang="en-US" sz="1600" dirty="0">
              <a:solidFill>
                <a:schemeClr val="tx1"/>
              </a:solidFill>
            </a:endParaRPr>
          </a:p>
        </p:txBody>
      </p:sp>
      <p:sp>
        <p:nvSpPr>
          <p:cNvPr id="89" name="矩形 88">
            <a:extLst>
              <a:ext uri="{FF2B5EF4-FFF2-40B4-BE49-F238E27FC236}">
                <a16:creationId xmlns:a16="http://schemas.microsoft.com/office/drawing/2014/main" id="{18032B86-0B96-4FCE-B15E-48D5608BAAF7}"/>
              </a:ext>
            </a:extLst>
          </p:cNvPr>
          <p:cNvSpPr/>
          <p:nvPr/>
        </p:nvSpPr>
        <p:spPr>
          <a:xfrm>
            <a:off x="8491335" y="2659528"/>
            <a:ext cx="1149351" cy="31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PRA</a:t>
            </a:r>
            <a:endParaRPr lang="zh-CN" altLang="en-US" sz="1600" dirty="0">
              <a:solidFill>
                <a:schemeClr val="tx1"/>
              </a:solidFill>
            </a:endParaRPr>
          </a:p>
        </p:txBody>
      </p:sp>
      <p:sp>
        <p:nvSpPr>
          <p:cNvPr id="90" name="矩形 89">
            <a:extLst>
              <a:ext uri="{FF2B5EF4-FFF2-40B4-BE49-F238E27FC236}">
                <a16:creationId xmlns:a16="http://schemas.microsoft.com/office/drawing/2014/main" id="{80644338-DDEB-4EB8-A933-557430A98DC5}"/>
              </a:ext>
            </a:extLst>
          </p:cNvPr>
          <p:cNvSpPr/>
          <p:nvPr/>
        </p:nvSpPr>
        <p:spPr>
          <a:xfrm>
            <a:off x="8504222" y="3056921"/>
            <a:ext cx="1149351" cy="31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AMIE</a:t>
            </a:r>
            <a:endParaRPr lang="zh-CN" altLang="en-US" sz="1600" dirty="0">
              <a:solidFill>
                <a:schemeClr val="tx1"/>
              </a:solidFill>
            </a:endParaRPr>
          </a:p>
        </p:txBody>
      </p:sp>
      <p:sp>
        <p:nvSpPr>
          <p:cNvPr id="91" name="矩形 90">
            <a:extLst>
              <a:ext uri="{FF2B5EF4-FFF2-40B4-BE49-F238E27FC236}">
                <a16:creationId xmlns:a16="http://schemas.microsoft.com/office/drawing/2014/main" id="{6ABB97F8-E610-4F32-88BF-5D83DA53D582}"/>
              </a:ext>
            </a:extLst>
          </p:cNvPr>
          <p:cNvSpPr/>
          <p:nvPr/>
        </p:nvSpPr>
        <p:spPr>
          <a:xfrm>
            <a:off x="6330136" y="3476812"/>
            <a:ext cx="1149351" cy="31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Falcon-AO</a:t>
            </a:r>
            <a:endParaRPr lang="zh-CN" altLang="en-US" sz="1600" dirty="0">
              <a:solidFill>
                <a:schemeClr val="tx1"/>
              </a:solidFill>
            </a:endParaRPr>
          </a:p>
        </p:txBody>
      </p:sp>
      <p:sp>
        <p:nvSpPr>
          <p:cNvPr id="92" name="矩形 91">
            <a:extLst>
              <a:ext uri="{FF2B5EF4-FFF2-40B4-BE49-F238E27FC236}">
                <a16:creationId xmlns:a16="http://schemas.microsoft.com/office/drawing/2014/main" id="{3E2A7DF8-A538-4E7B-9A20-AE9E1FC5EDEA}"/>
              </a:ext>
            </a:extLst>
          </p:cNvPr>
          <p:cNvSpPr/>
          <p:nvPr/>
        </p:nvSpPr>
        <p:spPr>
          <a:xfrm>
            <a:off x="1502803" y="4164707"/>
            <a:ext cx="897621" cy="325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SPARQL</a:t>
            </a:r>
            <a:endParaRPr lang="zh-CN" altLang="en-US" sz="1600" dirty="0">
              <a:solidFill>
                <a:schemeClr val="tx1"/>
              </a:solidFill>
            </a:endParaRPr>
          </a:p>
        </p:txBody>
      </p:sp>
      <p:sp>
        <p:nvSpPr>
          <p:cNvPr id="93" name="矩形 92">
            <a:extLst>
              <a:ext uri="{FF2B5EF4-FFF2-40B4-BE49-F238E27FC236}">
                <a16:creationId xmlns:a16="http://schemas.microsoft.com/office/drawing/2014/main" id="{AB3AD241-E947-46D0-9DE8-3EB06D3E426F}"/>
              </a:ext>
            </a:extLst>
          </p:cNvPr>
          <p:cNvSpPr/>
          <p:nvPr/>
        </p:nvSpPr>
        <p:spPr>
          <a:xfrm>
            <a:off x="6321693" y="3878456"/>
            <a:ext cx="1149351" cy="31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PageRank</a:t>
            </a:r>
            <a:endParaRPr lang="zh-CN" altLang="en-US" sz="1600" dirty="0">
              <a:solidFill>
                <a:schemeClr val="tx1"/>
              </a:solidFill>
            </a:endParaRPr>
          </a:p>
        </p:txBody>
      </p:sp>
      <p:cxnSp>
        <p:nvCxnSpPr>
          <p:cNvPr id="94" name="直接连接符 93">
            <a:extLst>
              <a:ext uri="{FF2B5EF4-FFF2-40B4-BE49-F238E27FC236}">
                <a16:creationId xmlns:a16="http://schemas.microsoft.com/office/drawing/2014/main" id="{EF7AD9EF-B658-47D8-A826-8F189F399081}"/>
              </a:ext>
            </a:extLst>
          </p:cNvPr>
          <p:cNvCxnSpPr>
            <a:cxnSpLocks/>
          </p:cNvCxnSpPr>
          <p:nvPr/>
        </p:nvCxnSpPr>
        <p:spPr>
          <a:xfrm>
            <a:off x="6033304" y="3827030"/>
            <a:ext cx="1869918" cy="0"/>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矩形 94">
            <a:extLst>
              <a:ext uri="{FF2B5EF4-FFF2-40B4-BE49-F238E27FC236}">
                <a16:creationId xmlns:a16="http://schemas.microsoft.com/office/drawing/2014/main" id="{68658802-0105-4BEA-AFE8-510E051E84C5}"/>
              </a:ext>
            </a:extLst>
          </p:cNvPr>
          <p:cNvSpPr/>
          <p:nvPr/>
        </p:nvSpPr>
        <p:spPr>
          <a:xfrm>
            <a:off x="8491334" y="3473513"/>
            <a:ext cx="1149351" cy="31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RDFox</a:t>
            </a:r>
            <a:endParaRPr lang="zh-CN" altLang="en-US" sz="1600" dirty="0">
              <a:solidFill>
                <a:schemeClr val="tx1"/>
              </a:solidFill>
            </a:endParaRPr>
          </a:p>
        </p:txBody>
      </p:sp>
      <p:sp>
        <p:nvSpPr>
          <p:cNvPr id="96" name="矩形 95">
            <a:extLst>
              <a:ext uri="{FF2B5EF4-FFF2-40B4-BE49-F238E27FC236}">
                <a16:creationId xmlns:a16="http://schemas.microsoft.com/office/drawing/2014/main" id="{BF661408-51DE-4792-93E6-E841FD063525}"/>
              </a:ext>
            </a:extLst>
          </p:cNvPr>
          <p:cNvSpPr/>
          <p:nvPr/>
        </p:nvSpPr>
        <p:spPr>
          <a:xfrm>
            <a:off x="8500028" y="3900112"/>
            <a:ext cx="1149351" cy="31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Drools</a:t>
            </a:r>
            <a:endParaRPr lang="zh-CN" altLang="en-US" sz="1600" dirty="0">
              <a:solidFill>
                <a:schemeClr val="tx1"/>
              </a:solidFill>
            </a:endParaRPr>
          </a:p>
        </p:txBody>
      </p:sp>
    </p:spTree>
    <p:extLst>
      <p:ext uri="{BB962C8B-B14F-4D97-AF65-F5344CB8AC3E}">
        <p14:creationId xmlns:p14="http://schemas.microsoft.com/office/powerpoint/2010/main" val="46381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80881-7437-4AFA-B808-ABAB05597772}"/>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264BDD2D-6A8C-4729-BCDD-22EA090AAA3C}"/>
              </a:ext>
            </a:extLst>
          </p:cNvPr>
          <p:cNvSpPr>
            <a:spLocks noGrp="1"/>
          </p:cNvSpPr>
          <p:nvPr>
            <p:ph sz="quarter" idx="13"/>
          </p:nvPr>
        </p:nvSpPr>
        <p:spPr>
          <a:xfrm>
            <a:off x="914087" y="2084998"/>
            <a:ext cx="10363826" cy="4407877"/>
          </a:xfrm>
        </p:spPr>
        <p:txBody>
          <a:bodyPr>
            <a:normAutofit fontScale="40000" lnSpcReduction="20000"/>
          </a:bodyPr>
          <a:lstStyle/>
          <a:p>
            <a:pPr>
              <a:lnSpc>
                <a:spcPct val="120000"/>
              </a:lnSpc>
            </a:pPr>
            <a:r>
              <a:rPr lang="zh-CN" altLang="en-US" sz="4500" b="1" dirty="0"/>
              <a:t>基础工具</a:t>
            </a:r>
            <a:r>
              <a:rPr lang="zh-CN" altLang="en-US" sz="4500" dirty="0"/>
              <a:t>：</a:t>
            </a:r>
            <a:endParaRPr lang="en-US" altLang="zh-CN" sz="4500" dirty="0"/>
          </a:p>
          <a:p>
            <a:pPr>
              <a:lnSpc>
                <a:spcPct val="120000"/>
              </a:lnSpc>
            </a:pPr>
            <a:r>
              <a:rPr lang="en-US" altLang="zh-CN" sz="4500" dirty="0" err="1"/>
              <a:t>scikit</a:t>
            </a:r>
            <a:r>
              <a:rPr lang="en-US" altLang="zh-CN" sz="4500" dirty="0"/>
              <a:t>-learn</a:t>
            </a:r>
            <a:r>
              <a:rPr lang="zh-CN" altLang="en-US" sz="4500" dirty="0"/>
              <a:t>：</a:t>
            </a:r>
            <a:r>
              <a:rPr lang="zh-CN" altLang="zh-CN" sz="4500" dirty="0"/>
              <a:t>一个基于</a:t>
            </a:r>
            <a:r>
              <a:rPr lang="en-US" altLang="zh-CN" sz="4500" dirty="0"/>
              <a:t>SciPy</a:t>
            </a:r>
            <a:r>
              <a:rPr lang="zh-CN" altLang="zh-CN" sz="4500" dirty="0"/>
              <a:t>和</a:t>
            </a:r>
            <a:r>
              <a:rPr lang="en-US" altLang="zh-CN" sz="4500" dirty="0" err="1"/>
              <a:t>Numpy</a:t>
            </a:r>
            <a:r>
              <a:rPr lang="zh-CN" altLang="zh-CN" sz="4500" dirty="0"/>
              <a:t>的开源机器学习模块，包括分类、回归、聚类系列算法，主要算法有</a:t>
            </a:r>
            <a:r>
              <a:rPr lang="en-US" altLang="zh-CN" sz="4500" dirty="0"/>
              <a:t>SVM</a:t>
            </a:r>
            <a:r>
              <a:rPr lang="zh-CN" altLang="zh-CN" sz="4500" dirty="0"/>
              <a:t>、逻辑回归、朴素贝叶斯、</a:t>
            </a:r>
            <a:r>
              <a:rPr lang="en-US" altLang="zh-CN" sz="4500" dirty="0" err="1"/>
              <a:t>Kmeans</a:t>
            </a:r>
            <a:r>
              <a:rPr lang="zh-CN" altLang="zh-CN" sz="4500" dirty="0"/>
              <a:t>、</a:t>
            </a:r>
            <a:r>
              <a:rPr lang="en-US" altLang="zh-CN" sz="4500" dirty="0"/>
              <a:t>DBSCAN</a:t>
            </a:r>
            <a:r>
              <a:rPr lang="zh-CN" altLang="zh-CN" sz="4500" dirty="0"/>
              <a:t>等；也提供了一些语料库。</a:t>
            </a:r>
          </a:p>
          <a:p>
            <a:pPr>
              <a:lnSpc>
                <a:spcPct val="120000"/>
              </a:lnSpc>
            </a:pPr>
            <a:r>
              <a:rPr lang="en-US" altLang="zh-CN" sz="4500" dirty="0"/>
              <a:t>MapReduce</a:t>
            </a:r>
            <a:r>
              <a:rPr lang="zh-CN" altLang="en-US" sz="4500" dirty="0"/>
              <a:t>：一种编程模型，用于大规模数据集（大于</a:t>
            </a:r>
            <a:r>
              <a:rPr lang="en-US" altLang="zh-CN" sz="4500" dirty="0"/>
              <a:t>1TB</a:t>
            </a:r>
            <a:r>
              <a:rPr lang="zh-CN" altLang="en-US" sz="4500" dirty="0"/>
              <a:t>）的并行运算。</a:t>
            </a:r>
            <a:endParaRPr lang="zh-CN" altLang="zh-CN" sz="4500" dirty="0"/>
          </a:p>
          <a:p>
            <a:pPr>
              <a:lnSpc>
                <a:spcPct val="120000"/>
              </a:lnSpc>
            </a:pPr>
            <a:r>
              <a:rPr lang="en-US" altLang="zh-CN" sz="4500" dirty="0"/>
              <a:t>Pandas</a:t>
            </a:r>
            <a:r>
              <a:rPr lang="zh-CN" altLang="zh-CN" sz="4500" dirty="0"/>
              <a:t>：</a:t>
            </a:r>
            <a:r>
              <a:rPr lang="zh-CN" altLang="en-US" sz="4500" dirty="0"/>
              <a:t>是基于</a:t>
            </a:r>
            <a:r>
              <a:rPr lang="en-US" altLang="zh-CN" sz="4500" dirty="0"/>
              <a:t>NumPy </a:t>
            </a:r>
            <a:r>
              <a:rPr lang="zh-CN" altLang="en-US" sz="4500" dirty="0"/>
              <a:t>的一种工具，该工具是为了解决数据分析任务而创建的。</a:t>
            </a:r>
            <a:r>
              <a:rPr lang="en-US" altLang="zh-CN" sz="4500" dirty="0"/>
              <a:t>Pandas </a:t>
            </a:r>
            <a:r>
              <a:rPr lang="zh-CN" altLang="en-US" sz="4500" dirty="0"/>
              <a:t>纳入了大量库和一些标准的数据模型，提供了高效地操作大型数据集所需的工具。</a:t>
            </a:r>
            <a:endParaRPr lang="en-US" altLang="zh-CN" sz="4500" dirty="0"/>
          </a:p>
          <a:p>
            <a:pPr>
              <a:lnSpc>
                <a:spcPct val="120000"/>
              </a:lnSpc>
            </a:pPr>
            <a:r>
              <a:rPr lang="en-US" altLang="zh-CN" sz="4500" dirty="0" err="1"/>
              <a:t>Statsmodels</a:t>
            </a:r>
            <a:r>
              <a:rPr lang="zh-CN" altLang="en-US" sz="4500" dirty="0"/>
              <a:t>：</a:t>
            </a:r>
            <a:r>
              <a:rPr lang="zh-CN" altLang="zh-CN" sz="4500" dirty="0"/>
              <a:t>是一个</a:t>
            </a:r>
            <a:r>
              <a:rPr lang="en-US" altLang="zh-CN" sz="4500" dirty="0"/>
              <a:t>Python</a:t>
            </a:r>
            <a:r>
              <a:rPr lang="zh-CN" altLang="zh-CN" sz="4500" dirty="0"/>
              <a:t>模块</a:t>
            </a:r>
            <a:r>
              <a:rPr lang="en-US" altLang="zh-CN" sz="4500" dirty="0"/>
              <a:t>,</a:t>
            </a:r>
            <a:r>
              <a:rPr lang="zh-CN" altLang="zh-CN" sz="4500" dirty="0"/>
              <a:t>它提供对许多不同统计模型估计的类和函数</a:t>
            </a:r>
            <a:r>
              <a:rPr lang="en-US" altLang="zh-CN" sz="4500" dirty="0"/>
              <a:t>,</a:t>
            </a:r>
            <a:r>
              <a:rPr lang="zh-CN" altLang="zh-CN" sz="4500" dirty="0"/>
              <a:t>并且可以进行统计测试和统计数据的探索。</a:t>
            </a:r>
          </a:p>
          <a:p>
            <a:pPr>
              <a:lnSpc>
                <a:spcPct val="120000"/>
              </a:lnSpc>
            </a:pPr>
            <a:r>
              <a:rPr lang="en-US" altLang="zh-CN" sz="4500" dirty="0"/>
              <a:t>matplotlib</a:t>
            </a:r>
            <a:r>
              <a:rPr lang="zh-CN" altLang="en-US" sz="4500" dirty="0"/>
              <a:t>：</a:t>
            </a:r>
            <a:r>
              <a:rPr lang="en-US" altLang="zh-CN" sz="4500" dirty="0"/>
              <a:t>Python</a:t>
            </a:r>
            <a:r>
              <a:rPr lang="zh-CN" altLang="zh-CN" sz="4500" dirty="0"/>
              <a:t>可视化</a:t>
            </a:r>
            <a:r>
              <a:rPr lang="zh-CN" altLang="en-US" sz="4500" dirty="0"/>
              <a:t>库</a:t>
            </a:r>
            <a:endParaRPr lang="zh-CN" altLang="zh-CN" sz="4500" dirty="0"/>
          </a:p>
          <a:p>
            <a:pPr>
              <a:lnSpc>
                <a:spcPct val="120000"/>
              </a:lnSpc>
            </a:pPr>
            <a:r>
              <a:rPr lang="en-US" altLang="zh-CN" sz="4500" dirty="0" err="1"/>
              <a:t>jieba</a:t>
            </a:r>
            <a:r>
              <a:rPr lang="zh-CN" altLang="en-US" sz="4500" dirty="0"/>
              <a:t>：主要用于中文</a:t>
            </a:r>
            <a:r>
              <a:rPr lang="zh-CN" altLang="zh-CN" sz="4500" dirty="0"/>
              <a:t>分词</a:t>
            </a:r>
            <a:r>
              <a:rPr lang="zh-CN" altLang="en-US" sz="4500" dirty="0"/>
              <a:t>等。</a:t>
            </a:r>
            <a:endParaRPr lang="zh-CN" altLang="zh-CN" sz="4500" dirty="0"/>
          </a:p>
          <a:p>
            <a:pPr>
              <a:lnSpc>
                <a:spcPct val="120000"/>
              </a:lnSpc>
            </a:pPr>
            <a:r>
              <a:rPr lang="en-US" altLang="zh-CN" sz="4500" dirty="0"/>
              <a:t>NLTK</a:t>
            </a:r>
            <a:r>
              <a:rPr lang="zh-CN" altLang="en-US" sz="4500" dirty="0"/>
              <a:t>：</a:t>
            </a:r>
            <a:r>
              <a:rPr lang="zh-CN" altLang="zh-CN" sz="4500" dirty="0"/>
              <a:t>自然语言处理工具包</a:t>
            </a:r>
          </a:p>
          <a:p>
            <a:pPr>
              <a:lnSpc>
                <a:spcPct val="120000"/>
              </a:lnSpc>
            </a:pPr>
            <a:r>
              <a:rPr lang="en-US" altLang="zh-CN" sz="4500" dirty="0"/>
              <a:t>Caffe</a:t>
            </a:r>
            <a:r>
              <a:rPr lang="zh-CN" altLang="en-US" sz="4500" dirty="0"/>
              <a:t>：</a:t>
            </a:r>
            <a:r>
              <a:rPr lang="zh-CN" altLang="zh-CN" sz="4500" dirty="0"/>
              <a:t>卷积神经网络框架</a:t>
            </a:r>
            <a:r>
              <a:rPr lang="zh-CN" altLang="en-US" sz="4500" dirty="0"/>
              <a:t>，</a:t>
            </a:r>
            <a:r>
              <a:rPr lang="zh-CN" altLang="zh-CN" sz="4500" dirty="0"/>
              <a:t>专注于卷积神经网络和图像处理</a:t>
            </a:r>
            <a:r>
              <a:rPr lang="zh-CN" altLang="en-US" sz="4500" dirty="0"/>
              <a:t>，</a:t>
            </a:r>
            <a:r>
              <a:rPr lang="zh-CN" altLang="zh-CN" sz="4500" dirty="0"/>
              <a:t>是用</a:t>
            </a:r>
            <a:r>
              <a:rPr lang="en-US" altLang="zh-CN" sz="4500" dirty="0"/>
              <a:t>C ++</a:t>
            </a:r>
            <a:r>
              <a:rPr lang="zh-CN" altLang="zh-CN" sz="4500" dirty="0"/>
              <a:t>语言写成的。</a:t>
            </a:r>
          </a:p>
          <a:p>
            <a:endParaRPr lang="zh-CN" altLang="en-US" dirty="0"/>
          </a:p>
        </p:txBody>
      </p:sp>
    </p:spTree>
    <p:extLst>
      <p:ext uri="{BB962C8B-B14F-4D97-AF65-F5344CB8AC3E}">
        <p14:creationId xmlns:p14="http://schemas.microsoft.com/office/powerpoint/2010/main" val="327330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4F1D7-72CC-4C5C-9F40-D32B1A97F08C}"/>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325FFC65-DC1E-4674-A791-EE3624AA863A}"/>
              </a:ext>
            </a:extLst>
          </p:cNvPr>
          <p:cNvSpPr>
            <a:spLocks noGrp="1"/>
          </p:cNvSpPr>
          <p:nvPr>
            <p:ph sz="quarter" idx="13"/>
          </p:nvPr>
        </p:nvSpPr>
        <p:spPr/>
        <p:txBody>
          <a:bodyPr>
            <a:normAutofit fontScale="92500" lnSpcReduction="10000"/>
          </a:bodyPr>
          <a:lstStyle/>
          <a:p>
            <a:pPr>
              <a:lnSpc>
                <a:spcPct val="110000"/>
              </a:lnSpc>
            </a:pPr>
            <a:r>
              <a:rPr lang="zh-CN" altLang="en-US" b="1" dirty="0"/>
              <a:t>知识建模</a:t>
            </a:r>
            <a:r>
              <a:rPr lang="zh-CN" altLang="en-US" dirty="0"/>
              <a:t>：</a:t>
            </a:r>
            <a:endParaRPr lang="en-US" altLang="zh-CN" dirty="0"/>
          </a:p>
          <a:p>
            <a:pPr>
              <a:lnSpc>
                <a:spcPct val="110000"/>
              </a:lnSpc>
            </a:pPr>
            <a:r>
              <a:rPr lang="en-US" altLang="zh-CN" dirty="0"/>
              <a:t>Protégé</a:t>
            </a:r>
            <a:r>
              <a:rPr lang="zh-CN" altLang="en-US" dirty="0"/>
              <a:t>：本体编辑器；基于</a:t>
            </a:r>
            <a:r>
              <a:rPr lang="en-US" altLang="zh-CN" dirty="0"/>
              <a:t>RDF(S)</a:t>
            </a:r>
            <a:r>
              <a:rPr lang="zh-CN" altLang="en-US" dirty="0"/>
              <a:t>，</a:t>
            </a:r>
            <a:r>
              <a:rPr lang="en-US" altLang="zh-CN" dirty="0"/>
              <a:t>OWL</a:t>
            </a:r>
            <a:r>
              <a:rPr lang="zh-CN" altLang="en-US" dirty="0"/>
              <a:t>等语义网规范；图形化界面；适用于原型构建场景。存在的缺点是需要个人编辑，不能多人并行编辑等。</a:t>
            </a:r>
            <a:endParaRPr lang="en-US" altLang="zh-CN" dirty="0"/>
          </a:p>
          <a:p>
            <a:pPr>
              <a:lnSpc>
                <a:spcPct val="110000"/>
              </a:lnSpc>
            </a:pPr>
            <a:r>
              <a:rPr lang="en-US" altLang="zh-CN" dirty="0" err="1"/>
              <a:t>Hozo</a:t>
            </a:r>
            <a:r>
              <a:rPr lang="zh-CN" altLang="zh-CN" dirty="0"/>
              <a:t>：日本开发的，适用于中文，支持分布式，但不支持推理机。不能集成，没有推理机的接口。</a:t>
            </a:r>
            <a:endParaRPr lang="en-US" altLang="zh-CN" dirty="0"/>
          </a:p>
          <a:p>
            <a:pPr>
              <a:lnSpc>
                <a:spcPct val="110000"/>
              </a:lnSpc>
            </a:pPr>
            <a:r>
              <a:rPr lang="zh-CN" altLang="en-US" dirty="0"/>
              <a:t>如果确实有比较高的要求，会需要自己构建一个适用的建模工具。</a:t>
            </a:r>
            <a:endParaRPr lang="en-US" altLang="zh-CN" dirty="0"/>
          </a:p>
          <a:p>
            <a:endParaRPr lang="zh-CN" altLang="en-US" dirty="0"/>
          </a:p>
        </p:txBody>
      </p:sp>
    </p:spTree>
    <p:extLst>
      <p:ext uri="{BB962C8B-B14F-4D97-AF65-F5344CB8AC3E}">
        <p14:creationId xmlns:p14="http://schemas.microsoft.com/office/powerpoint/2010/main" val="1955595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1ED0C-32FC-4F8D-ADDB-3870E9F4D414}"/>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655BA275-9C0E-468F-BAAC-DC1C7ED33079}"/>
              </a:ext>
            </a:extLst>
          </p:cNvPr>
          <p:cNvSpPr>
            <a:spLocks noGrp="1"/>
          </p:cNvSpPr>
          <p:nvPr>
            <p:ph sz="quarter" idx="13"/>
          </p:nvPr>
        </p:nvSpPr>
        <p:spPr/>
        <p:txBody>
          <a:bodyPr/>
          <a:lstStyle/>
          <a:p>
            <a:pPr>
              <a:lnSpc>
                <a:spcPct val="100000"/>
              </a:lnSpc>
            </a:pPr>
            <a:r>
              <a:rPr lang="zh-CN" altLang="en-US" sz="2000" b="1" dirty="0"/>
              <a:t>知识抽取</a:t>
            </a:r>
            <a:r>
              <a:rPr lang="zh-CN" altLang="en-US" sz="2000" dirty="0"/>
              <a:t>：</a:t>
            </a:r>
            <a:endParaRPr lang="en-US" altLang="zh-CN" sz="2000" dirty="0"/>
          </a:p>
          <a:p>
            <a:pPr>
              <a:lnSpc>
                <a:spcPct val="100000"/>
              </a:lnSpc>
            </a:pPr>
            <a:r>
              <a:rPr lang="en-US" altLang="zh-CN" sz="2000" dirty="0" err="1"/>
              <a:t>DeepDive</a:t>
            </a:r>
            <a:r>
              <a:rPr lang="zh-CN" altLang="zh-CN" sz="2000" dirty="0"/>
              <a:t>：主要针对关系抽取，在指定的关系抽取中效果比较理想，在实体确定后可以很好地进行关系抽取；未提供专门的针对概念、实体和事件抽取的支持；支持中文关系抽取，仅需要引入中文相关的基础处理工具即可；需要大量的标注语料支持，通过人工设置标注规则。</a:t>
            </a:r>
          </a:p>
          <a:p>
            <a:endParaRPr lang="zh-CN" altLang="en-US" dirty="0"/>
          </a:p>
        </p:txBody>
      </p:sp>
    </p:spTree>
    <p:extLst>
      <p:ext uri="{BB962C8B-B14F-4D97-AF65-F5344CB8AC3E}">
        <p14:creationId xmlns:p14="http://schemas.microsoft.com/office/powerpoint/2010/main" val="1857326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522F7-465E-48B5-B0B7-3E55993C0C24}"/>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C2BA1365-F961-4DDB-A3CB-76BB7A8F7057}"/>
              </a:ext>
            </a:extLst>
          </p:cNvPr>
          <p:cNvSpPr>
            <a:spLocks noGrp="1"/>
          </p:cNvSpPr>
          <p:nvPr>
            <p:ph sz="quarter" idx="13"/>
          </p:nvPr>
        </p:nvSpPr>
        <p:spPr>
          <a:xfrm>
            <a:off x="913774" y="2186354"/>
            <a:ext cx="10363826" cy="4185138"/>
          </a:xfrm>
        </p:spPr>
        <p:txBody>
          <a:bodyPr>
            <a:normAutofit/>
          </a:bodyPr>
          <a:lstStyle/>
          <a:p>
            <a:pPr>
              <a:lnSpc>
                <a:spcPct val="120000"/>
              </a:lnSpc>
            </a:pPr>
            <a:r>
              <a:rPr lang="zh-CN" altLang="en-US" sz="1800" dirty="0"/>
              <a:t>知识获取关键技术与难点：</a:t>
            </a:r>
            <a:endParaRPr lang="en-US" altLang="zh-CN" sz="1800" dirty="0"/>
          </a:p>
          <a:p>
            <a:pPr>
              <a:lnSpc>
                <a:spcPct val="120000"/>
              </a:lnSpc>
            </a:pPr>
            <a:r>
              <a:rPr lang="zh-CN" altLang="en-US" sz="1800" dirty="0"/>
              <a:t>从结构化数据库中获取知识：</a:t>
            </a:r>
            <a:r>
              <a:rPr lang="en-US" altLang="zh-CN" sz="1800" dirty="0"/>
              <a:t>D2R</a:t>
            </a:r>
          </a:p>
          <a:p>
            <a:pPr lvl="1">
              <a:lnSpc>
                <a:spcPct val="120000"/>
              </a:lnSpc>
            </a:pPr>
            <a:r>
              <a:rPr lang="zh-CN" altLang="en-US" sz="1800" dirty="0"/>
              <a:t>难点：复杂表数据的处理</a:t>
            </a:r>
          </a:p>
          <a:p>
            <a:pPr>
              <a:lnSpc>
                <a:spcPct val="120000"/>
              </a:lnSpc>
            </a:pPr>
            <a:r>
              <a:rPr lang="zh-CN" altLang="en-US" sz="1800" dirty="0"/>
              <a:t>从链接数据中获取知识：图映射</a:t>
            </a:r>
          </a:p>
          <a:p>
            <a:pPr lvl="1">
              <a:lnSpc>
                <a:spcPct val="120000"/>
              </a:lnSpc>
            </a:pPr>
            <a:r>
              <a:rPr lang="zh-CN" altLang="en-US" sz="1800" dirty="0"/>
              <a:t>难点：数据对齐</a:t>
            </a:r>
          </a:p>
          <a:p>
            <a:pPr>
              <a:lnSpc>
                <a:spcPct val="120000"/>
              </a:lnSpc>
            </a:pPr>
            <a:r>
              <a:rPr lang="zh-CN" altLang="en-US" sz="1800" dirty="0"/>
              <a:t>从半结构化（网站）数据中获取知识：使用包装器</a:t>
            </a:r>
          </a:p>
          <a:p>
            <a:pPr lvl="1">
              <a:lnSpc>
                <a:spcPct val="120000"/>
              </a:lnSpc>
            </a:pPr>
            <a:r>
              <a:rPr lang="zh-CN" altLang="en-US" sz="1800" dirty="0"/>
              <a:t>难点：方便的包装器定义方法，包装器自动生成、更新与维护</a:t>
            </a:r>
          </a:p>
          <a:p>
            <a:pPr>
              <a:lnSpc>
                <a:spcPct val="120000"/>
              </a:lnSpc>
            </a:pPr>
            <a:r>
              <a:rPr lang="zh-CN" altLang="en-US" sz="1800" dirty="0"/>
              <a:t>从文本中获取知识：信息抽取</a:t>
            </a:r>
          </a:p>
          <a:p>
            <a:pPr lvl="1">
              <a:lnSpc>
                <a:spcPct val="120000"/>
              </a:lnSpc>
            </a:pPr>
            <a:r>
              <a:rPr lang="zh-CN" altLang="en-US" sz="1800" dirty="0"/>
              <a:t>难点：结果的准确率与覆盖率</a:t>
            </a:r>
          </a:p>
        </p:txBody>
      </p:sp>
    </p:spTree>
    <p:extLst>
      <p:ext uri="{BB962C8B-B14F-4D97-AF65-F5344CB8AC3E}">
        <p14:creationId xmlns:p14="http://schemas.microsoft.com/office/powerpoint/2010/main" val="3448697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109D1-1CF8-49F9-A096-9112925BB0AC}"/>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AF7A89A4-C724-4D6F-B90E-6CBF3EADC4F3}"/>
              </a:ext>
            </a:extLst>
          </p:cNvPr>
          <p:cNvSpPr>
            <a:spLocks noGrp="1"/>
          </p:cNvSpPr>
          <p:nvPr>
            <p:ph sz="quarter" idx="13"/>
          </p:nvPr>
        </p:nvSpPr>
        <p:spPr>
          <a:xfrm>
            <a:off x="973014" y="2367092"/>
            <a:ext cx="10304585" cy="3424107"/>
          </a:xfrm>
        </p:spPr>
        <p:txBody>
          <a:bodyPr>
            <a:normAutofit/>
          </a:bodyPr>
          <a:lstStyle/>
          <a:p>
            <a:r>
              <a:rPr lang="zh-CN" altLang="zh-CN" sz="2000" dirty="0"/>
              <a:t>面向非结构化数据知识抽取的主要方法：</a:t>
            </a:r>
            <a:endParaRPr lang="en-US" altLang="zh-CN" sz="2000" dirty="0"/>
          </a:p>
          <a:p>
            <a:r>
              <a:rPr lang="zh-CN" altLang="en-US" sz="2000" dirty="0"/>
              <a:t>序列标注法（</a:t>
            </a:r>
            <a:r>
              <a:rPr lang="en-US" altLang="zh-CN" sz="2000" dirty="0"/>
              <a:t>IO(B)</a:t>
            </a:r>
            <a:r>
              <a:rPr lang="zh-CN" altLang="en-US" sz="2000" dirty="0"/>
              <a:t>标注体系）</a:t>
            </a:r>
            <a:endParaRPr lang="zh-CN" altLang="zh-CN" sz="2000" dirty="0"/>
          </a:p>
          <a:p>
            <a:r>
              <a:rPr lang="en-US" altLang="zh-CN" sz="2000" dirty="0"/>
              <a:t>SVM</a:t>
            </a:r>
            <a:endParaRPr lang="zh-CN" altLang="zh-CN" sz="2000" dirty="0"/>
          </a:p>
          <a:p>
            <a:r>
              <a:rPr lang="en-US" altLang="zh-CN" sz="2000" dirty="0"/>
              <a:t>CRF</a:t>
            </a:r>
            <a:endParaRPr lang="zh-CN" altLang="zh-CN" sz="2000" dirty="0"/>
          </a:p>
          <a:p>
            <a:r>
              <a:rPr lang="en-US" altLang="zh-CN" sz="2000" dirty="0"/>
              <a:t>HMM</a:t>
            </a:r>
            <a:endParaRPr lang="zh-CN" altLang="zh-CN" sz="2000" dirty="0"/>
          </a:p>
          <a:p>
            <a:r>
              <a:rPr lang="en-US" altLang="zh-CN" sz="2000" dirty="0"/>
              <a:t>LSTM+CRF</a:t>
            </a:r>
            <a:r>
              <a:rPr lang="zh-CN" altLang="zh-CN" sz="2000" dirty="0"/>
              <a:t>（深度学习与机器学习相结合）</a:t>
            </a:r>
          </a:p>
        </p:txBody>
      </p:sp>
    </p:spTree>
    <p:extLst>
      <p:ext uri="{BB962C8B-B14F-4D97-AF65-F5344CB8AC3E}">
        <p14:creationId xmlns:p14="http://schemas.microsoft.com/office/powerpoint/2010/main" val="1574984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92F41-A6BA-41C9-9623-54F87BDAE25E}"/>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74ECB0A5-9E7F-453F-A333-DD82D071207F}"/>
              </a:ext>
            </a:extLst>
          </p:cNvPr>
          <p:cNvSpPr>
            <a:spLocks noGrp="1"/>
          </p:cNvSpPr>
          <p:nvPr>
            <p:ph sz="quarter" idx="13"/>
          </p:nvPr>
        </p:nvSpPr>
        <p:spPr/>
        <p:txBody>
          <a:bodyPr/>
          <a:lstStyle/>
          <a:p>
            <a:pPr>
              <a:lnSpc>
                <a:spcPct val="100000"/>
              </a:lnSpc>
            </a:pPr>
            <a:r>
              <a:rPr lang="zh-CN" altLang="en-US" sz="1800" dirty="0"/>
              <a:t>关系抽取主要有</a:t>
            </a:r>
            <a:r>
              <a:rPr lang="zh-CN" altLang="en-US" sz="1800" b="1" dirty="0"/>
              <a:t>基于模板的方法</a:t>
            </a:r>
            <a:r>
              <a:rPr lang="zh-CN" altLang="en-US" sz="1800" dirty="0"/>
              <a:t>、</a:t>
            </a:r>
            <a:r>
              <a:rPr lang="zh-CN" altLang="en-US" sz="1800" b="1" dirty="0"/>
              <a:t>监督学习方法</a:t>
            </a:r>
            <a:r>
              <a:rPr lang="zh-CN" altLang="en-US" sz="1800" dirty="0"/>
              <a:t>和</a:t>
            </a:r>
            <a:r>
              <a:rPr lang="zh-CN" altLang="en-US" sz="1800" b="1" dirty="0"/>
              <a:t>弱监督学习方法</a:t>
            </a:r>
            <a:r>
              <a:rPr lang="zh-CN" altLang="en-US" sz="1800" dirty="0"/>
              <a:t>。</a:t>
            </a:r>
            <a:endParaRPr lang="en-US" altLang="zh-CN" sz="1800" dirty="0"/>
          </a:p>
          <a:p>
            <a:pPr>
              <a:lnSpc>
                <a:spcPct val="100000"/>
              </a:lnSpc>
            </a:pPr>
            <a:r>
              <a:rPr lang="zh-CN" altLang="zh-CN" sz="1800" b="1" dirty="0"/>
              <a:t>基于模板的方法</a:t>
            </a:r>
            <a:r>
              <a:rPr lang="zh-CN" altLang="en-US" sz="1800" dirty="0"/>
              <a:t>：</a:t>
            </a:r>
            <a:endParaRPr lang="zh-CN" altLang="zh-CN" sz="1800" dirty="0"/>
          </a:p>
          <a:p>
            <a:pPr>
              <a:lnSpc>
                <a:spcPct val="100000"/>
              </a:lnSpc>
            </a:pPr>
            <a:r>
              <a:rPr lang="zh-CN" altLang="zh-CN" sz="1800" dirty="0"/>
              <a:t>基于触发词的</a:t>
            </a:r>
            <a:r>
              <a:rPr lang="en-US" altLang="zh-CN" sz="1800" dirty="0"/>
              <a:t>Pattern</a:t>
            </a:r>
            <a:r>
              <a:rPr lang="zh-CN" altLang="en-US" sz="1800" dirty="0"/>
              <a:t>：</a:t>
            </a:r>
            <a:r>
              <a:rPr lang="zh-CN" altLang="zh-CN" sz="1800" dirty="0"/>
              <a:t>首先确定一个触发词（</a:t>
            </a:r>
            <a:r>
              <a:rPr lang="en-US" altLang="zh-CN" sz="1800" dirty="0"/>
              <a:t>trigger word</a:t>
            </a:r>
            <a:r>
              <a:rPr lang="zh-CN" altLang="zh-CN" sz="1800" dirty="0"/>
              <a:t>），然后根据触发词做</a:t>
            </a:r>
            <a:r>
              <a:rPr lang="en-US" altLang="zh-CN" sz="1800" dirty="0"/>
              <a:t>pattern</a:t>
            </a:r>
            <a:r>
              <a:rPr lang="zh-CN" altLang="zh-CN" sz="1800" dirty="0"/>
              <a:t>的匹配及抽取，然后做一个映射</a:t>
            </a:r>
            <a:r>
              <a:rPr lang="zh-CN" altLang="en-US" sz="1800" dirty="0"/>
              <a:t>。</a:t>
            </a:r>
            <a:endParaRPr lang="en-US" altLang="zh-CN" sz="1800" dirty="0"/>
          </a:p>
          <a:p>
            <a:pPr>
              <a:lnSpc>
                <a:spcPct val="100000"/>
              </a:lnSpc>
            </a:pPr>
            <a:r>
              <a:rPr lang="zh-CN" altLang="en-US" sz="1800" dirty="0"/>
              <a:t>例如：</a:t>
            </a:r>
            <a:endParaRPr lang="en-US" altLang="zh-CN" sz="1800" dirty="0"/>
          </a:p>
          <a:p>
            <a:endParaRPr lang="zh-CN" altLang="en-US" dirty="0"/>
          </a:p>
        </p:txBody>
      </p:sp>
      <p:pic>
        <p:nvPicPr>
          <p:cNvPr id="4" name="图片 3" descr="C:\Users\wangl\AppData\Local\Temp\1551784165(1).png">
            <a:extLst>
              <a:ext uri="{FF2B5EF4-FFF2-40B4-BE49-F238E27FC236}">
                <a16:creationId xmlns:a16="http://schemas.microsoft.com/office/drawing/2014/main" id="{7B0E1683-EFFF-4399-8EC4-300A32EF6DC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9338" y="4220308"/>
            <a:ext cx="5096295" cy="1899139"/>
          </a:xfrm>
          <a:prstGeom prst="rect">
            <a:avLst/>
          </a:prstGeom>
          <a:noFill/>
          <a:ln>
            <a:noFill/>
          </a:ln>
        </p:spPr>
      </p:pic>
    </p:spTree>
    <p:extLst>
      <p:ext uri="{BB962C8B-B14F-4D97-AF65-F5344CB8AC3E}">
        <p14:creationId xmlns:p14="http://schemas.microsoft.com/office/powerpoint/2010/main" val="251849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D5D78-016D-47CC-87DC-7E123A91CD88}"/>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C605626C-7E97-4BB0-9D51-F412BEF4B5FA}"/>
              </a:ext>
            </a:extLst>
          </p:cNvPr>
          <p:cNvSpPr>
            <a:spLocks noGrp="1"/>
          </p:cNvSpPr>
          <p:nvPr>
            <p:ph sz="quarter" idx="13"/>
          </p:nvPr>
        </p:nvSpPr>
        <p:spPr>
          <a:xfrm>
            <a:off x="914087" y="1974369"/>
            <a:ext cx="10363826" cy="4361954"/>
          </a:xfrm>
        </p:spPr>
        <p:txBody>
          <a:bodyPr>
            <a:normAutofit lnSpcReduction="10000"/>
          </a:bodyPr>
          <a:lstStyle/>
          <a:p>
            <a:pPr>
              <a:lnSpc>
                <a:spcPct val="100000"/>
              </a:lnSpc>
            </a:pPr>
            <a:r>
              <a:rPr lang="zh-CN" altLang="zh-CN" sz="1800" dirty="0"/>
              <a:t>基于依存句法分析的</a:t>
            </a:r>
            <a:r>
              <a:rPr lang="en-US" altLang="zh-CN" sz="1800" dirty="0"/>
              <a:t>Pattern</a:t>
            </a:r>
            <a:endParaRPr lang="zh-CN" altLang="zh-CN" sz="1800" dirty="0"/>
          </a:p>
          <a:p>
            <a:pPr>
              <a:lnSpc>
                <a:spcPct val="100000"/>
              </a:lnSpc>
            </a:pPr>
            <a:r>
              <a:rPr lang="zh-CN" altLang="zh-CN" sz="1800" dirty="0"/>
              <a:t>将句子分析成一颗依存句法树，描述出各个词语之间的依存关系，以动词为起点，构建规则，对节点上的词性和边上的依存关系进行限定 </a:t>
            </a:r>
            <a:r>
              <a:rPr lang="zh-CN" altLang="en-US" sz="1800" dirty="0"/>
              <a:t>。</a:t>
            </a:r>
            <a:endParaRPr lang="zh-CN" altLang="zh-CN" sz="1800" dirty="0"/>
          </a:p>
          <a:p>
            <a:pPr>
              <a:lnSpc>
                <a:spcPct val="100000"/>
              </a:lnSpc>
            </a:pPr>
            <a:r>
              <a:rPr lang="zh-CN" altLang="zh-CN" sz="1800" dirty="0"/>
              <a:t>例如，句子：坚决惩治贪污贿赂等经济犯罪 的依存结构如下图：</a:t>
            </a:r>
            <a:endParaRPr lang="en-US" altLang="zh-CN" sz="1800" dirty="0"/>
          </a:p>
          <a:p>
            <a:pPr>
              <a:lnSpc>
                <a:spcPct val="100000"/>
              </a:lnSpc>
            </a:pPr>
            <a:endParaRPr lang="en-US" altLang="zh-CN" sz="1800" dirty="0"/>
          </a:p>
          <a:p>
            <a:pPr>
              <a:lnSpc>
                <a:spcPct val="100000"/>
              </a:lnSpc>
            </a:pPr>
            <a:endParaRPr lang="en-US" altLang="zh-CN" sz="1800" dirty="0"/>
          </a:p>
          <a:p>
            <a:pPr>
              <a:lnSpc>
                <a:spcPct val="100000"/>
              </a:lnSpc>
            </a:pPr>
            <a:endParaRPr lang="en-US" altLang="zh-CN" sz="1800" dirty="0"/>
          </a:p>
          <a:p>
            <a:pPr>
              <a:lnSpc>
                <a:spcPct val="100000"/>
              </a:lnSpc>
            </a:pPr>
            <a:endParaRPr lang="en-US" altLang="zh-CN" sz="1800" dirty="0"/>
          </a:p>
          <a:p>
            <a:pPr>
              <a:lnSpc>
                <a:spcPct val="100000"/>
              </a:lnSpc>
            </a:pPr>
            <a:endParaRPr lang="en-US" altLang="zh-CN" sz="1800" dirty="0"/>
          </a:p>
          <a:p>
            <a:pPr>
              <a:lnSpc>
                <a:spcPct val="100000"/>
              </a:lnSpc>
            </a:pPr>
            <a:endParaRPr lang="en-US" altLang="zh-CN" sz="1800" dirty="0"/>
          </a:p>
          <a:p>
            <a:pPr>
              <a:lnSpc>
                <a:spcPct val="100000"/>
              </a:lnSpc>
            </a:pPr>
            <a:r>
              <a:rPr lang="zh-CN" altLang="zh-CN" sz="1800" dirty="0"/>
              <a:t>基于模板的方法优势是在小规模数据集上容易实现，构建简单，缺点是在特定领域的模板需要专家构建，难以维护且可移植性差，在规则集合小的时候召回率很低</a:t>
            </a:r>
            <a:endParaRPr lang="zh-CN" altLang="en-US" sz="1800" dirty="0"/>
          </a:p>
        </p:txBody>
      </p:sp>
      <p:pic>
        <p:nvPicPr>
          <p:cNvPr id="4" name="图片 3" descr="C:\Users\wangl\AppData\Local\Temp\1551784464(1).png">
            <a:extLst>
              <a:ext uri="{FF2B5EF4-FFF2-40B4-BE49-F238E27FC236}">
                <a16:creationId xmlns:a16="http://schemas.microsoft.com/office/drawing/2014/main" id="{BDEC2B45-B823-43A5-B22B-ED121EDDBB7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1778" y="3429000"/>
            <a:ext cx="4959546" cy="1930888"/>
          </a:xfrm>
          <a:prstGeom prst="rect">
            <a:avLst/>
          </a:prstGeom>
          <a:noFill/>
          <a:ln>
            <a:noFill/>
          </a:ln>
        </p:spPr>
      </p:pic>
    </p:spTree>
    <p:extLst>
      <p:ext uri="{BB962C8B-B14F-4D97-AF65-F5344CB8AC3E}">
        <p14:creationId xmlns:p14="http://schemas.microsoft.com/office/powerpoint/2010/main" val="378311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043EF2-711B-4B30-A2CF-BD87CD3D777A}"/>
              </a:ext>
            </a:extLst>
          </p:cNvPr>
          <p:cNvSpPr>
            <a:spLocks noGrp="1"/>
          </p:cNvSpPr>
          <p:nvPr>
            <p:ph sz="quarter" idx="13"/>
          </p:nvPr>
        </p:nvSpPr>
        <p:spPr>
          <a:xfrm>
            <a:off x="913774" y="1178170"/>
            <a:ext cx="10363826" cy="4613030"/>
          </a:xfrm>
        </p:spPr>
        <p:txBody>
          <a:bodyPr>
            <a:normAutofit/>
          </a:bodyPr>
          <a:lstStyle/>
          <a:p>
            <a:r>
              <a:rPr lang="en-US" altLang="zh-CN" dirty="0"/>
              <a:t>Demo</a:t>
            </a:r>
            <a:r>
              <a:rPr lang="zh-CN" altLang="en-US" dirty="0"/>
              <a:t>展示</a:t>
            </a:r>
            <a:endParaRPr lang="en-US" altLang="zh-CN" dirty="0"/>
          </a:p>
          <a:p>
            <a:r>
              <a:rPr lang="zh-CN" altLang="en-US" dirty="0"/>
              <a:t>一、任务概述</a:t>
            </a:r>
            <a:endParaRPr lang="en-US" altLang="zh-CN" dirty="0"/>
          </a:p>
          <a:p>
            <a:r>
              <a:rPr lang="zh-CN" altLang="en-US" dirty="0"/>
              <a:t>二、整体方案</a:t>
            </a:r>
            <a:endParaRPr lang="en-US" altLang="zh-CN" dirty="0"/>
          </a:p>
          <a:p>
            <a:r>
              <a:rPr lang="zh-CN" altLang="en-US" dirty="0"/>
              <a:t>三、技术路线</a:t>
            </a:r>
            <a:endParaRPr lang="en-US" altLang="zh-CN" dirty="0"/>
          </a:p>
          <a:p>
            <a:r>
              <a:rPr lang="zh-CN" altLang="en-US" dirty="0"/>
              <a:t>四、任务分工</a:t>
            </a:r>
            <a:endParaRPr lang="en-US" altLang="zh-CN" dirty="0"/>
          </a:p>
          <a:p>
            <a:r>
              <a:rPr lang="zh-CN" altLang="en-US" dirty="0"/>
              <a:t>五、问题探讨</a:t>
            </a:r>
            <a:endParaRPr lang="en-US" altLang="zh-CN" dirty="0"/>
          </a:p>
          <a:p>
            <a:r>
              <a:rPr lang="zh-CN" altLang="en-US" dirty="0"/>
              <a:t>参考文献</a:t>
            </a:r>
            <a:endParaRPr lang="en-US" altLang="zh-CN" dirty="0"/>
          </a:p>
        </p:txBody>
      </p:sp>
    </p:spTree>
    <p:extLst>
      <p:ext uri="{BB962C8B-B14F-4D97-AF65-F5344CB8AC3E}">
        <p14:creationId xmlns:p14="http://schemas.microsoft.com/office/powerpoint/2010/main" val="2822510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1B511-6F34-4CC0-B074-7696D02E744F}"/>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C6264B52-B5A1-4F2B-BBD9-B9681498EEB6}"/>
              </a:ext>
            </a:extLst>
          </p:cNvPr>
          <p:cNvSpPr>
            <a:spLocks noGrp="1"/>
          </p:cNvSpPr>
          <p:nvPr>
            <p:ph sz="quarter" idx="13"/>
          </p:nvPr>
        </p:nvSpPr>
        <p:spPr>
          <a:xfrm>
            <a:off x="913774" y="2174632"/>
            <a:ext cx="10363826" cy="4255476"/>
          </a:xfrm>
        </p:spPr>
        <p:txBody>
          <a:bodyPr>
            <a:normAutofit/>
          </a:bodyPr>
          <a:lstStyle/>
          <a:p>
            <a:pPr>
              <a:lnSpc>
                <a:spcPct val="100000"/>
              </a:lnSpc>
            </a:pPr>
            <a:r>
              <a:rPr lang="zh-CN" altLang="zh-CN" sz="1800" b="1" dirty="0"/>
              <a:t>监督学习方法</a:t>
            </a:r>
            <a:r>
              <a:rPr lang="zh-CN" altLang="en-US" sz="1800" dirty="0"/>
              <a:t>：</a:t>
            </a:r>
            <a:endParaRPr lang="en-US" altLang="zh-CN" sz="1800" dirty="0"/>
          </a:p>
          <a:p>
            <a:pPr>
              <a:lnSpc>
                <a:spcPct val="100000"/>
              </a:lnSpc>
            </a:pPr>
            <a:r>
              <a:rPr lang="en-US" altLang="zh-CN" sz="1800" dirty="0"/>
              <a:t>Pipeline</a:t>
            </a:r>
            <a:r>
              <a:rPr lang="zh-CN" altLang="zh-CN" sz="1800" dirty="0"/>
              <a:t>：识别实体和关系分类是完全分离的两个过程，不会相互影响，关系的识别依赖于实体识别的效果</a:t>
            </a:r>
            <a:r>
              <a:rPr lang="zh-CN" altLang="en-US" sz="1800" dirty="0"/>
              <a:t>。</a:t>
            </a:r>
            <a:endParaRPr lang="en-US" altLang="zh-CN" sz="1800" dirty="0"/>
          </a:p>
          <a:p>
            <a:pPr marL="0" indent="0">
              <a:lnSpc>
                <a:spcPct val="100000"/>
              </a:lnSpc>
              <a:buNone/>
            </a:pPr>
            <a:r>
              <a:rPr lang="en-US" altLang="zh-CN" sz="1800" dirty="0"/>
              <a:t>          CR-CNN</a:t>
            </a:r>
            <a:r>
              <a:rPr lang="zh-CN" altLang="zh-CN" sz="1800" dirty="0"/>
              <a:t>模型：仅使用词向量和位置向量作为输入</a:t>
            </a:r>
          </a:p>
          <a:p>
            <a:pPr marL="0" indent="0">
              <a:lnSpc>
                <a:spcPct val="100000"/>
              </a:lnSpc>
              <a:buNone/>
            </a:pPr>
            <a:r>
              <a:rPr lang="en-US" altLang="zh-CN" sz="1800" dirty="0"/>
              <a:t>          </a:t>
            </a:r>
            <a:r>
              <a:rPr lang="en-US" altLang="zh-CN" sz="1800" dirty="0" err="1"/>
              <a:t>Att</a:t>
            </a:r>
            <a:r>
              <a:rPr lang="en-US" altLang="zh-CN" sz="1800" dirty="0"/>
              <a:t>-CNN</a:t>
            </a:r>
            <a:r>
              <a:rPr lang="zh-CN" altLang="zh-CN" sz="1800" dirty="0"/>
              <a:t>模型：应用注意力机制，针对不同关系优化</a:t>
            </a:r>
          </a:p>
          <a:p>
            <a:pPr marL="0" indent="0">
              <a:lnSpc>
                <a:spcPct val="100000"/>
              </a:lnSpc>
              <a:buNone/>
            </a:pPr>
            <a:r>
              <a:rPr lang="en-US" altLang="zh-CN" sz="1800" dirty="0"/>
              <a:t>          </a:t>
            </a:r>
            <a:r>
              <a:rPr lang="en-US" altLang="zh-CN" sz="1800" dirty="0" err="1"/>
              <a:t>Att</a:t>
            </a:r>
            <a:r>
              <a:rPr lang="en-US" altLang="zh-CN" sz="1800" dirty="0"/>
              <a:t>-BLSTM</a:t>
            </a:r>
            <a:r>
              <a:rPr lang="zh-CN" altLang="zh-CN" sz="1800" dirty="0"/>
              <a:t>模型：输入层</a:t>
            </a:r>
            <a:r>
              <a:rPr lang="en-US" altLang="zh-CN" sz="1800" dirty="0"/>
              <a:t>-&gt;embedding</a:t>
            </a:r>
            <a:r>
              <a:rPr lang="zh-CN" altLang="zh-CN" sz="1800" dirty="0"/>
              <a:t>层</a:t>
            </a:r>
            <a:r>
              <a:rPr lang="en-US" altLang="zh-CN" sz="1800" dirty="0"/>
              <a:t>-&gt;LSTM</a:t>
            </a:r>
            <a:r>
              <a:rPr lang="zh-CN" altLang="zh-CN" sz="1800" dirty="0"/>
              <a:t>层</a:t>
            </a:r>
            <a:r>
              <a:rPr lang="en-US" altLang="zh-CN" sz="1800" dirty="0"/>
              <a:t>-&gt;</a:t>
            </a:r>
            <a:r>
              <a:rPr lang="zh-CN" altLang="zh-CN" sz="1800" dirty="0"/>
              <a:t>注意力层</a:t>
            </a:r>
            <a:r>
              <a:rPr lang="en-US" altLang="zh-CN" sz="1800" dirty="0"/>
              <a:t>-&gt;</a:t>
            </a:r>
            <a:r>
              <a:rPr lang="zh-CN" altLang="zh-CN" sz="1800" dirty="0"/>
              <a:t>输出层</a:t>
            </a:r>
          </a:p>
          <a:p>
            <a:r>
              <a:rPr lang="en-US" altLang="zh-CN" sz="1800" dirty="0"/>
              <a:t>Joint Model</a:t>
            </a:r>
            <a:r>
              <a:rPr lang="zh-CN" altLang="zh-CN" sz="1800" dirty="0"/>
              <a:t>：实体识别和关系分类的过程是共同优化的，但参数空间会变大</a:t>
            </a:r>
            <a:r>
              <a:rPr lang="zh-CN" altLang="en-US" sz="1800" dirty="0"/>
              <a:t>。</a:t>
            </a:r>
            <a:endParaRPr lang="en-US" altLang="zh-CN" sz="1800" dirty="0"/>
          </a:p>
          <a:p>
            <a:pPr marL="0" indent="0">
              <a:buNone/>
            </a:pPr>
            <a:r>
              <a:rPr lang="en-US" altLang="zh-CN" sz="1800" dirty="0"/>
              <a:t>          LSTM-RNNs</a:t>
            </a:r>
            <a:r>
              <a:rPr lang="zh-CN" altLang="en-US" sz="1800" dirty="0"/>
              <a:t>模型：</a:t>
            </a:r>
            <a:r>
              <a:rPr lang="en-US" altLang="zh-CN" sz="1800" dirty="0"/>
              <a:t>Bi-LSTM-&gt;Bi-Tree LSTM-</a:t>
            </a:r>
            <a:r>
              <a:rPr lang="en-US" altLang="zh-CN" sz="1800"/>
              <a:t>&gt;PHYS</a:t>
            </a:r>
          </a:p>
          <a:p>
            <a:pPr marL="0" indent="0">
              <a:buNone/>
            </a:pPr>
            <a:endParaRPr lang="en-US" altLang="zh-CN" sz="1800" dirty="0"/>
          </a:p>
        </p:txBody>
      </p:sp>
    </p:spTree>
    <p:extLst>
      <p:ext uri="{BB962C8B-B14F-4D97-AF65-F5344CB8AC3E}">
        <p14:creationId xmlns:p14="http://schemas.microsoft.com/office/powerpoint/2010/main" val="238447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B626E-DFC4-4CE9-8848-4B1C5DE313C1}"/>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7CB2E944-70D0-495E-B666-F9D055B554FD}"/>
              </a:ext>
            </a:extLst>
          </p:cNvPr>
          <p:cNvSpPr>
            <a:spLocks noGrp="1"/>
          </p:cNvSpPr>
          <p:nvPr>
            <p:ph sz="quarter" idx="13"/>
          </p:nvPr>
        </p:nvSpPr>
        <p:spPr>
          <a:xfrm>
            <a:off x="914087" y="1512276"/>
            <a:ext cx="10363826" cy="5097829"/>
          </a:xfrm>
        </p:spPr>
        <p:txBody>
          <a:bodyPr>
            <a:noAutofit/>
          </a:bodyPr>
          <a:lstStyle/>
          <a:p>
            <a:pPr>
              <a:lnSpc>
                <a:spcPct val="120000"/>
              </a:lnSpc>
            </a:pPr>
            <a:r>
              <a:rPr lang="zh-CN" altLang="zh-CN" sz="1800" b="1" dirty="0"/>
              <a:t>弱监督学习方法（半监督学习）</a:t>
            </a:r>
            <a:r>
              <a:rPr lang="zh-CN" altLang="zh-CN" sz="1800" dirty="0"/>
              <a:t>：</a:t>
            </a:r>
          </a:p>
          <a:p>
            <a:pPr>
              <a:lnSpc>
                <a:spcPct val="120000"/>
              </a:lnSpc>
            </a:pPr>
            <a:r>
              <a:rPr lang="zh-CN" altLang="zh-CN" sz="1800" dirty="0"/>
              <a:t>远程监督：从知识库中抽取存在的关系的实体对</a:t>
            </a:r>
            <a:r>
              <a:rPr lang="en-US" altLang="zh-CN" sz="1800" dirty="0"/>
              <a:t>-&gt;</a:t>
            </a:r>
            <a:r>
              <a:rPr lang="zh-CN" altLang="zh-CN" sz="1800" dirty="0"/>
              <a:t>从非结构化的文本中抽取含有实体对的句子作为训练样例</a:t>
            </a:r>
          </a:p>
          <a:p>
            <a:pPr>
              <a:lnSpc>
                <a:spcPct val="120000"/>
              </a:lnSpc>
            </a:pPr>
            <a:r>
              <a:rPr lang="zh-CN" altLang="zh-CN" sz="1800" dirty="0"/>
              <a:t>知识库与非结构化文本对齐来自动构建大量训练数据，减少模型对人工标注数据的</a:t>
            </a:r>
            <a:r>
              <a:rPr lang="zh-CN" altLang="en-US" sz="1800" dirty="0"/>
              <a:t>依赖</a:t>
            </a:r>
            <a:r>
              <a:rPr lang="zh-CN" altLang="zh-CN" sz="1800" dirty="0"/>
              <a:t>，增强模型跨领域适应能力</a:t>
            </a:r>
          </a:p>
          <a:p>
            <a:pPr>
              <a:lnSpc>
                <a:spcPct val="120000"/>
              </a:lnSpc>
            </a:pPr>
            <a:r>
              <a:rPr lang="zh-CN" altLang="zh-CN" sz="1800" dirty="0"/>
              <a:t>优点：可以利用丰富的知识库信息，减少一定的人工标注</a:t>
            </a:r>
          </a:p>
          <a:p>
            <a:pPr>
              <a:lnSpc>
                <a:spcPct val="120000"/>
              </a:lnSpc>
            </a:pPr>
            <a:r>
              <a:rPr lang="zh-CN" altLang="zh-CN" sz="1800" dirty="0"/>
              <a:t>缺点：假设过于肯定，引入大量噪声，存在语义漂移现象，很难发现新的关系</a:t>
            </a:r>
          </a:p>
          <a:p>
            <a:pPr>
              <a:lnSpc>
                <a:spcPct val="120000"/>
              </a:lnSpc>
            </a:pPr>
            <a:r>
              <a:rPr lang="en-US" altLang="zh-CN" sz="1800" dirty="0"/>
              <a:t>Bootstrapping</a:t>
            </a:r>
            <a:r>
              <a:rPr lang="zh-CN" altLang="zh-CN" sz="1800" dirty="0"/>
              <a:t>：给定种子集合</a:t>
            </a:r>
            <a:r>
              <a:rPr lang="en-US" altLang="zh-CN" sz="1800" dirty="0"/>
              <a:t>-&gt;</a:t>
            </a:r>
            <a:r>
              <a:rPr lang="zh-CN" altLang="zh-CN" sz="1800" dirty="0"/>
              <a:t>发现</a:t>
            </a:r>
            <a:r>
              <a:rPr lang="en-US" altLang="zh-CN" sz="1800" dirty="0"/>
              <a:t>Pattern-&gt;</a:t>
            </a:r>
            <a:r>
              <a:rPr lang="zh-CN" altLang="zh-CN" sz="1800" dirty="0"/>
              <a:t>利用冗余性进行频率统计</a:t>
            </a:r>
            <a:r>
              <a:rPr lang="en-US" altLang="zh-CN" sz="1800" dirty="0"/>
              <a:t>-&gt;</a:t>
            </a:r>
            <a:r>
              <a:rPr lang="zh-CN" altLang="zh-CN" sz="1800" dirty="0"/>
              <a:t>归纳</a:t>
            </a:r>
            <a:r>
              <a:rPr lang="en-US" altLang="zh-CN" sz="1800" dirty="0"/>
              <a:t>Pattern-&gt;</a:t>
            </a:r>
            <a:r>
              <a:rPr lang="zh-CN" altLang="zh-CN" sz="1800" dirty="0"/>
              <a:t>将抽取出的</a:t>
            </a:r>
            <a:r>
              <a:rPr lang="en-US" altLang="zh-CN" sz="1800" dirty="0"/>
              <a:t>Pattern</a:t>
            </a:r>
            <a:r>
              <a:rPr lang="zh-CN" altLang="zh-CN" sz="1800" dirty="0"/>
              <a:t>去文档集中匹配</a:t>
            </a:r>
            <a:r>
              <a:rPr lang="en-US" altLang="zh-CN" sz="1800" dirty="0"/>
              <a:t>-&gt;</a:t>
            </a:r>
            <a:r>
              <a:rPr lang="zh-CN" altLang="zh-CN" sz="1800" dirty="0"/>
              <a:t>根据</a:t>
            </a:r>
            <a:r>
              <a:rPr lang="en-US" altLang="zh-CN" sz="1800" dirty="0"/>
              <a:t>Pattern</a:t>
            </a:r>
            <a:r>
              <a:rPr lang="zh-CN" altLang="zh-CN" sz="1800" dirty="0"/>
              <a:t>抽取出信的文档如种子库、迭代直到收敛为止。</a:t>
            </a:r>
          </a:p>
          <a:p>
            <a:pPr>
              <a:lnSpc>
                <a:spcPct val="120000"/>
              </a:lnSpc>
            </a:pPr>
            <a:r>
              <a:rPr lang="zh-CN" altLang="zh-CN" sz="1800" dirty="0"/>
              <a:t>通过在文本中匹配实体对和表达关系短语模式，寻找和发现新的潜在关系三元组</a:t>
            </a:r>
          </a:p>
          <a:p>
            <a:pPr>
              <a:lnSpc>
                <a:spcPct val="120000"/>
              </a:lnSpc>
            </a:pPr>
            <a:r>
              <a:rPr lang="zh-CN" altLang="zh-CN" sz="1800" dirty="0"/>
              <a:t>优点：构建成本低，适合大规模构建；可以发现新的关系（隐含的）</a:t>
            </a:r>
          </a:p>
          <a:p>
            <a:pPr>
              <a:lnSpc>
                <a:spcPct val="120000"/>
              </a:lnSpc>
            </a:pPr>
            <a:r>
              <a:rPr lang="zh-CN" altLang="zh-CN" sz="1800" dirty="0"/>
              <a:t>缺点：对初始给定的种子集敏感</a:t>
            </a:r>
            <a:r>
              <a:rPr lang="zh-CN" altLang="en-US" sz="1800" dirty="0"/>
              <a:t>；</a:t>
            </a:r>
            <a:r>
              <a:rPr lang="zh-CN" altLang="zh-CN" sz="1800" dirty="0"/>
              <a:t>存在语义漂移问题</a:t>
            </a:r>
            <a:r>
              <a:rPr lang="zh-CN" altLang="en-US" sz="1800" dirty="0"/>
              <a:t>；</a:t>
            </a:r>
            <a:r>
              <a:rPr lang="zh-CN" altLang="zh-CN" sz="1800" dirty="0"/>
              <a:t>缺乏对每一个结果的置信度的计算</a:t>
            </a:r>
            <a:endParaRPr lang="zh-CN" altLang="en-US" sz="1800" dirty="0"/>
          </a:p>
        </p:txBody>
      </p:sp>
    </p:spTree>
    <p:extLst>
      <p:ext uri="{BB962C8B-B14F-4D97-AF65-F5344CB8AC3E}">
        <p14:creationId xmlns:p14="http://schemas.microsoft.com/office/powerpoint/2010/main" val="3675133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F8CF1-0CFF-473A-9867-27AA38E16EBD}"/>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E49BB847-A4B1-4592-852B-7915CE5CE371}"/>
              </a:ext>
            </a:extLst>
          </p:cNvPr>
          <p:cNvSpPr>
            <a:spLocks noGrp="1"/>
          </p:cNvSpPr>
          <p:nvPr>
            <p:ph sz="quarter" idx="13"/>
          </p:nvPr>
        </p:nvSpPr>
        <p:spPr>
          <a:xfrm>
            <a:off x="914087" y="2220554"/>
            <a:ext cx="10363826" cy="3424107"/>
          </a:xfrm>
        </p:spPr>
        <p:txBody>
          <a:bodyPr/>
          <a:lstStyle/>
          <a:p>
            <a:pPr>
              <a:lnSpc>
                <a:spcPct val="100000"/>
              </a:lnSpc>
            </a:pPr>
            <a:r>
              <a:rPr lang="zh-CN" altLang="en-US" sz="1800" b="1" dirty="0"/>
              <a:t>事件抽取</a:t>
            </a:r>
            <a:r>
              <a:rPr lang="zh-CN" altLang="en-US" sz="1800" dirty="0"/>
              <a:t>：</a:t>
            </a:r>
            <a:endParaRPr lang="en-US" altLang="zh-CN" sz="1800" dirty="0"/>
          </a:p>
          <a:p>
            <a:pPr>
              <a:lnSpc>
                <a:spcPct val="100000"/>
              </a:lnSpc>
            </a:pPr>
            <a:r>
              <a:rPr lang="zh-CN" altLang="zh-CN" sz="1800" b="1" dirty="0"/>
              <a:t>基于动态多池化卷积神经网络</a:t>
            </a:r>
            <a:r>
              <a:rPr lang="zh-CN" altLang="en-US" sz="1800" b="1" dirty="0"/>
              <a:t>（</a:t>
            </a:r>
            <a:r>
              <a:rPr lang="en-US" altLang="zh-CN" sz="1800" b="1" dirty="0"/>
              <a:t>dynamic multi-pooling convolutional neural </a:t>
            </a:r>
            <a:r>
              <a:rPr lang="en-US" altLang="zh-CN" sz="1800" b="1" dirty="0" err="1"/>
              <a:t>network,DMCNN</a:t>
            </a:r>
            <a:r>
              <a:rPr lang="zh-CN" altLang="en-US" sz="1800" b="1" dirty="0"/>
              <a:t>）</a:t>
            </a:r>
            <a:r>
              <a:rPr lang="zh-CN" altLang="zh-CN" sz="1800" b="1" dirty="0"/>
              <a:t>的事件抽取方法</a:t>
            </a:r>
            <a:r>
              <a:rPr lang="zh-CN" altLang="zh-CN" sz="1800" dirty="0"/>
              <a:t>：</a:t>
            </a:r>
          </a:p>
          <a:p>
            <a:pPr>
              <a:lnSpc>
                <a:spcPct val="100000"/>
              </a:lnSpc>
            </a:pPr>
            <a:r>
              <a:rPr lang="zh-CN" altLang="zh-CN" sz="1800" dirty="0"/>
              <a:t>过程：词向量学习</a:t>
            </a:r>
            <a:r>
              <a:rPr lang="en-US" altLang="zh-CN" sz="1800" dirty="0"/>
              <a:t>-&gt;</a:t>
            </a:r>
            <a:r>
              <a:rPr lang="zh-CN" altLang="zh-CN" sz="1800" dirty="0"/>
              <a:t>词汇级别特征提取</a:t>
            </a:r>
            <a:r>
              <a:rPr lang="en-US" altLang="zh-CN" sz="1800" dirty="0"/>
              <a:t>-&gt;</a:t>
            </a:r>
            <a:r>
              <a:rPr lang="zh-CN" altLang="zh-CN" sz="1800" dirty="0"/>
              <a:t>句子级别特征提取</a:t>
            </a:r>
            <a:r>
              <a:rPr lang="en-US" altLang="zh-CN" sz="1800" dirty="0"/>
              <a:t>-&gt;</a:t>
            </a:r>
            <a:r>
              <a:rPr lang="zh-CN" altLang="zh-CN" sz="1800" dirty="0"/>
              <a:t>分类输出</a:t>
            </a:r>
          </a:p>
          <a:p>
            <a:pPr>
              <a:lnSpc>
                <a:spcPct val="100000"/>
              </a:lnSpc>
            </a:pPr>
            <a:r>
              <a:rPr lang="zh-CN" altLang="zh-CN" sz="1800" dirty="0"/>
              <a:t>描述：一个句子中或许包含两个或更多的事件，传统的</a:t>
            </a:r>
            <a:r>
              <a:rPr lang="en-US" altLang="zh-CN" sz="1800" dirty="0"/>
              <a:t>CNN</a:t>
            </a:r>
            <a:r>
              <a:rPr lang="zh-CN" altLang="zh-CN" sz="1800" dirty="0"/>
              <a:t>使用</a:t>
            </a:r>
            <a:r>
              <a:rPr lang="en-US" altLang="zh-CN" sz="1800" dirty="0"/>
              <a:t>max-pooling</a:t>
            </a:r>
            <a:r>
              <a:rPr lang="zh-CN" altLang="zh-CN" sz="1800" dirty="0"/>
              <a:t>只能获取一个句子中最有价值的信息，而</a:t>
            </a:r>
            <a:r>
              <a:rPr lang="en-US" altLang="zh-CN" sz="1800" dirty="0"/>
              <a:t>Multi-pooling</a:t>
            </a:r>
            <a:r>
              <a:rPr lang="zh-CN" altLang="zh-CN" sz="1800" dirty="0"/>
              <a:t>期望获得更有价值的线索</a:t>
            </a:r>
            <a:r>
              <a:rPr lang="zh-CN" altLang="en-US" sz="1800" dirty="0"/>
              <a:t>。</a:t>
            </a:r>
            <a:endParaRPr lang="zh-CN" altLang="zh-CN" sz="1800" dirty="0"/>
          </a:p>
          <a:p>
            <a:pPr marL="0" indent="0">
              <a:buNone/>
            </a:pPr>
            <a:endParaRPr lang="zh-CN" altLang="en-US" dirty="0"/>
          </a:p>
        </p:txBody>
      </p:sp>
    </p:spTree>
    <p:extLst>
      <p:ext uri="{BB962C8B-B14F-4D97-AF65-F5344CB8AC3E}">
        <p14:creationId xmlns:p14="http://schemas.microsoft.com/office/powerpoint/2010/main" val="3127235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EAC37-667B-4881-8068-A6A98438DD63}"/>
              </a:ext>
            </a:extLst>
          </p:cNvPr>
          <p:cNvSpPr>
            <a:spLocks noGrp="1"/>
          </p:cNvSpPr>
          <p:nvPr>
            <p:ph type="title"/>
          </p:nvPr>
        </p:nvSpPr>
        <p:spPr/>
        <p:txBody>
          <a:bodyPr/>
          <a:lstStyle/>
          <a:p>
            <a:r>
              <a:rPr lang="zh-CN" altLang="en-US" dirty="0"/>
              <a:t>三、技术路线</a:t>
            </a:r>
          </a:p>
        </p:txBody>
      </p:sp>
      <p:pic>
        <p:nvPicPr>
          <p:cNvPr id="4" name="图片 3">
            <a:extLst>
              <a:ext uri="{FF2B5EF4-FFF2-40B4-BE49-F238E27FC236}">
                <a16:creationId xmlns:a16="http://schemas.microsoft.com/office/drawing/2014/main" id="{34D4F31C-55DA-4668-9D4C-3D5C1D962BEB}"/>
              </a:ext>
            </a:extLst>
          </p:cNvPr>
          <p:cNvPicPr>
            <a:picLocks noChangeAspect="1"/>
          </p:cNvPicPr>
          <p:nvPr/>
        </p:nvPicPr>
        <p:blipFill>
          <a:blip r:embed="rId2"/>
          <a:stretch>
            <a:fillRect/>
          </a:stretch>
        </p:blipFill>
        <p:spPr>
          <a:xfrm>
            <a:off x="1688122" y="1893289"/>
            <a:ext cx="8376139" cy="4390605"/>
          </a:xfrm>
          <a:prstGeom prst="rect">
            <a:avLst/>
          </a:prstGeom>
        </p:spPr>
      </p:pic>
    </p:spTree>
    <p:extLst>
      <p:ext uri="{BB962C8B-B14F-4D97-AF65-F5344CB8AC3E}">
        <p14:creationId xmlns:p14="http://schemas.microsoft.com/office/powerpoint/2010/main" val="2477522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2F29F-0217-4E50-A929-95D66AE0895B}"/>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0CE04BB4-C01C-42CF-A5D4-C7DD4869D33E}"/>
              </a:ext>
            </a:extLst>
          </p:cNvPr>
          <p:cNvSpPr>
            <a:spLocks noGrp="1"/>
          </p:cNvSpPr>
          <p:nvPr>
            <p:ph sz="quarter" idx="13"/>
          </p:nvPr>
        </p:nvSpPr>
        <p:spPr>
          <a:xfrm>
            <a:off x="913774" y="2367092"/>
            <a:ext cx="10363826" cy="4125783"/>
          </a:xfrm>
        </p:spPr>
        <p:txBody>
          <a:bodyPr>
            <a:normAutofit fontScale="62500" lnSpcReduction="20000"/>
          </a:bodyPr>
          <a:lstStyle/>
          <a:p>
            <a:pPr>
              <a:lnSpc>
                <a:spcPct val="120000"/>
              </a:lnSpc>
            </a:pPr>
            <a:r>
              <a:rPr lang="zh-CN" altLang="zh-CN" b="1" dirty="0"/>
              <a:t>知识融合</a:t>
            </a:r>
            <a:r>
              <a:rPr lang="zh-CN" altLang="zh-CN" dirty="0"/>
              <a:t>：</a:t>
            </a:r>
            <a:endParaRPr lang="en-US" altLang="zh-CN" dirty="0"/>
          </a:p>
          <a:p>
            <a:pPr>
              <a:lnSpc>
                <a:spcPct val="120000"/>
              </a:lnSpc>
            </a:pPr>
            <a:r>
              <a:rPr lang="en-US" altLang="zh-CN" dirty="0"/>
              <a:t>Dedupe</a:t>
            </a:r>
            <a:r>
              <a:rPr lang="zh-CN" altLang="en-US" dirty="0"/>
              <a:t>：</a:t>
            </a:r>
            <a:r>
              <a:rPr lang="zh-CN" altLang="zh-CN" dirty="0"/>
              <a:t>基于</a:t>
            </a:r>
            <a:r>
              <a:rPr lang="en-US" altLang="zh-CN" dirty="0"/>
              <a:t>python</a:t>
            </a:r>
            <a:r>
              <a:rPr lang="zh-CN" altLang="zh-CN" dirty="0"/>
              <a:t>的工具包，适用于两个数据集有相似的结构，如果两个数据集的实体属性个数差异很大，不建议采用</a:t>
            </a:r>
            <a:r>
              <a:rPr lang="zh-CN" altLang="en-US" dirty="0"/>
              <a:t>。</a:t>
            </a:r>
            <a:endParaRPr lang="zh-CN" altLang="zh-CN" dirty="0"/>
          </a:p>
          <a:p>
            <a:pPr>
              <a:lnSpc>
                <a:spcPct val="120000"/>
              </a:lnSpc>
            </a:pPr>
            <a:r>
              <a:rPr lang="en-US" altLang="zh-CN" dirty="0"/>
              <a:t>LIMES</a:t>
            </a:r>
            <a:r>
              <a:rPr lang="zh-CN" altLang="zh-CN" dirty="0"/>
              <a:t>：</a:t>
            </a:r>
            <a:r>
              <a:rPr lang="zh-CN" altLang="en-US" dirty="0"/>
              <a:t>一个基于度量空间的实体匹配发现框架</a:t>
            </a:r>
            <a:r>
              <a:rPr lang="en-US" altLang="zh-CN" dirty="0"/>
              <a:t>,</a:t>
            </a:r>
            <a:r>
              <a:rPr lang="zh-CN" altLang="en-US" dirty="0"/>
              <a:t>适合于大规模数据链接</a:t>
            </a:r>
            <a:r>
              <a:rPr lang="en-US" altLang="zh-CN" dirty="0"/>
              <a:t>,</a:t>
            </a:r>
            <a:r>
              <a:rPr lang="zh-CN" altLang="en-US" dirty="0"/>
              <a:t>编程语言是</a:t>
            </a:r>
            <a:r>
              <a:rPr lang="en-US" altLang="zh-CN" dirty="0"/>
              <a:t>Java</a:t>
            </a:r>
            <a:r>
              <a:rPr lang="zh-CN" altLang="en-US" dirty="0"/>
              <a:t>。</a:t>
            </a:r>
            <a:r>
              <a:rPr lang="zh-CN" altLang="zh-CN" dirty="0"/>
              <a:t>专门针对链接数据</a:t>
            </a:r>
            <a:r>
              <a:rPr lang="en-US" altLang="zh-CN" dirty="0"/>
              <a:t>Linked Data</a:t>
            </a:r>
            <a:r>
              <a:rPr lang="zh-CN" altLang="zh-CN" dirty="0"/>
              <a:t>设计的链接框架，不要求两个数据集的实体具有相似的结构</a:t>
            </a:r>
            <a:r>
              <a:rPr lang="zh-CN" altLang="en-US" dirty="0"/>
              <a:t>。</a:t>
            </a:r>
            <a:endParaRPr lang="en-US" altLang="zh-CN" dirty="0"/>
          </a:p>
          <a:p>
            <a:pPr>
              <a:lnSpc>
                <a:spcPct val="120000"/>
              </a:lnSpc>
            </a:pPr>
            <a:r>
              <a:rPr lang="en-US" altLang="zh-CN" dirty="0"/>
              <a:t>Falcon-AO</a:t>
            </a:r>
            <a:r>
              <a:rPr lang="zh-CN" altLang="en-US" dirty="0"/>
              <a:t>：一个自动的本体匹配系统</a:t>
            </a:r>
            <a:r>
              <a:rPr lang="en-US" altLang="zh-CN" dirty="0"/>
              <a:t>,</a:t>
            </a:r>
            <a:r>
              <a:rPr lang="zh-CN" altLang="en-US" dirty="0"/>
              <a:t>已经成为</a:t>
            </a:r>
            <a:r>
              <a:rPr lang="en-US" altLang="zh-CN" dirty="0"/>
              <a:t>RDF(S)</a:t>
            </a:r>
            <a:r>
              <a:rPr lang="zh-CN" altLang="en-US" dirty="0"/>
              <a:t>和</a:t>
            </a:r>
            <a:r>
              <a:rPr lang="en-US" altLang="zh-CN" dirty="0"/>
              <a:t>OWL</a:t>
            </a:r>
            <a:r>
              <a:rPr lang="zh-CN" altLang="en-US" dirty="0"/>
              <a:t>所表达的</a:t>
            </a:r>
            <a:r>
              <a:rPr lang="en-US" altLang="zh-CN" dirty="0"/>
              <a:t>Web</a:t>
            </a:r>
            <a:r>
              <a:rPr lang="zh-CN" altLang="en-US" dirty="0"/>
              <a:t>本体相匹配的一种实用和流行的选择。编程语言为</a:t>
            </a:r>
            <a:r>
              <a:rPr lang="en-US" altLang="zh-CN" dirty="0"/>
              <a:t>Java</a:t>
            </a:r>
            <a:r>
              <a:rPr lang="zh-CN" altLang="en-US" dirty="0"/>
              <a:t>。</a:t>
            </a:r>
            <a:endParaRPr lang="en-US" altLang="zh-CN" dirty="0"/>
          </a:p>
          <a:p>
            <a:pPr>
              <a:lnSpc>
                <a:spcPct val="120000"/>
              </a:lnSpc>
            </a:pPr>
            <a:r>
              <a:rPr lang="zh-CN" altLang="en-US" dirty="0"/>
              <a:t>技术</a:t>
            </a:r>
            <a:r>
              <a:rPr lang="zh-CN" altLang="zh-CN" dirty="0"/>
              <a:t>挑战为两点：</a:t>
            </a:r>
          </a:p>
          <a:p>
            <a:pPr marL="0" lvl="0" indent="0">
              <a:lnSpc>
                <a:spcPct val="120000"/>
              </a:lnSpc>
              <a:buNone/>
            </a:pPr>
            <a:r>
              <a:rPr lang="en-US" altLang="zh-CN" dirty="0"/>
              <a:t>        </a:t>
            </a:r>
            <a:r>
              <a:rPr lang="zh-CN" altLang="zh-CN" dirty="0"/>
              <a:t>数据质量的挑战： 如命名模糊，数据输入错误、数据丢失、数据格式不一致、缩写等。</a:t>
            </a:r>
          </a:p>
          <a:p>
            <a:pPr marL="0" indent="0">
              <a:lnSpc>
                <a:spcPct val="120000"/>
              </a:lnSpc>
              <a:buNone/>
            </a:pPr>
            <a:r>
              <a:rPr lang="en-US" altLang="zh-CN" dirty="0"/>
              <a:t>        </a:t>
            </a:r>
            <a:r>
              <a:rPr lang="zh-CN" altLang="zh-CN" dirty="0"/>
              <a:t>数据规模的挑战： 数据量大</a:t>
            </a:r>
            <a:r>
              <a:rPr lang="en-US" altLang="zh-CN" dirty="0"/>
              <a:t>(</a:t>
            </a:r>
            <a:r>
              <a:rPr lang="zh-CN" altLang="zh-CN" dirty="0"/>
              <a:t>并行计算</a:t>
            </a:r>
            <a:r>
              <a:rPr lang="en-US" altLang="zh-CN" dirty="0"/>
              <a:t>)</a:t>
            </a:r>
            <a:r>
              <a:rPr lang="zh-CN" altLang="zh-CN" dirty="0"/>
              <a:t>、数据种类多样性、不再仅仅通过名字匹配、多种关系、更多链接等。</a:t>
            </a:r>
            <a:endParaRPr lang="zh-CN" altLang="en-US" dirty="0"/>
          </a:p>
        </p:txBody>
      </p:sp>
    </p:spTree>
    <p:extLst>
      <p:ext uri="{BB962C8B-B14F-4D97-AF65-F5344CB8AC3E}">
        <p14:creationId xmlns:p14="http://schemas.microsoft.com/office/powerpoint/2010/main" val="1693791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7DDDA-BE6E-446D-8BE1-F0A93AB5EBA3}"/>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F9330303-109F-40D7-8FDE-CDFB474D9A8E}"/>
              </a:ext>
            </a:extLst>
          </p:cNvPr>
          <p:cNvSpPr>
            <a:spLocks noGrp="1"/>
          </p:cNvSpPr>
          <p:nvPr>
            <p:ph sz="quarter" idx="13"/>
          </p:nvPr>
        </p:nvSpPr>
        <p:spPr>
          <a:xfrm>
            <a:off x="1207477" y="2198077"/>
            <a:ext cx="9788769" cy="4132385"/>
          </a:xfrm>
        </p:spPr>
        <p:txBody>
          <a:bodyPr>
            <a:noAutofit/>
          </a:bodyPr>
          <a:lstStyle/>
          <a:p>
            <a:pPr>
              <a:lnSpc>
                <a:spcPct val="120000"/>
              </a:lnSpc>
            </a:pPr>
            <a:r>
              <a:rPr lang="zh-CN" altLang="zh-CN" sz="2000" b="1" dirty="0"/>
              <a:t>知识融合</a:t>
            </a:r>
            <a:r>
              <a:rPr lang="zh-CN" altLang="zh-CN" sz="2000" dirty="0"/>
              <a:t>的</a:t>
            </a:r>
            <a:r>
              <a:rPr lang="zh-CN" altLang="en-US" sz="2000" dirty="0"/>
              <a:t>重点流程</a:t>
            </a:r>
            <a:r>
              <a:rPr lang="zh-CN" altLang="zh-CN" sz="2000" dirty="0"/>
              <a:t>：</a:t>
            </a:r>
          </a:p>
          <a:p>
            <a:pPr>
              <a:lnSpc>
                <a:spcPct val="120000"/>
              </a:lnSpc>
            </a:pPr>
            <a:r>
              <a:rPr lang="zh-CN" altLang="zh-CN" sz="1800" dirty="0"/>
              <a:t>数据预处理：语法正规化、数据正规化</a:t>
            </a:r>
          </a:p>
          <a:p>
            <a:pPr>
              <a:lnSpc>
                <a:spcPct val="120000"/>
              </a:lnSpc>
            </a:pPr>
            <a:r>
              <a:rPr lang="zh-CN" altLang="zh-CN" sz="1800" dirty="0"/>
              <a:t>记录连接：属性相似度、实体相似度</a:t>
            </a:r>
          </a:p>
          <a:p>
            <a:pPr>
              <a:lnSpc>
                <a:spcPct val="120000"/>
              </a:lnSpc>
            </a:pPr>
            <a:r>
              <a:rPr lang="zh-CN" altLang="en-US" sz="1800" dirty="0"/>
              <a:t>分块：从给定的知识库中的所有实体对中</a:t>
            </a:r>
            <a:r>
              <a:rPr lang="en-US" altLang="zh-CN" sz="1800" dirty="0"/>
              <a:t>,</a:t>
            </a:r>
            <a:r>
              <a:rPr lang="zh-CN" altLang="en-US" sz="1800" dirty="0"/>
              <a:t>选出潜在匹配的记录对作为候选项</a:t>
            </a:r>
            <a:r>
              <a:rPr lang="en-US" altLang="zh-CN" sz="1800" dirty="0"/>
              <a:t>,</a:t>
            </a:r>
            <a:r>
              <a:rPr lang="zh-CN" altLang="en-US" sz="1800" dirty="0"/>
              <a:t>并将候选项的大小尽可能的缩小。</a:t>
            </a:r>
            <a:endParaRPr lang="en-US" altLang="zh-CN" sz="1800" dirty="0"/>
          </a:p>
          <a:p>
            <a:pPr>
              <a:lnSpc>
                <a:spcPct val="120000"/>
              </a:lnSpc>
            </a:pPr>
            <a:r>
              <a:rPr lang="zh-CN" altLang="en-US" sz="1800" dirty="0"/>
              <a:t>负载均衡：保证所有块中的实体数目相当</a:t>
            </a:r>
            <a:r>
              <a:rPr lang="en-US" altLang="zh-CN" sz="1800" dirty="0"/>
              <a:t>,</a:t>
            </a:r>
            <a:r>
              <a:rPr lang="zh-CN" altLang="en-US" sz="1800" dirty="0"/>
              <a:t>从而保证分块对性能的提升程度。最简单的方法是多次</a:t>
            </a:r>
            <a:r>
              <a:rPr lang="en-US" altLang="zh-CN" sz="1800" dirty="0"/>
              <a:t>Map-Reduce</a:t>
            </a:r>
            <a:r>
              <a:rPr lang="zh-CN" altLang="en-US" sz="1800" dirty="0"/>
              <a:t>操作。</a:t>
            </a:r>
          </a:p>
        </p:txBody>
      </p:sp>
    </p:spTree>
    <p:extLst>
      <p:ext uri="{BB962C8B-B14F-4D97-AF65-F5344CB8AC3E}">
        <p14:creationId xmlns:p14="http://schemas.microsoft.com/office/powerpoint/2010/main" val="4264114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29C5A-61FB-4E0D-BD4E-BBE290CE840B}"/>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4020A66B-4A0D-47A8-9244-E157F848A0D5}"/>
              </a:ext>
            </a:extLst>
          </p:cNvPr>
          <p:cNvSpPr>
            <a:spLocks noGrp="1"/>
          </p:cNvSpPr>
          <p:nvPr>
            <p:ph sz="quarter" idx="13"/>
          </p:nvPr>
        </p:nvSpPr>
        <p:spPr/>
        <p:txBody>
          <a:bodyPr>
            <a:normAutofit fontScale="70000" lnSpcReduction="20000"/>
          </a:bodyPr>
          <a:lstStyle/>
          <a:p>
            <a:pPr marL="0" indent="0">
              <a:lnSpc>
                <a:spcPct val="120000"/>
              </a:lnSpc>
              <a:buNone/>
            </a:pPr>
            <a:r>
              <a:rPr lang="zh-CN" altLang="zh-CN" dirty="0"/>
              <a:t>属性相似度计算：</a:t>
            </a:r>
          </a:p>
          <a:p>
            <a:pPr marL="0" lvl="0" indent="0">
              <a:lnSpc>
                <a:spcPct val="120000"/>
              </a:lnSpc>
              <a:buNone/>
            </a:pPr>
            <a:r>
              <a:rPr lang="en-US" altLang="zh-CN" dirty="0"/>
              <a:t>        </a:t>
            </a:r>
            <a:r>
              <a:rPr lang="zh-CN" altLang="zh-CN" dirty="0"/>
              <a:t>编辑距离：</a:t>
            </a:r>
            <a:r>
              <a:rPr lang="en-US" altLang="zh-CN" dirty="0"/>
              <a:t> </a:t>
            </a:r>
            <a:r>
              <a:rPr lang="en-US" altLang="zh-CN" dirty="0" err="1"/>
              <a:t>Levenstein</a:t>
            </a:r>
            <a:r>
              <a:rPr lang="zh-CN" altLang="zh-CN" dirty="0"/>
              <a:t>、</a:t>
            </a:r>
            <a:r>
              <a:rPr lang="en-US" altLang="zh-CN" dirty="0"/>
              <a:t>Wagner and Fisher</a:t>
            </a:r>
            <a:r>
              <a:rPr lang="zh-CN" altLang="zh-CN" dirty="0"/>
              <a:t>、</a:t>
            </a:r>
            <a:r>
              <a:rPr lang="en-US" altLang="zh-CN" dirty="0"/>
              <a:t>Edit Distance with </a:t>
            </a:r>
            <a:r>
              <a:rPr lang="en-US" altLang="zh-CN" dirty="0" err="1"/>
              <a:t>Afine</a:t>
            </a:r>
            <a:r>
              <a:rPr lang="en-US" altLang="zh-CN" dirty="0"/>
              <a:t> Gaps</a:t>
            </a:r>
            <a:endParaRPr lang="zh-CN" altLang="zh-CN" dirty="0"/>
          </a:p>
          <a:p>
            <a:pPr marL="0" lvl="0" indent="0">
              <a:lnSpc>
                <a:spcPct val="120000"/>
              </a:lnSpc>
              <a:buNone/>
            </a:pPr>
            <a:r>
              <a:rPr lang="en-US" altLang="zh-CN" dirty="0"/>
              <a:t>        </a:t>
            </a:r>
            <a:r>
              <a:rPr lang="zh-CN" altLang="zh-CN" dirty="0"/>
              <a:t>集合相似度计算：</a:t>
            </a:r>
            <a:r>
              <a:rPr lang="en-US" altLang="zh-CN" dirty="0"/>
              <a:t> Jaccard</a:t>
            </a:r>
            <a:r>
              <a:rPr lang="zh-CN" altLang="zh-CN" dirty="0"/>
              <a:t>系数，</a:t>
            </a:r>
            <a:r>
              <a:rPr lang="en-US" altLang="zh-CN" dirty="0"/>
              <a:t>Dice</a:t>
            </a:r>
            <a:r>
              <a:rPr lang="zh-CN" altLang="en-US" dirty="0"/>
              <a:t>系数</a:t>
            </a:r>
            <a:endParaRPr lang="zh-CN" altLang="zh-CN" dirty="0"/>
          </a:p>
          <a:p>
            <a:pPr marL="0" lvl="0" indent="0">
              <a:lnSpc>
                <a:spcPct val="120000"/>
              </a:lnSpc>
              <a:buNone/>
            </a:pPr>
            <a:r>
              <a:rPr lang="en-US" altLang="zh-CN" dirty="0"/>
              <a:t>        </a:t>
            </a:r>
            <a:r>
              <a:rPr lang="zh-CN" altLang="zh-CN" dirty="0"/>
              <a:t>基于向量的相似度计算：</a:t>
            </a:r>
            <a:r>
              <a:rPr lang="en-US" altLang="zh-CN" dirty="0"/>
              <a:t> Cosine</a:t>
            </a:r>
            <a:r>
              <a:rPr lang="zh-CN" altLang="zh-CN" dirty="0"/>
              <a:t>相似度、</a:t>
            </a:r>
            <a:r>
              <a:rPr lang="en-US" altLang="zh-CN" dirty="0"/>
              <a:t>TF-IDF</a:t>
            </a:r>
            <a:r>
              <a:rPr lang="zh-CN" altLang="zh-CN" dirty="0"/>
              <a:t>相似度</a:t>
            </a:r>
          </a:p>
          <a:p>
            <a:pPr marL="0" indent="0">
              <a:lnSpc>
                <a:spcPct val="120000"/>
              </a:lnSpc>
              <a:buNone/>
            </a:pPr>
            <a:r>
              <a:rPr lang="zh-CN" altLang="zh-CN" dirty="0"/>
              <a:t>实体相似度的计算：</a:t>
            </a:r>
          </a:p>
          <a:p>
            <a:pPr marL="0" lvl="0" indent="0">
              <a:lnSpc>
                <a:spcPct val="120000"/>
              </a:lnSpc>
              <a:buNone/>
            </a:pPr>
            <a:r>
              <a:rPr lang="en-US" altLang="zh-CN" dirty="0"/>
              <a:t>        </a:t>
            </a:r>
            <a:r>
              <a:rPr lang="zh-CN" altLang="zh-CN" dirty="0"/>
              <a:t>聚合：加权平均、手动制定规则、分类器　</a:t>
            </a:r>
          </a:p>
          <a:p>
            <a:pPr marL="0" lvl="0" indent="0">
              <a:lnSpc>
                <a:spcPct val="120000"/>
              </a:lnSpc>
              <a:buNone/>
            </a:pPr>
            <a:r>
              <a:rPr lang="en-US" altLang="zh-CN" dirty="0"/>
              <a:t>        </a:t>
            </a:r>
            <a:r>
              <a:rPr lang="zh-CN" altLang="zh-CN" dirty="0"/>
              <a:t>聚类：层次聚类、相关性聚类、</a:t>
            </a:r>
            <a:r>
              <a:rPr lang="en-US" altLang="zh-CN" dirty="0"/>
              <a:t>Canopy + K-means</a:t>
            </a:r>
            <a:endParaRPr lang="zh-CN" altLang="zh-CN" dirty="0"/>
          </a:p>
          <a:p>
            <a:pPr marL="0" indent="0">
              <a:lnSpc>
                <a:spcPct val="120000"/>
              </a:lnSpc>
              <a:buNone/>
            </a:pPr>
            <a:r>
              <a:rPr lang="en-US" altLang="zh-CN" dirty="0"/>
              <a:t>        </a:t>
            </a:r>
            <a:r>
              <a:rPr lang="zh-CN" altLang="zh-CN" dirty="0"/>
              <a:t>表示学习</a:t>
            </a:r>
            <a:r>
              <a:rPr lang="zh-CN" altLang="en-US" dirty="0"/>
              <a:t>（知识嵌入）</a:t>
            </a:r>
            <a:endParaRPr lang="en-US" altLang="zh-CN" dirty="0"/>
          </a:p>
          <a:p>
            <a:endParaRPr lang="zh-CN" altLang="en-US" dirty="0"/>
          </a:p>
        </p:txBody>
      </p:sp>
    </p:spTree>
    <p:extLst>
      <p:ext uri="{BB962C8B-B14F-4D97-AF65-F5344CB8AC3E}">
        <p14:creationId xmlns:p14="http://schemas.microsoft.com/office/powerpoint/2010/main" val="923692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50106-D251-42E0-873E-D057B244BDC7}"/>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633C8175-653F-49BD-96C2-34B2C62EA378}"/>
              </a:ext>
            </a:extLst>
          </p:cNvPr>
          <p:cNvSpPr>
            <a:spLocks noGrp="1"/>
          </p:cNvSpPr>
          <p:nvPr>
            <p:ph sz="quarter" idx="13"/>
          </p:nvPr>
        </p:nvSpPr>
        <p:spPr>
          <a:xfrm>
            <a:off x="913774" y="2168769"/>
            <a:ext cx="10363826" cy="4324105"/>
          </a:xfrm>
        </p:spPr>
        <p:txBody>
          <a:bodyPr>
            <a:normAutofit/>
          </a:bodyPr>
          <a:lstStyle/>
          <a:p>
            <a:pPr marL="0" indent="0">
              <a:lnSpc>
                <a:spcPct val="100000"/>
              </a:lnSpc>
              <a:buNone/>
            </a:pPr>
            <a:r>
              <a:rPr lang="zh-CN" altLang="en-US" sz="2000" dirty="0"/>
              <a:t>相关解释：</a:t>
            </a:r>
            <a:endParaRPr lang="en-US" altLang="zh-CN" sz="2000" dirty="0"/>
          </a:p>
          <a:p>
            <a:pPr>
              <a:lnSpc>
                <a:spcPct val="100000"/>
              </a:lnSpc>
            </a:pPr>
            <a:r>
              <a:rPr lang="en-US" altLang="zh-CN" sz="1800" dirty="0"/>
              <a:t>Levenshtein </a:t>
            </a:r>
            <a:r>
              <a:rPr lang="zh-CN" altLang="zh-CN" sz="1800" dirty="0"/>
              <a:t>距离，即最小编辑距离，目的是用最少的编辑操作将一个字符串转换成另一个</a:t>
            </a:r>
            <a:r>
              <a:rPr lang="zh-CN" altLang="en-US" sz="1800" dirty="0"/>
              <a:t>。</a:t>
            </a:r>
            <a:endParaRPr lang="zh-CN" altLang="zh-CN" sz="1800" dirty="0"/>
          </a:p>
          <a:p>
            <a:pPr>
              <a:lnSpc>
                <a:spcPct val="100000"/>
              </a:lnSpc>
            </a:pPr>
            <a:r>
              <a:rPr lang="en-US" altLang="zh-CN" sz="1800" dirty="0"/>
              <a:t>Wagner and Fisher</a:t>
            </a:r>
            <a:r>
              <a:rPr lang="zh-CN" altLang="zh-CN" sz="1800" dirty="0"/>
              <a:t>是</a:t>
            </a:r>
            <a:r>
              <a:rPr lang="en-US" altLang="zh-CN" sz="1800" dirty="0"/>
              <a:t>Levenshtein</a:t>
            </a:r>
            <a:r>
              <a:rPr lang="zh-CN" altLang="zh-CN" sz="1800" dirty="0"/>
              <a:t>距离的一个扩展，将这个模型中的编辑操作的代价赋予了不同的权重</a:t>
            </a:r>
            <a:r>
              <a:rPr lang="zh-CN" altLang="en-US" sz="1800" dirty="0"/>
              <a:t>。</a:t>
            </a:r>
            <a:endParaRPr lang="zh-CN" altLang="zh-CN" sz="1800" dirty="0"/>
          </a:p>
          <a:p>
            <a:pPr>
              <a:lnSpc>
                <a:spcPct val="100000"/>
              </a:lnSpc>
            </a:pPr>
            <a:r>
              <a:rPr lang="en-US" altLang="zh-CN" sz="1800" dirty="0"/>
              <a:t>Edit Distance with </a:t>
            </a:r>
            <a:r>
              <a:rPr lang="en-US" altLang="zh-CN" sz="1800" dirty="0" err="1"/>
              <a:t>Afine</a:t>
            </a:r>
            <a:r>
              <a:rPr lang="en-US" altLang="zh-CN" sz="1800" dirty="0"/>
              <a:t> Gaps</a:t>
            </a:r>
            <a:r>
              <a:rPr lang="zh-CN" altLang="zh-CN" sz="1800" dirty="0"/>
              <a:t>在上面的两种算法基础上，引入了</a:t>
            </a:r>
            <a:r>
              <a:rPr lang="en-US" altLang="zh-CN" sz="1800" dirty="0"/>
              <a:t>gap</a:t>
            </a:r>
            <a:r>
              <a:rPr lang="zh-CN" altLang="zh-CN" sz="1800" dirty="0"/>
              <a:t>的概念，将</a:t>
            </a:r>
            <a:r>
              <a:rPr lang="zh-CN" altLang="en-US" sz="1800" dirty="0"/>
              <a:t>编辑操作（如</a:t>
            </a:r>
            <a:r>
              <a:rPr lang="zh-CN" altLang="zh-CN" sz="1800" dirty="0"/>
              <a:t>插入、删除和替换</a:t>
            </a:r>
            <a:r>
              <a:rPr lang="zh-CN" altLang="en-US" sz="1800" dirty="0"/>
              <a:t>）</a:t>
            </a:r>
            <a:r>
              <a:rPr lang="zh-CN" altLang="zh-CN" sz="1800" dirty="0"/>
              <a:t>用</a:t>
            </a:r>
            <a:r>
              <a:rPr lang="en-US" altLang="zh-CN" sz="1800" dirty="0"/>
              <a:t>gap opening </a:t>
            </a:r>
            <a:r>
              <a:rPr lang="zh-CN" altLang="zh-CN" sz="1800" dirty="0"/>
              <a:t>和</a:t>
            </a:r>
            <a:r>
              <a:rPr lang="en-US" altLang="zh-CN" sz="1800" dirty="0"/>
              <a:t>gap extension</a:t>
            </a:r>
            <a:r>
              <a:rPr lang="zh-CN" altLang="zh-CN" sz="1800" dirty="0"/>
              <a:t>代替</a:t>
            </a:r>
            <a:r>
              <a:rPr lang="zh-CN" altLang="en-US" sz="1800" dirty="0"/>
              <a:t>。</a:t>
            </a:r>
            <a:endParaRPr lang="zh-CN" altLang="zh-CN" sz="1800" dirty="0"/>
          </a:p>
          <a:p>
            <a:pPr>
              <a:lnSpc>
                <a:spcPct val="100000"/>
              </a:lnSpc>
            </a:pPr>
            <a:r>
              <a:rPr lang="en-US" altLang="zh-CN" sz="1800" dirty="0"/>
              <a:t>Dice</a:t>
            </a:r>
            <a:r>
              <a:rPr lang="zh-CN" altLang="zh-CN" sz="1800" dirty="0"/>
              <a:t>系数用于度量两个集合的相似性，因为可以把字符串理解为一种集合，因此</a:t>
            </a:r>
            <a:r>
              <a:rPr lang="en-US" altLang="zh-CN" sz="1800" dirty="0"/>
              <a:t>Dice</a:t>
            </a:r>
            <a:r>
              <a:rPr lang="zh-CN" altLang="zh-CN" sz="1800" dirty="0"/>
              <a:t>距离也会用于度量字符串的相似性</a:t>
            </a:r>
            <a:r>
              <a:rPr lang="zh-CN" altLang="en-US" sz="1800" dirty="0"/>
              <a:t>。</a:t>
            </a:r>
            <a:endParaRPr lang="zh-CN" altLang="zh-CN" sz="1800" dirty="0"/>
          </a:p>
          <a:p>
            <a:pPr>
              <a:lnSpc>
                <a:spcPct val="100000"/>
              </a:lnSpc>
            </a:pPr>
            <a:r>
              <a:rPr lang="en-US" altLang="zh-CN" sz="1800" dirty="0"/>
              <a:t>Jaccard</a:t>
            </a:r>
            <a:r>
              <a:rPr lang="zh-CN" altLang="zh-CN" sz="1800" dirty="0"/>
              <a:t>系数适合处理短文本的相似度，与</a:t>
            </a:r>
            <a:r>
              <a:rPr lang="en-US" altLang="zh-CN" sz="1800" dirty="0"/>
              <a:t>Dice</a:t>
            </a:r>
            <a:r>
              <a:rPr lang="zh-CN" altLang="zh-CN" sz="1800" dirty="0"/>
              <a:t>系数的定义比较相似。</a:t>
            </a:r>
            <a:endParaRPr lang="en-US" altLang="zh-CN" sz="1800" dirty="0"/>
          </a:p>
          <a:p>
            <a:pPr>
              <a:lnSpc>
                <a:spcPct val="100000"/>
              </a:lnSpc>
            </a:pPr>
            <a:r>
              <a:rPr lang="zh-CN" altLang="zh-CN" sz="1800" dirty="0"/>
              <a:t>将文本转换为集合</a:t>
            </a:r>
            <a:r>
              <a:rPr lang="zh-CN" altLang="en-US" sz="1800" dirty="0"/>
              <a:t>，</a:t>
            </a:r>
            <a:r>
              <a:rPr lang="zh-CN" altLang="zh-CN" sz="1800" dirty="0"/>
              <a:t>除了可以用符号分格单词外</a:t>
            </a:r>
            <a:r>
              <a:rPr lang="zh-CN" altLang="en-US" sz="1800" dirty="0"/>
              <a:t>，</a:t>
            </a:r>
            <a:r>
              <a:rPr lang="zh-CN" altLang="zh-CN" sz="1800" dirty="0"/>
              <a:t>还可以考虑用</a:t>
            </a:r>
            <a:r>
              <a:rPr lang="en-US" altLang="zh-CN" sz="1800" dirty="0"/>
              <a:t>n-gram</a:t>
            </a:r>
            <a:r>
              <a:rPr lang="zh-CN" altLang="zh-CN" sz="1800" dirty="0"/>
              <a:t>分割单词</a:t>
            </a:r>
            <a:r>
              <a:rPr lang="zh-CN" altLang="en-US" sz="1800" dirty="0"/>
              <a:t>，</a:t>
            </a:r>
            <a:r>
              <a:rPr lang="zh-CN" altLang="zh-CN" sz="1800" dirty="0"/>
              <a:t>用</a:t>
            </a:r>
            <a:r>
              <a:rPr lang="en-US" altLang="zh-CN" sz="1800" dirty="0"/>
              <a:t>n-gram</a:t>
            </a:r>
            <a:r>
              <a:rPr lang="zh-CN" altLang="zh-CN" sz="1800" dirty="0"/>
              <a:t>分割句子等来构建集合</a:t>
            </a:r>
            <a:r>
              <a:rPr lang="zh-CN" altLang="en-US" sz="1800" dirty="0"/>
              <a:t>，</a:t>
            </a:r>
            <a:r>
              <a:rPr lang="zh-CN" altLang="zh-CN" sz="1800" dirty="0"/>
              <a:t>计算相似度。</a:t>
            </a:r>
          </a:p>
          <a:p>
            <a:pPr>
              <a:lnSpc>
                <a:spcPct val="100000"/>
              </a:lnSpc>
            </a:pPr>
            <a:r>
              <a:rPr lang="en-US" altLang="zh-CN" sz="1800" dirty="0"/>
              <a:t>TF-IDF</a:t>
            </a:r>
            <a:r>
              <a:rPr lang="zh-CN" altLang="zh-CN" sz="1800" dirty="0"/>
              <a:t>主要用来评估某个字或者用某个词对一个文档的重要程度。</a:t>
            </a:r>
            <a:endParaRPr lang="zh-CN" altLang="en-US" sz="1800" dirty="0"/>
          </a:p>
        </p:txBody>
      </p:sp>
    </p:spTree>
    <p:extLst>
      <p:ext uri="{BB962C8B-B14F-4D97-AF65-F5344CB8AC3E}">
        <p14:creationId xmlns:p14="http://schemas.microsoft.com/office/powerpoint/2010/main" val="3338177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26F2F-C51F-4716-B651-5265A0798B94}"/>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59DB1D09-ECBD-42FD-83D5-D839DDD0EF73}"/>
              </a:ext>
            </a:extLst>
          </p:cNvPr>
          <p:cNvSpPr>
            <a:spLocks noGrp="1"/>
          </p:cNvSpPr>
          <p:nvPr>
            <p:ph sz="quarter" idx="13"/>
          </p:nvPr>
        </p:nvSpPr>
        <p:spPr>
          <a:xfrm>
            <a:off x="714482" y="1764322"/>
            <a:ext cx="10856196" cy="4947140"/>
          </a:xfrm>
        </p:spPr>
        <p:txBody>
          <a:bodyPr>
            <a:noAutofit/>
          </a:bodyPr>
          <a:lstStyle/>
          <a:p>
            <a:pPr marL="0" indent="0">
              <a:lnSpc>
                <a:spcPct val="120000"/>
              </a:lnSpc>
              <a:buNone/>
            </a:pPr>
            <a:r>
              <a:rPr lang="zh-CN" altLang="en-US" sz="1800" dirty="0"/>
              <a:t>相关解释：</a:t>
            </a:r>
            <a:endParaRPr lang="en-US" altLang="zh-CN" sz="1800" dirty="0"/>
          </a:p>
          <a:p>
            <a:pPr>
              <a:lnSpc>
                <a:spcPct val="120000"/>
              </a:lnSpc>
            </a:pPr>
            <a:r>
              <a:rPr lang="zh-CN" altLang="en-US" sz="1800" dirty="0"/>
              <a:t>加权平均：即对相似度得分向量的各个分量进行加权求和，得到最终的实体相似度。</a:t>
            </a:r>
            <a:endParaRPr lang="en-US" altLang="zh-CN" sz="1800" dirty="0"/>
          </a:p>
          <a:p>
            <a:pPr>
              <a:lnSpc>
                <a:spcPct val="120000"/>
              </a:lnSpc>
            </a:pPr>
            <a:r>
              <a:rPr lang="zh-CN" altLang="en-US" sz="1800" dirty="0"/>
              <a:t>手动制定规则：给每一个相似度向量的分量设置一个阈值，若超过该阈值则将两实体相连。</a:t>
            </a:r>
            <a:endParaRPr lang="en-US" altLang="zh-CN" sz="1800" dirty="0"/>
          </a:p>
          <a:p>
            <a:pPr>
              <a:lnSpc>
                <a:spcPct val="120000"/>
              </a:lnSpc>
            </a:pPr>
            <a:r>
              <a:rPr lang="zh-CN" altLang="en-US" sz="1800" dirty="0"/>
              <a:t>对于分类器等机器学习方法，最大的问题是如何生成训练集合，对于此可采用无监督</a:t>
            </a:r>
            <a:r>
              <a:rPr lang="en-US" altLang="zh-CN" sz="1800" dirty="0"/>
              <a:t>/</a:t>
            </a:r>
            <a:r>
              <a:rPr lang="zh-CN" altLang="en-US" sz="1800" dirty="0"/>
              <a:t>半监督训练，如</a:t>
            </a:r>
            <a:r>
              <a:rPr lang="en-US" altLang="zh-CN" sz="1800" dirty="0"/>
              <a:t>EM</a:t>
            </a:r>
            <a:r>
              <a:rPr lang="zh-CN" altLang="en-US" sz="1800" dirty="0"/>
              <a:t>、生成模型等。或主动学习如众包等方案。</a:t>
            </a:r>
            <a:endParaRPr lang="en-US" altLang="zh-CN" sz="1800" dirty="0"/>
          </a:p>
          <a:p>
            <a:pPr>
              <a:lnSpc>
                <a:spcPct val="120000"/>
              </a:lnSpc>
            </a:pPr>
            <a:r>
              <a:rPr lang="zh-CN" altLang="zh-CN" sz="1800" dirty="0"/>
              <a:t>层次聚类：通过计算不同类别数据点之间的相似度对在不同的层次的数据进行划分</a:t>
            </a:r>
            <a:r>
              <a:rPr lang="en-US" altLang="zh-CN" sz="1800" dirty="0"/>
              <a:t>,</a:t>
            </a:r>
            <a:r>
              <a:rPr lang="zh-CN" altLang="zh-CN" sz="1800" dirty="0"/>
              <a:t>最终形成树状的聚类结构。</a:t>
            </a:r>
          </a:p>
          <a:p>
            <a:pPr>
              <a:lnSpc>
                <a:spcPct val="120000"/>
              </a:lnSpc>
            </a:pPr>
            <a:r>
              <a:rPr lang="zh-CN" altLang="zh-CN" sz="1800" dirty="0"/>
              <a:t>底层的原始数据可以通过相似度函数计算，类之间的相似度有如下三种算法：</a:t>
            </a:r>
          </a:p>
          <a:p>
            <a:pPr marL="0" lvl="0" indent="0">
              <a:lnSpc>
                <a:spcPct val="120000"/>
              </a:lnSpc>
              <a:buNone/>
            </a:pPr>
            <a:r>
              <a:rPr lang="en-US" altLang="zh-CN" sz="1800" dirty="0"/>
              <a:t>        SL(Single Linkage)</a:t>
            </a:r>
            <a:r>
              <a:rPr lang="zh-CN" altLang="zh-CN" sz="1800" dirty="0"/>
              <a:t>算法</a:t>
            </a:r>
            <a:r>
              <a:rPr lang="zh-CN" altLang="en-US" sz="1800" dirty="0"/>
              <a:t>：</a:t>
            </a:r>
            <a:r>
              <a:rPr lang="zh-CN" altLang="zh-CN" sz="1800" dirty="0"/>
              <a:t>又称为最邻近算法</a:t>
            </a:r>
            <a:r>
              <a:rPr lang="en-US" altLang="zh-CN" sz="1800" dirty="0"/>
              <a:t> (nearest-neighbor)</a:t>
            </a:r>
            <a:r>
              <a:rPr lang="zh-CN" altLang="en-US" sz="1800" dirty="0"/>
              <a:t>，</a:t>
            </a:r>
            <a:r>
              <a:rPr lang="zh-CN" altLang="zh-CN" sz="1800" dirty="0"/>
              <a:t>是用两个类数据点中距离最近的两个数据点间的相似度作为这两个类的距离</a:t>
            </a:r>
            <a:r>
              <a:rPr lang="zh-CN" altLang="en-US" sz="1800" dirty="0"/>
              <a:t>。</a:t>
            </a:r>
            <a:endParaRPr lang="zh-CN" altLang="zh-CN" sz="1800" dirty="0"/>
          </a:p>
        </p:txBody>
      </p:sp>
    </p:spTree>
    <p:extLst>
      <p:ext uri="{BB962C8B-B14F-4D97-AF65-F5344CB8AC3E}">
        <p14:creationId xmlns:p14="http://schemas.microsoft.com/office/powerpoint/2010/main" val="3771039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5906C-D5FE-40E0-997D-6B5F883D67DE}"/>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7A205174-6C3B-4895-9FEB-9786EB928B7B}"/>
              </a:ext>
            </a:extLst>
          </p:cNvPr>
          <p:cNvSpPr>
            <a:spLocks noGrp="1"/>
          </p:cNvSpPr>
          <p:nvPr>
            <p:ph sz="quarter" idx="13"/>
          </p:nvPr>
        </p:nvSpPr>
        <p:spPr>
          <a:xfrm>
            <a:off x="913774" y="2151185"/>
            <a:ext cx="10363826" cy="4341689"/>
          </a:xfrm>
        </p:spPr>
        <p:txBody>
          <a:bodyPr>
            <a:normAutofit/>
          </a:bodyPr>
          <a:lstStyle/>
          <a:p>
            <a:pPr marL="0" lvl="0" indent="0">
              <a:lnSpc>
                <a:spcPct val="110000"/>
              </a:lnSpc>
              <a:buNone/>
            </a:pPr>
            <a:r>
              <a:rPr lang="en-US" altLang="zh-CN" dirty="0"/>
              <a:t>     </a:t>
            </a:r>
            <a:r>
              <a:rPr lang="en-US" altLang="zh-CN" sz="1800" dirty="0"/>
              <a:t>CL(Complete Linkage)</a:t>
            </a:r>
            <a:r>
              <a:rPr lang="zh-CN" altLang="zh-CN" sz="1800" dirty="0"/>
              <a:t>算法</a:t>
            </a:r>
            <a:r>
              <a:rPr lang="zh-CN" altLang="en-US" sz="1800" dirty="0"/>
              <a:t>：</a:t>
            </a:r>
            <a:r>
              <a:rPr lang="zh-CN" altLang="zh-CN" sz="1800" dirty="0"/>
              <a:t>与</a:t>
            </a:r>
            <a:r>
              <a:rPr lang="en-US" altLang="zh-CN" sz="1800" dirty="0"/>
              <a:t>SL</a:t>
            </a:r>
            <a:r>
              <a:rPr lang="zh-CN" altLang="zh-CN" sz="1800" dirty="0"/>
              <a:t>不同的是取两个类中距离最远的两个点的相似度作为两个类的相似度。</a:t>
            </a:r>
          </a:p>
          <a:p>
            <a:pPr marL="0" indent="0">
              <a:lnSpc>
                <a:spcPct val="110000"/>
              </a:lnSpc>
              <a:buNone/>
            </a:pPr>
            <a:r>
              <a:rPr lang="en-US" altLang="zh-CN" sz="1800" dirty="0"/>
              <a:t>        AL (Average Linkage) </a:t>
            </a:r>
            <a:r>
              <a:rPr lang="zh-CN" altLang="zh-CN" sz="1800" dirty="0"/>
              <a:t>算法</a:t>
            </a:r>
            <a:r>
              <a:rPr lang="zh-CN" altLang="en-US" sz="1800" dirty="0"/>
              <a:t>：</a:t>
            </a:r>
            <a:r>
              <a:rPr lang="zh-CN" altLang="zh-CN" sz="1800" dirty="0"/>
              <a:t>用两个类中所有点之间相似度的均值作为类间相似度。</a:t>
            </a:r>
            <a:endParaRPr lang="en-US" altLang="zh-CN" sz="1800" dirty="0"/>
          </a:p>
          <a:p>
            <a:pPr>
              <a:lnSpc>
                <a:spcPct val="110000"/>
              </a:lnSpc>
            </a:pPr>
            <a:r>
              <a:rPr lang="en-US" altLang="zh-CN" sz="1800" dirty="0"/>
              <a:t>Canopy + K-means</a:t>
            </a:r>
            <a:r>
              <a:rPr lang="zh-CN" altLang="en-US" sz="1800" dirty="0"/>
              <a:t>：与</a:t>
            </a:r>
            <a:r>
              <a:rPr lang="en-US" altLang="zh-CN" sz="1800" dirty="0"/>
              <a:t>K-means</a:t>
            </a:r>
            <a:r>
              <a:rPr lang="zh-CN" altLang="en-US" sz="1800" dirty="0"/>
              <a:t>不同，</a:t>
            </a:r>
            <a:r>
              <a:rPr lang="en-US" altLang="zh-CN" sz="1800" dirty="0"/>
              <a:t>Canopy</a:t>
            </a:r>
            <a:r>
              <a:rPr lang="zh-CN" altLang="en-US" sz="1800" dirty="0"/>
              <a:t>聚类的最大特点是不需要事先指定</a:t>
            </a:r>
            <a:r>
              <a:rPr lang="en-US" altLang="zh-CN" sz="1800" dirty="0"/>
              <a:t>K</a:t>
            </a:r>
            <a:r>
              <a:rPr lang="zh-CN" altLang="en-US" sz="1800" dirty="0"/>
              <a:t>值（即</a:t>
            </a:r>
            <a:r>
              <a:rPr lang="en-US" altLang="zh-CN" sz="1800" dirty="0"/>
              <a:t>clustering</a:t>
            </a:r>
            <a:r>
              <a:rPr lang="zh-CN" altLang="en-US" sz="1800" dirty="0"/>
              <a:t>的个数），因此具有很大的实际应用价值，两者经常配合使用。</a:t>
            </a:r>
            <a:endParaRPr lang="en-US" altLang="zh-CN" sz="1800" dirty="0"/>
          </a:p>
          <a:p>
            <a:pPr>
              <a:lnSpc>
                <a:spcPct val="110000"/>
              </a:lnSpc>
            </a:pPr>
            <a:r>
              <a:rPr lang="zh-CN" altLang="en-US" sz="1800" dirty="0"/>
              <a:t>知识嵌入：将知识图谱中的实体和关系都映射低维空间向量</a:t>
            </a:r>
            <a:r>
              <a:rPr lang="en-US" altLang="zh-CN" sz="1800" dirty="0"/>
              <a:t>,</a:t>
            </a:r>
            <a:r>
              <a:rPr lang="zh-CN" altLang="en-US" sz="1800" dirty="0"/>
              <a:t>直接用数学表达式来计算各个实体之间相似度。这类方法不依赖任何的文本信息</a:t>
            </a:r>
            <a:r>
              <a:rPr lang="en-US" altLang="zh-CN" sz="1800" dirty="0"/>
              <a:t>,</a:t>
            </a:r>
            <a:r>
              <a:rPr lang="zh-CN" altLang="en-US" sz="1800" dirty="0"/>
              <a:t>获取到的都是数据的深度特征。</a:t>
            </a:r>
            <a:endParaRPr lang="en-US" altLang="zh-CN" sz="1800" dirty="0"/>
          </a:p>
          <a:p>
            <a:pPr>
              <a:lnSpc>
                <a:spcPct val="110000"/>
              </a:lnSpc>
            </a:pPr>
            <a:r>
              <a:rPr lang="zh-CN" altLang="en-US" sz="1800" dirty="0"/>
              <a:t>分块：基于</a:t>
            </a:r>
            <a:r>
              <a:rPr lang="en-US" altLang="zh-CN" sz="1800" dirty="0"/>
              <a:t>Hash</a:t>
            </a:r>
            <a:r>
              <a:rPr lang="zh-CN" altLang="en-US" sz="1800" dirty="0"/>
              <a:t>函数的分块、邻近分块等。</a:t>
            </a:r>
            <a:endParaRPr lang="en-US" altLang="zh-CN" sz="1800" dirty="0"/>
          </a:p>
          <a:p>
            <a:pPr>
              <a:lnSpc>
                <a:spcPct val="110000"/>
              </a:lnSpc>
            </a:pPr>
            <a:r>
              <a:rPr lang="zh-CN" altLang="en-US" sz="1800" dirty="0"/>
              <a:t>基于</a:t>
            </a:r>
            <a:r>
              <a:rPr lang="en-US" altLang="zh-CN" sz="1800" dirty="0"/>
              <a:t>Hash</a:t>
            </a:r>
            <a:r>
              <a:rPr lang="zh-CN" altLang="en-US" sz="1800" dirty="0"/>
              <a:t>函数的分块：对于记录</a:t>
            </a:r>
            <a:r>
              <a:rPr lang="en-US" altLang="zh-CN" sz="1800" dirty="0"/>
              <a:t>x</a:t>
            </a:r>
            <a:r>
              <a:rPr lang="zh-CN" altLang="en-US" sz="1800" dirty="0"/>
              <a:t>，有</a:t>
            </a:r>
            <a:r>
              <a:rPr lang="en-US" altLang="zh-CN" sz="1800" dirty="0"/>
              <a:t>hash(x)=hi,</a:t>
            </a:r>
            <a:r>
              <a:rPr lang="zh-CN" altLang="en-US" sz="1800" dirty="0"/>
              <a:t>则</a:t>
            </a:r>
            <a:r>
              <a:rPr lang="en-US" altLang="zh-CN" sz="1800" dirty="0"/>
              <a:t>x</a:t>
            </a:r>
            <a:r>
              <a:rPr lang="zh-CN" altLang="en-US" sz="1800" dirty="0"/>
              <a:t>映射到与关键字</a:t>
            </a:r>
            <a:r>
              <a:rPr lang="en-US" altLang="zh-CN" sz="1800" dirty="0"/>
              <a:t>hi</a:t>
            </a:r>
            <a:r>
              <a:rPr lang="zh-CN" altLang="en-US" sz="1800" dirty="0"/>
              <a:t>绑定的块</a:t>
            </a:r>
            <a:r>
              <a:rPr lang="en-US" altLang="zh-CN" sz="1800" dirty="0"/>
              <a:t>Ci</a:t>
            </a:r>
            <a:r>
              <a:rPr lang="zh-CN" altLang="en-US" sz="1800" dirty="0"/>
              <a:t>上。常见的</a:t>
            </a:r>
            <a:r>
              <a:rPr lang="en-US" altLang="zh-CN" sz="1800" dirty="0"/>
              <a:t>Hash</a:t>
            </a:r>
            <a:r>
              <a:rPr lang="zh-CN" altLang="en-US" sz="1800" dirty="0"/>
              <a:t>函数有：字符串的前</a:t>
            </a:r>
            <a:r>
              <a:rPr lang="en-US" altLang="zh-CN" sz="1800" dirty="0"/>
              <a:t>n</a:t>
            </a:r>
            <a:r>
              <a:rPr lang="zh-CN" altLang="en-US" sz="1800" dirty="0"/>
              <a:t>个字</a:t>
            </a:r>
            <a:r>
              <a:rPr lang="en-US" altLang="zh-CN" sz="1800" dirty="0"/>
              <a:t>n-grams</a:t>
            </a:r>
            <a:r>
              <a:rPr lang="zh-CN" altLang="en-US" sz="1800" dirty="0"/>
              <a:t>结合多个简单的</a:t>
            </a:r>
            <a:r>
              <a:rPr lang="en-US" altLang="zh-CN" sz="1800" dirty="0"/>
              <a:t>hash</a:t>
            </a:r>
            <a:r>
              <a:rPr lang="zh-CN" altLang="en-US" sz="1800" dirty="0"/>
              <a:t>函数等。</a:t>
            </a:r>
            <a:endParaRPr lang="en-US" altLang="zh-CN" sz="1800" dirty="0"/>
          </a:p>
          <a:p>
            <a:pPr>
              <a:lnSpc>
                <a:spcPct val="110000"/>
              </a:lnSpc>
            </a:pPr>
            <a:r>
              <a:rPr lang="zh-CN" altLang="en-US" sz="1800" dirty="0"/>
              <a:t>邻近分块算法：</a:t>
            </a:r>
            <a:r>
              <a:rPr lang="en-US" altLang="zh-CN" sz="1800" dirty="0"/>
              <a:t>Canopy</a:t>
            </a:r>
            <a:r>
              <a:rPr lang="zh-CN" altLang="en-US" sz="1800" dirty="0"/>
              <a:t>聚类、排序邻居算法、</a:t>
            </a:r>
            <a:r>
              <a:rPr lang="en-US" altLang="zh-CN" sz="1800" dirty="0"/>
              <a:t>Red-Blue Set Cover</a:t>
            </a:r>
            <a:r>
              <a:rPr lang="zh-CN" altLang="en-US" sz="1800" dirty="0"/>
              <a:t>等。</a:t>
            </a:r>
            <a:endParaRPr lang="en-US" altLang="zh-CN" sz="1800" dirty="0"/>
          </a:p>
          <a:p>
            <a:pPr>
              <a:lnSpc>
                <a:spcPct val="120000"/>
              </a:lnSpc>
            </a:pPr>
            <a:endParaRPr lang="zh-CN" altLang="en-US" sz="1800" dirty="0"/>
          </a:p>
        </p:txBody>
      </p:sp>
    </p:spTree>
    <p:extLst>
      <p:ext uri="{BB962C8B-B14F-4D97-AF65-F5344CB8AC3E}">
        <p14:creationId xmlns:p14="http://schemas.microsoft.com/office/powerpoint/2010/main" val="378775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02724-6E8F-49D7-8457-86A17D499F7C}"/>
              </a:ext>
            </a:extLst>
          </p:cNvPr>
          <p:cNvSpPr>
            <a:spLocks noGrp="1"/>
          </p:cNvSpPr>
          <p:nvPr>
            <p:ph type="title"/>
          </p:nvPr>
        </p:nvSpPr>
        <p:spPr/>
        <p:txBody>
          <a:bodyPr/>
          <a:lstStyle/>
          <a:p>
            <a:r>
              <a:rPr lang="zh-CN" altLang="en-US" dirty="0"/>
              <a:t>目前已有数据集</a:t>
            </a:r>
            <a:r>
              <a:rPr lang="en-US" altLang="zh-CN" dirty="0"/>
              <a:t>&amp;demo</a:t>
            </a:r>
            <a:endParaRPr lang="zh-CN" altLang="en-US" dirty="0"/>
          </a:p>
        </p:txBody>
      </p:sp>
      <p:sp>
        <p:nvSpPr>
          <p:cNvPr id="3" name="内容占位符 2">
            <a:extLst>
              <a:ext uri="{FF2B5EF4-FFF2-40B4-BE49-F238E27FC236}">
                <a16:creationId xmlns:a16="http://schemas.microsoft.com/office/drawing/2014/main" id="{5B0AB0C8-1C96-4C8A-901F-130C278D0654}"/>
              </a:ext>
            </a:extLst>
          </p:cNvPr>
          <p:cNvSpPr>
            <a:spLocks noGrp="1"/>
          </p:cNvSpPr>
          <p:nvPr>
            <p:ph sz="quarter" idx="13"/>
          </p:nvPr>
        </p:nvSpPr>
        <p:spPr>
          <a:xfrm>
            <a:off x="913774" y="2367092"/>
            <a:ext cx="10363826" cy="3424107"/>
          </a:xfrm>
        </p:spPr>
        <p:txBody>
          <a:bodyPr>
            <a:normAutofit fontScale="70000" lnSpcReduction="20000"/>
          </a:bodyPr>
          <a:lstStyle/>
          <a:p>
            <a:pPr>
              <a:lnSpc>
                <a:spcPct val="120000"/>
              </a:lnSpc>
            </a:pPr>
            <a:r>
              <a:rPr lang="zh-CN" altLang="en-US" dirty="0"/>
              <a:t>已有测试资源：中文通用百科知识图谱（</a:t>
            </a:r>
            <a:r>
              <a:rPr lang="en-US" altLang="zh-CN" dirty="0"/>
              <a:t>CN-</a:t>
            </a:r>
            <a:r>
              <a:rPr lang="en-US" altLang="zh-CN" dirty="0" err="1"/>
              <a:t>DBpedia</a:t>
            </a:r>
            <a:r>
              <a:rPr lang="zh-CN" altLang="en-US" dirty="0"/>
              <a:t>）</a:t>
            </a:r>
            <a:endParaRPr lang="en-US" altLang="zh-CN" dirty="0"/>
          </a:p>
          <a:p>
            <a:pPr>
              <a:lnSpc>
                <a:spcPct val="120000"/>
              </a:lnSpc>
            </a:pPr>
            <a:r>
              <a:rPr lang="zh-CN" altLang="en-US" dirty="0"/>
              <a:t>基本介绍：</a:t>
            </a:r>
            <a:endParaRPr lang="en-US" altLang="zh-CN" dirty="0"/>
          </a:p>
          <a:p>
            <a:pPr marL="0" indent="0">
              <a:lnSpc>
                <a:spcPct val="120000"/>
              </a:lnSpc>
              <a:buNone/>
            </a:pPr>
            <a:r>
              <a:rPr lang="en-US" altLang="zh-CN" dirty="0"/>
              <a:t>1</a:t>
            </a:r>
            <a:r>
              <a:rPr lang="zh-CN" altLang="en-US" dirty="0"/>
              <a:t>）是由复旦大学知识工场实验室研发并维护的大规模通用领域结构化百科，其前身是复旦</a:t>
            </a:r>
            <a:r>
              <a:rPr lang="en-US" altLang="zh-CN" dirty="0"/>
              <a:t>GDM</a:t>
            </a:r>
            <a:r>
              <a:rPr lang="zh-CN" altLang="en-US" dirty="0"/>
              <a:t>中文知识图谱；</a:t>
            </a:r>
          </a:p>
          <a:p>
            <a:pPr marL="0" indent="0">
              <a:lnSpc>
                <a:spcPct val="120000"/>
              </a:lnSpc>
              <a:buNone/>
            </a:pPr>
            <a:r>
              <a:rPr lang="en-US" altLang="zh-CN" dirty="0"/>
              <a:t>2</a:t>
            </a:r>
            <a:r>
              <a:rPr lang="zh-CN" altLang="en-US" dirty="0"/>
              <a:t>）主要从中文百科类网站（如百度百科、互动百科、中文维基百科等）的纯文本页面中提取信息，经过滤、融合、推断等操作后，最终形成高质量的结构化数据，供机器和人使用；</a:t>
            </a:r>
          </a:p>
          <a:p>
            <a:pPr marL="0" indent="0">
              <a:lnSpc>
                <a:spcPct val="120000"/>
              </a:lnSpc>
              <a:buNone/>
            </a:pPr>
            <a:r>
              <a:rPr lang="en-US" altLang="zh-CN" dirty="0"/>
              <a:t>3</a:t>
            </a:r>
            <a:r>
              <a:rPr lang="zh-CN" altLang="en-US" dirty="0"/>
              <a:t>）自</a:t>
            </a:r>
            <a:r>
              <a:rPr lang="en-US" altLang="zh-CN" dirty="0"/>
              <a:t>2015</a:t>
            </a:r>
            <a:r>
              <a:rPr lang="zh-CN" altLang="en-US" dirty="0"/>
              <a:t>年</a:t>
            </a:r>
            <a:r>
              <a:rPr lang="en-US" altLang="zh-CN" dirty="0"/>
              <a:t>12</a:t>
            </a:r>
            <a:r>
              <a:rPr lang="zh-CN" altLang="en-US" dirty="0"/>
              <a:t>月份发布以来已经在问答机器人、智能玩具、智慧医疗、智慧软件等领域产生</a:t>
            </a:r>
            <a:r>
              <a:rPr lang="en-US" altLang="zh-CN" dirty="0"/>
              <a:t>3.5</a:t>
            </a:r>
            <a:r>
              <a:rPr lang="zh-CN" altLang="en-US" dirty="0"/>
              <a:t>亿次</a:t>
            </a:r>
            <a:r>
              <a:rPr lang="en-US" altLang="zh-CN" dirty="0"/>
              <a:t>API</a:t>
            </a:r>
            <a:r>
              <a:rPr lang="zh-CN" altLang="en-US" dirty="0"/>
              <a:t>调用量。</a:t>
            </a:r>
          </a:p>
        </p:txBody>
      </p:sp>
    </p:spTree>
    <p:extLst>
      <p:ext uri="{BB962C8B-B14F-4D97-AF65-F5344CB8AC3E}">
        <p14:creationId xmlns:p14="http://schemas.microsoft.com/office/powerpoint/2010/main" val="2987219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B5239-7A61-4B93-B014-D3CD29B16764}"/>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8B5F3A0E-D4A8-4F85-8BA5-860C2C43F282}"/>
              </a:ext>
            </a:extLst>
          </p:cNvPr>
          <p:cNvSpPr>
            <a:spLocks noGrp="1"/>
          </p:cNvSpPr>
          <p:nvPr>
            <p:ph sz="quarter" idx="13"/>
          </p:nvPr>
        </p:nvSpPr>
        <p:spPr/>
        <p:txBody>
          <a:bodyPr>
            <a:normAutofit fontScale="70000" lnSpcReduction="20000"/>
          </a:bodyPr>
          <a:lstStyle/>
          <a:p>
            <a:pPr>
              <a:lnSpc>
                <a:spcPct val="120000"/>
              </a:lnSpc>
            </a:pPr>
            <a:r>
              <a:rPr lang="zh-CN" altLang="zh-CN" b="1" dirty="0"/>
              <a:t>知识推理</a:t>
            </a:r>
            <a:r>
              <a:rPr lang="zh-CN" altLang="zh-CN" dirty="0"/>
              <a:t>的主要方法：</a:t>
            </a:r>
          </a:p>
          <a:p>
            <a:pPr>
              <a:lnSpc>
                <a:spcPct val="120000"/>
              </a:lnSpc>
            </a:pPr>
            <a:r>
              <a:rPr lang="zh-CN" altLang="zh-CN" dirty="0"/>
              <a:t>基于表运算（</a:t>
            </a:r>
            <a:r>
              <a:rPr lang="en-US" altLang="zh-CN" dirty="0"/>
              <a:t>Tableaux</a:t>
            </a:r>
            <a:r>
              <a:rPr lang="zh-CN" altLang="zh-CN" dirty="0"/>
              <a:t>）及改进的方法：</a:t>
            </a:r>
            <a:r>
              <a:rPr lang="en-US" altLang="zh-CN" dirty="0" err="1"/>
              <a:t>FaCT</a:t>
            </a:r>
            <a:r>
              <a:rPr lang="en-US" altLang="zh-CN" dirty="0"/>
              <a:t>++</a:t>
            </a:r>
            <a:r>
              <a:rPr lang="zh-CN" altLang="zh-CN" dirty="0"/>
              <a:t>、</a:t>
            </a:r>
            <a:r>
              <a:rPr lang="en-US" altLang="zh-CN" dirty="0"/>
              <a:t>Racer</a:t>
            </a:r>
            <a:r>
              <a:rPr lang="zh-CN" altLang="zh-CN" dirty="0"/>
              <a:t>、</a:t>
            </a:r>
            <a:r>
              <a:rPr lang="en-US" altLang="zh-CN" dirty="0" err="1"/>
              <a:t>PelletHermit</a:t>
            </a:r>
            <a:r>
              <a:rPr lang="zh-CN" altLang="zh-CN" dirty="0"/>
              <a:t>等</a:t>
            </a:r>
          </a:p>
          <a:p>
            <a:pPr>
              <a:lnSpc>
                <a:spcPct val="120000"/>
              </a:lnSpc>
            </a:pPr>
            <a:r>
              <a:rPr lang="zh-CN" altLang="zh-CN" dirty="0"/>
              <a:t>基于一阶查询重写的方法（</a:t>
            </a:r>
            <a:r>
              <a:rPr lang="en-US" altLang="zh-CN" dirty="0"/>
              <a:t>Ontology base data access</a:t>
            </a:r>
            <a:r>
              <a:rPr lang="zh-CN" altLang="zh-CN" dirty="0"/>
              <a:t>）</a:t>
            </a:r>
          </a:p>
          <a:p>
            <a:pPr>
              <a:lnSpc>
                <a:spcPct val="120000"/>
              </a:lnSpc>
            </a:pPr>
            <a:r>
              <a:rPr lang="zh-CN" altLang="zh-CN" dirty="0"/>
              <a:t>基于产生式规则的算法：</a:t>
            </a:r>
            <a:r>
              <a:rPr lang="en-US" altLang="zh-CN" dirty="0"/>
              <a:t>Jena</a:t>
            </a:r>
            <a:r>
              <a:rPr lang="zh-CN" altLang="zh-CN" dirty="0"/>
              <a:t>、</a:t>
            </a:r>
            <a:r>
              <a:rPr lang="en-US" altLang="zh-CN" dirty="0"/>
              <a:t>Sesame</a:t>
            </a:r>
            <a:r>
              <a:rPr lang="zh-CN" altLang="zh-CN" dirty="0"/>
              <a:t>、</a:t>
            </a:r>
            <a:r>
              <a:rPr lang="en-US" altLang="zh-CN" dirty="0"/>
              <a:t>OWLIM</a:t>
            </a:r>
            <a:r>
              <a:rPr lang="zh-CN" altLang="zh-CN" dirty="0"/>
              <a:t>等</a:t>
            </a:r>
          </a:p>
          <a:p>
            <a:pPr>
              <a:lnSpc>
                <a:spcPct val="120000"/>
              </a:lnSpc>
            </a:pPr>
            <a:r>
              <a:rPr lang="zh-CN" altLang="zh-CN" dirty="0"/>
              <a:t>基于</a:t>
            </a:r>
            <a:r>
              <a:rPr lang="en-US" altLang="zh-CN" dirty="0" err="1"/>
              <a:t>Datalog</a:t>
            </a:r>
            <a:r>
              <a:rPr lang="zh-CN" altLang="zh-CN" dirty="0"/>
              <a:t>转换的方法：</a:t>
            </a:r>
            <a:r>
              <a:rPr lang="en-US" altLang="zh-CN" dirty="0"/>
              <a:t>KAON</a:t>
            </a:r>
            <a:r>
              <a:rPr lang="zh-CN" altLang="zh-CN" dirty="0"/>
              <a:t>、</a:t>
            </a:r>
            <a:r>
              <a:rPr lang="en-US" altLang="zh-CN" dirty="0" err="1"/>
              <a:t>RDFox</a:t>
            </a:r>
            <a:r>
              <a:rPr lang="zh-CN" altLang="zh-CN" dirty="0"/>
              <a:t>等</a:t>
            </a:r>
          </a:p>
          <a:p>
            <a:pPr>
              <a:lnSpc>
                <a:spcPct val="120000"/>
              </a:lnSpc>
            </a:pPr>
            <a:r>
              <a:rPr lang="zh-CN" altLang="zh-CN" dirty="0"/>
              <a:t>回答集程序</a:t>
            </a:r>
            <a:r>
              <a:rPr lang="zh-CN" altLang="en-US" dirty="0"/>
              <a:t>（</a:t>
            </a:r>
            <a:r>
              <a:rPr lang="en-US" altLang="zh-CN" dirty="0"/>
              <a:t> Answer set programming </a:t>
            </a:r>
            <a:r>
              <a:rPr lang="zh-CN" altLang="en-US" dirty="0"/>
              <a:t>）</a:t>
            </a:r>
            <a:endParaRPr lang="zh-CN" altLang="zh-CN" dirty="0"/>
          </a:p>
          <a:p>
            <a:pPr>
              <a:lnSpc>
                <a:spcPct val="120000"/>
              </a:lnSpc>
            </a:pPr>
            <a:r>
              <a:rPr lang="zh-CN" altLang="zh-CN" dirty="0"/>
              <a:t>基于路径排序学习方法（</a:t>
            </a:r>
            <a:r>
              <a:rPr lang="en-US" altLang="zh-CN" dirty="0"/>
              <a:t>PRA</a:t>
            </a:r>
            <a:r>
              <a:rPr lang="zh-CN" altLang="zh-CN" dirty="0"/>
              <a:t>）</a:t>
            </a:r>
          </a:p>
          <a:p>
            <a:pPr>
              <a:lnSpc>
                <a:spcPct val="120000"/>
              </a:lnSpc>
            </a:pPr>
            <a:r>
              <a:rPr lang="zh-CN" altLang="zh-CN" dirty="0"/>
              <a:t>基于关联规则挖掘方法（</a:t>
            </a:r>
            <a:r>
              <a:rPr lang="en-US" altLang="zh-CN" dirty="0"/>
              <a:t>AMIE</a:t>
            </a:r>
            <a:r>
              <a:rPr lang="zh-CN" altLang="zh-CN" dirty="0"/>
              <a:t>）</a:t>
            </a:r>
            <a:endParaRPr lang="zh-CN" altLang="en-US" dirty="0"/>
          </a:p>
        </p:txBody>
      </p:sp>
    </p:spTree>
    <p:extLst>
      <p:ext uri="{BB962C8B-B14F-4D97-AF65-F5344CB8AC3E}">
        <p14:creationId xmlns:p14="http://schemas.microsoft.com/office/powerpoint/2010/main" val="325043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92F41-A6BA-41C9-9623-54F87BDAE25E}"/>
              </a:ext>
            </a:extLst>
          </p:cNvPr>
          <p:cNvSpPr>
            <a:spLocks noGrp="1"/>
          </p:cNvSpPr>
          <p:nvPr>
            <p:ph type="title"/>
          </p:nvPr>
        </p:nvSpPr>
        <p:spPr/>
        <p:txBody>
          <a:bodyPr/>
          <a:lstStyle/>
          <a:p>
            <a:r>
              <a:rPr lang="zh-CN" altLang="en-US" dirty="0"/>
              <a:t>三、技术路线</a:t>
            </a:r>
          </a:p>
        </p:txBody>
      </p:sp>
      <p:sp>
        <p:nvSpPr>
          <p:cNvPr id="3" name="内容占位符 2">
            <a:extLst>
              <a:ext uri="{FF2B5EF4-FFF2-40B4-BE49-F238E27FC236}">
                <a16:creationId xmlns:a16="http://schemas.microsoft.com/office/drawing/2014/main" id="{74ECB0A5-9E7F-453F-A333-DD82D071207F}"/>
              </a:ext>
            </a:extLst>
          </p:cNvPr>
          <p:cNvSpPr>
            <a:spLocks noGrp="1"/>
          </p:cNvSpPr>
          <p:nvPr>
            <p:ph sz="quarter" idx="13"/>
          </p:nvPr>
        </p:nvSpPr>
        <p:spPr>
          <a:xfrm>
            <a:off x="913774" y="2367092"/>
            <a:ext cx="10363826" cy="4080600"/>
          </a:xfrm>
        </p:spPr>
        <p:txBody>
          <a:bodyPr>
            <a:normAutofit fontScale="70000" lnSpcReduction="20000"/>
          </a:bodyPr>
          <a:lstStyle/>
          <a:p>
            <a:pPr>
              <a:lnSpc>
                <a:spcPct val="120000"/>
              </a:lnSpc>
            </a:pPr>
            <a:r>
              <a:rPr lang="zh-CN" altLang="en-US" b="1" dirty="0"/>
              <a:t>知识存储</a:t>
            </a:r>
            <a:r>
              <a:rPr lang="zh-CN" altLang="en-US" dirty="0"/>
              <a:t>：</a:t>
            </a:r>
            <a:endParaRPr lang="en-US" altLang="zh-CN" dirty="0"/>
          </a:p>
          <a:p>
            <a:pPr>
              <a:lnSpc>
                <a:spcPct val="120000"/>
              </a:lnSpc>
            </a:pPr>
            <a:r>
              <a:rPr lang="en-US" altLang="zh-CN" dirty="0"/>
              <a:t>RDF4J</a:t>
            </a:r>
            <a:r>
              <a:rPr lang="zh-CN" altLang="en-US" dirty="0"/>
              <a:t>（前身是</a:t>
            </a:r>
            <a:r>
              <a:rPr lang="en-US" altLang="zh-CN" dirty="0"/>
              <a:t>Sesame</a:t>
            </a:r>
            <a:r>
              <a:rPr lang="zh-CN" altLang="en-US" dirty="0"/>
              <a:t>）：处理</a:t>
            </a:r>
            <a:r>
              <a:rPr lang="en-US" altLang="zh-CN" dirty="0"/>
              <a:t>RDF</a:t>
            </a:r>
            <a:r>
              <a:rPr lang="zh-CN" altLang="en-US" dirty="0"/>
              <a:t>数据单独</a:t>
            </a:r>
            <a:r>
              <a:rPr lang="en-US" altLang="zh-CN" dirty="0"/>
              <a:t>Java</a:t>
            </a:r>
            <a:r>
              <a:rPr lang="zh-CN" altLang="en-US" dirty="0"/>
              <a:t>框架；使用简单可用的</a:t>
            </a:r>
            <a:r>
              <a:rPr lang="en-US" altLang="zh-CN" dirty="0"/>
              <a:t>API</a:t>
            </a:r>
            <a:r>
              <a:rPr lang="zh-CN" altLang="en-US" dirty="0"/>
              <a:t>来实现</a:t>
            </a:r>
            <a:r>
              <a:rPr lang="en-US" altLang="zh-CN" dirty="0"/>
              <a:t>RDF</a:t>
            </a:r>
            <a:r>
              <a:rPr lang="zh-CN" altLang="en-US" dirty="0"/>
              <a:t>存储；支持所有主流的</a:t>
            </a:r>
            <a:r>
              <a:rPr lang="en-US" altLang="zh-CN" dirty="0"/>
              <a:t>RDF</a:t>
            </a:r>
            <a:r>
              <a:rPr lang="zh-CN" altLang="en-US" dirty="0"/>
              <a:t>文件格式。</a:t>
            </a:r>
            <a:endParaRPr lang="en-US" altLang="zh-CN" dirty="0"/>
          </a:p>
          <a:p>
            <a:pPr>
              <a:lnSpc>
                <a:spcPct val="120000"/>
              </a:lnSpc>
            </a:pPr>
            <a:r>
              <a:rPr lang="en-US" altLang="zh-CN" dirty="0"/>
              <a:t>Neo4j</a:t>
            </a:r>
            <a:r>
              <a:rPr lang="zh-CN" altLang="zh-CN" dirty="0"/>
              <a:t>：图数据库</a:t>
            </a:r>
            <a:r>
              <a:rPr lang="en-US" altLang="zh-CN" dirty="0"/>
              <a:t>+Lucene</a:t>
            </a:r>
            <a:r>
              <a:rPr lang="zh-CN" altLang="zh-CN" dirty="0"/>
              <a:t>索引；高联通数据；拥有活跃的社区，而且系统本身的查询效率高，但唯一的不足就是不支持准分布式。</a:t>
            </a:r>
          </a:p>
          <a:p>
            <a:pPr>
              <a:lnSpc>
                <a:spcPct val="120000"/>
              </a:lnSpc>
            </a:pPr>
            <a:r>
              <a:rPr lang="en-US" altLang="zh-CN" dirty="0" err="1"/>
              <a:t>OrientDB</a:t>
            </a:r>
            <a:r>
              <a:rPr lang="zh-CN" altLang="zh-CN" dirty="0"/>
              <a:t>和</a:t>
            </a:r>
            <a:r>
              <a:rPr lang="en-US" altLang="zh-CN" dirty="0" err="1"/>
              <a:t>JanusGraph</a:t>
            </a:r>
            <a:r>
              <a:rPr lang="zh-CN" altLang="zh-CN" dirty="0"/>
              <a:t>（原</a:t>
            </a:r>
            <a:r>
              <a:rPr lang="en-US" altLang="zh-CN" dirty="0"/>
              <a:t>Titan</a:t>
            </a:r>
            <a:r>
              <a:rPr lang="zh-CN" altLang="zh-CN" dirty="0"/>
              <a:t>）支持分布式，但这些系统相对较新，社区不如</a:t>
            </a:r>
            <a:r>
              <a:rPr lang="en-US" altLang="zh-CN" dirty="0"/>
              <a:t>Neo4j</a:t>
            </a:r>
            <a:r>
              <a:rPr lang="zh-CN" altLang="zh-CN" dirty="0"/>
              <a:t>活跃，这也就意味着使用过程当中不可避免地会遇到一些刺手的问题。如果选择使用</a:t>
            </a:r>
            <a:r>
              <a:rPr lang="en-US" altLang="zh-CN" dirty="0"/>
              <a:t>RDF</a:t>
            </a:r>
            <a:r>
              <a:rPr lang="zh-CN" altLang="zh-CN" dirty="0"/>
              <a:t>的存储系统，</a:t>
            </a:r>
            <a:r>
              <a:rPr lang="en-US" altLang="zh-CN" dirty="0"/>
              <a:t>Jena</a:t>
            </a:r>
            <a:r>
              <a:rPr lang="zh-CN" altLang="zh-CN" dirty="0"/>
              <a:t>或许一个比较不错的选择。</a:t>
            </a:r>
          </a:p>
          <a:p>
            <a:pPr>
              <a:lnSpc>
                <a:spcPct val="120000"/>
              </a:lnSpc>
            </a:pPr>
            <a:r>
              <a:rPr lang="zh-CN" altLang="zh-CN" dirty="0"/>
              <a:t>如果数据量特别庞大，则</a:t>
            </a:r>
            <a:r>
              <a:rPr lang="en-US" altLang="zh-CN" dirty="0"/>
              <a:t>Neo4j</a:t>
            </a:r>
            <a:r>
              <a:rPr lang="zh-CN" altLang="zh-CN" dirty="0"/>
              <a:t>很可能满足不了业务的需求，这时候不得不去选择支持准分布式的系统比如</a:t>
            </a:r>
            <a:r>
              <a:rPr lang="en-US" altLang="zh-CN" dirty="0" err="1"/>
              <a:t>OrientDB</a:t>
            </a:r>
            <a:r>
              <a:rPr lang="en-US" altLang="zh-CN" dirty="0"/>
              <a:t>, </a:t>
            </a:r>
            <a:r>
              <a:rPr lang="en-US" altLang="zh-CN" dirty="0" err="1"/>
              <a:t>JanusGraph</a:t>
            </a:r>
            <a:r>
              <a:rPr lang="zh-CN" altLang="zh-CN" dirty="0"/>
              <a:t>等，或者通过效率、冗余原则把信息存放在传统数据库中，从而减少知识图谱所承载的信息量。</a:t>
            </a:r>
            <a:endParaRPr lang="en-US" altLang="zh-CN" dirty="0"/>
          </a:p>
          <a:p>
            <a:endParaRPr lang="zh-CN" altLang="en-US" dirty="0"/>
          </a:p>
        </p:txBody>
      </p:sp>
    </p:spTree>
    <p:extLst>
      <p:ext uri="{BB962C8B-B14F-4D97-AF65-F5344CB8AC3E}">
        <p14:creationId xmlns:p14="http://schemas.microsoft.com/office/powerpoint/2010/main" val="786293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CB371-C3BF-4BF4-B731-7FFA0C03A9E5}"/>
              </a:ext>
            </a:extLst>
          </p:cNvPr>
          <p:cNvSpPr>
            <a:spLocks noGrp="1"/>
          </p:cNvSpPr>
          <p:nvPr>
            <p:ph type="title"/>
          </p:nvPr>
        </p:nvSpPr>
        <p:spPr/>
        <p:txBody>
          <a:bodyPr/>
          <a:lstStyle/>
          <a:p>
            <a:r>
              <a:rPr lang="zh-CN" altLang="en-US" dirty="0"/>
              <a:t>四、任务拆分</a:t>
            </a:r>
          </a:p>
        </p:txBody>
      </p:sp>
      <p:sp>
        <p:nvSpPr>
          <p:cNvPr id="25" name="左大括号 24">
            <a:extLst>
              <a:ext uri="{FF2B5EF4-FFF2-40B4-BE49-F238E27FC236}">
                <a16:creationId xmlns:a16="http://schemas.microsoft.com/office/drawing/2014/main" id="{16689905-9788-4F67-A8EF-F476326A8ABD}"/>
              </a:ext>
            </a:extLst>
          </p:cNvPr>
          <p:cNvSpPr/>
          <p:nvPr/>
        </p:nvSpPr>
        <p:spPr>
          <a:xfrm>
            <a:off x="9099251"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AF265797-AD08-4AC4-BD4E-D57EE61CC9D2}"/>
              </a:ext>
            </a:extLst>
          </p:cNvPr>
          <p:cNvCxnSpPr>
            <a:cxnSpLocks/>
          </p:cNvCxnSpPr>
          <p:nvPr/>
        </p:nvCxnSpPr>
        <p:spPr>
          <a:xfrm flipV="1">
            <a:off x="6188405" y="4693013"/>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80F0BCC2-B8E5-4F86-BBBF-2178D26B1EB9}"/>
              </a:ext>
            </a:extLst>
          </p:cNvPr>
          <p:cNvSpPr/>
          <p:nvPr/>
        </p:nvSpPr>
        <p:spPr>
          <a:xfrm>
            <a:off x="5634406" y="6232852"/>
            <a:ext cx="1107996" cy="369332"/>
          </a:xfrm>
          <a:prstGeom prst="rect">
            <a:avLst/>
          </a:prstGeom>
        </p:spPr>
        <p:txBody>
          <a:bodyPr wrap="none">
            <a:spAutoFit/>
          </a:bodyPr>
          <a:lstStyle/>
          <a:p>
            <a:pPr algn="ctr"/>
            <a:r>
              <a:rPr lang="zh-CN" altLang="en-US" b="1" dirty="0">
                <a:solidFill>
                  <a:srgbClr val="5B9BD5"/>
                </a:solidFill>
              </a:rPr>
              <a:t>数据采集</a:t>
            </a:r>
          </a:p>
        </p:txBody>
      </p:sp>
      <p:cxnSp>
        <p:nvCxnSpPr>
          <p:cNvPr id="39" name="直接箭头连接符 38">
            <a:extLst>
              <a:ext uri="{FF2B5EF4-FFF2-40B4-BE49-F238E27FC236}">
                <a16:creationId xmlns:a16="http://schemas.microsoft.com/office/drawing/2014/main" id="{563722BC-7D1C-4D4B-8789-582E64C109E6}"/>
              </a:ext>
            </a:extLst>
          </p:cNvPr>
          <p:cNvCxnSpPr>
            <a:cxnSpLocks/>
          </p:cNvCxnSpPr>
          <p:nvPr/>
        </p:nvCxnSpPr>
        <p:spPr>
          <a:xfrm flipV="1">
            <a:off x="6187024" y="5673927"/>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D30FC866-4B78-4141-811A-0640D63DC76F}"/>
              </a:ext>
            </a:extLst>
          </p:cNvPr>
          <p:cNvSpPr/>
          <p:nvPr/>
        </p:nvSpPr>
        <p:spPr>
          <a:xfrm>
            <a:off x="5518990" y="5292102"/>
            <a:ext cx="1338828" cy="369332"/>
          </a:xfrm>
          <a:prstGeom prst="rect">
            <a:avLst/>
          </a:prstGeom>
        </p:spPr>
        <p:txBody>
          <a:bodyPr wrap="none">
            <a:spAutoFit/>
          </a:bodyPr>
          <a:lstStyle/>
          <a:p>
            <a:pPr algn="ctr"/>
            <a:r>
              <a:rPr lang="zh-CN" altLang="en-US" b="1" dirty="0">
                <a:solidFill>
                  <a:srgbClr val="5B9BD5"/>
                </a:solidFill>
              </a:rPr>
              <a:t>数据预处理</a:t>
            </a:r>
          </a:p>
        </p:txBody>
      </p:sp>
      <p:sp>
        <p:nvSpPr>
          <p:cNvPr id="41" name="矩形 40">
            <a:extLst>
              <a:ext uri="{FF2B5EF4-FFF2-40B4-BE49-F238E27FC236}">
                <a16:creationId xmlns:a16="http://schemas.microsoft.com/office/drawing/2014/main" id="{A640C35A-C2AE-435D-92D3-0594AD409599}"/>
              </a:ext>
            </a:extLst>
          </p:cNvPr>
          <p:cNvSpPr/>
          <p:nvPr/>
        </p:nvSpPr>
        <p:spPr>
          <a:xfrm>
            <a:off x="5474677" y="6131169"/>
            <a:ext cx="1453656" cy="61546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5540F49-24F0-448B-833F-64AA153992D9}"/>
              </a:ext>
            </a:extLst>
          </p:cNvPr>
          <p:cNvSpPr txBox="1"/>
          <p:nvPr/>
        </p:nvSpPr>
        <p:spPr>
          <a:xfrm>
            <a:off x="-44551" y="3151237"/>
            <a:ext cx="950599" cy="923330"/>
          </a:xfrm>
          <a:prstGeom prst="rect">
            <a:avLst/>
          </a:prstGeom>
          <a:noFill/>
        </p:spPr>
        <p:txBody>
          <a:bodyPr wrap="square" rtlCol="0">
            <a:spAutoFit/>
          </a:bodyPr>
          <a:lstStyle/>
          <a:p>
            <a:pPr algn="ctr"/>
            <a:r>
              <a:rPr lang="zh-CN" altLang="en-US" b="1" dirty="0">
                <a:solidFill>
                  <a:srgbClr val="5B9BD5"/>
                </a:solidFill>
              </a:rPr>
              <a:t>知识图谱系统构建</a:t>
            </a:r>
          </a:p>
        </p:txBody>
      </p:sp>
      <p:sp>
        <p:nvSpPr>
          <p:cNvPr id="43" name="矩形 42">
            <a:extLst>
              <a:ext uri="{FF2B5EF4-FFF2-40B4-BE49-F238E27FC236}">
                <a16:creationId xmlns:a16="http://schemas.microsoft.com/office/drawing/2014/main" id="{02CC6DD1-D9C3-43FA-8995-B6BA12EBC7CA}"/>
              </a:ext>
            </a:extLst>
          </p:cNvPr>
          <p:cNvSpPr/>
          <p:nvPr/>
        </p:nvSpPr>
        <p:spPr>
          <a:xfrm>
            <a:off x="1063020"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知识建模</a:t>
            </a:r>
          </a:p>
        </p:txBody>
      </p:sp>
      <p:grpSp>
        <p:nvGrpSpPr>
          <p:cNvPr id="44" name="组合 43">
            <a:extLst>
              <a:ext uri="{FF2B5EF4-FFF2-40B4-BE49-F238E27FC236}">
                <a16:creationId xmlns:a16="http://schemas.microsoft.com/office/drawing/2014/main" id="{E9AF6314-F989-410A-B4B3-5C03663D6D2E}"/>
              </a:ext>
            </a:extLst>
          </p:cNvPr>
          <p:cNvGrpSpPr/>
          <p:nvPr/>
        </p:nvGrpSpPr>
        <p:grpSpPr>
          <a:xfrm>
            <a:off x="4324617" y="2758216"/>
            <a:ext cx="2594342" cy="1700696"/>
            <a:chOff x="4293520" y="2950862"/>
            <a:chExt cx="1709492" cy="1700696"/>
          </a:xfrm>
        </p:grpSpPr>
        <p:sp>
          <p:nvSpPr>
            <p:cNvPr id="45" name="矩形 44">
              <a:extLst>
                <a:ext uri="{FF2B5EF4-FFF2-40B4-BE49-F238E27FC236}">
                  <a16:creationId xmlns:a16="http://schemas.microsoft.com/office/drawing/2014/main" id="{65832F47-26ED-4575-B43F-DF53C035A75A}"/>
                </a:ext>
              </a:extLst>
            </p:cNvPr>
            <p:cNvSpPr/>
            <p:nvPr/>
          </p:nvSpPr>
          <p:spPr>
            <a:xfrm>
              <a:off x="4537525" y="3126473"/>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知识合并</a:t>
              </a:r>
            </a:p>
          </p:txBody>
        </p:sp>
        <p:sp>
          <p:nvSpPr>
            <p:cNvPr id="46" name="矩形 45">
              <a:extLst>
                <a:ext uri="{FF2B5EF4-FFF2-40B4-BE49-F238E27FC236}">
                  <a16:creationId xmlns:a16="http://schemas.microsoft.com/office/drawing/2014/main" id="{62C79757-2AE4-4D1E-B8E8-0ED3386A6340}"/>
                </a:ext>
              </a:extLst>
            </p:cNvPr>
            <p:cNvSpPr/>
            <p:nvPr/>
          </p:nvSpPr>
          <p:spPr>
            <a:xfrm>
              <a:off x="5287298" y="4344031"/>
              <a:ext cx="596887" cy="28413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指代消解</a:t>
              </a:r>
            </a:p>
          </p:txBody>
        </p:sp>
        <p:sp>
          <p:nvSpPr>
            <p:cNvPr id="47" name="矩形 46">
              <a:extLst>
                <a:ext uri="{FF2B5EF4-FFF2-40B4-BE49-F238E27FC236}">
                  <a16:creationId xmlns:a16="http://schemas.microsoft.com/office/drawing/2014/main" id="{D051EEF6-CA06-4F09-B666-274327639780}"/>
                </a:ext>
              </a:extLst>
            </p:cNvPr>
            <p:cNvSpPr/>
            <p:nvPr/>
          </p:nvSpPr>
          <p:spPr>
            <a:xfrm>
              <a:off x="4554676" y="4128346"/>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实体链接</a:t>
              </a:r>
            </a:p>
          </p:txBody>
        </p:sp>
        <p:sp>
          <p:nvSpPr>
            <p:cNvPr id="48" name="矩形 47">
              <a:extLst>
                <a:ext uri="{FF2B5EF4-FFF2-40B4-BE49-F238E27FC236}">
                  <a16:creationId xmlns:a16="http://schemas.microsoft.com/office/drawing/2014/main" id="{7B3980EB-5571-4C7A-9656-B229561789C3}"/>
                </a:ext>
              </a:extLst>
            </p:cNvPr>
            <p:cNvSpPr/>
            <p:nvPr/>
          </p:nvSpPr>
          <p:spPr>
            <a:xfrm>
              <a:off x="4293520" y="2950862"/>
              <a:ext cx="1709492" cy="170069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知识融合</a:t>
              </a:r>
            </a:p>
          </p:txBody>
        </p:sp>
      </p:grpSp>
      <p:grpSp>
        <p:nvGrpSpPr>
          <p:cNvPr id="49" name="组合 48">
            <a:extLst>
              <a:ext uri="{FF2B5EF4-FFF2-40B4-BE49-F238E27FC236}">
                <a16:creationId xmlns:a16="http://schemas.microsoft.com/office/drawing/2014/main" id="{15856C5F-94BF-48AB-B7DA-291B455AD36A}"/>
              </a:ext>
            </a:extLst>
          </p:cNvPr>
          <p:cNvGrpSpPr/>
          <p:nvPr/>
        </p:nvGrpSpPr>
        <p:grpSpPr>
          <a:xfrm>
            <a:off x="8791199" y="2936460"/>
            <a:ext cx="1466387" cy="1315278"/>
            <a:chOff x="6884656" y="2877801"/>
            <a:chExt cx="1528215" cy="1315280"/>
          </a:xfrm>
        </p:grpSpPr>
        <p:sp>
          <p:nvSpPr>
            <p:cNvPr id="50" name="矩形 49">
              <a:extLst>
                <a:ext uri="{FF2B5EF4-FFF2-40B4-BE49-F238E27FC236}">
                  <a16:creationId xmlns:a16="http://schemas.microsoft.com/office/drawing/2014/main" id="{1B0E85C1-0B33-43B9-9FD7-110151424432}"/>
                </a:ext>
              </a:extLst>
            </p:cNvPr>
            <p:cNvSpPr/>
            <p:nvPr/>
          </p:nvSpPr>
          <p:spPr>
            <a:xfrm>
              <a:off x="7328352" y="2982176"/>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知识推理</a:t>
              </a:r>
            </a:p>
          </p:txBody>
        </p:sp>
        <p:sp>
          <p:nvSpPr>
            <p:cNvPr id="51" name="矩形 50">
              <a:extLst>
                <a:ext uri="{FF2B5EF4-FFF2-40B4-BE49-F238E27FC236}">
                  <a16:creationId xmlns:a16="http://schemas.microsoft.com/office/drawing/2014/main" id="{3C4F66C6-0BC1-43AD-A5B8-A4DC4DD05F4D}"/>
                </a:ext>
              </a:extLst>
            </p:cNvPr>
            <p:cNvSpPr/>
            <p:nvPr/>
          </p:nvSpPr>
          <p:spPr>
            <a:xfrm>
              <a:off x="7328352" y="3790527"/>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质量检测</a:t>
              </a:r>
            </a:p>
          </p:txBody>
        </p:sp>
        <p:sp>
          <p:nvSpPr>
            <p:cNvPr id="52" name="矩形 51">
              <a:extLst>
                <a:ext uri="{FF2B5EF4-FFF2-40B4-BE49-F238E27FC236}">
                  <a16:creationId xmlns:a16="http://schemas.microsoft.com/office/drawing/2014/main" id="{ADBDEC91-15D5-4042-9EBD-8684EF169B3D}"/>
                </a:ext>
              </a:extLst>
            </p:cNvPr>
            <p:cNvSpPr/>
            <p:nvPr/>
          </p:nvSpPr>
          <p:spPr>
            <a:xfrm>
              <a:off x="6884656" y="2877801"/>
              <a:ext cx="1528215"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知识计算</a:t>
              </a:r>
            </a:p>
          </p:txBody>
        </p:sp>
      </p:grpSp>
      <p:sp>
        <p:nvSpPr>
          <p:cNvPr id="53" name="矩形 52">
            <a:extLst>
              <a:ext uri="{FF2B5EF4-FFF2-40B4-BE49-F238E27FC236}">
                <a16:creationId xmlns:a16="http://schemas.microsoft.com/office/drawing/2014/main" id="{9146CE3E-7291-4C01-8D7B-880CD264C061}"/>
              </a:ext>
            </a:extLst>
          </p:cNvPr>
          <p:cNvSpPr/>
          <p:nvPr/>
        </p:nvSpPr>
        <p:spPr>
          <a:xfrm>
            <a:off x="929225" y="2618164"/>
            <a:ext cx="10657350" cy="2012219"/>
          </a:xfrm>
          <a:prstGeom prst="rect">
            <a:avLst/>
          </a:prstGeom>
          <a:no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dirty="0"/>
          </a:p>
        </p:txBody>
      </p:sp>
      <p:cxnSp>
        <p:nvCxnSpPr>
          <p:cNvPr id="54" name="直接箭头连接符 53">
            <a:extLst>
              <a:ext uri="{FF2B5EF4-FFF2-40B4-BE49-F238E27FC236}">
                <a16:creationId xmlns:a16="http://schemas.microsoft.com/office/drawing/2014/main" id="{122147D6-ACAC-4F82-8BE7-AB95B25C9019}"/>
              </a:ext>
            </a:extLst>
          </p:cNvPr>
          <p:cNvCxnSpPr>
            <a:cxnSpLocks/>
          </p:cNvCxnSpPr>
          <p:nvPr/>
        </p:nvCxnSpPr>
        <p:spPr>
          <a:xfrm>
            <a:off x="374355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FBEE576B-3042-4746-AF0E-2A91DEB0C11A}"/>
              </a:ext>
            </a:extLst>
          </p:cNvPr>
          <p:cNvGrpSpPr/>
          <p:nvPr/>
        </p:nvGrpSpPr>
        <p:grpSpPr>
          <a:xfrm>
            <a:off x="2137647" y="2758215"/>
            <a:ext cx="1528216" cy="1700697"/>
            <a:chOff x="2080148" y="2877802"/>
            <a:chExt cx="1528216" cy="1315280"/>
          </a:xfrm>
        </p:grpSpPr>
        <p:sp>
          <p:nvSpPr>
            <p:cNvPr id="56" name="矩形 55">
              <a:extLst>
                <a:ext uri="{FF2B5EF4-FFF2-40B4-BE49-F238E27FC236}">
                  <a16:creationId xmlns:a16="http://schemas.microsoft.com/office/drawing/2014/main" id="{1B9104EC-9AF3-4C08-BE13-6756D8073F15}"/>
                </a:ext>
              </a:extLst>
            </p:cNvPr>
            <p:cNvSpPr/>
            <p:nvPr/>
          </p:nvSpPr>
          <p:spPr>
            <a:xfrm>
              <a:off x="2489064" y="2921187"/>
              <a:ext cx="936000" cy="277958"/>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实体抽取</a:t>
              </a:r>
            </a:p>
          </p:txBody>
        </p:sp>
        <p:sp>
          <p:nvSpPr>
            <p:cNvPr id="57" name="矩形 56">
              <a:extLst>
                <a:ext uri="{FF2B5EF4-FFF2-40B4-BE49-F238E27FC236}">
                  <a16:creationId xmlns:a16="http://schemas.microsoft.com/office/drawing/2014/main" id="{52EE8C90-A6BD-4249-8456-94040DCF228B}"/>
                </a:ext>
              </a:extLst>
            </p:cNvPr>
            <p:cNvSpPr/>
            <p:nvPr/>
          </p:nvSpPr>
          <p:spPr>
            <a:xfrm>
              <a:off x="2491793" y="3262159"/>
              <a:ext cx="936000" cy="23552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关系抽取</a:t>
              </a:r>
            </a:p>
          </p:txBody>
        </p:sp>
        <p:sp>
          <p:nvSpPr>
            <p:cNvPr id="58" name="矩形 57">
              <a:extLst>
                <a:ext uri="{FF2B5EF4-FFF2-40B4-BE49-F238E27FC236}">
                  <a16:creationId xmlns:a16="http://schemas.microsoft.com/office/drawing/2014/main" id="{00AAE81F-4D18-4CCB-8B5C-A4E513278C5B}"/>
                </a:ext>
              </a:extLst>
            </p:cNvPr>
            <p:cNvSpPr/>
            <p:nvPr/>
          </p:nvSpPr>
          <p:spPr>
            <a:xfrm>
              <a:off x="2484824" y="3562514"/>
              <a:ext cx="936000" cy="26251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术语抽取</a:t>
              </a:r>
            </a:p>
          </p:txBody>
        </p:sp>
        <p:sp>
          <p:nvSpPr>
            <p:cNvPr id="59" name="矩形 58">
              <a:extLst>
                <a:ext uri="{FF2B5EF4-FFF2-40B4-BE49-F238E27FC236}">
                  <a16:creationId xmlns:a16="http://schemas.microsoft.com/office/drawing/2014/main" id="{B471A084-9224-44EA-85AA-9A7612BF5E45}"/>
                </a:ext>
              </a:extLst>
            </p:cNvPr>
            <p:cNvSpPr/>
            <p:nvPr/>
          </p:nvSpPr>
          <p:spPr>
            <a:xfrm>
              <a:off x="2080148" y="2877802"/>
              <a:ext cx="1528216"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知识抽取</a:t>
              </a:r>
            </a:p>
          </p:txBody>
        </p:sp>
      </p:grpSp>
      <p:cxnSp>
        <p:nvCxnSpPr>
          <p:cNvPr id="60" name="直接箭头连接符 59">
            <a:extLst>
              <a:ext uri="{FF2B5EF4-FFF2-40B4-BE49-F238E27FC236}">
                <a16:creationId xmlns:a16="http://schemas.microsoft.com/office/drawing/2014/main" id="{21A095B5-8371-4D30-8415-58F3901F7B40}"/>
              </a:ext>
            </a:extLst>
          </p:cNvPr>
          <p:cNvCxnSpPr>
            <a:cxnSpLocks/>
          </p:cNvCxnSpPr>
          <p:nvPr/>
        </p:nvCxnSpPr>
        <p:spPr>
          <a:xfrm>
            <a:off x="1549450" y="3608564"/>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左大括号 60">
            <a:extLst>
              <a:ext uri="{FF2B5EF4-FFF2-40B4-BE49-F238E27FC236}">
                <a16:creationId xmlns:a16="http://schemas.microsoft.com/office/drawing/2014/main" id="{94414E3B-C4B8-4764-9A46-699BAD6E1F08}"/>
              </a:ext>
            </a:extLst>
          </p:cNvPr>
          <p:cNvSpPr/>
          <p:nvPr/>
        </p:nvSpPr>
        <p:spPr>
          <a:xfrm>
            <a:off x="2426822"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左大括号 61">
            <a:extLst>
              <a:ext uri="{FF2B5EF4-FFF2-40B4-BE49-F238E27FC236}">
                <a16:creationId xmlns:a16="http://schemas.microsoft.com/office/drawing/2014/main" id="{11573409-E6F7-4B8D-B7A6-FFCDFDBD4005}"/>
              </a:ext>
            </a:extLst>
          </p:cNvPr>
          <p:cNvSpPr/>
          <p:nvPr/>
        </p:nvSpPr>
        <p:spPr>
          <a:xfrm>
            <a:off x="4590125"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365F3508-B6BE-4798-9480-E191D20D16F3}"/>
              </a:ext>
            </a:extLst>
          </p:cNvPr>
          <p:cNvSpPr/>
          <p:nvPr/>
        </p:nvSpPr>
        <p:spPr>
          <a:xfrm>
            <a:off x="7568967" y="2933827"/>
            <a:ext cx="572224" cy="137206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融合后的</a:t>
            </a:r>
            <a:endParaRPr lang="en-US" altLang="zh-CN" sz="1400" b="1" dirty="0">
              <a:solidFill>
                <a:schemeClr val="tx1"/>
              </a:solidFill>
            </a:endParaRPr>
          </a:p>
          <a:p>
            <a:pPr algn="ctr"/>
            <a:r>
              <a:rPr lang="zh-CN" altLang="en-US" sz="1400" b="1" dirty="0">
                <a:solidFill>
                  <a:schemeClr val="tx1"/>
                </a:solidFill>
              </a:rPr>
              <a:t>知识存储</a:t>
            </a:r>
          </a:p>
        </p:txBody>
      </p:sp>
      <p:cxnSp>
        <p:nvCxnSpPr>
          <p:cNvPr id="64" name="直接箭头连接符 63">
            <a:extLst>
              <a:ext uri="{FF2B5EF4-FFF2-40B4-BE49-F238E27FC236}">
                <a16:creationId xmlns:a16="http://schemas.microsoft.com/office/drawing/2014/main" id="{DDDF72DE-81A3-4E88-8D49-1FC14B17CDE0}"/>
              </a:ext>
            </a:extLst>
          </p:cNvPr>
          <p:cNvCxnSpPr>
            <a:cxnSpLocks/>
          </p:cNvCxnSpPr>
          <p:nvPr/>
        </p:nvCxnSpPr>
        <p:spPr>
          <a:xfrm>
            <a:off x="8218843"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97CCE929-328B-4178-AB99-4B1979B85548}"/>
              </a:ext>
            </a:extLst>
          </p:cNvPr>
          <p:cNvCxnSpPr>
            <a:cxnSpLocks/>
          </p:cNvCxnSpPr>
          <p:nvPr/>
        </p:nvCxnSpPr>
        <p:spPr>
          <a:xfrm>
            <a:off x="10348976"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A49114AF-591E-4BDD-AE24-40C5BA608949}"/>
              </a:ext>
            </a:extLst>
          </p:cNvPr>
          <p:cNvSpPr/>
          <p:nvPr/>
        </p:nvSpPr>
        <p:spPr>
          <a:xfrm>
            <a:off x="10971087"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知识更新</a:t>
            </a:r>
            <a:endParaRPr lang="en-US" altLang="zh-CN" sz="1400" b="1" dirty="0">
              <a:solidFill>
                <a:schemeClr val="tx1"/>
              </a:solidFill>
            </a:endParaRPr>
          </a:p>
        </p:txBody>
      </p:sp>
      <p:sp>
        <p:nvSpPr>
          <p:cNvPr id="67" name="矩形 66">
            <a:extLst>
              <a:ext uri="{FF2B5EF4-FFF2-40B4-BE49-F238E27FC236}">
                <a16:creationId xmlns:a16="http://schemas.microsoft.com/office/drawing/2014/main" id="{1B1FAFF2-790E-47F9-B3A2-E6355857D4B1}"/>
              </a:ext>
            </a:extLst>
          </p:cNvPr>
          <p:cNvSpPr/>
          <p:nvPr/>
        </p:nvSpPr>
        <p:spPr>
          <a:xfrm>
            <a:off x="2548926" y="4045539"/>
            <a:ext cx="936000" cy="33273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事件抽取</a:t>
            </a:r>
          </a:p>
        </p:txBody>
      </p:sp>
      <p:cxnSp>
        <p:nvCxnSpPr>
          <p:cNvPr id="68" name="直接箭头连接符 67">
            <a:extLst>
              <a:ext uri="{FF2B5EF4-FFF2-40B4-BE49-F238E27FC236}">
                <a16:creationId xmlns:a16="http://schemas.microsoft.com/office/drawing/2014/main" id="{8D920A62-30C8-47EE-8228-21EBC0A26451}"/>
              </a:ext>
            </a:extLst>
          </p:cNvPr>
          <p:cNvCxnSpPr>
            <a:cxnSpLocks/>
          </p:cNvCxnSpPr>
          <p:nvPr/>
        </p:nvCxnSpPr>
        <p:spPr>
          <a:xfrm>
            <a:off x="701012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655463F7-DE33-41DC-9EF8-1788A4F3CD53}"/>
              </a:ext>
            </a:extLst>
          </p:cNvPr>
          <p:cNvSpPr/>
          <p:nvPr/>
        </p:nvSpPr>
        <p:spPr>
          <a:xfrm>
            <a:off x="5832372" y="3812029"/>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实体消歧</a:t>
            </a:r>
          </a:p>
        </p:txBody>
      </p:sp>
      <p:sp>
        <p:nvSpPr>
          <p:cNvPr id="70" name="矩形 69">
            <a:extLst>
              <a:ext uri="{FF2B5EF4-FFF2-40B4-BE49-F238E27FC236}">
                <a16:creationId xmlns:a16="http://schemas.microsoft.com/office/drawing/2014/main" id="{088C65DE-4B27-4C1D-AB9D-F85FAB4FD40E}"/>
              </a:ext>
            </a:extLst>
          </p:cNvPr>
          <p:cNvSpPr/>
          <p:nvPr/>
        </p:nvSpPr>
        <p:spPr>
          <a:xfrm>
            <a:off x="5833876" y="349163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候选生成</a:t>
            </a:r>
          </a:p>
        </p:txBody>
      </p:sp>
      <p:sp>
        <p:nvSpPr>
          <p:cNvPr id="71" name="矩形 70">
            <a:extLst>
              <a:ext uri="{FF2B5EF4-FFF2-40B4-BE49-F238E27FC236}">
                <a16:creationId xmlns:a16="http://schemas.microsoft.com/office/drawing/2014/main" id="{5235E98C-89A0-4487-A92A-5D530B180EF5}"/>
              </a:ext>
            </a:extLst>
          </p:cNvPr>
          <p:cNvSpPr/>
          <p:nvPr/>
        </p:nvSpPr>
        <p:spPr>
          <a:xfrm>
            <a:off x="5823834" y="278510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本体对齐</a:t>
            </a:r>
          </a:p>
        </p:txBody>
      </p:sp>
      <p:sp>
        <p:nvSpPr>
          <p:cNvPr id="72" name="矩形 71">
            <a:extLst>
              <a:ext uri="{FF2B5EF4-FFF2-40B4-BE49-F238E27FC236}">
                <a16:creationId xmlns:a16="http://schemas.microsoft.com/office/drawing/2014/main" id="{8E9CD386-0247-4B4E-A89D-04B8CF80BB1C}"/>
              </a:ext>
            </a:extLst>
          </p:cNvPr>
          <p:cNvSpPr/>
          <p:nvPr/>
        </p:nvSpPr>
        <p:spPr>
          <a:xfrm>
            <a:off x="5826479" y="3113835"/>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实体匹配</a:t>
            </a:r>
          </a:p>
        </p:txBody>
      </p:sp>
    </p:spTree>
    <p:extLst>
      <p:ext uri="{BB962C8B-B14F-4D97-AF65-F5344CB8AC3E}">
        <p14:creationId xmlns:p14="http://schemas.microsoft.com/office/powerpoint/2010/main" val="3399077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CB371-C3BF-4BF4-B731-7FFA0C03A9E5}"/>
              </a:ext>
            </a:extLst>
          </p:cNvPr>
          <p:cNvSpPr>
            <a:spLocks noGrp="1"/>
          </p:cNvSpPr>
          <p:nvPr>
            <p:ph type="title"/>
          </p:nvPr>
        </p:nvSpPr>
        <p:spPr/>
        <p:txBody>
          <a:bodyPr/>
          <a:lstStyle/>
          <a:p>
            <a:r>
              <a:rPr lang="zh-CN" altLang="en-US" dirty="0"/>
              <a:t>四、任务拆分</a:t>
            </a:r>
          </a:p>
        </p:txBody>
      </p:sp>
      <p:sp>
        <p:nvSpPr>
          <p:cNvPr id="25" name="左大括号 24">
            <a:extLst>
              <a:ext uri="{FF2B5EF4-FFF2-40B4-BE49-F238E27FC236}">
                <a16:creationId xmlns:a16="http://schemas.microsoft.com/office/drawing/2014/main" id="{16689905-9788-4F67-A8EF-F476326A8ABD}"/>
              </a:ext>
            </a:extLst>
          </p:cNvPr>
          <p:cNvSpPr/>
          <p:nvPr/>
        </p:nvSpPr>
        <p:spPr>
          <a:xfrm>
            <a:off x="9099251"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AF265797-AD08-4AC4-BD4E-D57EE61CC9D2}"/>
              </a:ext>
            </a:extLst>
          </p:cNvPr>
          <p:cNvCxnSpPr>
            <a:cxnSpLocks/>
          </p:cNvCxnSpPr>
          <p:nvPr/>
        </p:nvCxnSpPr>
        <p:spPr>
          <a:xfrm flipV="1">
            <a:off x="6188405" y="4693013"/>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80F0BCC2-B8E5-4F86-BBBF-2178D26B1EB9}"/>
              </a:ext>
            </a:extLst>
          </p:cNvPr>
          <p:cNvSpPr/>
          <p:nvPr/>
        </p:nvSpPr>
        <p:spPr>
          <a:xfrm>
            <a:off x="5634406" y="6232852"/>
            <a:ext cx="1107996" cy="369332"/>
          </a:xfrm>
          <a:prstGeom prst="rect">
            <a:avLst/>
          </a:prstGeom>
        </p:spPr>
        <p:txBody>
          <a:bodyPr wrap="none">
            <a:spAutoFit/>
          </a:bodyPr>
          <a:lstStyle/>
          <a:p>
            <a:pPr algn="ctr"/>
            <a:r>
              <a:rPr lang="zh-CN" altLang="en-US" b="1" dirty="0">
                <a:solidFill>
                  <a:srgbClr val="5B9BD5"/>
                </a:solidFill>
              </a:rPr>
              <a:t>数据采集</a:t>
            </a:r>
          </a:p>
        </p:txBody>
      </p:sp>
      <p:cxnSp>
        <p:nvCxnSpPr>
          <p:cNvPr id="39" name="直接箭头连接符 38">
            <a:extLst>
              <a:ext uri="{FF2B5EF4-FFF2-40B4-BE49-F238E27FC236}">
                <a16:creationId xmlns:a16="http://schemas.microsoft.com/office/drawing/2014/main" id="{563722BC-7D1C-4D4B-8789-582E64C109E6}"/>
              </a:ext>
            </a:extLst>
          </p:cNvPr>
          <p:cNvCxnSpPr>
            <a:cxnSpLocks/>
          </p:cNvCxnSpPr>
          <p:nvPr/>
        </p:nvCxnSpPr>
        <p:spPr>
          <a:xfrm flipV="1">
            <a:off x="6187024" y="5673927"/>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D30FC866-4B78-4141-811A-0640D63DC76F}"/>
              </a:ext>
            </a:extLst>
          </p:cNvPr>
          <p:cNvSpPr/>
          <p:nvPr/>
        </p:nvSpPr>
        <p:spPr>
          <a:xfrm>
            <a:off x="5518990" y="5292102"/>
            <a:ext cx="1338828" cy="369332"/>
          </a:xfrm>
          <a:prstGeom prst="rect">
            <a:avLst/>
          </a:prstGeom>
        </p:spPr>
        <p:txBody>
          <a:bodyPr wrap="none">
            <a:spAutoFit/>
          </a:bodyPr>
          <a:lstStyle/>
          <a:p>
            <a:pPr algn="ctr"/>
            <a:r>
              <a:rPr lang="zh-CN" altLang="en-US" b="1" dirty="0">
                <a:solidFill>
                  <a:srgbClr val="5B9BD5"/>
                </a:solidFill>
              </a:rPr>
              <a:t>数据预处理</a:t>
            </a:r>
          </a:p>
        </p:txBody>
      </p:sp>
      <p:sp>
        <p:nvSpPr>
          <p:cNvPr id="41" name="矩形 40">
            <a:extLst>
              <a:ext uri="{FF2B5EF4-FFF2-40B4-BE49-F238E27FC236}">
                <a16:creationId xmlns:a16="http://schemas.microsoft.com/office/drawing/2014/main" id="{A640C35A-C2AE-435D-92D3-0594AD409599}"/>
              </a:ext>
            </a:extLst>
          </p:cNvPr>
          <p:cNvSpPr/>
          <p:nvPr/>
        </p:nvSpPr>
        <p:spPr>
          <a:xfrm>
            <a:off x="5460196" y="5189308"/>
            <a:ext cx="1453656" cy="61546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5540F49-24F0-448B-833F-64AA153992D9}"/>
              </a:ext>
            </a:extLst>
          </p:cNvPr>
          <p:cNvSpPr txBox="1"/>
          <p:nvPr/>
        </p:nvSpPr>
        <p:spPr>
          <a:xfrm>
            <a:off x="-44551" y="3151237"/>
            <a:ext cx="950599" cy="923330"/>
          </a:xfrm>
          <a:prstGeom prst="rect">
            <a:avLst/>
          </a:prstGeom>
          <a:noFill/>
        </p:spPr>
        <p:txBody>
          <a:bodyPr wrap="square" rtlCol="0">
            <a:spAutoFit/>
          </a:bodyPr>
          <a:lstStyle/>
          <a:p>
            <a:pPr algn="ctr"/>
            <a:r>
              <a:rPr lang="zh-CN" altLang="en-US" b="1" dirty="0">
                <a:solidFill>
                  <a:srgbClr val="5B9BD5"/>
                </a:solidFill>
              </a:rPr>
              <a:t>知识图谱系统构建</a:t>
            </a:r>
          </a:p>
        </p:txBody>
      </p:sp>
      <p:sp>
        <p:nvSpPr>
          <p:cNvPr id="43" name="矩形 42">
            <a:extLst>
              <a:ext uri="{FF2B5EF4-FFF2-40B4-BE49-F238E27FC236}">
                <a16:creationId xmlns:a16="http://schemas.microsoft.com/office/drawing/2014/main" id="{02CC6DD1-D9C3-43FA-8995-B6BA12EBC7CA}"/>
              </a:ext>
            </a:extLst>
          </p:cNvPr>
          <p:cNvSpPr/>
          <p:nvPr/>
        </p:nvSpPr>
        <p:spPr>
          <a:xfrm>
            <a:off x="1063020"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知识建模</a:t>
            </a:r>
          </a:p>
        </p:txBody>
      </p:sp>
      <p:grpSp>
        <p:nvGrpSpPr>
          <p:cNvPr id="44" name="组合 43">
            <a:extLst>
              <a:ext uri="{FF2B5EF4-FFF2-40B4-BE49-F238E27FC236}">
                <a16:creationId xmlns:a16="http://schemas.microsoft.com/office/drawing/2014/main" id="{E9AF6314-F989-410A-B4B3-5C03663D6D2E}"/>
              </a:ext>
            </a:extLst>
          </p:cNvPr>
          <p:cNvGrpSpPr/>
          <p:nvPr/>
        </p:nvGrpSpPr>
        <p:grpSpPr>
          <a:xfrm>
            <a:off x="4324617" y="2758216"/>
            <a:ext cx="2594342" cy="1700696"/>
            <a:chOff x="4293520" y="2950862"/>
            <a:chExt cx="1709492" cy="1700696"/>
          </a:xfrm>
        </p:grpSpPr>
        <p:sp>
          <p:nvSpPr>
            <p:cNvPr id="45" name="矩形 44">
              <a:extLst>
                <a:ext uri="{FF2B5EF4-FFF2-40B4-BE49-F238E27FC236}">
                  <a16:creationId xmlns:a16="http://schemas.microsoft.com/office/drawing/2014/main" id="{65832F47-26ED-4575-B43F-DF53C035A75A}"/>
                </a:ext>
              </a:extLst>
            </p:cNvPr>
            <p:cNvSpPr/>
            <p:nvPr/>
          </p:nvSpPr>
          <p:spPr>
            <a:xfrm>
              <a:off x="4537525" y="3126473"/>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知识合并</a:t>
              </a:r>
            </a:p>
          </p:txBody>
        </p:sp>
        <p:sp>
          <p:nvSpPr>
            <p:cNvPr id="46" name="矩形 45">
              <a:extLst>
                <a:ext uri="{FF2B5EF4-FFF2-40B4-BE49-F238E27FC236}">
                  <a16:creationId xmlns:a16="http://schemas.microsoft.com/office/drawing/2014/main" id="{62C79757-2AE4-4D1E-B8E8-0ED3386A6340}"/>
                </a:ext>
              </a:extLst>
            </p:cNvPr>
            <p:cNvSpPr/>
            <p:nvPr/>
          </p:nvSpPr>
          <p:spPr>
            <a:xfrm>
              <a:off x="5287298" y="4344031"/>
              <a:ext cx="596887" cy="28413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指代消解</a:t>
              </a:r>
            </a:p>
          </p:txBody>
        </p:sp>
        <p:sp>
          <p:nvSpPr>
            <p:cNvPr id="47" name="矩形 46">
              <a:extLst>
                <a:ext uri="{FF2B5EF4-FFF2-40B4-BE49-F238E27FC236}">
                  <a16:creationId xmlns:a16="http://schemas.microsoft.com/office/drawing/2014/main" id="{D051EEF6-CA06-4F09-B666-274327639780}"/>
                </a:ext>
              </a:extLst>
            </p:cNvPr>
            <p:cNvSpPr/>
            <p:nvPr/>
          </p:nvSpPr>
          <p:spPr>
            <a:xfrm>
              <a:off x="4554676" y="4128346"/>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实体链接</a:t>
              </a:r>
            </a:p>
          </p:txBody>
        </p:sp>
        <p:sp>
          <p:nvSpPr>
            <p:cNvPr id="48" name="矩形 47">
              <a:extLst>
                <a:ext uri="{FF2B5EF4-FFF2-40B4-BE49-F238E27FC236}">
                  <a16:creationId xmlns:a16="http://schemas.microsoft.com/office/drawing/2014/main" id="{7B3980EB-5571-4C7A-9656-B229561789C3}"/>
                </a:ext>
              </a:extLst>
            </p:cNvPr>
            <p:cNvSpPr/>
            <p:nvPr/>
          </p:nvSpPr>
          <p:spPr>
            <a:xfrm>
              <a:off x="4293520" y="2950862"/>
              <a:ext cx="1709492" cy="170069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知识融合</a:t>
              </a:r>
            </a:p>
          </p:txBody>
        </p:sp>
      </p:grpSp>
      <p:grpSp>
        <p:nvGrpSpPr>
          <p:cNvPr id="49" name="组合 48">
            <a:extLst>
              <a:ext uri="{FF2B5EF4-FFF2-40B4-BE49-F238E27FC236}">
                <a16:creationId xmlns:a16="http://schemas.microsoft.com/office/drawing/2014/main" id="{15856C5F-94BF-48AB-B7DA-291B455AD36A}"/>
              </a:ext>
            </a:extLst>
          </p:cNvPr>
          <p:cNvGrpSpPr/>
          <p:nvPr/>
        </p:nvGrpSpPr>
        <p:grpSpPr>
          <a:xfrm>
            <a:off x="8791199" y="2936460"/>
            <a:ext cx="1466387" cy="1315278"/>
            <a:chOff x="6884656" y="2877801"/>
            <a:chExt cx="1528215" cy="1315280"/>
          </a:xfrm>
        </p:grpSpPr>
        <p:sp>
          <p:nvSpPr>
            <p:cNvPr id="50" name="矩形 49">
              <a:extLst>
                <a:ext uri="{FF2B5EF4-FFF2-40B4-BE49-F238E27FC236}">
                  <a16:creationId xmlns:a16="http://schemas.microsoft.com/office/drawing/2014/main" id="{1B0E85C1-0B33-43B9-9FD7-110151424432}"/>
                </a:ext>
              </a:extLst>
            </p:cNvPr>
            <p:cNvSpPr/>
            <p:nvPr/>
          </p:nvSpPr>
          <p:spPr>
            <a:xfrm>
              <a:off x="7328352" y="2982176"/>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知识推理</a:t>
              </a:r>
            </a:p>
          </p:txBody>
        </p:sp>
        <p:sp>
          <p:nvSpPr>
            <p:cNvPr id="51" name="矩形 50">
              <a:extLst>
                <a:ext uri="{FF2B5EF4-FFF2-40B4-BE49-F238E27FC236}">
                  <a16:creationId xmlns:a16="http://schemas.microsoft.com/office/drawing/2014/main" id="{3C4F66C6-0BC1-43AD-A5B8-A4DC4DD05F4D}"/>
                </a:ext>
              </a:extLst>
            </p:cNvPr>
            <p:cNvSpPr/>
            <p:nvPr/>
          </p:nvSpPr>
          <p:spPr>
            <a:xfrm>
              <a:off x="7328352" y="3790527"/>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质量检测</a:t>
              </a:r>
            </a:p>
          </p:txBody>
        </p:sp>
        <p:sp>
          <p:nvSpPr>
            <p:cNvPr id="52" name="矩形 51">
              <a:extLst>
                <a:ext uri="{FF2B5EF4-FFF2-40B4-BE49-F238E27FC236}">
                  <a16:creationId xmlns:a16="http://schemas.microsoft.com/office/drawing/2014/main" id="{ADBDEC91-15D5-4042-9EBD-8684EF169B3D}"/>
                </a:ext>
              </a:extLst>
            </p:cNvPr>
            <p:cNvSpPr/>
            <p:nvPr/>
          </p:nvSpPr>
          <p:spPr>
            <a:xfrm>
              <a:off x="6884656" y="2877801"/>
              <a:ext cx="1528215"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知识计算</a:t>
              </a:r>
            </a:p>
          </p:txBody>
        </p:sp>
      </p:grpSp>
      <p:sp>
        <p:nvSpPr>
          <p:cNvPr id="53" name="矩形 52">
            <a:extLst>
              <a:ext uri="{FF2B5EF4-FFF2-40B4-BE49-F238E27FC236}">
                <a16:creationId xmlns:a16="http://schemas.microsoft.com/office/drawing/2014/main" id="{9146CE3E-7291-4C01-8D7B-880CD264C061}"/>
              </a:ext>
            </a:extLst>
          </p:cNvPr>
          <p:cNvSpPr/>
          <p:nvPr/>
        </p:nvSpPr>
        <p:spPr>
          <a:xfrm>
            <a:off x="929225" y="2618164"/>
            <a:ext cx="10657350" cy="2012219"/>
          </a:xfrm>
          <a:prstGeom prst="rect">
            <a:avLst/>
          </a:prstGeom>
          <a:no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dirty="0"/>
          </a:p>
        </p:txBody>
      </p:sp>
      <p:cxnSp>
        <p:nvCxnSpPr>
          <p:cNvPr id="54" name="直接箭头连接符 53">
            <a:extLst>
              <a:ext uri="{FF2B5EF4-FFF2-40B4-BE49-F238E27FC236}">
                <a16:creationId xmlns:a16="http://schemas.microsoft.com/office/drawing/2014/main" id="{122147D6-ACAC-4F82-8BE7-AB95B25C9019}"/>
              </a:ext>
            </a:extLst>
          </p:cNvPr>
          <p:cNvCxnSpPr>
            <a:cxnSpLocks/>
          </p:cNvCxnSpPr>
          <p:nvPr/>
        </p:nvCxnSpPr>
        <p:spPr>
          <a:xfrm>
            <a:off x="374355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FBEE576B-3042-4746-AF0E-2A91DEB0C11A}"/>
              </a:ext>
            </a:extLst>
          </p:cNvPr>
          <p:cNvGrpSpPr/>
          <p:nvPr/>
        </p:nvGrpSpPr>
        <p:grpSpPr>
          <a:xfrm>
            <a:off x="2137647" y="2758215"/>
            <a:ext cx="1528216" cy="1700697"/>
            <a:chOff x="2080148" y="2877802"/>
            <a:chExt cx="1528216" cy="1315280"/>
          </a:xfrm>
        </p:grpSpPr>
        <p:sp>
          <p:nvSpPr>
            <p:cNvPr id="56" name="矩形 55">
              <a:extLst>
                <a:ext uri="{FF2B5EF4-FFF2-40B4-BE49-F238E27FC236}">
                  <a16:creationId xmlns:a16="http://schemas.microsoft.com/office/drawing/2014/main" id="{1B9104EC-9AF3-4C08-BE13-6756D8073F15}"/>
                </a:ext>
              </a:extLst>
            </p:cNvPr>
            <p:cNvSpPr/>
            <p:nvPr/>
          </p:nvSpPr>
          <p:spPr>
            <a:xfrm>
              <a:off x="2489064" y="2921187"/>
              <a:ext cx="936000" cy="277958"/>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实体抽取</a:t>
              </a:r>
            </a:p>
          </p:txBody>
        </p:sp>
        <p:sp>
          <p:nvSpPr>
            <p:cNvPr id="57" name="矩形 56">
              <a:extLst>
                <a:ext uri="{FF2B5EF4-FFF2-40B4-BE49-F238E27FC236}">
                  <a16:creationId xmlns:a16="http://schemas.microsoft.com/office/drawing/2014/main" id="{52EE8C90-A6BD-4249-8456-94040DCF228B}"/>
                </a:ext>
              </a:extLst>
            </p:cNvPr>
            <p:cNvSpPr/>
            <p:nvPr/>
          </p:nvSpPr>
          <p:spPr>
            <a:xfrm>
              <a:off x="2491793" y="3262159"/>
              <a:ext cx="936000" cy="23552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关系抽取</a:t>
              </a:r>
            </a:p>
          </p:txBody>
        </p:sp>
        <p:sp>
          <p:nvSpPr>
            <p:cNvPr id="58" name="矩形 57">
              <a:extLst>
                <a:ext uri="{FF2B5EF4-FFF2-40B4-BE49-F238E27FC236}">
                  <a16:creationId xmlns:a16="http://schemas.microsoft.com/office/drawing/2014/main" id="{00AAE81F-4D18-4CCB-8B5C-A4E513278C5B}"/>
                </a:ext>
              </a:extLst>
            </p:cNvPr>
            <p:cNvSpPr/>
            <p:nvPr/>
          </p:nvSpPr>
          <p:spPr>
            <a:xfrm>
              <a:off x="2484824" y="3562514"/>
              <a:ext cx="936000" cy="26251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术语抽取</a:t>
              </a:r>
            </a:p>
          </p:txBody>
        </p:sp>
        <p:sp>
          <p:nvSpPr>
            <p:cNvPr id="59" name="矩形 58">
              <a:extLst>
                <a:ext uri="{FF2B5EF4-FFF2-40B4-BE49-F238E27FC236}">
                  <a16:creationId xmlns:a16="http://schemas.microsoft.com/office/drawing/2014/main" id="{B471A084-9224-44EA-85AA-9A7612BF5E45}"/>
                </a:ext>
              </a:extLst>
            </p:cNvPr>
            <p:cNvSpPr/>
            <p:nvPr/>
          </p:nvSpPr>
          <p:spPr>
            <a:xfrm>
              <a:off x="2080148" y="2877802"/>
              <a:ext cx="1528216"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知识抽取</a:t>
              </a:r>
            </a:p>
          </p:txBody>
        </p:sp>
      </p:grpSp>
      <p:cxnSp>
        <p:nvCxnSpPr>
          <p:cNvPr id="60" name="直接箭头连接符 59">
            <a:extLst>
              <a:ext uri="{FF2B5EF4-FFF2-40B4-BE49-F238E27FC236}">
                <a16:creationId xmlns:a16="http://schemas.microsoft.com/office/drawing/2014/main" id="{21A095B5-8371-4D30-8415-58F3901F7B40}"/>
              </a:ext>
            </a:extLst>
          </p:cNvPr>
          <p:cNvCxnSpPr>
            <a:cxnSpLocks/>
          </p:cNvCxnSpPr>
          <p:nvPr/>
        </p:nvCxnSpPr>
        <p:spPr>
          <a:xfrm>
            <a:off x="1549450" y="3608564"/>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左大括号 60">
            <a:extLst>
              <a:ext uri="{FF2B5EF4-FFF2-40B4-BE49-F238E27FC236}">
                <a16:creationId xmlns:a16="http://schemas.microsoft.com/office/drawing/2014/main" id="{94414E3B-C4B8-4764-9A46-699BAD6E1F08}"/>
              </a:ext>
            </a:extLst>
          </p:cNvPr>
          <p:cNvSpPr/>
          <p:nvPr/>
        </p:nvSpPr>
        <p:spPr>
          <a:xfrm>
            <a:off x="2426822"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左大括号 61">
            <a:extLst>
              <a:ext uri="{FF2B5EF4-FFF2-40B4-BE49-F238E27FC236}">
                <a16:creationId xmlns:a16="http://schemas.microsoft.com/office/drawing/2014/main" id="{11573409-E6F7-4B8D-B7A6-FFCDFDBD4005}"/>
              </a:ext>
            </a:extLst>
          </p:cNvPr>
          <p:cNvSpPr/>
          <p:nvPr/>
        </p:nvSpPr>
        <p:spPr>
          <a:xfrm>
            <a:off x="4590125"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365F3508-B6BE-4798-9480-E191D20D16F3}"/>
              </a:ext>
            </a:extLst>
          </p:cNvPr>
          <p:cNvSpPr/>
          <p:nvPr/>
        </p:nvSpPr>
        <p:spPr>
          <a:xfrm>
            <a:off x="7568967" y="2933827"/>
            <a:ext cx="572224" cy="137206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融合后的</a:t>
            </a:r>
            <a:endParaRPr lang="en-US" altLang="zh-CN" sz="1400" b="1" dirty="0">
              <a:solidFill>
                <a:schemeClr val="tx1"/>
              </a:solidFill>
            </a:endParaRPr>
          </a:p>
          <a:p>
            <a:pPr algn="ctr"/>
            <a:r>
              <a:rPr lang="zh-CN" altLang="en-US" sz="1400" b="1" dirty="0">
                <a:solidFill>
                  <a:schemeClr val="tx1"/>
                </a:solidFill>
              </a:rPr>
              <a:t>知识存储</a:t>
            </a:r>
          </a:p>
        </p:txBody>
      </p:sp>
      <p:cxnSp>
        <p:nvCxnSpPr>
          <p:cNvPr id="64" name="直接箭头连接符 63">
            <a:extLst>
              <a:ext uri="{FF2B5EF4-FFF2-40B4-BE49-F238E27FC236}">
                <a16:creationId xmlns:a16="http://schemas.microsoft.com/office/drawing/2014/main" id="{DDDF72DE-81A3-4E88-8D49-1FC14B17CDE0}"/>
              </a:ext>
            </a:extLst>
          </p:cNvPr>
          <p:cNvCxnSpPr>
            <a:cxnSpLocks/>
          </p:cNvCxnSpPr>
          <p:nvPr/>
        </p:nvCxnSpPr>
        <p:spPr>
          <a:xfrm>
            <a:off x="8218843"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97CCE929-328B-4178-AB99-4B1979B85548}"/>
              </a:ext>
            </a:extLst>
          </p:cNvPr>
          <p:cNvCxnSpPr>
            <a:cxnSpLocks/>
          </p:cNvCxnSpPr>
          <p:nvPr/>
        </p:nvCxnSpPr>
        <p:spPr>
          <a:xfrm>
            <a:off x="10348976"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A49114AF-591E-4BDD-AE24-40C5BA608949}"/>
              </a:ext>
            </a:extLst>
          </p:cNvPr>
          <p:cNvSpPr/>
          <p:nvPr/>
        </p:nvSpPr>
        <p:spPr>
          <a:xfrm>
            <a:off x="10971087"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知识更新</a:t>
            </a:r>
            <a:endParaRPr lang="en-US" altLang="zh-CN" sz="1400" b="1" dirty="0">
              <a:solidFill>
                <a:schemeClr val="tx1"/>
              </a:solidFill>
            </a:endParaRPr>
          </a:p>
        </p:txBody>
      </p:sp>
      <p:sp>
        <p:nvSpPr>
          <p:cNvPr id="67" name="矩形 66">
            <a:extLst>
              <a:ext uri="{FF2B5EF4-FFF2-40B4-BE49-F238E27FC236}">
                <a16:creationId xmlns:a16="http://schemas.microsoft.com/office/drawing/2014/main" id="{1B1FAFF2-790E-47F9-B3A2-E6355857D4B1}"/>
              </a:ext>
            </a:extLst>
          </p:cNvPr>
          <p:cNvSpPr/>
          <p:nvPr/>
        </p:nvSpPr>
        <p:spPr>
          <a:xfrm>
            <a:off x="2548926" y="4045539"/>
            <a:ext cx="936000" cy="33273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事件抽取</a:t>
            </a:r>
          </a:p>
        </p:txBody>
      </p:sp>
      <p:cxnSp>
        <p:nvCxnSpPr>
          <p:cNvPr id="68" name="直接箭头连接符 67">
            <a:extLst>
              <a:ext uri="{FF2B5EF4-FFF2-40B4-BE49-F238E27FC236}">
                <a16:creationId xmlns:a16="http://schemas.microsoft.com/office/drawing/2014/main" id="{8D920A62-30C8-47EE-8228-21EBC0A26451}"/>
              </a:ext>
            </a:extLst>
          </p:cNvPr>
          <p:cNvCxnSpPr>
            <a:cxnSpLocks/>
          </p:cNvCxnSpPr>
          <p:nvPr/>
        </p:nvCxnSpPr>
        <p:spPr>
          <a:xfrm>
            <a:off x="701012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655463F7-DE33-41DC-9EF8-1788A4F3CD53}"/>
              </a:ext>
            </a:extLst>
          </p:cNvPr>
          <p:cNvSpPr/>
          <p:nvPr/>
        </p:nvSpPr>
        <p:spPr>
          <a:xfrm>
            <a:off x="5832372" y="3812029"/>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实体消歧</a:t>
            </a:r>
          </a:p>
        </p:txBody>
      </p:sp>
      <p:sp>
        <p:nvSpPr>
          <p:cNvPr id="70" name="矩形 69">
            <a:extLst>
              <a:ext uri="{FF2B5EF4-FFF2-40B4-BE49-F238E27FC236}">
                <a16:creationId xmlns:a16="http://schemas.microsoft.com/office/drawing/2014/main" id="{088C65DE-4B27-4C1D-AB9D-F85FAB4FD40E}"/>
              </a:ext>
            </a:extLst>
          </p:cNvPr>
          <p:cNvSpPr/>
          <p:nvPr/>
        </p:nvSpPr>
        <p:spPr>
          <a:xfrm>
            <a:off x="5833876" y="349163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候选生成</a:t>
            </a:r>
          </a:p>
        </p:txBody>
      </p:sp>
      <p:sp>
        <p:nvSpPr>
          <p:cNvPr id="71" name="矩形 70">
            <a:extLst>
              <a:ext uri="{FF2B5EF4-FFF2-40B4-BE49-F238E27FC236}">
                <a16:creationId xmlns:a16="http://schemas.microsoft.com/office/drawing/2014/main" id="{5235E98C-89A0-4487-A92A-5D530B180EF5}"/>
              </a:ext>
            </a:extLst>
          </p:cNvPr>
          <p:cNvSpPr/>
          <p:nvPr/>
        </p:nvSpPr>
        <p:spPr>
          <a:xfrm>
            <a:off x="5823834" y="278510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本体对齐</a:t>
            </a:r>
          </a:p>
        </p:txBody>
      </p:sp>
      <p:sp>
        <p:nvSpPr>
          <p:cNvPr id="72" name="矩形 71">
            <a:extLst>
              <a:ext uri="{FF2B5EF4-FFF2-40B4-BE49-F238E27FC236}">
                <a16:creationId xmlns:a16="http://schemas.microsoft.com/office/drawing/2014/main" id="{8E9CD386-0247-4B4E-A89D-04B8CF80BB1C}"/>
              </a:ext>
            </a:extLst>
          </p:cNvPr>
          <p:cNvSpPr/>
          <p:nvPr/>
        </p:nvSpPr>
        <p:spPr>
          <a:xfrm>
            <a:off x="5826479" y="3113835"/>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实体匹配</a:t>
            </a:r>
          </a:p>
        </p:txBody>
      </p:sp>
    </p:spTree>
    <p:extLst>
      <p:ext uri="{BB962C8B-B14F-4D97-AF65-F5344CB8AC3E}">
        <p14:creationId xmlns:p14="http://schemas.microsoft.com/office/powerpoint/2010/main" val="4145812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D7C29-DDCA-48FE-8D5E-2B69DD16650F}"/>
              </a:ext>
            </a:extLst>
          </p:cNvPr>
          <p:cNvSpPr>
            <a:spLocks noGrp="1"/>
          </p:cNvSpPr>
          <p:nvPr>
            <p:ph type="title"/>
          </p:nvPr>
        </p:nvSpPr>
        <p:spPr/>
        <p:txBody>
          <a:bodyPr/>
          <a:lstStyle/>
          <a:p>
            <a:r>
              <a:rPr lang="zh-CN" altLang="en-US" dirty="0"/>
              <a:t>四、任务拆分</a:t>
            </a:r>
          </a:p>
        </p:txBody>
      </p:sp>
      <p:sp>
        <p:nvSpPr>
          <p:cNvPr id="3" name="内容占位符 2">
            <a:extLst>
              <a:ext uri="{FF2B5EF4-FFF2-40B4-BE49-F238E27FC236}">
                <a16:creationId xmlns:a16="http://schemas.microsoft.com/office/drawing/2014/main" id="{542BB240-FE46-4A3E-9C23-B3FEB6C83914}"/>
              </a:ext>
            </a:extLst>
          </p:cNvPr>
          <p:cNvSpPr>
            <a:spLocks noGrp="1"/>
          </p:cNvSpPr>
          <p:nvPr>
            <p:ph sz="quarter" idx="13"/>
          </p:nvPr>
        </p:nvSpPr>
        <p:spPr/>
        <p:txBody>
          <a:bodyPr/>
          <a:lstStyle/>
          <a:p>
            <a:r>
              <a:rPr lang="zh-CN" altLang="en-US" dirty="0"/>
              <a:t>数据预处理：</a:t>
            </a:r>
            <a:endParaRPr lang="en-US" altLang="zh-CN" dirty="0"/>
          </a:p>
          <a:p>
            <a:r>
              <a:rPr lang="zh-CN" altLang="en-US" dirty="0"/>
              <a:t>（并行）分词</a:t>
            </a:r>
            <a:endParaRPr lang="en-US" altLang="zh-CN" dirty="0"/>
          </a:p>
          <a:p>
            <a:r>
              <a:rPr lang="zh-CN" altLang="en-US" dirty="0"/>
              <a:t>词性标注</a:t>
            </a:r>
            <a:endParaRPr lang="en-US" altLang="zh-CN" dirty="0"/>
          </a:p>
          <a:p>
            <a:r>
              <a:rPr lang="zh-CN" altLang="en-US" dirty="0"/>
              <a:t>（</a:t>
            </a:r>
            <a:r>
              <a:rPr lang="en-US" altLang="zh-CN" dirty="0" err="1"/>
              <a:t>jieba</a:t>
            </a:r>
            <a:r>
              <a:rPr lang="zh-CN" altLang="en-US" dirty="0"/>
              <a:t>）</a:t>
            </a:r>
          </a:p>
          <a:p>
            <a:endParaRPr lang="zh-CN" altLang="en-US" dirty="0"/>
          </a:p>
        </p:txBody>
      </p:sp>
    </p:spTree>
    <p:extLst>
      <p:ext uri="{BB962C8B-B14F-4D97-AF65-F5344CB8AC3E}">
        <p14:creationId xmlns:p14="http://schemas.microsoft.com/office/powerpoint/2010/main" val="1902238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CB371-C3BF-4BF4-B731-7FFA0C03A9E5}"/>
              </a:ext>
            </a:extLst>
          </p:cNvPr>
          <p:cNvSpPr>
            <a:spLocks noGrp="1"/>
          </p:cNvSpPr>
          <p:nvPr>
            <p:ph type="title"/>
          </p:nvPr>
        </p:nvSpPr>
        <p:spPr/>
        <p:txBody>
          <a:bodyPr/>
          <a:lstStyle/>
          <a:p>
            <a:r>
              <a:rPr lang="zh-CN" altLang="en-US" dirty="0"/>
              <a:t>四、任务拆分</a:t>
            </a:r>
          </a:p>
        </p:txBody>
      </p:sp>
      <p:sp>
        <p:nvSpPr>
          <p:cNvPr id="25" name="左大括号 24">
            <a:extLst>
              <a:ext uri="{FF2B5EF4-FFF2-40B4-BE49-F238E27FC236}">
                <a16:creationId xmlns:a16="http://schemas.microsoft.com/office/drawing/2014/main" id="{16689905-9788-4F67-A8EF-F476326A8ABD}"/>
              </a:ext>
            </a:extLst>
          </p:cNvPr>
          <p:cNvSpPr/>
          <p:nvPr/>
        </p:nvSpPr>
        <p:spPr>
          <a:xfrm>
            <a:off x="9099251"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AF265797-AD08-4AC4-BD4E-D57EE61CC9D2}"/>
              </a:ext>
            </a:extLst>
          </p:cNvPr>
          <p:cNvCxnSpPr>
            <a:cxnSpLocks/>
          </p:cNvCxnSpPr>
          <p:nvPr/>
        </p:nvCxnSpPr>
        <p:spPr>
          <a:xfrm flipV="1">
            <a:off x="6188405" y="4693013"/>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80F0BCC2-B8E5-4F86-BBBF-2178D26B1EB9}"/>
              </a:ext>
            </a:extLst>
          </p:cNvPr>
          <p:cNvSpPr/>
          <p:nvPr/>
        </p:nvSpPr>
        <p:spPr>
          <a:xfrm>
            <a:off x="5634406" y="6232852"/>
            <a:ext cx="1107996" cy="369332"/>
          </a:xfrm>
          <a:prstGeom prst="rect">
            <a:avLst/>
          </a:prstGeom>
        </p:spPr>
        <p:txBody>
          <a:bodyPr wrap="none">
            <a:spAutoFit/>
          </a:bodyPr>
          <a:lstStyle/>
          <a:p>
            <a:pPr algn="ctr"/>
            <a:r>
              <a:rPr lang="zh-CN" altLang="en-US" b="1" dirty="0">
                <a:solidFill>
                  <a:srgbClr val="5B9BD5"/>
                </a:solidFill>
              </a:rPr>
              <a:t>数据采集</a:t>
            </a:r>
          </a:p>
        </p:txBody>
      </p:sp>
      <p:cxnSp>
        <p:nvCxnSpPr>
          <p:cNvPr id="39" name="直接箭头连接符 38">
            <a:extLst>
              <a:ext uri="{FF2B5EF4-FFF2-40B4-BE49-F238E27FC236}">
                <a16:creationId xmlns:a16="http://schemas.microsoft.com/office/drawing/2014/main" id="{563722BC-7D1C-4D4B-8789-582E64C109E6}"/>
              </a:ext>
            </a:extLst>
          </p:cNvPr>
          <p:cNvCxnSpPr>
            <a:cxnSpLocks/>
          </p:cNvCxnSpPr>
          <p:nvPr/>
        </p:nvCxnSpPr>
        <p:spPr>
          <a:xfrm flipV="1">
            <a:off x="6187024" y="5673927"/>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D30FC866-4B78-4141-811A-0640D63DC76F}"/>
              </a:ext>
            </a:extLst>
          </p:cNvPr>
          <p:cNvSpPr/>
          <p:nvPr/>
        </p:nvSpPr>
        <p:spPr>
          <a:xfrm>
            <a:off x="5518990" y="5292102"/>
            <a:ext cx="1338828" cy="369332"/>
          </a:xfrm>
          <a:prstGeom prst="rect">
            <a:avLst/>
          </a:prstGeom>
        </p:spPr>
        <p:txBody>
          <a:bodyPr wrap="none">
            <a:spAutoFit/>
          </a:bodyPr>
          <a:lstStyle/>
          <a:p>
            <a:pPr algn="ctr"/>
            <a:r>
              <a:rPr lang="zh-CN" altLang="en-US" b="1" dirty="0">
                <a:solidFill>
                  <a:srgbClr val="5B9BD5"/>
                </a:solidFill>
              </a:rPr>
              <a:t>数据预处理</a:t>
            </a:r>
          </a:p>
        </p:txBody>
      </p:sp>
      <p:sp>
        <p:nvSpPr>
          <p:cNvPr id="41" name="矩形 40">
            <a:extLst>
              <a:ext uri="{FF2B5EF4-FFF2-40B4-BE49-F238E27FC236}">
                <a16:creationId xmlns:a16="http://schemas.microsoft.com/office/drawing/2014/main" id="{A640C35A-C2AE-435D-92D3-0594AD409599}"/>
              </a:ext>
            </a:extLst>
          </p:cNvPr>
          <p:cNvSpPr/>
          <p:nvPr/>
        </p:nvSpPr>
        <p:spPr>
          <a:xfrm>
            <a:off x="879233" y="2734380"/>
            <a:ext cx="700544" cy="181837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5540F49-24F0-448B-833F-64AA153992D9}"/>
              </a:ext>
            </a:extLst>
          </p:cNvPr>
          <p:cNvSpPr txBox="1"/>
          <p:nvPr/>
        </p:nvSpPr>
        <p:spPr>
          <a:xfrm>
            <a:off x="-44551" y="3151237"/>
            <a:ext cx="950599" cy="923330"/>
          </a:xfrm>
          <a:prstGeom prst="rect">
            <a:avLst/>
          </a:prstGeom>
          <a:noFill/>
        </p:spPr>
        <p:txBody>
          <a:bodyPr wrap="square" rtlCol="0">
            <a:spAutoFit/>
          </a:bodyPr>
          <a:lstStyle/>
          <a:p>
            <a:pPr algn="ctr"/>
            <a:r>
              <a:rPr lang="zh-CN" altLang="en-US" b="1" dirty="0">
                <a:solidFill>
                  <a:srgbClr val="5B9BD5"/>
                </a:solidFill>
              </a:rPr>
              <a:t>知识图谱系统构建</a:t>
            </a:r>
          </a:p>
        </p:txBody>
      </p:sp>
      <p:sp>
        <p:nvSpPr>
          <p:cNvPr id="43" name="矩形 42">
            <a:extLst>
              <a:ext uri="{FF2B5EF4-FFF2-40B4-BE49-F238E27FC236}">
                <a16:creationId xmlns:a16="http://schemas.microsoft.com/office/drawing/2014/main" id="{02CC6DD1-D9C3-43FA-8995-B6BA12EBC7CA}"/>
              </a:ext>
            </a:extLst>
          </p:cNvPr>
          <p:cNvSpPr/>
          <p:nvPr/>
        </p:nvSpPr>
        <p:spPr>
          <a:xfrm>
            <a:off x="1063020"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知识建模</a:t>
            </a:r>
          </a:p>
        </p:txBody>
      </p:sp>
      <p:grpSp>
        <p:nvGrpSpPr>
          <p:cNvPr id="44" name="组合 43">
            <a:extLst>
              <a:ext uri="{FF2B5EF4-FFF2-40B4-BE49-F238E27FC236}">
                <a16:creationId xmlns:a16="http://schemas.microsoft.com/office/drawing/2014/main" id="{E9AF6314-F989-410A-B4B3-5C03663D6D2E}"/>
              </a:ext>
            </a:extLst>
          </p:cNvPr>
          <p:cNvGrpSpPr/>
          <p:nvPr/>
        </p:nvGrpSpPr>
        <p:grpSpPr>
          <a:xfrm>
            <a:off x="4324617" y="2758216"/>
            <a:ext cx="2594342" cy="1700696"/>
            <a:chOff x="4293520" y="2950862"/>
            <a:chExt cx="1709492" cy="1700696"/>
          </a:xfrm>
        </p:grpSpPr>
        <p:sp>
          <p:nvSpPr>
            <p:cNvPr id="45" name="矩形 44">
              <a:extLst>
                <a:ext uri="{FF2B5EF4-FFF2-40B4-BE49-F238E27FC236}">
                  <a16:creationId xmlns:a16="http://schemas.microsoft.com/office/drawing/2014/main" id="{65832F47-26ED-4575-B43F-DF53C035A75A}"/>
                </a:ext>
              </a:extLst>
            </p:cNvPr>
            <p:cNvSpPr/>
            <p:nvPr/>
          </p:nvSpPr>
          <p:spPr>
            <a:xfrm>
              <a:off x="4537525" y="3126473"/>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知识合并</a:t>
              </a:r>
            </a:p>
          </p:txBody>
        </p:sp>
        <p:sp>
          <p:nvSpPr>
            <p:cNvPr id="46" name="矩形 45">
              <a:extLst>
                <a:ext uri="{FF2B5EF4-FFF2-40B4-BE49-F238E27FC236}">
                  <a16:creationId xmlns:a16="http://schemas.microsoft.com/office/drawing/2014/main" id="{62C79757-2AE4-4D1E-B8E8-0ED3386A6340}"/>
                </a:ext>
              </a:extLst>
            </p:cNvPr>
            <p:cNvSpPr/>
            <p:nvPr/>
          </p:nvSpPr>
          <p:spPr>
            <a:xfrm>
              <a:off x="5287298" y="4344031"/>
              <a:ext cx="596887" cy="28413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指代消解</a:t>
              </a:r>
            </a:p>
          </p:txBody>
        </p:sp>
        <p:sp>
          <p:nvSpPr>
            <p:cNvPr id="47" name="矩形 46">
              <a:extLst>
                <a:ext uri="{FF2B5EF4-FFF2-40B4-BE49-F238E27FC236}">
                  <a16:creationId xmlns:a16="http://schemas.microsoft.com/office/drawing/2014/main" id="{D051EEF6-CA06-4F09-B666-274327639780}"/>
                </a:ext>
              </a:extLst>
            </p:cNvPr>
            <p:cNvSpPr/>
            <p:nvPr/>
          </p:nvSpPr>
          <p:spPr>
            <a:xfrm>
              <a:off x="4554676" y="4128346"/>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实体链接</a:t>
              </a:r>
            </a:p>
          </p:txBody>
        </p:sp>
        <p:sp>
          <p:nvSpPr>
            <p:cNvPr id="48" name="矩形 47">
              <a:extLst>
                <a:ext uri="{FF2B5EF4-FFF2-40B4-BE49-F238E27FC236}">
                  <a16:creationId xmlns:a16="http://schemas.microsoft.com/office/drawing/2014/main" id="{7B3980EB-5571-4C7A-9656-B229561789C3}"/>
                </a:ext>
              </a:extLst>
            </p:cNvPr>
            <p:cNvSpPr/>
            <p:nvPr/>
          </p:nvSpPr>
          <p:spPr>
            <a:xfrm>
              <a:off x="4293520" y="2950862"/>
              <a:ext cx="1709492" cy="170069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知识融合</a:t>
              </a:r>
            </a:p>
          </p:txBody>
        </p:sp>
      </p:grpSp>
      <p:grpSp>
        <p:nvGrpSpPr>
          <p:cNvPr id="49" name="组合 48">
            <a:extLst>
              <a:ext uri="{FF2B5EF4-FFF2-40B4-BE49-F238E27FC236}">
                <a16:creationId xmlns:a16="http://schemas.microsoft.com/office/drawing/2014/main" id="{15856C5F-94BF-48AB-B7DA-291B455AD36A}"/>
              </a:ext>
            </a:extLst>
          </p:cNvPr>
          <p:cNvGrpSpPr/>
          <p:nvPr/>
        </p:nvGrpSpPr>
        <p:grpSpPr>
          <a:xfrm>
            <a:off x="8791199" y="2936460"/>
            <a:ext cx="1466387" cy="1315278"/>
            <a:chOff x="6884656" y="2877801"/>
            <a:chExt cx="1528215" cy="1315280"/>
          </a:xfrm>
        </p:grpSpPr>
        <p:sp>
          <p:nvSpPr>
            <p:cNvPr id="50" name="矩形 49">
              <a:extLst>
                <a:ext uri="{FF2B5EF4-FFF2-40B4-BE49-F238E27FC236}">
                  <a16:creationId xmlns:a16="http://schemas.microsoft.com/office/drawing/2014/main" id="{1B0E85C1-0B33-43B9-9FD7-110151424432}"/>
                </a:ext>
              </a:extLst>
            </p:cNvPr>
            <p:cNvSpPr/>
            <p:nvPr/>
          </p:nvSpPr>
          <p:spPr>
            <a:xfrm>
              <a:off x="7328352" y="2982176"/>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知识推理</a:t>
              </a:r>
            </a:p>
          </p:txBody>
        </p:sp>
        <p:sp>
          <p:nvSpPr>
            <p:cNvPr id="51" name="矩形 50">
              <a:extLst>
                <a:ext uri="{FF2B5EF4-FFF2-40B4-BE49-F238E27FC236}">
                  <a16:creationId xmlns:a16="http://schemas.microsoft.com/office/drawing/2014/main" id="{3C4F66C6-0BC1-43AD-A5B8-A4DC4DD05F4D}"/>
                </a:ext>
              </a:extLst>
            </p:cNvPr>
            <p:cNvSpPr/>
            <p:nvPr/>
          </p:nvSpPr>
          <p:spPr>
            <a:xfrm>
              <a:off x="7328352" y="3790527"/>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质量检测</a:t>
              </a:r>
            </a:p>
          </p:txBody>
        </p:sp>
        <p:sp>
          <p:nvSpPr>
            <p:cNvPr id="52" name="矩形 51">
              <a:extLst>
                <a:ext uri="{FF2B5EF4-FFF2-40B4-BE49-F238E27FC236}">
                  <a16:creationId xmlns:a16="http://schemas.microsoft.com/office/drawing/2014/main" id="{ADBDEC91-15D5-4042-9EBD-8684EF169B3D}"/>
                </a:ext>
              </a:extLst>
            </p:cNvPr>
            <p:cNvSpPr/>
            <p:nvPr/>
          </p:nvSpPr>
          <p:spPr>
            <a:xfrm>
              <a:off x="6884656" y="2877801"/>
              <a:ext cx="1528215"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知识计算</a:t>
              </a:r>
            </a:p>
          </p:txBody>
        </p:sp>
      </p:grpSp>
      <p:sp>
        <p:nvSpPr>
          <p:cNvPr id="53" name="矩形 52">
            <a:extLst>
              <a:ext uri="{FF2B5EF4-FFF2-40B4-BE49-F238E27FC236}">
                <a16:creationId xmlns:a16="http://schemas.microsoft.com/office/drawing/2014/main" id="{9146CE3E-7291-4C01-8D7B-880CD264C061}"/>
              </a:ext>
            </a:extLst>
          </p:cNvPr>
          <p:cNvSpPr/>
          <p:nvPr/>
        </p:nvSpPr>
        <p:spPr>
          <a:xfrm>
            <a:off x="929225" y="2618164"/>
            <a:ext cx="10657350" cy="2012219"/>
          </a:xfrm>
          <a:prstGeom prst="rect">
            <a:avLst/>
          </a:prstGeom>
          <a:no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dirty="0"/>
          </a:p>
        </p:txBody>
      </p:sp>
      <p:cxnSp>
        <p:nvCxnSpPr>
          <p:cNvPr id="54" name="直接箭头连接符 53">
            <a:extLst>
              <a:ext uri="{FF2B5EF4-FFF2-40B4-BE49-F238E27FC236}">
                <a16:creationId xmlns:a16="http://schemas.microsoft.com/office/drawing/2014/main" id="{122147D6-ACAC-4F82-8BE7-AB95B25C9019}"/>
              </a:ext>
            </a:extLst>
          </p:cNvPr>
          <p:cNvCxnSpPr>
            <a:cxnSpLocks/>
          </p:cNvCxnSpPr>
          <p:nvPr/>
        </p:nvCxnSpPr>
        <p:spPr>
          <a:xfrm>
            <a:off x="374355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FBEE576B-3042-4746-AF0E-2A91DEB0C11A}"/>
              </a:ext>
            </a:extLst>
          </p:cNvPr>
          <p:cNvGrpSpPr/>
          <p:nvPr/>
        </p:nvGrpSpPr>
        <p:grpSpPr>
          <a:xfrm>
            <a:off x="2137647" y="2758215"/>
            <a:ext cx="1528216" cy="1700697"/>
            <a:chOff x="2080148" y="2877802"/>
            <a:chExt cx="1528216" cy="1315280"/>
          </a:xfrm>
        </p:grpSpPr>
        <p:sp>
          <p:nvSpPr>
            <p:cNvPr id="56" name="矩形 55">
              <a:extLst>
                <a:ext uri="{FF2B5EF4-FFF2-40B4-BE49-F238E27FC236}">
                  <a16:creationId xmlns:a16="http://schemas.microsoft.com/office/drawing/2014/main" id="{1B9104EC-9AF3-4C08-BE13-6756D8073F15}"/>
                </a:ext>
              </a:extLst>
            </p:cNvPr>
            <p:cNvSpPr/>
            <p:nvPr/>
          </p:nvSpPr>
          <p:spPr>
            <a:xfrm>
              <a:off x="2489064" y="2921187"/>
              <a:ext cx="936000" cy="277958"/>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实体抽取</a:t>
              </a:r>
            </a:p>
          </p:txBody>
        </p:sp>
        <p:sp>
          <p:nvSpPr>
            <p:cNvPr id="57" name="矩形 56">
              <a:extLst>
                <a:ext uri="{FF2B5EF4-FFF2-40B4-BE49-F238E27FC236}">
                  <a16:creationId xmlns:a16="http://schemas.microsoft.com/office/drawing/2014/main" id="{52EE8C90-A6BD-4249-8456-94040DCF228B}"/>
                </a:ext>
              </a:extLst>
            </p:cNvPr>
            <p:cNvSpPr/>
            <p:nvPr/>
          </p:nvSpPr>
          <p:spPr>
            <a:xfrm>
              <a:off x="2491793" y="3262159"/>
              <a:ext cx="936000" cy="23552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关系抽取</a:t>
              </a:r>
            </a:p>
          </p:txBody>
        </p:sp>
        <p:sp>
          <p:nvSpPr>
            <p:cNvPr id="58" name="矩形 57">
              <a:extLst>
                <a:ext uri="{FF2B5EF4-FFF2-40B4-BE49-F238E27FC236}">
                  <a16:creationId xmlns:a16="http://schemas.microsoft.com/office/drawing/2014/main" id="{00AAE81F-4D18-4CCB-8B5C-A4E513278C5B}"/>
                </a:ext>
              </a:extLst>
            </p:cNvPr>
            <p:cNvSpPr/>
            <p:nvPr/>
          </p:nvSpPr>
          <p:spPr>
            <a:xfrm>
              <a:off x="2484824" y="3562514"/>
              <a:ext cx="936000" cy="26251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术语抽取</a:t>
              </a:r>
            </a:p>
          </p:txBody>
        </p:sp>
        <p:sp>
          <p:nvSpPr>
            <p:cNvPr id="59" name="矩形 58">
              <a:extLst>
                <a:ext uri="{FF2B5EF4-FFF2-40B4-BE49-F238E27FC236}">
                  <a16:creationId xmlns:a16="http://schemas.microsoft.com/office/drawing/2014/main" id="{B471A084-9224-44EA-85AA-9A7612BF5E45}"/>
                </a:ext>
              </a:extLst>
            </p:cNvPr>
            <p:cNvSpPr/>
            <p:nvPr/>
          </p:nvSpPr>
          <p:spPr>
            <a:xfrm>
              <a:off x="2080148" y="2877802"/>
              <a:ext cx="1528216"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知识抽取</a:t>
              </a:r>
            </a:p>
          </p:txBody>
        </p:sp>
      </p:grpSp>
      <p:cxnSp>
        <p:nvCxnSpPr>
          <p:cNvPr id="60" name="直接箭头连接符 59">
            <a:extLst>
              <a:ext uri="{FF2B5EF4-FFF2-40B4-BE49-F238E27FC236}">
                <a16:creationId xmlns:a16="http://schemas.microsoft.com/office/drawing/2014/main" id="{21A095B5-8371-4D30-8415-58F3901F7B40}"/>
              </a:ext>
            </a:extLst>
          </p:cNvPr>
          <p:cNvCxnSpPr>
            <a:cxnSpLocks/>
          </p:cNvCxnSpPr>
          <p:nvPr/>
        </p:nvCxnSpPr>
        <p:spPr>
          <a:xfrm>
            <a:off x="1549450" y="3608564"/>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左大括号 60">
            <a:extLst>
              <a:ext uri="{FF2B5EF4-FFF2-40B4-BE49-F238E27FC236}">
                <a16:creationId xmlns:a16="http://schemas.microsoft.com/office/drawing/2014/main" id="{94414E3B-C4B8-4764-9A46-699BAD6E1F08}"/>
              </a:ext>
            </a:extLst>
          </p:cNvPr>
          <p:cNvSpPr/>
          <p:nvPr/>
        </p:nvSpPr>
        <p:spPr>
          <a:xfrm>
            <a:off x="2426822"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左大括号 61">
            <a:extLst>
              <a:ext uri="{FF2B5EF4-FFF2-40B4-BE49-F238E27FC236}">
                <a16:creationId xmlns:a16="http://schemas.microsoft.com/office/drawing/2014/main" id="{11573409-E6F7-4B8D-B7A6-FFCDFDBD4005}"/>
              </a:ext>
            </a:extLst>
          </p:cNvPr>
          <p:cNvSpPr/>
          <p:nvPr/>
        </p:nvSpPr>
        <p:spPr>
          <a:xfrm>
            <a:off x="4590125"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365F3508-B6BE-4798-9480-E191D20D16F3}"/>
              </a:ext>
            </a:extLst>
          </p:cNvPr>
          <p:cNvSpPr/>
          <p:nvPr/>
        </p:nvSpPr>
        <p:spPr>
          <a:xfrm>
            <a:off x="7568967" y="2933827"/>
            <a:ext cx="572224" cy="137206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融合后的</a:t>
            </a:r>
            <a:endParaRPr lang="en-US" altLang="zh-CN" sz="1400" b="1" dirty="0">
              <a:solidFill>
                <a:schemeClr val="tx1"/>
              </a:solidFill>
            </a:endParaRPr>
          </a:p>
          <a:p>
            <a:pPr algn="ctr"/>
            <a:r>
              <a:rPr lang="zh-CN" altLang="en-US" sz="1400" b="1" dirty="0">
                <a:solidFill>
                  <a:schemeClr val="tx1"/>
                </a:solidFill>
              </a:rPr>
              <a:t>知识存储</a:t>
            </a:r>
          </a:p>
        </p:txBody>
      </p:sp>
      <p:cxnSp>
        <p:nvCxnSpPr>
          <p:cNvPr id="64" name="直接箭头连接符 63">
            <a:extLst>
              <a:ext uri="{FF2B5EF4-FFF2-40B4-BE49-F238E27FC236}">
                <a16:creationId xmlns:a16="http://schemas.microsoft.com/office/drawing/2014/main" id="{DDDF72DE-81A3-4E88-8D49-1FC14B17CDE0}"/>
              </a:ext>
            </a:extLst>
          </p:cNvPr>
          <p:cNvCxnSpPr>
            <a:cxnSpLocks/>
          </p:cNvCxnSpPr>
          <p:nvPr/>
        </p:nvCxnSpPr>
        <p:spPr>
          <a:xfrm>
            <a:off x="8218843"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97CCE929-328B-4178-AB99-4B1979B85548}"/>
              </a:ext>
            </a:extLst>
          </p:cNvPr>
          <p:cNvCxnSpPr>
            <a:cxnSpLocks/>
          </p:cNvCxnSpPr>
          <p:nvPr/>
        </p:nvCxnSpPr>
        <p:spPr>
          <a:xfrm>
            <a:off x="10348976"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A49114AF-591E-4BDD-AE24-40C5BA608949}"/>
              </a:ext>
            </a:extLst>
          </p:cNvPr>
          <p:cNvSpPr/>
          <p:nvPr/>
        </p:nvSpPr>
        <p:spPr>
          <a:xfrm>
            <a:off x="10971087"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知识更新</a:t>
            </a:r>
            <a:endParaRPr lang="en-US" altLang="zh-CN" sz="1400" b="1" dirty="0">
              <a:solidFill>
                <a:schemeClr val="tx1"/>
              </a:solidFill>
            </a:endParaRPr>
          </a:p>
        </p:txBody>
      </p:sp>
      <p:sp>
        <p:nvSpPr>
          <p:cNvPr id="67" name="矩形 66">
            <a:extLst>
              <a:ext uri="{FF2B5EF4-FFF2-40B4-BE49-F238E27FC236}">
                <a16:creationId xmlns:a16="http://schemas.microsoft.com/office/drawing/2014/main" id="{1B1FAFF2-790E-47F9-B3A2-E6355857D4B1}"/>
              </a:ext>
            </a:extLst>
          </p:cNvPr>
          <p:cNvSpPr/>
          <p:nvPr/>
        </p:nvSpPr>
        <p:spPr>
          <a:xfrm>
            <a:off x="2548926" y="4045539"/>
            <a:ext cx="936000" cy="33273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事件抽取</a:t>
            </a:r>
          </a:p>
        </p:txBody>
      </p:sp>
      <p:cxnSp>
        <p:nvCxnSpPr>
          <p:cNvPr id="68" name="直接箭头连接符 67">
            <a:extLst>
              <a:ext uri="{FF2B5EF4-FFF2-40B4-BE49-F238E27FC236}">
                <a16:creationId xmlns:a16="http://schemas.microsoft.com/office/drawing/2014/main" id="{8D920A62-30C8-47EE-8228-21EBC0A26451}"/>
              </a:ext>
            </a:extLst>
          </p:cNvPr>
          <p:cNvCxnSpPr>
            <a:cxnSpLocks/>
          </p:cNvCxnSpPr>
          <p:nvPr/>
        </p:nvCxnSpPr>
        <p:spPr>
          <a:xfrm>
            <a:off x="701012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655463F7-DE33-41DC-9EF8-1788A4F3CD53}"/>
              </a:ext>
            </a:extLst>
          </p:cNvPr>
          <p:cNvSpPr/>
          <p:nvPr/>
        </p:nvSpPr>
        <p:spPr>
          <a:xfrm>
            <a:off x="5832372" y="3812029"/>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实体消歧</a:t>
            </a:r>
          </a:p>
        </p:txBody>
      </p:sp>
      <p:sp>
        <p:nvSpPr>
          <p:cNvPr id="70" name="矩形 69">
            <a:extLst>
              <a:ext uri="{FF2B5EF4-FFF2-40B4-BE49-F238E27FC236}">
                <a16:creationId xmlns:a16="http://schemas.microsoft.com/office/drawing/2014/main" id="{088C65DE-4B27-4C1D-AB9D-F85FAB4FD40E}"/>
              </a:ext>
            </a:extLst>
          </p:cNvPr>
          <p:cNvSpPr/>
          <p:nvPr/>
        </p:nvSpPr>
        <p:spPr>
          <a:xfrm>
            <a:off x="5833876" y="349163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候选生成</a:t>
            </a:r>
          </a:p>
        </p:txBody>
      </p:sp>
      <p:sp>
        <p:nvSpPr>
          <p:cNvPr id="71" name="矩形 70">
            <a:extLst>
              <a:ext uri="{FF2B5EF4-FFF2-40B4-BE49-F238E27FC236}">
                <a16:creationId xmlns:a16="http://schemas.microsoft.com/office/drawing/2014/main" id="{5235E98C-89A0-4487-A92A-5D530B180EF5}"/>
              </a:ext>
            </a:extLst>
          </p:cNvPr>
          <p:cNvSpPr/>
          <p:nvPr/>
        </p:nvSpPr>
        <p:spPr>
          <a:xfrm>
            <a:off x="5823834" y="278510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本体对齐</a:t>
            </a:r>
          </a:p>
        </p:txBody>
      </p:sp>
      <p:sp>
        <p:nvSpPr>
          <p:cNvPr id="72" name="矩形 71">
            <a:extLst>
              <a:ext uri="{FF2B5EF4-FFF2-40B4-BE49-F238E27FC236}">
                <a16:creationId xmlns:a16="http://schemas.microsoft.com/office/drawing/2014/main" id="{8E9CD386-0247-4B4E-A89D-04B8CF80BB1C}"/>
              </a:ext>
            </a:extLst>
          </p:cNvPr>
          <p:cNvSpPr/>
          <p:nvPr/>
        </p:nvSpPr>
        <p:spPr>
          <a:xfrm>
            <a:off x="5826479" y="3113835"/>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实体匹配</a:t>
            </a:r>
          </a:p>
        </p:txBody>
      </p:sp>
    </p:spTree>
    <p:extLst>
      <p:ext uri="{BB962C8B-B14F-4D97-AF65-F5344CB8AC3E}">
        <p14:creationId xmlns:p14="http://schemas.microsoft.com/office/powerpoint/2010/main" val="3585592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27D2E-ED63-4621-9AF3-D42106FA9B18}"/>
              </a:ext>
            </a:extLst>
          </p:cNvPr>
          <p:cNvSpPr>
            <a:spLocks noGrp="1"/>
          </p:cNvSpPr>
          <p:nvPr>
            <p:ph type="title"/>
          </p:nvPr>
        </p:nvSpPr>
        <p:spPr/>
        <p:txBody>
          <a:bodyPr/>
          <a:lstStyle/>
          <a:p>
            <a:r>
              <a:rPr lang="zh-CN" altLang="en-US" dirty="0"/>
              <a:t>四、任务拆分</a:t>
            </a:r>
          </a:p>
        </p:txBody>
      </p:sp>
      <p:sp>
        <p:nvSpPr>
          <p:cNvPr id="3" name="内容占位符 2">
            <a:extLst>
              <a:ext uri="{FF2B5EF4-FFF2-40B4-BE49-F238E27FC236}">
                <a16:creationId xmlns:a16="http://schemas.microsoft.com/office/drawing/2014/main" id="{E606BB36-D39C-41BE-ACD8-5E2B67009B26}"/>
              </a:ext>
            </a:extLst>
          </p:cNvPr>
          <p:cNvSpPr>
            <a:spLocks noGrp="1"/>
          </p:cNvSpPr>
          <p:nvPr>
            <p:ph sz="quarter" idx="13"/>
          </p:nvPr>
        </p:nvSpPr>
        <p:spPr/>
        <p:txBody>
          <a:bodyPr/>
          <a:lstStyle/>
          <a:p>
            <a:r>
              <a:rPr lang="zh-CN" altLang="en-US" dirty="0"/>
              <a:t>知识建模：</a:t>
            </a:r>
            <a:endParaRPr lang="en-US" altLang="zh-CN" dirty="0"/>
          </a:p>
          <a:p>
            <a:r>
              <a:rPr lang="zh-CN" altLang="en-US" dirty="0"/>
              <a:t>给出</a:t>
            </a:r>
            <a:r>
              <a:rPr lang="zh-CN" altLang="zh-CN" dirty="0"/>
              <a:t>描述逻辑，三元组，</a:t>
            </a:r>
            <a:r>
              <a:rPr lang="en-US" altLang="zh-CN" dirty="0"/>
              <a:t>JSON</a:t>
            </a:r>
            <a:r>
              <a:rPr lang="zh-CN" altLang="zh-CN" dirty="0"/>
              <a:t>等</a:t>
            </a:r>
            <a:endParaRPr lang="en-US" altLang="zh-CN" dirty="0"/>
          </a:p>
          <a:p>
            <a:r>
              <a:rPr lang="zh-CN" altLang="en-US" dirty="0"/>
              <a:t>人、地、事、物、组织</a:t>
            </a:r>
            <a:endParaRPr lang="en-US" altLang="zh-CN" dirty="0"/>
          </a:p>
          <a:p>
            <a:r>
              <a:rPr lang="zh-CN" altLang="en-US" dirty="0"/>
              <a:t>（</a:t>
            </a:r>
            <a:r>
              <a:rPr lang="en-US" altLang="zh-CN" dirty="0"/>
              <a:t> Protégé </a:t>
            </a:r>
            <a:r>
              <a:rPr lang="zh-CN" altLang="en-US" dirty="0"/>
              <a:t>等）</a:t>
            </a:r>
            <a:endParaRPr lang="en-US" altLang="zh-CN" dirty="0"/>
          </a:p>
        </p:txBody>
      </p:sp>
    </p:spTree>
    <p:extLst>
      <p:ext uri="{BB962C8B-B14F-4D97-AF65-F5344CB8AC3E}">
        <p14:creationId xmlns:p14="http://schemas.microsoft.com/office/powerpoint/2010/main" val="232525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CB371-C3BF-4BF4-B731-7FFA0C03A9E5}"/>
              </a:ext>
            </a:extLst>
          </p:cNvPr>
          <p:cNvSpPr>
            <a:spLocks noGrp="1"/>
          </p:cNvSpPr>
          <p:nvPr>
            <p:ph type="title"/>
          </p:nvPr>
        </p:nvSpPr>
        <p:spPr/>
        <p:txBody>
          <a:bodyPr/>
          <a:lstStyle/>
          <a:p>
            <a:r>
              <a:rPr lang="zh-CN" altLang="en-US" dirty="0"/>
              <a:t>四、任务拆分</a:t>
            </a:r>
          </a:p>
        </p:txBody>
      </p:sp>
      <p:sp>
        <p:nvSpPr>
          <p:cNvPr id="25" name="左大括号 24">
            <a:extLst>
              <a:ext uri="{FF2B5EF4-FFF2-40B4-BE49-F238E27FC236}">
                <a16:creationId xmlns:a16="http://schemas.microsoft.com/office/drawing/2014/main" id="{16689905-9788-4F67-A8EF-F476326A8ABD}"/>
              </a:ext>
            </a:extLst>
          </p:cNvPr>
          <p:cNvSpPr/>
          <p:nvPr/>
        </p:nvSpPr>
        <p:spPr>
          <a:xfrm>
            <a:off x="9099251"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AF265797-AD08-4AC4-BD4E-D57EE61CC9D2}"/>
              </a:ext>
            </a:extLst>
          </p:cNvPr>
          <p:cNvCxnSpPr>
            <a:cxnSpLocks/>
          </p:cNvCxnSpPr>
          <p:nvPr/>
        </p:nvCxnSpPr>
        <p:spPr>
          <a:xfrm flipV="1">
            <a:off x="6188405" y="4693013"/>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80F0BCC2-B8E5-4F86-BBBF-2178D26B1EB9}"/>
              </a:ext>
            </a:extLst>
          </p:cNvPr>
          <p:cNvSpPr/>
          <p:nvPr/>
        </p:nvSpPr>
        <p:spPr>
          <a:xfrm>
            <a:off x="5634406" y="6232852"/>
            <a:ext cx="1107996" cy="369332"/>
          </a:xfrm>
          <a:prstGeom prst="rect">
            <a:avLst/>
          </a:prstGeom>
        </p:spPr>
        <p:txBody>
          <a:bodyPr wrap="none">
            <a:spAutoFit/>
          </a:bodyPr>
          <a:lstStyle/>
          <a:p>
            <a:pPr algn="ctr"/>
            <a:r>
              <a:rPr lang="zh-CN" altLang="en-US" b="1" dirty="0">
                <a:solidFill>
                  <a:srgbClr val="5B9BD5"/>
                </a:solidFill>
              </a:rPr>
              <a:t>数据采集</a:t>
            </a:r>
          </a:p>
        </p:txBody>
      </p:sp>
      <p:cxnSp>
        <p:nvCxnSpPr>
          <p:cNvPr id="39" name="直接箭头连接符 38">
            <a:extLst>
              <a:ext uri="{FF2B5EF4-FFF2-40B4-BE49-F238E27FC236}">
                <a16:creationId xmlns:a16="http://schemas.microsoft.com/office/drawing/2014/main" id="{563722BC-7D1C-4D4B-8789-582E64C109E6}"/>
              </a:ext>
            </a:extLst>
          </p:cNvPr>
          <p:cNvCxnSpPr>
            <a:cxnSpLocks/>
          </p:cNvCxnSpPr>
          <p:nvPr/>
        </p:nvCxnSpPr>
        <p:spPr>
          <a:xfrm flipV="1">
            <a:off x="6187024" y="5673927"/>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D30FC866-4B78-4141-811A-0640D63DC76F}"/>
              </a:ext>
            </a:extLst>
          </p:cNvPr>
          <p:cNvSpPr/>
          <p:nvPr/>
        </p:nvSpPr>
        <p:spPr>
          <a:xfrm>
            <a:off x="5518990" y="5292102"/>
            <a:ext cx="1338828" cy="369332"/>
          </a:xfrm>
          <a:prstGeom prst="rect">
            <a:avLst/>
          </a:prstGeom>
        </p:spPr>
        <p:txBody>
          <a:bodyPr wrap="none">
            <a:spAutoFit/>
          </a:bodyPr>
          <a:lstStyle/>
          <a:p>
            <a:pPr algn="ctr"/>
            <a:r>
              <a:rPr lang="zh-CN" altLang="en-US" b="1" dirty="0">
                <a:solidFill>
                  <a:srgbClr val="5B9BD5"/>
                </a:solidFill>
              </a:rPr>
              <a:t>数据预处理</a:t>
            </a:r>
          </a:p>
        </p:txBody>
      </p:sp>
      <p:sp>
        <p:nvSpPr>
          <p:cNvPr id="41" name="矩形 40">
            <a:extLst>
              <a:ext uri="{FF2B5EF4-FFF2-40B4-BE49-F238E27FC236}">
                <a16:creationId xmlns:a16="http://schemas.microsoft.com/office/drawing/2014/main" id="{A640C35A-C2AE-435D-92D3-0594AD409599}"/>
              </a:ext>
            </a:extLst>
          </p:cNvPr>
          <p:cNvSpPr/>
          <p:nvPr/>
        </p:nvSpPr>
        <p:spPr>
          <a:xfrm>
            <a:off x="1993015" y="2710670"/>
            <a:ext cx="1827424" cy="181837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5540F49-24F0-448B-833F-64AA153992D9}"/>
              </a:ext>
            </a:extLst>
          </p:cNvPr>
          <p:cNvSpPr txBox="1"/>
          <p:nvPr/>
        </p:nvSpPr>
        <p:spPr>
          <a:xfrm>
            <a:off x="-44551" y="3151237"/>
            <a:ext cx="950599" cy="923330"/>
          </a:xfrm>
          <a:prstGeom prst="rect">
            <a:avLst/>
          </a:prstGeom>
          <a:noFill/>
        </p:spPr>
        <p:txBody>
          <a:bodyPr wrap="square" rtlCol="0">
            <a:spAutoFit/>
          </a:bodyPr>
          <a:lstStyle/>
          <a:p>
            <a:pPr algn="ctr"/>
            <a:r>
              <a:rPr lang="zh-CN" altLang="en-US" b="1" dirty="0">
                <a:solidFill>
                  <a:srgbClr val="5B9BD5"/>
                </a:solidFill>
              </a:rPr>
              <a:t>知识图谱系统构建</a:t>
            </a:r>
          </a:p>
        </p:txBody>
      </p:sp>
      <p:sp>
        <p:nvSpPr>
          <p:cNvPr id="43" name="矩形 42">
            <a:extLst>
              <a:ext uri="{FF2B5EF4-FFF2-40B4-BE49-F238E27FC236}">
                <a16:creationId xmlns:a16="http://schemas.microsoft.com/office/drawing/2014/main" id="{02CC6DD1-D9C3-43FA-8995-B6BA12EBC7CA}"/>
              </a:ext>
            </a:extLst>
          </p:cNvPr>
          <p:cNvSpPr/>
          <p:nvPr/>
        </p:nvSpPr>
        <p:spPr>
          <a:xfrm>
            <a:off x="1063020"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知识建模</a:t>
            </a:r>
          </a:p>
        </p:txBody>
      </p:sp>
      <p:grpSp>
        <p:nvGrpSpPr>
          <p:cNvPr id="44" name="组合 43">
            <a:extLst>
              <a:ext uri="{FF2B5EF4-FFF2-40B4-BE49-F238E27FC236}">
                <a16:creationId xmlns:a16="http://schemas.microsoft.com/office/drawing/2014/main" id="{E9AF6314-F989-410A-B4B3-5C03663D6D2E}"/>
              </a:ext>
            </a:extLst>
          </p:cNvPr>
          <p:cNvGrpSpPr/>
          <p:nvPr/>
        </p:nvGrpSpPr>
        <p:grpSpPr>
          <a:xfrm>
            <a:off x="4324617" y="2758216"/>
            <a:ext cx="2594342" cy="1700696"/>
            <a:chOff x="4293520" y="2950862"/>
            <a:chExt cx="1709492" cy="1700696"/>
          </a:xfrm>
        </p:grpSpPr>
        <p:sp>
          <p:nvSpPr>
            <p:cNvPr id="45" name="矩形 44">
              <a:extLst>
                <a:ext uri="{FF2B5EF4-FFF2-40B4-BE49-F238E27FC236}">
                  <a16:creationId xmlns:a16="http://schemas.microsoft.com/office/drawing/2014/main" id="{65832F47-26ED-4575-B43F-DF53C035A75A}"/>
                </a:ext>
              </a:extLst>
            </p:cNvPr>
            <p:cNvSpPr/>
            <p:nvPr/>
          </p:nvSpPr>
          <p:spPr>
            <a:xfrm>
              <a:off x="4537525" y="3126473"/>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知识合并</a:t>
              </a:r>
            </a:p>
          </p:txBody>
        </p:sp>
        <p:sp>
          <p:nvSpPr>
            <p:cNvPr id="46" name="矩形 45">
              <a:extLst>
                <a:ext uri="{FF2B5EF4-FFF2-40B4-BE49-F238E27FC236}">
                  <a16:creationId xmlns:a16="http://schemas.microsoft.com/office/drawing/2014/main" id="{62C79757-2AE4-4D1E-B8E8-0ED3386A6340}"/>
                </a:ext>
              </a:extLst>
            </p:cNvPr>
            <p:cNvSpPr/>
            <p:nvPr/>
          </p:nvSpPr>
          <p:spPr>
            <a:xfrm>
              <a:off x="5287298" y="4344031"/>
              <a:ext cx="596887" cy="28413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指代消解</a:t>
              </a:r>
            </a:p>
          </p:txBody>
        </p:sp>
        <p:sp>
          <p:nvSpPr>
            <p:cNvPr id="47" name="矩形 46">
              <a:extLst>
                <a:ext uri="{FF2B5EF4-FFF2-40B4-BE49-F238E27FC236}">
                  <a16:creationId xmlns:a16="http://schemas.microsoft.com/office/drawing/2014/main" id="{D051EEF6-CA06-4F09-B666-274327639780}"/>
                </a:ext>
              </a:extLst>
            </p:cNvPr>
            <p:cNvSpPr/>
            <p:nvPr/>
          </p:nvSpPr>
          <p:spPr>
            <a:xfrm>
              <a:off x="4554676" y="4128346"/>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实体链接</a:t>
              </a:r>
            </a:p>
          </p:txBody>
        </p:sp>
        <p:sp>
          <p:nvSpPr>
            <p:cNvPr id="48" name="矩形 47">
              <a:extLst>
                <a:ext uri="{FF2B5EF4-FFF2-40B4-BE49-F238E27FC236}">
                  <a16:creationId xmlns:a16="http://schemas.microsoft.com/office/drawing/2014/main" id="{7B3980EB-5571-4C7A-9656-B229561789C3}"/>
                </a:ext>
              </a:extLst>
            </p:cNvPr>
            <p:cNvSpPr/>
            <p:nvPr/>
          </p:nvSpPr>
          <p:spPr>
            <a:xfrm>
              <a:off x="4293520" y="2950862"/>
              <a:ext cx="1709492" cy="170069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知识融合</a:t>
              </a:r>
            </a:p>
          </p:txBody>
        </p:sp>
      </p:grpSp>
      <p:grpSp>
        <p:nvGrpSpPr>
          <p:cNvPr id="49" name="组合 48">
            <a:extLst>
              <a:ext uri="{FF2B5EF4-FFF2-40B4-BE49-F238E27FC236}">
                <a16:creationId xmlns:a16="http://schemas.microsoft.com/office/drawing/2014/main" id="{15856C5F-94BF-48AB-B7DA-291B455AD36A}"/>
              </a:ext>
            </a:extLst>
          </p:cNvPr>
          <p:cNvGrpSpPr/>
          <p:nvPr/>
        </p:nvGrpSpPr>
        <p:grpSpPr>
          <a:xfrm>
            <a:off x="8791199" y="2936460"/>
            <a:ext cx="1466387" cy="1315278"/>
            <a:chOff x="6884656" y="2877801"/>
            <a:chExt cx="1528215" cy="1315280"/>
          </a:xfrm>
        </p:grpSpPr>
        <p:sp>
          <p:nvSpPr>
            <p:cNvPr id="50" name="矩形 49">
              <a:extLst>
                <a:ext uri="{FF2B5EF4-FFF2-40B4-BE49-F238E27FC236}">
                  <a16:creationId xmlns:a16="http://schemas.microsoft.com/office/drawing/2014/main" id="{1B0E85C1-0B33-43B9-9FD7-110151424432}"/>
                </a:ext>
              </a:extLst>
            </p:cNvPr>
            <p:cNvSpPr/>
            <p:nvPr/>
          </p:nvSpPr>
          <p:spPr>
            <a:xfrm>
              <a:off x="7328352" y="2982176"/>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知识推理</a:t>
              </a:r>
            </a:p>
          </p:txBody>
        </p:sp>
        <p:sp>
          <p:nvSpPr>
            <p:cNvPr id="51" name="矩形 50">
              <a:extLst>
                <a:ext uri="{FF2B5EF4-FFF2-40B4-BE49-F238E27FC236}">
                  <a16:creationId xmlns:a16="http://schemas.microsoft.com/office/drawing/2014/main" id="{3C4F66C6-0BC1-43AD-A5B8-A4DC4DD05F4D}"/>
                </a:ext>
              </a:extLst>
            </p:cNvPr>
            <p:cNvSpPr/>
            <p:nvPr/>
          </p:nvSpPr>
          <p:spPr>
            <a:xfrm>
              <a:off x="7328352" y="3790527"/>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质量检测</a:t>
              </a:r>
            </a:p>
          </p:txBody>
        </p:sp>
        <p:sp>
          <p:nvSpPr>
            <p:cNvPr id="52" name="矩形 51">
              <a:extLst>
                <a:ext uri="{FF2B5EF4-FFF2-40B4-BE49-F238E27FC236}">
                  <a16:creationId xmlns:a16="http://schemas.microsoft.com/office/drawing/2014/main" id="{ADBDEC91-15D5-4042-9EBD-8684EF169B3D}"/>
                </a:ext>
              </a:extLst>
            </p:cNvPr>
            <p:cNvSpPr/>
            <p:nvPr/>
          </p:nvSpPr>
          <p:spPr>
            <a:xfrm>
              <a:off x="6884656" y="2877801"/>
              <a:ext cx="1528215"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知识计算</a:t>
              </a:r>
            </a:p>
          </p:txBody>
        </p:sp>
      </p:grpSp>
      <p:sp>
        <p:nvSpPr>
          <p:cNvPr id="53" name="矩形 52">
            <a:extLst>
              <a:ext uri="{FF2B5EF4-FFF2-40B4-BE49-F238E27FC236}">
                <a16:creationId xmlns:a16="http://schemas.microsoft.com/office/drawing/2014/main" id="{9146CE3E-7291-4C01-8D7B-880CD264C061}"/>
              </a:ext>
            </a:extLst>
          </p:cNvPr>
          <p:cNvSpPr/>
          <p:nvPr/>
        </p:nvSpPr>
        <p:spPr>
          <a:xfrm>
            <a:off x="929225" y="2618164"/>
            <a:ext cx="10657350" cy="2012219"/>
          </a:xfrm>
          <a:prstGeom prst="rect">
            <a:avLst/>
          </a:prstGeom>
          <a:no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dirty="0"/>
          </a:p>
        </p:txBody>
      </p:sp>
      <p:cxnSp>
        <p:nvCxnSpPr>
          <p:cNvPr id="54" name="直接箭头连接符 53">
            <a:extLst>
              <a:ext uri="{FF2B5EF4-FFF2-40B4-BE49-F238E27FC236}">
                <a16:creationId xmlns:a16="http://schemas.microsoft.com/office/drawing/2014/main" id="{122147D6-ACAC-4F82-8BE7-AB95B25C9019}"/>
              </a:ext>
            </a:extLst>
          </p:cNvPr>
          <p:cNvCxnSpPr>
            <a:cxnSpLocks/>
          </p:cNvCxnSpPr>
          <p:nvPr/>
        </p:nvCxnSpPr>
        <p:spPr>
          <a:xfrm>
            <a:off x="374355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FBEE576B-3042-4746-AF0E-2A91DEB0C11A}"/>
              </a:ext>
            </a:extLst>
          </p:cNvPr>
          <p:cNvGrpSpPr/>
          <p:nvPr/>
        </p:nvGrpSpPr>
        <p:grpSpPr>
          <a:xfrm>
            <a:off x="2137647" y="2758215"/>
            <a:ext cx="1528216" cy="1700697"/>
            <a:chOff x="2080148" y="2877802"/>
            <a:chExt cx="1528216" cy="1315280"/>
          </a:xfrm>
        </p:grpSpPr>
        <p:sp>
          <p:nvSpPr>
            <p:cNvPr id="56" name="矩形 55">
              <a:extLst>
                <a:ext uri="{FF2B5EF4-FFF2-40B4-BE49-F238E27FC236}">
                  <a16:creationId xmlns:a16="http://schemas.microsoft.com/office/drawing/2014/main" id="{1B9104EC-9AF3-4C08-BE13-6756D8073F15}"/>
                </a:ext>
              </a:extLst>
            </p:cNvPr>
            <p:cNvSpPr/>
            <p:nvPr/>
          </p:nvSpPr>
          <p:spPr>
            <a:xfrm>
              <a:off x="2489064" y="2921187"/>
              <a:ext cx="936000" cy="277958"/>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实体抽取</a:t>
              </a:r>
            </a:p>
          </p:txBody>
        </p:sp>
        <p:sp>
          <p:nvSpPr>
            <p:cNvPr id="57" name="矩形 56">
              <a:extLst>
                <a:ext uri="{FF2B5EF4-FFF2-40B4-BE49-F238E27FC236}">
                  <a16:creationId xmlns:a16="http://schemas.microsoft.com/office/drawing/2014/main" id="{52EE8C90-A6BD-4249-8456-94040DCF228B}"/>
                </a:ext>
              </a:extLst>
            </p:cNvPr>
            <p:cNvSpPr/>
            <p:nvPr/>
          </p:nvSpPr>
          <p:spPr>
            <a:xfrm>
              <a:off x="2491793" y="3262159"/>
              <a:ext cx="936000" cy="23552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关系抽取</a:t>
              </a:r>
            </a:p>
          </p:txBody>
        </p:sp>
        <p:sp>
          <p:nvSpPr>
            <p:cNvPr id="58" name="矩形 57">
              <a:extLst>
                <a:ext uri="{FF2B5EF4-FFF2-40B4-BE49-F238E27FC236}">
                  <a16:creationId xmlns:a16="http://schemas.microsoft.com/office/drawing/2014/main" id="{00AAE81F-4D18-4CCB-8B5C-A4E513278C5B}"/>
                </a:ext>
              </a:extLst>
            </p:cNvPr>
            <p:cNvSpPr/>
            <p:nvPr/>
          </p:nvSpPr>
          <p:spPr>
            <a:xfrm>
              <a:off x="2484824" y="3562514"/>
              <a:ext cx="936000" cy="26251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术语抽取</a:t>
              </a:r>
            </a:p>
          </p:txBody>
        </p:sp>
        <p:sp>
          <p:nvSpPr>
            <p:cNvPr id="59" name="矩形 58">
              <a:extLst>
                <a:ext uri="{FF2B5EF4-FFF2-40B4-BE49-F238E27FC236}">
                  <a16:creationId xmlns:a16="http://schemas.microsoft.com/office/drawing/2014/main" id="{B471A084-9224-44EA-85AA-9A7612BF5E45}"/>
                </a:ext>
              </a:extLst>
            </p:cNvPr>
            <p:cNvSpPr/>
            <p:nvPr/>
          </p:nvSpPr>
          <p:spPr>
            <a:xfrm>
              <a:off x="2080148" y="2877802"/>
              <a:ext cx="1528216"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知识抽取</a:t>
              </a:r>
            </a:p>
          </p:txBody>
        </p:sp>
      </p:grpSp>
      <p:cxnSp>
        <p:nvCxnSpPr>
          <p:cNvPr id="60" name="直接箭头连接符 59">
            <a:extLst>
              <a:ext uri="{FF2B5EF4-FFF2-40B4-BE49-F238E27FC236}">
                <a16:creationId xmlns:a16="http://schemas.microsoft.com/office/drawing/2014/main" id="{21A095B5-8371-4D30-8415-58F3901F7B40}"/>
              </a:ext>
            </a:extLst>
          </p:cNvPr>
          <p:cNvCxnSpPr>
            <a:cxnSpLocks/>
          </p:cNvCxnSpPr>
          <p:nvPr/>
        </p:nvCxnSpPr>
        <p:spPr>
          <a:xfrm>
            <a:off x="1549450" y="3608564"/>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左大括号 60">
            <a:extLst>
              <a:ext uri="{FF2B5EF4-FFF2-40B4-BE49-F238E27FC236}">
                <a16:creationId xmlns:a16="http://schemas.microsoft.com/office/drawing/2014/main" id="{94414E3B-C4B8-4764-9A46-699BAD6E1F08}"/>
              </a:ext>
            </a:extLst>
          </p:cNvPr>
          <p:cNvSpPr/>
          <p:nvPr/>
        </p:nvSpPr>
        <p:spPr>
          <a:xfrm>
            <a:off x="2426822"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左大括号 61">
            <a:extLst>
              <a:ext uri="{FF2B5EF4-FFF2-40B4-BE49-F238E27FC236}">
                <a16:creationId xmlns:a16="http://schemas.microsoft.com/office/drawing/2014/main" id="{11573409-E6F7-4B8D-B7A6-FFCDFDBD4005}"/>
              </a:ext>
            </a:extLst>
          </p:cNvPr>
          <p:cNvSpPr/>
          <p:nvPr/>
        </p:nvSpPr>
        <p:spPr>
          <a:xfrm>
            <a:off x="4590125"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365F3508-B6BE-4798-9480-E191D20D16F3}"/>
              </a:ext>
            </a:extLst>
          </p:cNvPr>
          <p:cNvSpPr/>
          <p:nvPr/>
        </p:nvSpPr>
        <p:spPr>
          <a:xfrm>
            <a:off x="7568967" y="2933827"/>
            <a:ext cx="572224" cy="137206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融合后的</a:t>
            </a:r>
            <a:endParaRPr lang="en-US" altLang="zh-CN" sz="1400" b="1" dirty="0">
              <a:solidFill>
                <a:schemeClr val="tx1"/>
              </a:solidFill>
            </a:endParaRPr>
          </a:p>
          <a:p>
            <a:pPr algn="ctr"/>
            <a:r>
              <a:rPr lang="zh-CN" altLang="en-US" sz="1400" b="1" dirty="0">
                <a:solidFill>
                  <a:schemeClr val="tx1"/>
                </a:solidFill>
              </a:rPr>
              <a:t>知识存储</a:t>
            </a:r>
          </a:p>
        </p:txBody>
      </p:sp>
      <p:cxnSp>
        <p:nvCxnSpPr>
          <p:cNvPr id="64" name="直接箭头连接符 63">
            <a:extLst>
              <a:ext uri="{FF2B5EF4-FFF2-40B4-BE49-F238E27FC236}">
                <a16:creationId xmlns:a16="http://schemas.microsoft.com/office/drawing/2014/main" id="{DDDF72DE-81A3-4E88-8D49-1FC14B17CDE0}"/>
              </a:ext>
            </a:extLst>
          </p:cNvPr>
          <p:cNvCxnSpPr>
            <a:cxnSpLocks/>
          </p:cNvCxnSpPr>
          <p:nvPr/>
        </p:nvCxnSpPr>
        <p:spPr>
          <a:xfrm>
            <a:off x="8218843"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97CCE929-328B-4178-AB99-4B1979B85548}"/>
              </a:ext>
            </a:extLst>
          </p:cNvPr>
          <p:cNvCxnSpPr>
            <a:cxnSpLocks/>
          </p:cNvCxnSpPr>
          <p:nvPr/>
        </p:nvCxnSpPr>
        <p:spPr>
          <a:xfrm>
            <a:off x="10348976"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A49114AF-591E-4BDD-AE24-40C5BA608949}"/>
              </a:ext>
            </a:extLst>
          </p:cNvPr>
          <p:cNvSpPr/>
          <p:nvPr/>
        </p:nvSpPr>
        <p:spPr>
          <a:xfrm>
            <a:off x="10971087"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知识更新</a:t>
            </a:r>
            <a:endParaRPr lang="en-US" altLang="zh-CN" sz="1400" b="1" dirty="0">
              <a:solidFill>
                <a:schemeClr val="tx1"/>
              </a:solidFill>
            </a:endParaRPr>
          </a:p>
        </p:txBody>
      </p:sp>
      <p:sp>
        <p:nvSpPr>
          <p:cNvPr id="67" name="矩形 66">
            <a:extLst>
              <a:ext uri="{FF2B5EF4-FFF2-40B4-BE49-F238E27FC236}">
                <a16:creationId xmlns:a16="http://schemas.microsoft.com/office/drawing/2014/main" id="{1B1FAFF2-790E-47F9-B3A2-E6355857D4B1}"/>
              </a:ext>
            </a:extLst>
          </p:cNvPr>
          <p:cNvSpPr/>
          <p:nvPr/>
        </p:nvSpPr>
        <p:spPr>
          <a:xfrm>
            <a:off x="2548926" y="4045539"/>
            <a:ext cx="936000" cy="33273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事件抽取</a:t>
            </a:r>
          </a:p>
        </p:txBody>
      </p:sp>
      <p:cxnSp>
        <p:nvCxnSpPr>
          <p:cNvPr id="68" name="直接箭头连接符 67">
            <a:extLst>
              <a:ext uri="{FF2B5EF4-FFF2-40B4-BE49-F238E27FC236}">
                <a16:creationId xmlns:a16="http://schemas.microsoft.com/office/drawing/2014/main" id="{8D920A62-30C8-47EE-8228-21EBC0A26451}"/>
              </a:ext>
            </a:extLst>
          </p:cNvPr>
          <p:cNvCxnSpPr>
            <a:cxnSpLocks/>
          </p:cNvCxnSpPr>
          <p:nvPr/>
        </p:nvCxnSpPr>
        <p:spPr>
          <a:xfrm>
            <a:off x="701012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655463F7-DE33-41DC-9EF8-1788A4F3CD53}"/>
              </a:ext>
            </a:extLst>
          </p:cNvPr>
          <p:cNvSpPr/>
          <p:nvPr/>
        </p:nvSpPr>
        <p:spPr>
          <a:xfrm>
            <a:off x="5832372" y="3812029"/>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实体消歧</a:t>
            </a:r>
          </a:p>
        </p:txBody>
      </p:sp>
      <p:sp>
        <p:nvSpPr>
          <p:cNvPr id="70" name="矩形 69">
            <a:extLst>
              <a:ext uri="{FF2B5EF4-FFF2-40B4-BE49-F238E27FC236}">
                <a16:creationId xmlns:a16="http://schemas.microsoft.com/office/drawing/2014/main" id="{088C65DE-4B27-4C1D-AB9D-F85FAB4FD40E}"/>
              </a:ext>
            </a:extLst>
          </p:cNvPr>
          <p:cNvSpPr/>
          <p:nvPr/>
        </p:nvSpPr>
        <p:spPr>
          <a:xfrm>
            <a:off x="5833876" y="349163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候选生成</a:t>
            </a:r>
          </a:p>
        </p:txBody>
      </p:sp>
      <p:sp>
        <p:nvSpPr>
          <p:cNvPr id="71" name="矩形 70">
            <a:extLst>
              <a:ext uri="{FF2B5EF4-FFF2-40B4-BE49-F238E27FC236}">
                <a16:creationId xmlns:a16="http://schemas.microsoft.com/office/drawing/2014/main" id="{5235E98C-89A0-4487-A92A-5D530B180EF5}"/>
              </a:ext>
            </a:extLst>
          </p:cNvPr>
          <p:cNvSpPr/>
          <p:nvPr/>
        </p:nvSpPr>
        <p:spPr>
          <a:xfrm>
            <a:off x="5823834" y="278510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本体对齐</a:t>
            </a:r>
          </a:p>
        </p:txBody>
      </p:sp>
      <p:sp>
        <p:nvSpPr>
          <p:cNvPr id="72" name="矩形 71">
            <a:extLst>
              <a:ext uri="{FF2B5EF4-FFF2-40B4-BE49-F238E27FC236}">
                <a16:creationId xmlns:a16="http://schemas.microsoft.com/office/drawing/2014/main" id="{8E9CD386-0247-4B4E-A89D-04B8CF80BB1C}"/>
              </a:ext>
            </a:extLst>
          </p:cNvPr>
          <p:cNvSpPr/>
          <p:nvPr/>
        </p:nvSpPr>
        <p:spPr>
          <a:xfrm>
            <a:off x="5826479" y="3113835"/>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实体匹配</a:t>
            </a:r>
          </a:p>
        </p:txBody>
      </p:sp>
    </p:spTree>
    <p:extLst>
      <p:ext uri="{BB962C8B-B14F-4D97-AF65-F5344CB8AC3E}">
        <p14:creationId xmlns:p14="http://schemas.microsoft.com/office/powerpoint/2010/main" val="462308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2C22A-673E-45CE-BADF-B46C54EAFA40}"/>
              </a:ext>
            </a:extLst>
          </p:cNvPr>
          <p:cNvSpPr>
            <a:spLocks noGrp="1"/>
          </p:cNvSpPr>
          <p:nvPr>
            <p:ph type="title"/>
          </p:nvPr>
        </p:nvSpPr>
        <p:spPr/>
        <p:txBody>
          <a:bodyPr/>
          <a:lstStyle/>
          <a:p>
            <a:r>
              <a:rPr lang="zh-CN" altLang="en-US" dirty="0"/>
              <a:t>四、任务拆分</a:t>
            </a:r>
          </a:p>
        </p:txBody>
      </p:sp>
      <p:sp>
        <p:nvSpPr>
          <p:cNvPr id="3" name="内容占位符 2">
            <a:extLst>
              <a:ext uri="{FF2B5EF4-FFF2-40B4-BE49-F238E27FC236}">
                <a16:creationId xmlns:a16="http://schemas.microsoft.com/office/drawing/2014/main" id="{121F2A97-0C4E-4E06-A3F1-6D0AE19F8A5C}"/>
              </a:ext>
            </a:extLst>
          </p:cNvPr>
          <p:cNvSpPr>
            <a:spLocks noGrp="1"/>
          </p:cNvSpPr>
          <p:nvPr>
            <p:ph sz="quarter" idx="13"/>
          </p:nvPr>
        </p:nvSpPr>
        <p:spPr/>
        <p:txBody>
          <a:bodyPr/>
          <a:lstStyle/>
          <a:p>
            <a:r>
              <a:rPr lang="zh-CN" altLang="en-US" b="1" dirty="0"/>
              <a:t>知识抽取</a:t>
            </a:r>
            <a:r>
              <a:rPr lang="zh-CN" altLang="en-US" dirty="0"/>
              <a:t>：</a:t>
            </a:r>
            <a:endParaRPr lang="en-US" altLang="zh-CN" dirty="0"/>
          </a:p>
          <a:p>
            <a:r>
              <a:rPr lang="zh-CN" altLang="en-US" dirty="0"/>
              <a:t>结构化数据：</a:t>
            </a:r>
            <a:endParaRPr lang="en-US" altLang="zh-CN" dirty="0"/>
          </a:p>
          <a:p>
            <a:pPr lvl="1"/>
            <a:r>
              <a:rPr lang="zh-CN" altLang="en-US" dirty="0"/>
              <a:t>可直接通过采用一些</a:t>
            </a:r>
            <a:r>
              <a:rPr lang="en-US" altLang="zh-CN" dirty="0"/>
              <a:t>ETL</a:t>
            </a:r>
            <a:r>
              <a:rPr lang="zh-CN" altLang="en-US" dirty="0"/>
              <a:t>工具完成</a:t>
            </a:r>
            <a:endParaRPr lang="en-US" altLang="zh-CN" dirty="0"/>
          </a:p>
          <a:p>
            <a:r>
              <a:rPr lang="zh-CN" altLang="en-US" dirty="0"/>
              <a:t>半结构化数据：</a:t>
            </a:r>
            <a:endParaRPr lang="en-US" altLang="zh-CN" dirty="0"/>
          </a:p>
          <a:p>
            <a:pPr lvl="1"/>
            <a:r>
              <a:rPr lang="zh-CN" altLang="zh-CN" dirty="0"/>
              <a:t>包装器</a:t>
            </a:r>
            <a:r>
              <a:rPr lang="en-US" altLang="zh-CN" dirty="0"/>
              <a:t>+</a:t>
            </a:r>
            <a:r>
              <a:rPr lang="zh-CN" altLang="zh-CN" dirty="0"/>
              <a:t>正则表达式技术</a:t>
            </a:r>
            <a:endParaRPr lang="en-US" altLang="zh-CN" dirty="0"/>
          </a:p>
        </p:txBody>
      </p:sp>
    </p:spTree>
    <p:extLst>
      <p:ext uri="{BB962C8B-B14F-4D97-AF65-F5344CB8AC3E}">
        <p14:creationId xmlns:p14="http://schemas.microsoft.com/office/powerpoint/2010/main" val="3010997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2C22A-673E-45CE-BADF-B46C54EAFA40}"/>
              </a:ext>
            </a:extLst>
          </p:cNvPr>
          <p:cNvSpPr>
            <a:spLocks noGrp="1"/>
          </p:cNvSpPr>
          <p:nvPr>
            <p:ph type="title"/>
          </p:nvPr>
        </p:nvSpPr>
        <p:spPr/>
        <p:txBody>
          <a:bodyPr/>
          <a:lstStyle/>
          <a:p>
            <a:r>
              <a:rPr lang="zh-CN" altLang="en-US" dirty="0"/>
              <a:t>四、任务拆分</a:t>
            </a:r>
          </a:p>
        </p:txBody>
      </p:sp>
      <p:sp>
        <p:nvSpPr>
          <p:cNvPr id="3" name="内容占位符 2">
            <a:extLst>
              <a:ext uri="{FF2B5EF4-FFF2-40B4-BE49-F238E27FC236}">
                <a16:creationId xmlns:a16="http://schemas.microsoft.com/office/drawing/2014/main" id="{121F2A97-0C4E-4E06-A3F1-6D0AE19F8A5C}"/>
              </a:ext>
            </a:extLst>
          </p:cNvPr>
          <p:cNvSpPr>
            <a:spLocks noGrp="1"/>
          </p:cNvSpPr>
          <p:nvPr>
            <p:ph sz="quarter" idx="13"/>
          </p:nvPr>
        </p:nvSpPr>
        <p:spPr/>
        <p:txBody>
          <a:bodyPr/>
          <a:lstStyle/>
          <a:p>
            <a:r>
              <a:rPr lang="zh-CN" altLang="en-US" b="1" dirty="0"/>
              <a:t>知识抽取</a:t>
            </a:r>
            <a:r>
              <a:rPr lang="zh-CN" altLang="en-US" dirty="0"/>
              <a:t>：</a:t>
            </a:r>
            <a:endParaRPr lang="en-US" altLang="zh-CN" dirty="0"/>
          </a:p>
          <a:p>
            <a:r>
              <a:rPr lang="zh-CN" altLang="en-US" dirty="0"/>
              <a:t>非结构化数据：</a:t>
            </a:r>
            <a:endParaRPr lang="en-US" altLang="zh-CN" dirty="0"/>
          </a:p>
          <a:p>
            <a:pPr lvl="1"/>
            <a:r>
              <a:rPr lang="zh-CN" altLang="en-US" dirty="0"/>
              <a:t>实体抽取（包括术语抽取）</a:t>
            </a:r>
            <a:endParaRPr lang="en-US" altLang="zh-CN" dirty="0"/>
          </a:p>
          <a:p>
            <a:pPr lvl="1"/>
            <a:r>
              <a:rPr lang="zh-CN" altLang="en-US" dirty="0"/>
              <a:t>关系抽取</a:t>
            </a:r>
            <a:endParaRPr lang="en-US" altLang="zh-CN" dirty="0"/>
          </a:p>
          <a:p>
            <a:pPr lvl="1"/>
            <a:r>
              <a:rPr lang="zh-CN" altLang="en-US" dirty="0"/>
              <a:t>事件抽取（深度学习算法）</a:t>
            </a:r>
            <a:endParaRPr lang="en-US" altLang="zh-CN" dirty="0"/>
          </a:p>
          <a:p>
            <a:pPr lvl="1"/>
            <a:r>
              <a:rPr lang="zh-CN" altLang="en-US" dirty="0"/>
              <a:t>（</a:t>
            </a:r>
            <a:r>
              <a:rPr lang="en-US" altLang="zh-CN" dirty="0" err="1"/>
              <a:t>DeepDive</a:t>
            </a:r>
            <a:r>
              <a:rPr lang="zh-CN" altLang="en-US" dirty="0"/>
              <a:t>等）</a:t>
            </a:r>
          </a:p>
        </p:txBody>
      </p:sp>
    </p:spTree>
    <p:extLst>
      <p:ext uri="{BB962C8B-B14F-4D97-AF65-F5344CB8AC3E}">
        <p14:creationId xmlns:p14="http://schemas.microsoft.com/office/powerpoint/2010/main" val="247726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2C92E-0097-401E-88C3-0FF7CD99901D}"/>
              </a:ext>
            </a:extLst>
          </p:cNvPr>
          <p:cNvSpPr>
            <a:spLocks noGrp="1"/>
          </p:cNvSpPr>
          <p:nvPr>
            <p:ph type="title"/>
          </p:nvPr>
        </p:nvSpPr>
        <p:spPr/>
        <p:txBody>
          <a:bodyPr/>
          <a:lstStyle/>
          <a:p>
            <a:r>
              <a:rPr lang="zh-CN" altLang="en-US" dirty="0"/>
              <a:t>目前已有数据集</a:t>
            </a:r>
            <a:r>
              <a:rPr lang="en-US" altLang="zh-CN" dirty="0"/>
              <a:t>&amp;demo</a:t>
            </a:r>
            <a:endParaRPr lang="zh-CN" altLang="en-US" dirty="0"/>
          </a:p>
        </p:txBody>
      </p:sp>
      <p:graphicFrame>
        <p:nvGraphicFramePr>
          <p:cNvPr id="4" name="表格 3">
            <a:extLst>
              <a:ext uri="{FF2B5EF4-FFF2-40B4-BE49-F238E27FC236}">
                <a16:creationId xmlns:a16="http://schemas.microsoft.com/office/drawing/2014/main" id="{40ED0E19-DF56-4462-893A-2BA0D30D0EDC}"/>
              </a:ext>
            </a:extLst>
          </p:cNvPr>
          <p:cNvGraphicFramePr>
            <a:graphicFrameLocks noGrp="1"/>
          </p:cNvGraphicFramePr>
          <p:nvPr>
            <p:extLst/>
          </p:nvPr>
        </p:nvGraphicFramePr>
        <p:xfrm>
          <a:off x="2032000" y="2517970"/>
          <a:ext cx="8128000" cy="29667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670461898"/>
                    </a:ext>
                  </a:extLst>
                </a:gridCol>
                <a:gridCol w="4064000">
                  <a:extLst>
                    <a:ext uri="{9D8B030D-6E8A-4147-A177-3AD203B41FA5}">
                      <a16:colId xmlns:a16="http://schemas.microsoft.com/office/drawing/2014/main" val="1016519624"/>
                    </a:ext>
                  </a:extLst>
                </a:gridCol>
              </a:tblGrid>
              <a:tr h="370840">
                <a:tc>
                  <a:txBody>
                    <a:bodyPr/>
                    <a:lstStyle/>
                    <a:p>
                      <a:pPr algn="ctr"/>
                      <a:r>
                        <a:rPr lang="zh-CN" altLang="en-US" dirty="0"/>
                        <a:t>数据集名称</a:t>
                      </a:r>
                    </a:p>
                  </a:txBody>
                  <a:tcPr/>
                </a:tc>
                <a:tc>
                  <a:txBody>
                    <a:bodyPr/>
                    <a:lstStyle/>
                    <a:p>
                      <a:pPr algn="ctr"/>
                      <a:r>
                        <a:rPr lang="en-US" altLang="zh-CN" dirty="0"/>
                        <a:t>CN-</a:t>
                      </a:r>
                      <a:r>
                        <a:rPr lang="en-US" altLang="zh-CN" dirty="0" err="1"/>
                        <a:t>DBpedia</a:t>
                      </a:r>
                      <a:endParaRPr lang="zh-CN" altLang="en-US" dirty="0"/>
                    </a:p>
                  </a:txBody>
                  <a:tcPr/>
                </a:tc>
                <a:extLst>
                  <a:ext uri="{0D108BD9-81ED-4DB2-BD59-A6C34878D82A}">
                    <a16:rowId xmlns:a16="http://schemas.microsoft.com/office/drawing/2014/main" val="1119343953"/>
                  </a:ext>
                </a:extLst>
              </a:tr>
              <a:tr h="370840">
                <a:tc>
                  <a:txBody>
                    <a:bodyPr/>
                    <a:lstStyle/>
                    <a:p>
                      <a:pPr algn="ctr"/>
                      <a:r>
                        <a:rPr lang="zh-CN" altLang="en-US" dirty="0"/>
                        <a:t>数据源</a:t>
                      </a:r>
                    </a:p>
                  </a:txBody>
                  <a:tcPr/>
                </a:tc>
                <a:tc>
                  <a:txBody>
                    <a:bodyPr/>
                    <a:lstStyle/>
                    <a:p>
                      <a:pPr algn="ctr"/>
                      <a:r>
                        <a:rPr lang="zh-CN" altLang="en-US" dirty="0"/>
                        <a:t>百度百科、互动百科、中文维基百科</a:t>
                      </a:r>
                    </a:p>
                  </a:txBody>
                  <a:tcPr/>
                </a:tc>
                <a:extLst>
                  <a:ext uri="{0D108BD9-81ED-4DB2-BD59-A6C34878D82A}">
                    <a16:rowId xmlns:a16="http://schemas.microsoft.com/office/drawing/2014/main" val="2743214715"/>
                  </a:ext>
                </a:extLst>
              </a:tr>
              <a:tr h="370840">
                <a:tc>
                  <a:txBody>
                    <a:bodyPr/>
                    <a:lstStyle/>
                    <a:p>
                      <a:pPr algn="ctr"/>
                      <a:r>
                        <a:rPr lang="zh-CN" altLang="en-US" dirty="0"/>
                        <a:t>三元组关系</a:t>
                      </a:r>
                    </a:p>
                  </a:txBody>
                  <a:tcPr/>
                </a:tc>
                <a:tc>
                  <a:txBody>
                    <a:bodyPr/>
                    <a:lstStyle/>
                    <a:p>
                      <a:pPr algn="ctr"/>
                      <a:r>
                        <a:rPr lang="en-US" altLang="zh-CN" dirty="0"/>
                        <a:t>6700</a:t>
                      </a:r>
                      <a:r>
                        <a:rPr lang="zh-CN" altLang="en-US" dirty="0"/>
                        <a:t>万</a:t>
                      </a:r>
                      <a:r>
                        <a:rPr lang="en-US" altLang="zh-CN" dirty="0"/>
                        <a:t>+</a:t>
                      </a:r>
                      <a:endParaRPr lang="zh-CN" altLang="en-US" dirty="0"/>
                    </a:p>
                  </a:txBody>
                  <a:tcPr/>
                </a:tc>
                <a:extLst>
                  <a:ext uri="{0D108BD9-81ED-4DB2-BD59-A6C34878D82A}">
                    <a16:rowId xmlns:a16="http://schemas.microsoft.com/office/drawing/2014/main" val="2251655416"/>
                  </a:ext>
                </a:extLst>
              </a:tr>
              <a:tr h="370840">
                <a:tc>
                  <a:txBody>
                    <a:bodyPr/>
                    <a:lstStyle/>
                    <a:p>
                      <a:pPr algn="ctr"/>
                      <a:r>
                        <a:rPr lang="zh-CN" altLang="en-US" dirty="0"/>
                        <a:t>百科实体</a:t>
                      </a:r>
                    </a:p>
                  </a:txBody>
                  <a:tcPr/>
                </a:tc>
                <a:tc>
                  <a:txBody>
                    <a:bodyPr/>
                    <a:lstStyle/>
                    <a:p>
                      <a:pPr algn="ctr"/>
                      <a:r>
                        <a:rPr lang="en-US" altLang="zh-CN" dirty="0"/>
                        <a:t>900</a:t>
                      </a:r>
                      <a:r>
                        <a:rPr lang="zh-CN" altLang="en-US" dirty="0"/>
                        <a:t>万</a:t>
                      </a:r>
                      <a:r>
                        <a:rPr lang="en-US" altLang="zh-CN" dirty="0"/>
                        <a:t>+</a:t>
                      </a:r>
                      <a:endParaRPr lang="zh-CN" altLang="en-US" dirty="0"/>
                    </a:p>
                  </a:txBody>
                  <a:tcPr/>
                </a:tc>
                <a:extLst>
                  <a:ext uri="{0D108BD9-81ED-4DB2-BD59-A6C34878D82A}">
                    <a16:rowId xmlns:a16="http://schemas.microsoft.com/office/drawing/2014/main" val="2585437033"/>
                  </a:ext>
                </a:extLst>
              </a:tr>
              <a:tr h="370840">
                <a:tc>
                  <a:txBody>
                    <a:bodyPr/>
                    <a:lstStyle/>
                    <a:p>
                      <a:pPr algn="ctr"/>
                      <a:r>
                        <a:rPr lang="en-US" altLang="zh-CN" dirty="0"/>
                        <a:t>mention2entity</a:t>
                      </a:r>
                      <a:r>
                        <a:rPr lang="zh-CN" altLang="en-US" dirty="0"/>
                        <a:t>信息</a:t>
                      </a:r>
                    </a:p>
                  </a:txBody>
                  <a:tcPr/>
                </a:tc>
                <a:tc>
                  <a:txBody>
                    <a:bodyPr/>
                    <a:lstStyle/>
                    <a:p>
                      <a:pPr algn="ctr"/>
                      <a:r>
                        <a:rPr lang="en-US" altLang="zh-CN" dirty="0"/>
                        <a:t>110</a:t>
                      </a:r>
                      <a:r>
                        <a:rPr lang="zh-CN" altLang="en-US" dirty="0"/>
                        <a:t>万</a:t>
                      </a:r>
                      <a:r>
                        <a:rPr lang="en-US" altLang="zh-CN" dirty="0"/>
                        <a:t>+</a:t>
                      </a:r>
                      <a:endParaRPr lang="zh-CN" altLang="en-US" dirty="0"/>
                    </a:p>
                  </a:txBody>
                  <a:tcPr/>
                </a:tc>
                <a:extLst>
                  <a:ext uri="{0D108BD9-81ED-4DB2-BD59-A6C34878D82A}">
                    <a16:rowId xmlns:a16="http://schemas.microsoft.com/office/drawing/2014/main" val="213800706"/>
                  </a:ext>
                </a:extLst>
              </a:tr>
              <a:tr h="370840">
                <a:tc>
                  <a:txBody>
                    <a:bodyPr/>
                    <a:lstStyle/>
                    <a:p>
                      <a:pPr algn="ctr"/>
                      <a:r>
                        <a:rPr lang="zh-CN" altLang="en-US" dirty="0"/>
                        <a:t>摘要信息</a:t>
                      </a:r>
                    </a:p>
                  </a:txBody>
                  <a:tcPr/>
                </a:tc>
                <a:tc>
                  <a:txBody>
                    <a:bodyPr/>
                    <a:lstStyle/>
                    <a:p>
                      <a:pPr algn="ctr"/>
                      <a:r>
                        <a:rPr lang="en-US" altLang="zh-CN" dirty="0"/>
                        <a:t>400</a:t>
                      </a:r>
                      <a:r>
                        <a:rPr lang="zh-CN" altLang="en-US" dirty="0"/>
                        <a:t>万</a:t>
                      </a:r>
                      <a:r>
                        <a:rPr lang="en-US" altLang="zh-CN" dirty="0"/>
                        <a:t>+</a:t>
                      </a:r>
                      <a:endParaRPr lang="zh-CN" altLang="en-US" dirty="0"/>
                    </a:p>
                  </a:txBody>
                  <a:tcPr/>
                </a:tc>
                <a:extLst>
                  <a:ext uri="{0D108BD9-81ED-4DB2-BD59-A6C34878D82A}">
                    <a16:rowId xmlns:a16="http://schemas.microsoft.com/office/drawing/2014/main" val="2421184411"/>
                  </a:ext>
                </a:extLst>
              </a:tr>
              <a:tr h="370840">
                <a:tc>
                  <a:txBody>
                    <a:bodyPr/>
                    <a:lstStyle/>
                    <a:p>
                      <a:pPr algn="ctr"/>
                      <a:r>
                        <a:rPr lang="zh-CN" altLang="en-US" dirty="0"/>
                        <a:t>标签信息</a:t>
                      </a:r>
                    </a:p>
                  </a:txBody>
                  <a:tcPr/>
                </a:tc>
                <a:tc>
                  <a:txBody>
                    <a:bodyPr/>
                    <a:lstStyle/>
                    <a:p>
                      <a:pPr algn="ctr"/>
                      <a:r>
                        <a:rPr lang="en-US" altLang="zh-CN" dirty="0"/>
                        <a:t>1980</a:t>
                      </a:r>
                      <a:r>
                        <a:rPr lang="zh-CN" altLang="en-US" dirty="0"/>
                        <a:t>万</a:t>
                      </a:r>
                      <a:r>
                        <a:rPr lang="en-US" altLang="zh-CN" dirty="0"/>
                        <a:t>+</a:t>
                      </a:r>
                      <a:endParaRPr lang="zh-CN" altLang="en-US" dirty="0"/>
                    </a:p>
                  </a:txBody>
                  <a:tcPr/>
                </a:tc>
                <a:extLst>
                  <a:ext uri="{0D108BD9-81ED-4DB2-BD59-A6C34878D82A}">
                    <a16:rowId xmlns:a16="http://schemas.microsoft.com/office/drawing/2014/main" val="651512338"/>
                  </a:ext>
                </a:extLst>
              </a:tr>
              <a:tr h="370840">
                <a:tc>
                  <a:txBody>
                    <a:bodyPr/>
                    <a:lstStyle/>
                    <a:p>
                      <a:pPr algn="ctr"/>
                      <a:r>
                        <a:rPr lang="en-US" altLang="zh-CN" dirty="0" err="1"/>
                        <a:t>infobox</a:t>
                      </a:r>
                      <a:r>
                        <a:rPr lang="zh-CN" altLang="en-US" dirty="0"/>
                        <a:t>信息</a:t>
                      </a:r>
                    </a:p>
                  </a:txBody>
                  <a:tcPr/>
                </a:tc>
                <a:tc>
                  <a:txBody>
                    <a:bodyPr/>
                    <a:lstStyle/>
                    <a:p>
                      <a:pPr algn="ctr"/>
                      <a:r>
                        <a:rPr lang="en-US" altLang="zh-CN" dirty="0"/>
                        <a:t>4100</a:t>
                      </a:r>
                      <a:r>
                        <a:rPr lang="zh-CN" altLang="en-US" dirty="0"/>
                        <a:t>万</a:t>
                      </a:r>
                      <a:r>
                        <a:rPr lang="en-US" altLang="zh-CN" dirty="0"/>
                        <a:t>+</a:t>
                      </a:r>
                      <a:endParaRPr lang="zh-CN" altLang="en-US" dirty="0"/>
                    </a:p>
                  </a:txBody>
                  <a:tcPr/>
                </a:tc>
                <a:extLst>
                  <a:ext uri="{0D108BD9-81ED-4DB2-BD59-A6C34878D82A}">
                    <a16:rowId xmlns:a16="http://schemas.microsoft.com/office/drawing/2014/main" val="2400608775"/>
                  </a:ext>
                </a:extLst>
              </a:tr>
            </a:tbl>
          </a:graphicData>
        </a:graphic>
      </p:graphicFrame>
    </p:spTree>
    <p:extLst>
      <p:ext uri="{BB962C8B-B14F-4D97-AF65-F5344CB8AC3E}">
        <p14:creationId xmlns:p14="http://schemas.microsoft.com/office/powerpoint/2010/main" val="901799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CB371-C3BF-4BF4-B731-7FFA0C03A9E5}"/>
              </a:ext>
            </a:extLst>
          </p:cNvPr>
          <p:cNvSpPr>
            <a:spLocks noGrp="1"/>
          </p:cNvSpPr>
          <p:nvPr>
            <p:ph type="title"/>
          </p:nvPr>
        </p:nvSpPr>
        <p:spPr/>
        <p:txBody>
          <a:bodyPr/>
          <a:lstStyle/>
          <a:p>
            <a:r>
              <a:rPr lang="zh-CN" altLang="en-US" dirty="0"/>
              <a:t>四、任务拆分</a:t>
            </a:r>
          </a:p>
        </p:txBody>
      </p:sp>
      <p:sp>
        <p:nvSpPr>
          <p:cNvPr id="25" name="左大括号 24">
            <a:extLst>
              <a:ext uri="{FF2B5EF4-FFF2-40B4-BE49-F238E27FC236}">
                <a16:creationId xmlns:a16="http://schemas.microsoft.com/office/drawing/2014/main" id="{16689905-9788-4F67-A8EF-F476326A8ABD}"/>
              </a:ext>
            </a:extLst>
          </p:cNvPr>
          <p:cNvSpPr/>
          <p:nvPr/>
        </p:nvSpPr>
        <p:spPr>
          <a:xfrm>
            <a:off x="9099251"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AF265797-AD08-4AC4-BD4E-D57EE61CC9D2}"/>
              </a:ext>
            </a:extLst>
          </p:cNvPr>
          <p:cNvCxnSpPr>
            <a:cxnSpLocks/>
          </p:cNvCxnSpPr>
          <p:nvPr/>
        </p:nvCxnSpPr>
        <p:spPr>
          <a:xfrm flipV="1">
            <a:off x="6188405" y="4693013"/>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80F0BCC2-B8E5-4F86-BBBF-2178D26B1EB9}"/>
              </a:ext>
            </a:extLst>
          </p:cNvPr>
          <p:cNvSpPr/>
          <p:nvPr/>
        </p:nvSpPr>
        <p:spPr>
          <a:xfrm>
            <a:off x="5634406" y="6232852"/>
            <a:ext cx="1107996" cy="369332"/>
          </a:xfrm>
          <a:prstGeom prst="rect">
            <a:avLst/>
          </a:prstGeom>
        </p:spPr>
        <p:txBody>
          <a:bodyPr wrap="none">
            <a:spAutoFit/>
          </a:bodyPr>
          <a:lstStyle/>
          <a:p>
            <a:pPr algn="ctr"/>
            <a:r>
              <a:rPr lang="zh-CN" altLang="en-US" b="1" dirty="0">
                <a:solidFill>
                  <a:srgbClr val="5B9BD5"/>
                </a:solidFill>
              </a:rPr>
              <a:t>数据采集</a:t>
            </a:r>
          </a:p>
        </p:txBody>
      </p:sp>
      <p:cxnSp>
        <p:nvCxnSpPr>
          <p:cNvPr id="39" name="直接箭头连接符 38">
            <a:extLst>
              <a:ext uri="{FF2B5EF4-FFF2-40B4-BE49-F238E27FC236}">
                <a16:creationId xmlns:a16="http://schemas.microsoft.com/office/drawing/2014/main" id="{563722BC-7D1C-4D4B-8789-582E64C109E6}"/>
              </a:ext>
            </a:extLst>
          </p:cNvPr>
          <p:cNvCxnSpPr>
            <a:cxnSpLocks/>
          </p:cNvCxnSpPr>
          <p:nvPr/>
        </p:nvCxnSpPr>
        <p:spPr>
          <a:xfrm flipV="1">
            <a:off x="6187024" y="5673927"/>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D30FC866-4B78-4141-811A-0640D63DC76F}"/>
              </a:ext>
            </a:extLst>
          </p:cNvPr>
          <p:cNvSpPr/>
          <p:nvPr/>
        </p:nvSpPr>
        <p:spPr>
          <a:xfrm>
            <a:off x="5518990" y="5292102"/>
            <a:ext cx="1338828" cy="369332"/>
          </a:xfrm>
          <a:prstGeom prst="rect">
            <a:avLst/>
          </a:prstGeom>
        </p:spPr>
        <p:txBody>
          <a:bodyPr wrap="none">
            <a:spAutoFit/>
          </a:bodyPr>
          <a:lstStyle/>
          <a:p>
            <a:pPr algn="ctr"/>
            <a:r>
              <a:rPr lang="zh-CN" altLang="en-US" b="1" dirty="0">
                <a:solidFill>
                  <a:srgbClr val="5B9BD5"/>
                </a:solidFill>
              </a:rPr>
              <a:t>数据预处理</a:t>
            </a:r>
          </a:p>
        </p:txBody>
      </p:sp>
      <p:sp>
        <p:nvSpPr>
          <p:cNvPr id="41" name="矩形 40">
            <a:extLst>
              <a:ext uri="{FF2B5EF4-FFF2-40B4-BE49-F238E27FC236}">
                <a16:creationId xmlns:a16="http://schemas.microsoft.com/office/drawing/2014/main" id="{A640C35A-C2AE-435D-92D3-0594AD409599}"/>
              </a:ext>
            </a:extLst>
          </p:cNvPr>
          <p:cNvSpPr/>
          <p:nvPr/>
        </p:nvSpPr>
        <p:spPr>
          <a:xfrm>
            <a:off x="4216546" y="2680577"/>
            <a:ext cx="2874128" cy="187217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5540F49-24F0-448B-833F-64AA153992D9}"/>
              </a:ext>
            </a:extLst>
          </p:cNvPr>
          <p:cNvSpPr txBox="1"/>
          <p:nvPr/>
        </p:nvSpPr>
        <p:spPr>
          <a:xfrm>
            <a:off x="-44551" y="3151237"/>
            <a:ext cx="950599" cy="923330"/>
          </a:xfrm>
          <a:prstGeom prst="rect">
            <a:avLst/>
          </a:prstGeom>
          <a:noFill/>
        </p:spPr>
        <p:txBody>
          <a:bodyPr wrap="square" rtlCol="0">
            <a:spAutoFit/>
          </a:bodyPr>
          <a:lstStyle/>
          <a:p>
            <a:pPr algn="ctr"/>
            <a:r>
              <a:rPr lang="zh-CN" altLang="en-US" b="1" dirty="0">
                <a:solidFill>
                  <a:srgbClr val="5B9BD5"/>
                </a:solidFill>
              </a:rPr>
              <a:t>知识图谱系统构建</a:t>
            </a:r>
          </a:p>
        </p:txBody>
      </p:sp>
      <p:sp>
        <p:nvSpPr>
          <p:cNvPr id="43" name="矩形 42">
            <a:extLst>
              <a:ext uri="{FF2B5EF4-FFF2-40B4-BE49-F238E27FC236}">
                <a16:creationId xmlns:a16="http://schemas.microsoft.com/office/drawing/2014/main" id="{02CC6DD1-D9C3-43FA-8995-B6BA12EBC7CA}"/>
              </a:ext>
            </a:extLst>
          </p:cNvPr>
          <p:cNvSpPr/>
          <p:nvPr/>
        </p:nvSpPr>
        <p:spPr>
          <a:xfrm>
            <a:off x="1063020"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知识建模</a:t>
            </a:r>
          </a:p>
        </p:txBody>
      </p:sp>
      <p:grpSp>
        <p:nvGrpSpPr>
          <p:cNvPr id="44" name="组合 43">
            <a:extLst>
              <a:ext uri="{FF2B5EF4-FFF2-40B4-BE49-F238E27FC236}">
                <a16:creationId xmlns:a16="http://schemas.microsoft.com/office/drawing/2014/main" id="{E9AF6314-F989-410A-B4B3-5C03663D6D2E}"/>
              </a:ext>
            </a:extLst>
          </p:cNvPr>
          <p:cNvGrpSpPr/>
          <p:nvPr/>
        </p:nvGrpSpPr>
        <p:grpSpPr>
          <a:xfrm>
            <a:off x="4324617" y="2758216"/>
            <a:ext cx="2594342" cy="1700696"/>
            <a:chOff x="4293520" y="2950862"/>
            <a:chExt cx="1709492" cy="1700696"/>
          </a:xfrm>
        </p:grpSpPr>
        <p:sp>
          <p:nvSpPr>
            <p:cNvPr id="45" name="矩形 44">
              <a:extLst>
                <a:ext uri="{FF2B5EF4-FFF2-40B4-BE49-F238E27FC236}">
                  <a16:creationId xmlns:a16="http://schemas.microsoft.com/office/drawing/2014/main" id="{65832F47-26ED-4575-B43F-DF53C035A75A}"/>
                </a:ext>
              </a:extLst>
            </p:cNvPr>
            <p:cNvSpPr/>
            <p:nvPr/>
          </p:nvSpPr>
          <p:spPr>
            <a:xfrm>
              <a:off x="4537525" y="3126473"/>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知识合并</a:t>
              </a:r>
            </a:p>
          </p:txBody>
        </p:sp>
        <p:sp>
          <p:nvSpPr>
            <p:cNvPr id="46" name="矩形 45">
              <a:extLst>
                <a:ext uri="{FF2B5EF4-FFF2-40B4-BE49-F238E27FC236}">
                  <a16:creationId xmlns:a16="http://schemas.microsoft.com/office/drawing/2014/main" id="{62C79757-2AE4-4D1E-B8E8-0ED3386A6340}"/>
                </a:ext>
              </a:extLst>
            </p:cNvPr>
            <p:cNvSpPr/>
            <p:nvPr/>
          </p:nvSpPr>
          <p:spPr>
            <a:xfrm>
              <a:off x="5287298" y="4344031"/>
              <a:ext cx="596887" cy="28413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指代消解</a:t>
              </a:r>
            </a:p>
          </p:txBody>
        </p:sp>
        <p:sp>
          <p:nvSpPr>
            <p:cNvPr id="47" name="矩形 46">
              <a:extLst>
                <a:ext uri="{FF2B5EF4-FFF2-40B4-BE49-F238E27FC236}">
                  <a16:creationId xmlns:a16="http://schemas.microsoft.com/office/drawing/2014/main" id="{D051EEF6-CA06-4F09-B666-274327639780}"/>
                </a:ext>
              </a:extLst>
            </p:cNvPr>
            <p:cNvSpPr/>
            <p:nvPr/>
          </p:nvSpPr>
          <p:spPr>
            <a:xfrm>
              <a:off x="4554676" y="4128346"/>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实体链接</a:t>
              </a:r>
            </a:p>
          </p:txBody>
        </p:sp>
        <p:sp>
          <p:nvSpPr>
            <p:cNvPr id="48" name="矩形 47">
              <a:extLst>
                <a:ext uri="{FF2B5EF4-FFF2-40B4-BE49-F238E27FC236}">
                  <a16:creationId xmlns:a16="http://schemas.microsoft.com/office/drawing/2014/main" id="{7B3980EB-5571-4C7A-9656-B229561789C3}"/>
                </a:ext>
              </a:extLst>
            </p:cNvPr>
            <p:cNvSpPr/>
            <p:nvPr/>
          </p:nvSpPr>
          <p:spPr>
            <a:xfrm>
              <a:off x="4293520" y="2950862"/>
              <a:ext cx="1709492" cy="170069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知识融合</a:t>
              </a:r>
            </a:p>
          </p:txBody>
        </p:sp>
      </p:grpSp>
      <p:grpSp>
        <p:nvGrpSpPr>
          <p:cNvPr id="49" name="组合 48">
            <a:extLst>
              <a:ext uri="{FF2B5EF4-FFF2-40B4-BE49-F238E27FC236}">
                <a16:creationId xmlns:a16="http://schemas.microsoft.com/office/drawing/2014/main" id="{15856C5F-94BF-48AB-B7DA-291B455AD36A}"/>
              </a:ext>
            </a:extLst>
          </p:cNvPr>
          <p:cNvGrpSpPr/>
          <p:nvPr/>
        </p:nvGrpSpPr>
        <p:grpSpPr>
          <a:xfrm>
            <a:off x="8791199" y="2936460"/>
            <a:ext cx="1466387" cy="1315278"/>
            <a:chOff x="6884656" y="2877801"/>
            <a:chExt cx="1528215" cy="1315280"/>
          </a:xfrm>
        </p:grpSpPr>
        <p:sp>
          <p:nvSpPr>
            <p:cNvPr id="50" name="矩形 49">
              <a:extLst>
                <a:ext uri="{FF2B5EF4-FFF2-40B4-BE49-F238E27FC236}">
                  <a16:creationId xmlns:a16="http://schemas.microsoft.com/office/drawing/2014/main" id="{1B0E85C1-0B33-43B9-9FD7-110151424432}"/>
                </a:ext>
              </a:extLst>
            </p:cNvPr>
            <p:cNvSpPr/>
            <p:nvPr/>
          </p:nvSpPr>
          <p:spPr>
            <a:xfrm>
              <a:off x="7328352" y="2982176"/>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知识推理</a:t>
              </a:r>
            </a:p>
          </p:txBody>
        </p:sp>
        <p:sp>
          <p:nvSpPr>
            <p:cNvPr id="51" name="矩形 50">
              <a:extLst>
                <a:ext uri="{FF2B5EF4-FFF2-40B4-BE49-F238E27FC236}">
                  <a16:creationId xmlns:a16="http://schemas.microsoft.com/office/drawing/2014/main" id="{3C4F66C6-0BC1-43AD-A5B8-A4DC4DD05F4D}"/>
                </a:ext>
              </a:extLst>
            </p:cNvPr>
            <p:cNvSpPr/>
            <p:nvPr/>
          </p:nvSpPr>
          <p:spPr>
            <a:xfrm>
              <a:off x="7328352" y="3790527"/>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质量检测</a:t>
              </a:r>
            </a:p>
          </p:txBody>
        </p:sp>
        <p:sp>
          <p:nvSpPr>
            <p:cNvPr id="52" name="矩形 51">
              <a:extLst>
                <a:ext uri="{FF2B5EF4-FFF2-40B4-BE49-F238E27FC236}">
                  <a16:creationId xmlns:a16="http://schemas.microsoft.com/office/drawing/2014/main" id="{ADBDEC91-15D5-4042-9EBD-8684EF169B3D}"/>
                </a:ext>
              </a:extLst>
            </p:cNvPr>
            <p:cNvSpPr/>
            <p:nvPr/>
          </p:nvSpPr>
          <p:spPr>
            <a:xfrm>
              <a:off x="6884656" y="2877801"/>
              <a:ext cx="1528215"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知识计算</a:t>
              </a:r>
            </a:p>
          </p:txBody>
        </p:sp>
      </p:grpSp>
      <p:sp>
        <p:nvSpPr>
          <p:cNvPr id="53" name="矩形 52">
            <a:extLst>
              <a:ext uri="{FF2B5EF4-FFF2-40B4-BE49-F238E27FC236}">
                <a16:creationId xmlns:a16="http://schemas.microsoft.com/office/drawing/2014/main" id="{9146CE3E-7291-4C01-8D7B-880CD264C061}"/>
              </a:ext>
            </a:extLst>
          </p:cNvPr>
          <p:cNvSpPr/>
          <p:nvPr/>
        </p:nvSpPr>
        <p:spPr>
          <a:xfrm>
            <a:off x="929225" y="2618164"/>
            <a:ext cx="10657350" cy="2012219"/>
          </a:xfrm>
          <a:prstGeom prst="rect">
            <a:avLst/>
          </a:prstGeom>
          <a:no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dirty="0"/>
          </a:p>
        </p:txBody>
      </p:sp>
      <p:cxnSp>
        <p:nvCxnSpPr>
          <p:cNvPr id="54" name="直接箭头连接符 53">
            <a:extLst>
              <a:ext uri="{FF2B5EF4-FFF2-40B4-BE49-F238E27FC236}">
                <a16:creationId xmlns:a16="http://schemas.microsoft.com/office/drawing/2014/main" id="{122147D6-ACAC-4F82-8BE7-AB95B25C9019}"/>
              </a:ext>
            </a:extLst>
          </p:cNvPr>
          <p:cNvCxnSpPr>
            <a:cxnSpLocks/>
          </p:cNvCxnSpPr>
          <p:nvPr/>
        </p:nvCxnSpPr>
        <p:spPr>
          <a:xfrm>
            <a:off x="374355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FBEE576B-3042-4746-AF0E-2A91DEB0C11A}"/>
              </a:ext>
            </a:extLst>
          </p:cNvPr>
          <p:cNvGrpSpPr/>
          <p:nvPr/>
        </p:nvGrpSpPr>
        <p:grpSpPr>
          <a:xfrm>
            <a:off x="2137647" y="2758215"/>
            <a:ext cx="1528216" cy="1700697"/>
            <a:chOff x="2080148" y="2877802"/>
            <a:chExt cx="1528216" cy="1315280"/>
          </a:xfrm>
        </p:grpSpPr>
        <p:sp>
          <p:nvSpPr>
            <p:cNvPr id="56" name="矩形 55">
              <a:extLst>
                <a:ext uri="{FF2B5EF4-FFF2-40B4-BE49-F238E27FC236}">
                  <a16:creationId xmlns:a16="http://schemas.microsoft.com/office/drawing/2014/main" id="{1B9104EC-9AF3-4C08-BE13-6756D8073F15}"/>
                </a:ext>
              </a:extLst>
            </p:cNvPr>
            <p:cNvSpPr/>
            <p:nvPr/>
          </p:nvSpPr>
          <p:spPr>
            <a:xfrm>
              <a:off x="2489064" y="2921187"/>
              <a:ext cx="936000" cy="277958"/>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实体抽取</a:t>
              </a:r>
            </a:p>
          </p:txBody>
        </p:sp>
        <p:sp>
          <p:nvSpPr>
            <p:cNvPr id="57" name="矩形 56">
              <a:extLst>
                <a:ext uri="{FF2B5EF4-FFF2-40B4-BE49-F238E27FC236}">
                  <a16:creationId xmlns:a16="http://schemas.microsoft.com/office/drawing/2014/main" id="{52EE8C90-A6BD-4249-8456-94040DCF228B}"/>
                </a:ext>
              </a:extLst>
            </p:cNvPr>
            <p:cNvSpPr/>
            <p:nvPr/>
          </p:nvSpPr>
          <p:spPr>
            <a:xfrm>
              <a:off x="2491793" y="3262159"/>
              <a:ext cx="936000" cy="23552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关系抽取</a:t>
              </a:r>
            </a:p>
          </p:txBody>
        </p:sp>
        <p:sp>
          <p:nvSpPr>
            <p:cNvPr id="58" name="矩形 57">
              <a:extLst>
                <a:ext uri="{FF2B5EF4-FFF2-40B4-BE49-F238E27FC236}">
                  <a16:creationId xmlns:a16="http://schemas.microsoft.com/office/drawing/2014/main" id="{00AAE81F-4D18-4CCB-8B5C-A4E513278C5B}"/>
                </a:ext>
              </a:extLst>
            </p:cNvPr>
            <p:cNvSpPr/>
            <p:nvPr/>
          </p:nvSpPr>
          <p:spPr>
            <a:xfrm>
              <a:off x="2484824" y="3562514"/>
              <a:ext cx="936000" cy="26251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术语抽取</a:t>
              </a:r>
            </a:p>
          </p:txBody>
        </p:sp>
        <p:sp>
          <p:nvSpPr>
            <p:cNvPr id="59" name="矩形 58">
              <a:extLst>
                <a:ext uri="{FF2B5EF4-FFF2-40B4-BE49-F238E27FC236}">
                  <a16:creationId xmlns:a16="http://schemas.microsoft.com/office/drawing/2014/main" id="{B471A084-9224-44EA-85AA-9A7612BF5E45}"/>
                </a:ext>
              </a:extLst>
            </p:cNvPr>
            <p:cNvSpPr/>
            <p:nvPr/>
          </p:nvSpPr>
          <p:spPr>
            <a:xfrm>
              <a:off x="2080148" y="2877802"/>
              <a:ext cx="1528216"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知识抽取</a:t>
              </a:r>
            </a:p>
          </p:txBody>
        </p:sp>
      </p:grpSp>
      <p:cxnSp>
        <p:nvCxnSpPr>
          <p:cNvPr id="60" name="直接箭头连接符 59">
            <a:extLst>
              <a:ext uri="{FF2B5EF4-FFF2-40B4-BE49-F238E27FC236}">
                <a16:creationId xmlns:a16="http://schemas.microsoft.com/office/drawing/2014/main" id="{21A095B5-8371-4D30-8415-58F3901F7B40}"/>
              </a:ext>
            </a:extLst>
          </p:cNvPr>
          <p:cNvCxnSpPr>
            <a:cxnSpLocks/>
          </p:cNvCxnSpPr>
          <p:nvPr/>
        </p:nvCxnSpPr>
        <p:spPr>
          <a:xfrm>
            <a:off x="1549450" y="3608564"/>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左大括号 60">
            <a:extLst>
              <a:ext uri="{FF2B5EF4-FFF2-40B4-BE49-F238E27FC236}">
                <a16:creationId xmlns:a16="http://schemas.microsoft.com/office/drawing/2014/main" id="{94414E3B-C4B8-4764-9A46-699BAD6E1F08}"/>
              </a:ext>
            </a:extLst>
          </p:cNvPr>
          <p:cNvSpPr/>
          <p:nvPr/>
        </p:nvSpPr>
        <p:spPr>
          <a:xfrm>
            <a:off x="2426822"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左大括号 61">
            <a:extLst>
              <a:ext uri="{FF2B5EF4-FFF2-40B4-BE49-F238E27FC236}">
                <a16:creationId xmlns:a16="http://schemas.microsoft.com/office/drawing/2014/main" id="{11573409-E6F7-4B8D-B7A6-FFCDFDBD4005}"/>
              </a:ext>
            </a:extLst>
          </p:cNvPr>
          <p:cNvSpPr/>
          <p:nvPr/>
        </p:nvSpPr>
        <p:spPr>
          <a:xfrm>
            <a:off x="4590125"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365F3508-B6BE-4798-9480-E191D20D16F3}"/>
              </a:ext>
            </a:extLst>
          </p:cNvPr>
          <p:cNvSpPr/>
          <p:nvPr/>
        </p:nvSpPr>
        <p:spPr>
          <a:xfrm>
            <a:off x="7568967" y="2933827"/>
            <a:ext cx="572224" cy="137206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融合后的</a:t>
            </a:r>
            <a:endParaRPr lang="en-US" altLang="zh-CN" sz="1400" b="1" dirty="0">
              <a:solidFill>
                <a:schemeClr val="tx1"/>
              </a:solidFill>
            </a:endParaRPr>
          </a:p>
          <a:p>
            <a:pPr algn="ctr"/>
            <a:r>
              <a:rPr lang="zh-CN" altLang="en-US" sz="1400" b="1" dirty="0">
                <a:solidFill>
                  <a:schemeClr val="tx1"/>
                </a:solidFill>
              </a:rPr>
              <a:t>知识存储</a:t>
            </a:r>
          </a:p>
        </p:txBody>
      </p:sp>
      <p:cxnSp>
        <p:nvCxnSpPr>
          <p:cNvPr id="64" name="直接箭头连接符 63">
            <a:extLst>
              <a:ext uri="{FF2B5EF4-FFF2-40B4-BE49-F238E27FC236}">
                <a16:creationId xmlns:a16="http://schemas.microsoft.com/office/drawing/2014/main" id="{DDDF72DE-81A3-4E88-8D49-1FC14B17CDE0}"/>
              </a:ext>
            </a:extLst>
          </p:cNvPr>
          <p:cNvCxnSpPr>
            <a:cxnSpLocks/>
          </p:cNvCxnSpPr>
          <p:nvPr/>
        </p:nvCxnSpPr>
        <p:spPr>
          <a:xfrm>
            <a:off x="8218843"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97CCE929-328B-4178-AB99-4B1979B85548}"/>
              </a:ext>
            </a:extLst>
          </p:cNvPr>
          <p:cNvCxnSpPr>
            <a:cxnSpLocks/>
          </p:cNvCxnSpPr>
          <p:nvPr/>
        </p:nvCxnSpPr>
        <p:spPr>
          <a:xfrm>
            <a:off x="10348976"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A49114AF-591E-4BDD-AE24-40C5BA608949}"/>
              </a:ext>
            </a:extLst>
          </p:cNvPr>
          <p:cNvSpPr/>
          <p:nvPr/>
        </p:nvSpPr>
        <p:spPr>
          <a:xfrm>
            <a:off x="10971087"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知识更新</a:t>
            </a:r>
            <a:endParaRPr lang="en-US" altLang="zh-CN" sz="1400" b="1" dirty="0">
              <a:solidFill>
                <a:schemeClr val="tx1"/>
              </a:solidFill>
            </a:endParaRPr>
          </a:p>
        </p:txBody>
      </p:sp>
      <p:sp>
        <p:nvSpPr>
          <p:cNvPr id="67" name="矩形 66">
            <a:extLst>
              <a:ext uri="{FF2B5EF4-FFF2-40B4-BE49-F238E27FC236}">
                <a16:creationId xmlns:a16="http://schemas.microsoft.com/office/drawing/2014/main" id="{1B1FAFF2-790E-47F9-B3A2-E6355857D4B1}"/>
              </a:ext>
            </a:extLst>
          </p:cNvPr>
          <p:cNvSpPr/>
          <p:nvPr/>
        </p:nvSpPr>
        <p:spPr>
          <a:xfrm>
            <a:off x="2548926" y="4045539"/>
            <a:ext cx="936000" cy="33273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事件抽取</a:t>
            </a:r>
          </a:p>
        </p:txBody>
      </p:sp>
      <p:cxnSp>
        <p:nvCxnSpPr>
          <p:cNvPr id="68" name="直接箭头连接符 67">
            <a:extLst>
              <a:ext uri="{FF2B5EF4-FFF2-40B4-BE49-F238E27FC236}">
                <a16:creationId xmlns:a16="http://schemas.microsoft.com/office/drawing/2014/main" id="{8D920A62-30C8-47EE-8228-21EBC0A26451}"/>
              </a:ext>
            </a:extLst>
          </p:cNvPr>
          <p:cNvCxnSpPr>
            <a:cxnSpLocks/>
          </p:cNvCxnSpPr>
          <p:nvPr/>
        </p:nvCxnSpPr>
        <p:spPr>
          <a:xfrm>
            <a:off x="701012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655463F7-DE33-41DC-9EF8-1788A4F3CD53}"/>
              </a:ext>
            </a:extLst>
          </p:cNvPr>
          <p:cNvSpPr/>
          <p:nvPr/>
        </p:nvSpPr>
        <p:spPr>
          <a:xfrm>
            <a:off x="5832372" y="3812029"/>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实体消歧</a:t>
            </a:r>
          </a:p>
        </p:txBody>
      </p:sp>
      <p:sp>
        <p:nvSpPr>
          <p:cNvPr id="70" name="矩形 69">
            <a:extLst>
              <a:ext uri="{FF2B5EF4-FFF2-40B4-BE49-F238E27FC236}">
                <a16:creationId xmlns:a16="http://schemas.microsoft.com/office/drawing/2014/main" id="{088C65DE-4B27-4C1D-AB9D-F85FAB4FD40E}"/>
              </a:ext>
            </a:extLst>
          </p:cNvPr>
          <p:cNvSpPr/>
          <p:nvPr/>
        </p:nvSpPr>
        <p:spPr>
          <a:xfrm>
            <a:off x="5833876" y="349163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候选生成</a:t>
            </a:r>
          </a:p>
        </p:txBody>
      </p:sp>
      <p:sp>
        <p:nvSpPr>
          <p:cNvPr id="71" name="矩形 70">
            <a:extLst>
              <a:ext uri="{FF2B5EF4-FFF2-40B4-BE49-F238E27FC236}">
                <a16:creationId xmlns:a16="http://schemas.microsoft.com/office/drawing/2014/main" id="{5235E98C-89A0-4487-A92A-5D530B180EF5}"/>
              </a:ext>
            </a:extLst>
          </p:cNvPr>
          <p:cNvSpPr/>
          <p:nvPr/>
        </p:nvSpPr>
        <p:spPr>
          <a:xfrm>
            <a:off x="5823834" y="278510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本体对齐</a:t>
            </a:r>
          </a:p>
        </p:txBody>
      </p:sp>
      <p:sp>
        <p:nvSpPr>
          <p:cNvPr id="72" name="矩形 71">
            <a:extLst>
              <a:ext uri="{FF2B5EF4-FFF2-40B4-BE49-F238E27FC236}">
                <a16:creationId xmlns:a16="http://schemas.microsoft.com/office/drawing/2014/main" id="{8E9CD386-0247-4B4E-A89D-04B8CF80BB1C}"/>
              </a:ext>
            </a:extLst>
          </p:cNvPr>
          <p:cNvSpPr/>
          <p:nvPr/>
        </p:nvSpPr>
        <p:spPr>
          <a:xfrm>
            <a:off x="5826479" y="3113835"/>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实体匹配</a:t>
            </a:r>
          </a:p>
        </p:txBody>
      </p:sp>
    </p:spTree>
    <p:extLst>
      <p:ext uri="{BB962C8B-B14F-4D97-AF65-F5344CB8AC3E}">
        <p14:creationId xmlns:p14="http://schemas.microsoft.com/office/powerpoint/2010/main" val="2205915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76075-3A15-4B96-9A7B-BE6CA4FA921F}"/>
              </a:ext>
            </a:extLst>
          </p:cNvPr>
          <p:cNvSpPr>
            <a:spLocks noGrp="1"/>
          </p:cNvSpPr>
          <p:nvPr>
            <p:ph type="title"/>
          </p:nvPr>
        </p:nvSpPr>
        <p:spPr/>
        <p:txBody>
          <a:bodyPr/>
          <a:lstStyle/>
          <a:p>
            <a:r>
              <a:rPr lang="zh-CN" altLang="en-US" dirty="0"/>
              <a:t>四、任务拆分</a:t>
            </a:r>
          </a:p>
        </p:txBody>
      </p:sp>
      <p:sp>
        <p:nvSpPr>
          <p:cNvPr id="3" name="内容占位符 2">
            <a:extLst>
              <a:ext uri="{FF2B5EF4-FFF2-40B4-BE49-F238E27FC236}">
                <a16:creationId xmlns:a16="http://schemas.microsoft.com/office/drawing/2014/main" id="{E84816FF-0C76-471F-AEE1-8DAAA6AC98D8}"/>
              </a:ext>
            </a:extLst>
          </p:cNvPr>
          <p:cNvSpPr>
            <a:spLocks noGrp="1"/>
          </p:cNvSpPr>
          <p:nvPr>
            <p:ph sz="quarter" idx="13"/>
          </p:nvPr>
        </p:nvSpPr>
        <p:spPr>
          <a:xfrm>
            <a:off x="913774" y="2367091"/>
            <a:ext cx="10363826" cy="4125783"/>
          </a:xfrm>
        </p:spPr>
        <p:txBody>
          <a:bodyPr/>
          <a:lstStyle/>
          <a:p>
            <a:r>
              <a:rPr lang="zh-CN" altLang="en-US" b="1" dirty="0"/>
              <a:t>知识融合</a:t>
            </a:r>
            <a:r>
              <a:rPr lang="zh-CN" altLang="en-US" dirty="0"/>
              <a:t>：</a:t>
            </a:r>
            <a:endParaRPr lang="en-US" altLang="zh-CN" dirty="0"/>
          </a:p>
          <a:p>
            <a:r>
              <a:rPr lang="zh-CN" altLang="en-US" dirty="0"/>
              <a:t>实体链接：</a:t>
            </a:r>
            <a:endParaRPr lang="en-US" altLang="zh-CN" dirty="0"/>
          </a:p>
          <a:p>
            <a:pPr lvl="1"/>
            <a:r>
              <a:rPr lang="zh-CN" altLang="en-US" dirty="0"/>
              <a:t>候选实体生成</a:t>
            </a:r>
            <a:r>
              <a:rPr lang="en-US" altLang="zh-CN" dirty="0"/>
              <a:t>(token</a:t>
            </a:r>
            <a:r>
              <a:rPr lang="zh-CN" altLang="en-US" dirty="0"/>
              <a:t>匹配 ，字符串匹配，同义词匹配</a:t>
            </a:r>
            <a:r>
              <a:rPr lang="en-US" altLang="zh-CN" dirty="0"/>
              <a:t>……)</a:t>
            </a:r>
          </a:p>
          <a:p>
            <a:pPr lvl="1"/>
            <a:r>
              <a:rPr lang="zh-CN" altLang="en-US" dirty="0"/>
              <a:t>实体消歧（选择唯一一个实体链接）</a:t>
            </a:r>
            <a:endParaRPr lang="en-US" altLang="zh-CN" dirty="0"/>
          </a:p>
          <a:p>
            <a:pPr lvl="1"/>
            <a:r>
              <a:rPr lang="zh-CN" altLang="en-US" dirty="0"/>
              <a:t>指代消解</a:t>
            </a:r>
            <a:endParaRPr lang="en-US" altLang="zh-CN" dirty="0"/>
          </a:p>
          <a:p>
            <a:r>
              <a:rPr lang="zh-CN" altLang="en-US" dirty="0"/>
              <a:t>知识合并（两步基本实现流程相似）：</a:t>
            </a:r>
            <a:endParaRPr lang="en-US" altLang="zh-CN" dirty="0"/>
          </a:p>
          <a:p>
            <a:pPr lvl="1"/>
            <a:r>
              <a:rPr lang="zh-CN" altLang="en-US" dirty="0"/>
              <a:t>本体对齐</a:t>
            </a:r>
            <a:endParaRPr lang="en-US" altLang="zh-CN" dirty="0"/>
          </a:p>
          <a:p>
            <a:pPr lvl="1"/>
            <a:r>
              <a:rPr lang="zh-CN" altLang="en-US" dirty="0"/>
              <a:t>实体匹配</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26973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CB371-C3BF-4BF4-B731-7FFA0C03A9E5}"/>
              </a:ext>
            </a:extLst>
          </p:cNvPr>
          <p:cNvSpPr>
            <a:spLocks noGrp="1"/>
          </p:cNvSpPr>
          <p:nvPr>
            <p:ph type="title"/>
          </p:nvPr>
        </p:nvSpPr>
        <p:spPr/>
        <p:txBody>
          <a:bodyPr/>
          <a:lstStyle/>
          <a:p>
            <a:r>
              <a:rPr lang="zh-CN" altLang="en-US" dirty="0"/>
              <a:t>四、任务拆分</a:t>
            </a:r>
          </a:p>
        </p:txBody>
      </p:sp>
      <p:sp>
        <p:nvSpPr>
          <p:cNvPr id="25" name="左大括号 24">
            <a:extLst>
              <a:ext uri="{FF2B5EF4-FFF2-40B4-BE49-F238E27FC236}">
                <a16:creationId xmlns:a16="http://schemas.microsoft.com/office/drawing/2014/main" id="{16689905-9788-4F67-A8EF-F476326A8ABD}"/>
              </a:ext>
            </a:extLst>
          </p:cNvPr>
          <p:cNvSpPr/>
          <p:nvPr/>
        </p:nvSpPr>
        <p:spPr>
          <a:xfrm>
            <a:off x="9099251"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AF265797-AD08-4AC4-BD4E-D57EE61CC9D2}"/>
              </a:ext>
            </a:extLst>
          </p:cNvPr>
          <p:cNvCxnSpPr>
            <a:cxnSpLocks/>
          </p:cNvCxnSpPr>
          <p:nvPr/>
        </p:nvCxnSpPr>
        <p:spPr>
          <a:xfrm flipV="1">
            <a:off x="6188405" y="4693013"/>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80F0BCC2-B8E5-4F86-BBBF-2178D26B1EB9}"/>
              </a:ext>
            </a:extLst>
          </p:cNvPr>
          <p:cNvSpPr/>
          <p:nvPr/>
        </p:nvSpPr>
        <p:spPr>
          <a:xfrm>
            <a:off x="5634406" y="6232852"/>
            <a:ext cx="1107996" cy="369332"/>
          </a:xfrm>
          <a:prstGeom prst="rect">
            <a:avLst/>
          </a:prstGeom>
        </p:spPr>
        <p:txBody>
          <a:bodyPr wrap="none">
            <a:spAutoFit/>
          </a:bodyPr>
          <a:lstStyle/>
          <a:p>
            <a:pPr algn="ctr"/>
            <a:r>
              <a:rPr lang="zh-CN" altLang="en-US" b="1" dirty="0">
                <a:solidFill>
                  <a:srgbClr val="5B9BD5"/>
                </a:solidFill>
              </a:rPr>
              <a:t>数据采集</a:t>
            </a:r>
          </a:p>
        </p:txBody>
      </p:sp>
      <p:cxnSp>
        <p:nvCxnSpPr>
          <p:cNvPr id="39" name="直接箭头连接符 38">
            <a:extLst>
              <a:ext uri="{FF2B5EF4-FFF2-40B4-BE49-F238E27FC236}">
                <a16:creationId xmlns:a16="http://schemas.microsoft.com/office/drawing/2014/main" id="{563722BC-7D1C-4D4B-8789-582E64C109E6}"/>
              </a:ext>
            </a:extLst>
          </p:cNvPr>
          <p:cNvCxnSpPr>
            <a:cxnSpLocks/>
          </p:cNvCxnSpPr>
          <p:nvPr/>
        </p:nvCxnSpPr>
        <p:spPr>
          <a:xfrm flipV="1">
            <a:off x="6187024" y="5673927"/>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D30FC866-4B78-4141-811A-0640D63DC76F}"/>
              </a:ext>
            </a:extLst>
          </p:cNvPr>
          <p:cNvSpPr/>
          <p:nvPr/>
        </p:nvSpPr>
        <p:spPr>
          <a:xfrm>
            <a:off x="5518990" y="5292102"/>
            <a:ext cx="1338828" cy="369332"/>
          </a:xfrm>
          <a:prstGeom prst="rect">
            <a:avLst/>
          </a:prstGeom>
        </p:spPr>
        <p:txBody>
          <a:bodyPr wrap="none">
            <a:spAutoFit/>
          </a:bodyPr>
          <a:lstStyle/>
          <a:p>
            <a:pPr algn="ctr"/>
            <a:r>
              <a:rPr lang="zh-CN" altLang="en-US" b="1" dirty="0">
                <a:solidFill>
                  <a:srgbClr val="5B9BD5"/>
                </a:solidFill>
              </a:rPr>
              <a:t>数据预处理</a:t>
            </a:r>
          </a:p>
        </p:txBody>
      </p:sp>
      <p:sp>
        <p:nvSpPr>
          <p:cNvPr id="41" name="矩形 40">
            <a:extLst>
              <a:ext uri="{FF2B5EF4-FFF2-40B4-BE49-F238E27FC236}">
                <a16:creationId xmlns:a16="http://schemas.microsoft.com/office/drawing/2014/main" id="{A640C35A-C2AE-435D-92D3-0594AD409599}"/>
              </a:ext>
            </a:extLst>
          </p:cNvPr>
          <p:cNvSpPr/>
          <p:nvPr/>
        </p:nvSpPr>
        <p:spPr>
          <a:xfrm>
            <a:off x="7485914" y="2691401"/>
            <a:ext cx="733491" cy="1849283"/>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5540F49-24F0-448B-833F-64AA153992D9}"/>
              </a:ext>
            </a:extLst>
          </p:cNvPr>
          <p:cNvSpPr txBox="1"/>
          <p:nvPr/>
        </p:nvSpPr>
        <p:spPr>
          <a:xfrm>
            <a:off x="-44551" y="3151237"/>
            <a:ext cx="950599" cy="923330"/>
          </a:xfrm>
          <a:prstGeom prst="rect">
            <a:avLst/>
          </a:prstGeom>
          <a:noFill/>
        </p:spPr>
        <p:txBody>
          <a:bodyPr wrap="square" rtlCol="0">
            <a:spAutoFit/>
          </a:bodyPr>
          <a:lstStyle/>
          <a:p>
            <a:pPr algn="ctr"/>
            <a:r>
              <a:rPr lang="zh-CN" altLang="en-US" b="1" dirty="0">
                <a:solidFill>
                  <a:srgbClr val="5B9BD5"/>
                </a:solidFill>
              </a:rPr>
              <a:t>知识图谱系统构建</a:t>
            </a:r>
          </a:p>
        </p:txBody>
      </p:sp>
      <p:sp>
        <p:nvSpPr>
          <p:cNvPr id="43" name="矩形 42">
            <a:extLst>
              <a:ext uri="{FF2B5EF4-FFF2-40B4-BE49-F238E27FC236}">
                <a16:creationId xmlns:a16="http://schemas.microsoft.com/office/drawing/2014/main" id="{02CC6DD1-D9C3-43FA-8995-B6BA12EBC7CA}"/>
              </a:ext>
            </a:extLst>
          </p:cNvPr>
          <p:cNvSpPr/>
          <p:nvPr/>
        </p:nvSpPr>
        <p:spPr>
          <a:xfrm>
            <a:off x="1063020"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知识建模</a:t>
            </a:r>
          </a:p>
        </p:txBody>
      </p:sp>
      <p:grpSp>
        <p:nvGrpSpPr>
          <p:cNvPr id="44" name="组合 43">
            <a:extLst>
              <a:ext uri="{FF2B5EF4-FFF2-40B4-BE49-F238E27FC236}">
                <a16:creationId xmlns:a16="http://schemas.microsoft.com/office/drawing/2014/main" id="{E9AF6314-F989-410A-B4B3-5C03663D6D2E}"/>
              </a:ext>
            </a:extLst>
          </p:cNvPr>
          <p:cNvGrpSpPr/>
          <p:nvPr/>
        </p:nvGrpSpPr>
        <p:grpSpPr>
          <a:xfrm>
            <a:off x="4324617" y="2758216"/>
            <a:ext cx="2594342" cy="1700696"/>
            <a:chOff x="4293520" y="2950862"/>
            <a:chExt cx="1709492" cy="1700696"/>
          </a:xfrm>
        </p:grpSpPr>
        <p:sp>
          <p:nvSpPr>
            <p:cNvPr id="45" name="矩形 44">
              <a:extLst>
                <a:ext uri="{FF2B5EF4-FFF2-40B4-BE49-F238E27FC236}">
                  <a16:creationId xmlns:a16="http://schemas.microsoft.com/office/drawing/2014/main" id="{65832F47-26ED-4575-B43F-DF53C035A75A}"/>
                </a:ext>
              </a:extLst>
            </p:cNvPr>
            <p:cNvSpPr/>
            <p:nvPr/>
          </p:nvSpPr>
          <p:spPr>
            <a:xfrm>
              <a:off x="4537525" y="3126473"/>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知识合并</a:t>
              </a:r>
            </a:p>
          </p:txBody>
        </p:sp>
        <p:sp>
          <p:nvSpPr>
            <p:cNvPr id="46" name="矩形 45">
              <a:extLst>
                <a:ext uri="{FF2B5EF4-FFF2-40B4-BE49-F238E27FC236}">
                  <a16:creationId xmlns:a16="http://schemas.microsoft.com/office/drawing/2014/main" id="{62C79757-2AE4-4D1E-B8E8-0ED3386A6340}"/>
                </a:ext>
              </a:extLst>
            </p:cNvPr>
            <p:cNvSpPr/>
            <p:nvPr/>
          </p:nvSpPr>
          <p:spPr>
            <a:xfrm>
              <a:off x="5287298" y="4344031"/>
              <a:ext cx="596887" cy="28413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指代消解</a:t>
              </a:r>
            </a:p>
          </p:txBody>
        </p:sp>
        <p:sp>
          <p:nvSpPr>
            <p:cNvPr id="47" name="矩形 46">
              <a:extLst>
                <a:ext uri="{FF2B5EF4-FFF2-40B4-BE49-F238E27FC236}">
                  <a16:creationId xmlns:a16="http://schemas.microsoft.com/office/drawing/2014/main" id="{D051EEF6-CA06-4F09-B666-274327639780}"/>
                </a:ext>
              </a:extLst>
            </p:cNvPr>
            <p:cNvSpPr/>
            <p:nvPr/>
          </p:nvSpPr>
          <p:spPr>
            <a:xfrm>
              <a:off x="4554676" y="4128346"/>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实体链接</a:t>
              </a:r>
            </a:p>
          </p:txBody>
        </p:sp>
        <p:sp>
          <p:nvSpPr>
            <p:cNvPr id="48" name="矩形 47">
              <a:extLst>
                <a:ext uri="{FF2B5EF4-FFF2-40B4-BE49-F238E27FC236}">
                  <a16:creationId xmlns:a16="http://schemas.microsoft.com/office/drawing/2014/main" id="{7B3980EB-5571-4C7A-9656-B229561789C3}"/>
                </a:ext>
              </a:extLst>
            </p:cNvPr>
            <p:cNvSpPr/>
            <p:nvPr/>
          </p:nvSpPr>
          <p:spPr>
            <a:xfrm>
              <a:off x="4293520" y="2950862"/>
              <a:ext cx="1709492" cy="170069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知识融合</a:t>
              </a:r>
            </a:p>
          </p:txBody>
        </p:sp>
      </p:grpSp>
      <p:grpSp>
        <p:nvGrpSpPr>
          <p:cNvPr id="49" name="组合 48">
            <a:extLst>
              <a:ext uri="{FF2B5EF4-FFF2-40B4-BE49-F238E27FC236}">
                <a16:creationId xmlns:a16="http://schemas.microsoft.com/office/drawing/2014/main" id="{15856C5F-94BF-48AB-B7DA-291B455AD36A}"/>
              </a:ext>
            </a:extLst>
          </p:cNvPr>
          <p:cNvGrpSpPr/>
          <p:nvPr/>
        </p:nvGrpSpPr>
        <p:grpSpPr>
          <a:xfrm>
            <a:off x="8791199" y="2936460"/>
            <a:ext cx="1466387" cy="1315278"/>
            <a:chOff x="6884656" y="2877801"/>
            <a:chExt cx="1528215" cy="1315280"/>
          </a:xfrm>
        </p:grpSpPr>
        <p:sp>
          <p:nvSpPr>
            <p:cNvPr id="50" name="矩形 49">
              <a:extLst>
                <a:ext uri="{FF2B5EF4-FFF2-40B4-BE49-F238E27FC236}">
                  <a16:creationId xmlns:a16="http://schemas.microsoft.com/office/drawing/2014/main" id="{1B0E85C1-0B33-43B9-9FD7-110151424432}"/>
                </a:ext>
              </a:extLst>
            </p:cNvPr>
            <p:cNvSpPr/>
            <p:nvPr/>
          </p:nvSpPr>
          <p:spPr>
            <a:xfrm>
              <a:off x="7328352" y="2982176"/>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知识推理</a:t>
              </a:r>
            </a:p>
          </p:txBody>
        </p:sp>
        <p:sp>
          <p:nvSpPr>
            <p:cNvPr id="51" name="矩形 50">
              <a:extLst>
                <a:ext uri="{FF2B5EF4-FFF2-40B4-BE49-F238E27FC236}">
                  <a16:creationId xmlns:a16="http://schemas.microsoft.com/office/drawing/2014/main" id="{3C4F66C6-0BC1-43AD-A5B8-A4DC4DD05F4D}"/>
                </a:ext>
              </a:extLst>
            </p:cNvPr>
            <p:cNvSpPr/>
            <p:nvPr/>
          </p:nvSpPr>
          <p:spPr>
            <a:xfrm>
              <a:off x="7328352" y="3790527"/>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质量检测</a:t>
              </a:r>
            </a:p>
          </p:txBody>
        </p:sp>
        <p:sp>
          <p:nvSpPr>
            <p:cNvPr id="52" name="矩形 51">
              <a:extLst>
                <a:ext uri="{FF2B5EF4-FFF2-40B4-BE49-F238E27FC236}">
                  <a16:creationId xmlns:a16="http://schemas.microsoft.com/office/drawing/2014/main" id="{ADBDEC91-15D5-4042-9EBD-8684EF169B3D}"/>
                </a:ext>
              </a:extLst>
            </p:cNvPr>
            <p:cNvSpPr/>
            <p:nvPr/>
          </p:nvSpPr>
          <p:spPr>
            <a:xfrm>
              <a:off x="6884656" y="2877801"/>
              <a:ext cx="1528215"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知识计算</a:t>
              </a:r>
            </a:p>
          </p:txBody>
        </p:sp>
      </p:grpSp>
      <p:sp>
        <p:nvSpPr>
          <p:cNvPr id="53" name="矩形 52">
            <a:extLst>
              <a:ext uri="{FF2B5EF4-FFF2-40B4-BE49-F238E27FC236}">
                <a16:creationId xmlns:a16="http://schemas.microsoft.com/office/drawing/2014/main" id="{9146CE3E-7291-4C01-8D7B-880CD264C061}"/>
              </a:ext>
            </a:extLst>
          </p:cNvPr>
          <p:cNvSpPr/>
          <p:nvPr/>
        </p:nvSpPr>
        <p:spPr>
          <a:xfrm>
            <a:off x="929225" y="2618164"/>
            <a:ext cx="10657350" cy="2012219"/>
          </a:xfrm>
          <a:prstGeom prst="rect">
            <a:avLst/>
          </a:prstGeom>
          <a:no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dirty="0"/>
          </a:p>
        </p:txBody>
      </p:sp>
      <p:cxnSp>
        <p:nvCxnSpPr>
          <p:cNvPr id="54" name="直接箭头连接符 53">
            <a:extLst>
              <a:ext uri="{FF2B5EF4-FFF2-40B4-BE49-F238E27FC236}">
                <a16:creationId xmlns:a16="http://schemas.microsoft.com/office/drawing/2014/main" id="{122147D6-ACAC-4F82-8BE7-AB95B25C9019}"/>
              </a:ext>
            </a:extLst>
          </p:cNvPr>
          <p:cNvCxnSpPr>
            <a:cxnSpLocks/>
          </p:cNvCxnSpPr>
          <p:nvPr/>
        </p:nvCxnSpPr>
        <p:spPr>
          <a:xfrm>
            <a:off x="374355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FBEE576B-3042-4746-AF0E-2A91DEB0C11A}"/>
              </a:ext>
            </a:extLst>
          </p:cNvPr>
          <p:cNvGrpSpPr/>
          <p:nvPr/>
        </p:nvGrpSpPr>
        <p:grpSpPr>
          <a:xfrm>
            <a:off x="2137647" y="2758215"/>
            <a:ext cx="1528216" cy="1700697"/>
            <a:chOff x="2080148" y="2877802"/>
            <a:chExt cx="1528216" cy="1315280"/>
          </a:xfrm>
        </p:grpSpPr>
        <p:sp>
          <p:nvSpPr>
            <p:cNvPr id="56" name="矩形 55">
              <a:extLst>
                <a:ext uri="{FF2B5EF4-FFF2-40B4-BE49-F238E27FC236}">
                  <a16:creationId xmlns:a16="http://schemas.microsoft.com/office/drawing/2014/main" id="{1B9104EC-9AF3-4C08-BE13-6756D8073F15}"/>
                </a:ext>
              </a:extLst>
            </p:cNvPr>
            <p:cNvSpPr/>
            <p:nvPr/>
          </p:nvSpPr>
          <p:spPr>
            <a:xfrm>
              <a:off x="2489064" y="2921187"/>
              <a:ext cx="936000" cy="277958"/>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实体抽取</a:t>
              </a:r>
            </a:p>
          </p:txBody>
        </p:sp>
        <p:sp>
          <p:nvSpPr>
            <p:cNvPr id="57" name="矩形 56">
              <a:extLst>
                <a:ext uri="{FF2B5EF4-FFF2-40B4-BE49-F238E27FC236}">
                  <a16:creationId xmlns:a16="http://schemas.microsoft.com/office/drawing/2014/main" id="{52EE8C90-A6BD-4249-8456-94040DCF228B}"/>
                </a:ext>
              </a:extLst>
            </p:cNvPr>
            <p:cNvSpPr/>
            <p:nvPr/>
          </p:nvSpPr>
          <p:spPr>
            <a:xfrm>
              <a:off x="2491793" y="3262159"/>
              <a:ext cx="936000" cy="23552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关系抽取</a:t>
              </a:r>
            </a:p>
          </p:txBody>
        </p:sp>
        <p:sp>
          <p:nvSpPr>
            <p:cNvPr id="58" name="矩形 57">
              <a:extLst>
                <a:ext uri="{FF2B5EF4-FFF2-40B4-BE49-F238E27FC236}">
                  <a16:creationId xmlns:a16="http://schemas.microsoft.com/office/drawing/2014/main" id="{00AAE81F-4D18-4CCB-8B5C-A4E513278C5B}"/>
                </a:ext>
              </a:extLst>
            </p:cNvPr>
            <p:cNvSpPr/>
            <p:nvPr/>
          </p:nvSpPr>
          <p:spPr>
            <a:xfrm>
              <a:off x="2484824" y="3562514"/>
              <a:ext cx="936000" cy="26251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术语抽取</a:t>
              </a:r>
            </a:p>
          </p:txBody>
        </p:sp>
        <p:sp>
          <p:nvSpPr>
            <p:cNvPr id="59" name="矩形 58">
              <a:extLst>
                <a:ext uri="{FF2B5EF4-FFF2-40B4-BE49-F238E27FC236}">
                  <a16:creationId xmlns:a16="http://schemas.microsoft.com/office/drawing/2014/main" id="{B471A084-9224-44EA-85AA-9A7612BF5E45}"/>
                </a:ext>
              </a:extLst>
            </p:cNvPr>
            <p:cNvSpPr/>
            <p:nvPr/>
          </p:nvSpPr>
          <p:spPr>
            <a:xfrm>
              <a:off x="2080148" y="2877802"/>
              <a:ext cx="1528216"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知识抽取</a:t>
              </a:r>
            </a:p>
          </p:txBody>
        </p:sp>
      </p:grpSp>
      <p:cxnSp>
        <p:nvCxnSpPr>
          <p:cNvPr id="60" name="直接箭头连接符 59">
            <a:extLst>
              <a:ext uri="{FF2B5EF4-FFF2-40B4-BE49-F238E27FC236}">
                <a16:creationId xmlns:a16="http://schemas.microsoft.com/office/drawing/2014/main" id="{21A095B5-8371-4D30-8415-58F3901F7B40}"/>
              </a:ext>
            </a:extLst>
          </p:cNvPr>
          <p:cNvCxnSpPr>
            <a:cxnSpLocks/>
          </p:cNvCxnSpPr>
          <p:nvPr/>
        </p:nvCxnSpPr>
        <p:spPr>
          <a:xfrm>
            <a:off x="1549450" y="3608564"/>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左大括号 60">
            <a:extLst>
              <a:ext uri="{FF2B5EF4-FFF2-40B4-BE49-F238E27FC236}">
                <a16:creationId xmlns:a16="http://schemas.microsoft.com/office/drawing/2014/main" id="{94414E3B-C4B8-4764-9A46-699BAD6E1F08}"/>
              </a:ext>
            </a:extLst>
          </p:cNvPr>
          <p:cNvSpPr/>
          <p:nvPr/>
        </p:nvSpPr>
        <p:spPr>
          <a:xfrm>
            <a:off x="2426822"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左大括号 61">
            <a:extLst>
              <a:ext uri="{FF2B5EF4-FFF2-40B4-BE49-F238E27FC236}">
                <a16:creationId xmlns:a16="http://schemas.microsoft.com/office/drawing/2014/main" id="{11573409-E6F7-4B8D-B7A6-FFCDFDBD4005}"/>
              </a:ext>
            </a:extLst>
          </p:cNvPr>
          <p:cNvSpPr/>
          <p:nvPr/>
        </p:nvSpPr>
        <p:spPr>
          <a:xfrm>
            <a:off x="4590125"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365F3508-B6BE-4798-9480-E191D20D16F3}"/>
              </a:ext>
            </a:extLst>
          </p:cNvPr>
          <p:cNvSpPr/>
          <p:nvPr/>
        </p:nvSpPr>
        <p:spPr>
          <a:xfrm>
            <a:off x="7568967" y="2933827"/>
            <a:ext cx="572224" cy="137206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融合后的</a:t>
            </a:r>
            <a:endParaRPr lang="en-US" altLang="zh-CN" sz="1400" b="1" dirty="0">
              <a:solidFill>
                <a:schemeClr val="tx1"/>
              </a:solidFill>
            </a:endParaRPr>
          </a:p>
          <a:p>
            <a:pPr algn="ctr"/>
            <a:r>
              <a:rPr lang="zh-CN" altLang="en-US" sz="1400" b="1" dirty="0">
                <a:solidFill>
                  <a:schemeClr val="tx1"/>
                </a:solidFill>
              </a:rPr>
              <a:t>知识存储</a:t>
            </a:r>
          </a:p>
        </p:txBody>
      </p:sp>
      <p:cxnSp>
        <p:nvCxnSpPr>
          <p:cNvPr id="64" name="直接箭头连接符 63">
            <a:extLst>
              <a:ext uri="{FF2B5EF4-FFF2-40B4-BE49-F238E27FC236}">
                <a16:creationId xmlns:a16="http://schemas.microsoft.com/office/drawing/2014/main" id="{DDDF72DE-81A3-4E88-8D49-1FC14B17CDE0}"/>
              </a:ext>
            </a:extLst>
          </p:cNvPr>
          <p:cNvCxnSpPr>
            <a:cxnSpLocks/>
          </p:cNvCxnSpPr>
          <p:nvPr/>
        </p:nvCxnSpPr>
        <p:spPr>
          <a:xfrm>
            <a:off x="8218843"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97CCE929-328B-4178-AB99-4B1979B85548}"/>
              </a:ext>
            </a:extLst>
          </p:cNvPr>
          <p:cNvCxnSpPr>
            <a:cxnSpLocks/>
          </p:cNvCxnSpPr>
          <p:nvPr/>
        </p:nvCxnSpPr>
        <p:spPr>
          <a:xfrm>
            <a:off x="10348976"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A49114AF-591E-4BDD-AE24-40C5BA608949}"/>
              </a:ext>
            </a:extLst>
          </p:cNvPr>
          <p:cNvSpPr/>
          <p:nvPr/>
        </p:nvSpPr>
        <p:spPr>
          <a:xfrm>
            <a:off x="10971087"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知识更新</a:t>
            </a:r>
            <a:endParaRPr lang="en-US" altLang="zh-CN" sz="1400" b="1" dirty="0">
              <a:solidFill>
                <a:schemeClr val="tx1"/>
              </a:solidFill>
            </a:endParaRPr>
          </a:p>
        </p:txBody>
      </p:sp>
      <p:sp>
        <p:nvSpPr>
          <p:cNvPr id="67" name="矩形 66">
            <a:extLst>
              <a:ext uri="{FF2B5EF4-FFF2-40B4-BE49-F238E27FC236}">
                <a16:creationId xmlns:a16="http://schemas.microsoft.com/office/drawing/2014/main" id="{1B1FAFF2-790E-47F9-B3A2-E6355857D4B1}"/>
              </a:ext>
            </a:extLst>
          </p:cNvPr>
          <p:cNvSpPr/>
          <p:nvPr/>
        </p:nvSpPr>
        <p:spPr>
          <a:xfrm>
            <a:off x="2548926" y="4045539"/>
            <a:ext cx="936000" cy="33273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事件抽取</a:t>
            </a:r>
          </a:p>
        </p:txBody>
      </p:sp>
      <p:cxnSp>
        <p:nvCxnSpPr>
          <p:cNvPr id="68" name="直接箭头连接符 67">
            <a:extLst>
              <a:ext uri="{FF2B5EF4-FFF2-40B4-BE49-F238E27FC236}">
                <a16:creationId xmlns:a16="http://schemas.microsoft.com/office/drawing/2014/main" id="{8D920A62-30C8-47EE-8228-21EBC0A26451}"/>
              </a:ext>
            </a:extLst>
          </p:cNvPr>
          <p:cNvCxnSpPr>
            <a:cxnSpLocks/>
          </p:cNvCxnSpPr>
          <p:nvPr/>
        </p:nvCxnSpPr>
        <p:spPr>
          <a:xfrm>
            <a:off x="701012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655463F7-DE33-41DC-9EF8-1788A4F3CD53}"/>
              </a:ext>
            </a:extLst>
          </p:cNvPr>
          <p:cNvSpPr/>
          <p:nvPr/>
        </p:nvSpPr>
        <p:spPr>
          <a:xfrm>
            <a:off x="5832372" y="3812029"/>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实体消歧</a:t>
            </a:r>
          </a:p>
        </p:txBody>
      </p:sp>
      <p:sp>
        <p:nvSpPr>
          <p:cNvPr id="70" name="矩形 69">
            <a:extLst>
              <a:ext uri="{FF2B5EF4-FFF2-40B4-BE49-F238E27FC236}">
                <a16:creationId xmlns:a16="http://schemas.microsoft.com/office/drawing/2014/main" id="{088C65DE-4B27-4C1D-AB9D-F85FAB4FD40E}"/>
              </a:ext>
            </a:extLst>
          </p:cNvPr>
          <p:cNvSpPr/>
          <p:nvPr/>
        </p:nvSpPr>
        <p:spPr>
          <a:xfrm>
            <a:off x="5833876" y="349163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候选生成</a:t>
            </a:r>
          </a:p>
        </p:txBody>
      </p:sp>
      <p:sp>
        <p:nvSpPr>
          <p:cNvPr id="71" name="矩形 70">
            <a:extLst>
              <a:ext uri="{FF2B5EF4-FFF2-40B4-BE49-F238E27FC236}">
                <a16:creationId xmlns:a16="http://schemas.microsoft.com/office/drawing/2014/main" id="{5235E98C-89A0-4487-A92A-5D530B180EF5}"/>
              </a:ext>
            </a:extLst>
          </p:cNvPr>
          <p:cNvSpPr/>
          <p:nvPr/>
        </p:nvSpPr>
        <p:spPr>
          <a:xfrm>
            <a:off x="5823834" y="278510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本体对齐</a:t>
            </a:r>
          </a:p>
        </p:txBody>
      </p:sp>
      <p:sp>
        <p:nvSpPr>
          <p:cNvPr id="72" name="矩形 71">
            <a:extLst>
              <a:ext uri="{FF2B5EF4-FFF2-40B4-BE49-F238E27FC236}">
                <a16:creationId xmlns:a16="http://schemas.microsoft.com/office/drawing/2014/main" id="{8E9CD386-0247-4B4E-A89D-04B8CF80BB1C}"/>
              </a:ext>
            </a:extLst>
          </p:cNvPr>
          <p:cNvSpPr/>
          <p:nvPr/>
        </p:nvSpPr>
        <p:spPr>
          <a:xfrm>
            <a:off x="5826479" y="3113835"/>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实体匹配</a:t>
            </a:r>
          </a:p>
        </p:txBody>
      </p:sp>
    </p:spTree>
    <p:extLst>
      <p:ext uri="{BB962C8B-B14F-4D97-AF65-F5344CB8AC3E}">
        <p14:creationId xmlns:p14="http://schemas.microsoft.com/office/powerpoint/2010/main" val="2231553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CB371-C3BF-4BF4-B731-7FFA0C03A9E5}"/>
              </a:ext>
            </a:extLst>
          </p:cNvPr>
          <p:cNvSpPr>
            <a:spLocks noGrp="1"/>
          </p:cNvSpPr>
          <p:nvPr>
            <p:ph type="title"/>
          </p:nvPr>
        </p:nvSpPr>
        <p:spPr/>
        <p:txBody>
          <a:bodyPr/>
          <a:lstStyle/>
          <a:p>
            <a:r>
              <a:rPr lang="zh-CN" altLang="en-US" dirty="0"/>
              <a:t>四、任务拆分</a:t>
            </a:r>
          </a:p>
        </p:txBody>
      </p:sp>
      <p:sp>
        <p:nvSpPr>
          <p:cNvPr id="25" name="左大括号 24">
            <a:extLst>
              <a:ext uri="{FF2B5EF4-FFF2-40B4-BE49-F238E27FC236}">
                <a16:creationId xmlns:a16="http://schemas.microsoft.com/office/drawing/2014/main" id="{16689905-9788-4F67-A8EF-F476326A8ABD}"/>
              </a:ext>
            </a:extLst>
          </p:cNvPr>
          <p:cNvSpPr/>
          <p:nvPr/>
        </p:nvSpPr>
        <p:spPr>
          <a:xfrm>
            <a:off x="9099251"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AF265797-AD08-4AC4-BD4E-D57EE61CC9D2}"/>
              </a:ext>
            </a:extLst>
          </p:cNvPr>
          <p:cNvCxnSpPr>
            <a:cxnSpLocks/>
          </p:cNvCxnSpPr>
          <p:nvPr/>
        </p:nvCxnSpPr>
        <p:spPr>
          <a:xfrm flipV="1">
            <a:off x="6188405" y="4693013"/>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80F0BCC2-B8E5-4F86-BBBF-2178D26B1EB9}"/>
              </a:ext>
            </a:extLst>
          </p:cNvPr>
          <p:cNvSpPr/>
          <p:nvPr/>
        </p:nvSpPr>
        <p:spPr>
          <a:xfrm>
            <a:off x="5634406" y="6232852"/>
            <a:ext cx="1107996" cy="369332"/>
          </a:xfrm>
          <a:prstGeom prst="rect">
            <a:avLst/>
          </a:prstGeom>
        </p:spPr>
        <p:txBody>
          <a:bodyPr wrap="none">
            <a:spAutoFit/>
          </a:bodyPr>
          <a:lstStyle/>
          <a:p>
            <a:pPr algn="ctr"/>
            <a:r>
              <a:rPr lang="zh-CN" altLang="en-US" b="1" dirty="0">
                <a:solidFill>
                  <a:srgbClr val="5B9BD5"/>
                </a:solidFill>
              </a:rPr>
              <a:t>数据采集</a:t>
            </a:r>
          </a:p>
        </p:txBody>
      </p:sp>
      <p:cxnSp>
        <p:nvCxnSpPr>
          <p:cNvPr id="39" name="直接箭头连接符 38">
            <a:extLst>
              <a:ext uri="{FF2B5EF4-FFF2-40B4-BE49-F238E27FC236}">
                <a16:creationId xmlns:a16="http://schemas.microsoft.com/office/drawing/2014/main" id="{563722BC-7D1C-4D4B-8789-582E64C109E6}"/>
              </a:ext>
            </a:extLst>
          </p:cNvPr>
          <p:cNvCxnSpPr>
            <a:cxnSpLocks/>
          </p:cNvCxnSpPr>
          <p:nvPr/>
        </p:nvCxnSpPr>
        <p:spPr>
          <a:xfrm flipV="1">
            <a:off x="6187024" y="5673927"/>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D30FC866-4B78-4141-811A-0640D63DC76F}"/>
              </a:ext>
            </a:extLst>
          </p:cNvPr>
          <p:cNvSpPr/>
          <p:nvPr/>
        </p:nvSpPr>
        <p:spPr>
          <a:xfrm>
            <a:off x="5518990" y="5292102"/>
            <a:ext cx="1338828" cy="369332"/>
          </a:xfrm>
          <a:prstGeom prst="rect">
            <a:avLst/>
          </a:prstGeom>
        </p:spPr>
        <p:txBody>
          <a:bodyPr wrap="none">
            <a:spAutoFit/>
          </a:bodyPr>
          <a:lstStyle/>
          <a:p>
            <a:pPr algn="ctr"/>
            <a:r>
              <a:rPr lang="zh-CN" altLang="en-US" b="1" dirty="0">
                <a:solidFill>
                  <a:srgbClr val="5B9BD5"/>
                </a:solidFill>
              </a:rPr>
              <a:t>数据预处理</a:t>
            </a:r>
          </a:p>
        </p:txBody>
      </p:sp>
      <p:sp>
        <p:nvSpPr>
          <p:cNvPr id="41" name="矩形 40">
            <a:extLst>
              <a:ext uri="{FF2B5EF4-FFF2-40B4-BE49-F238E27FC236}">
                <a16:creationId xmlns:a16="http://schemas.microsoft.com/office/drawing/2014/main" id="{A640C35A-C2AE-435D-92D3-0594AD409599}"/>
              </a:ext>
            </a:extLst>
          </p:cNvPr>
          <p:cNvSpPr/>
          <p:nvPr/>
        </p:nvSpPr>
        <p:spPr>
          <a:xfrm>
            <a:off x="8679187" y="2736363"/>
            <a:ext cx="1723679" cy="1722546"/>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5540F49-24F0-448B-833F-64AA153992D9}"/>
              </a:ext>
            </a:extLst>
          </p:cNvPr>
          <p:cNvSpPr txBox="1"/>
          <p:nvPr/>
        </p:nvSpPr>
        <p:spPr>
          <a:xfrm>
            <a:off x="-44551" y="3151237"/>
            <a:ext cx="950599" cy="923330"/>
          </a:xfrm>
          <a:prstGeom prst="rect">
            <a:avLst/>
          </a:prstGeom>
          <a:noFill/>
        </p:spPr>
        <p:txBody>
          <a:bodyPr wrap="square" rtlCol="0">
            <a:spAutoFit/>
          </a:bodyPr>
          <a:lstStyle/>
          <a:p>
            <a:pPr algn="ctr"/>
            <a:r>
              <a:rPr lang="zh-CN" altLang="en-US" b="1" dirty="0">
                <a:solidFill>
                  <a:srgbClr val="5B9BD5"/>
                </a:solidFill>
              </a:rPr>
              <a:t>知识图谱系统构建</a:t>
            </a:r>
          </a:p>
        </p:txBody>
      </p:sp>
      <p:sp>
        <p:nvSpPr>
          <p:cNvPr id="43" name="矩形 42">
            <a:extLst>
              <a:ext uri="{FF2B5EF4-FFF2-40B4-BE49-F238E27FC236}">
                <a16:creationId xmlns:a16="http://schemas.microsoft.com/office/drawing/2014/main" id="{02CC6DD1-D9C3-43FA-8995-B6BA12EBC7CA}"/>
              </a:ext>
            </a:extLst>
          </p:cNvPr>
          <p:cNvSpPr/>
          <p:nvPr/>
        </p:nvSpPr>
        <p:spPr>
          <a:xfrm>
            <a:off x="1063020"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知识建模</a:t>
            </a:r>
          </a:p>
        </p:txBody>
      </p:sp>
      <p:grpSp>
        <p:nvGrpSpPr>
          <p:cNvPr id="44" name="组合 43">
            <a:extLst>
              <a:ext uri="{FF2B5EF4-FFF2-40B4-BE49-F238E27FC236}">
                <a16:creationId xmlns:a16="http://schemas.microsoft.com/office/drawing/2014/main" id="{E9AF6314-F989-410A-B4B3-5C03663D6D2E}"/>
              </a:ext>
            </a:extLst>
          </p:cNvPr>
          <p:cNvGrpSpPr/>
          <p:nvPr/>
        </p:nvGrpSpPr>
        <p:grpSpPr>
          <a:xfrm>
            <a:off x="4324617" y="2758216"/>
            <a:ext cx="2594342" cy="1700696"/>
            <a:chOff x="4293520" y="2950862"/>
            <a:chExt cx="1709492" cy="1700696"/>
          </a:xfrm>
        </p:grpSpPr>
        <p:sp>
          <p:nvSpPr>
            <p:cNvPr id="45" name="矩形 44">
              <a:extLst>
                <a:ext uri="{FF2B5EF4-FFF2-40B4-BE49-F238E27FC236}">
                  <a16:creationId xmlns:a16="http://schemas.microsoft.com/office/drawing/2014/main" id="{65832F47-26ED-4575-B43F-DF53C035A75A}"/>
                </a:ext>
              </a:extLst>
            </p:cNvPr>
            <p:cNvSpPr/>
            <p:nvPr/>
          </p:nvSpPr>
          <p:spPr>
            <a:xfrm>
              <a:off x="4537525" y="3126473"/>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知识合并</a:t>
              </a:r>
            </a:p>
          </p:txBody>
        </p:sp>
        <p:sp>
          <p:nvSpPr>
            <p:cNvPr id="46" name="矩形 45">
              <a:extLst>
                <a:ext uri="{FF2B5EF4-FFF2-40B4-BE49-F238E27FC236}">
                  <a16:creationId xmlns:a16="http://schemas.microsoft.com/office/drawing/2014/main" id="{62C79757-2AE4-4D1E-B8E8-0ED3386A6340}"/>
                </a:ext>
              </a:extLst>
            </p:cNvPr>
            <p:cNvSpPr/>
            <p:nvPr/>
          </p:nvSpPr>
          <p:spPr>
            <a:xfrm>
              <a:off x="5287298" y="4344031"/>
              <a:ext cx="596887" cy="28413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指代消解</a:t>
              </a:r>
            </a:p>
          </p:txBody>
        </p:sp>
        <p:sp>
          <p:nvSpPr>
            <p:cNvPr id="47" name="矩形 46">
              <a:extLst>
                <a:ext uri="{FF2B5EF4-FFF2-40B4-BE49-F238E27FC236}">
                  <a16:creationId xmlns:a16="http://schemas.microsoft.com/office/drawing/2014/main" id="{D051EEF6-CA06-4F09-B666-274327639780}"/>
                </a:ext>
              </a:extLst>
            </p:cNvPr>
            <p:cNvSpPr/>
            <p:nvPr/>
          </p:nvSpPr>
          <p:spPr>
            <a:xfrm>
              <a:off x="4554676" y="4128346"/>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实体链接</a:t>
              </a:r>
            </a:p>
          </p:txBody>
        </p:sp>
        <p:sp>
          <p:nvSpPr>
            <p:cNvPr id="48" name="矩形 47">
              <a:extLst>
                <a:ext uri="{FF2B5EF4-FFF2-40B4-BE49-F238E27FC236}">
                  <a16:creationId xmlns:a16="http://schemas.microsoft.com/office/drawing/2014/main" id="{7B3980EB-5571-4C7A-9656-B229561789C3}"/>
                </a:ext>
              </a:extLst>
            </p:cNvPr>
            <p:cNvSpPr/>
            <p:nvPr/>
          </p:nvSpPr>
          <p:spPr>
            <a:xfrm>
              <a:off x="4293520" y="2950862"/>
              <a:ext cx="1709492" cy="170069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知识融合</a:t>
              </a:r>
            </a:p>
          </p:txBody>
        </p:sp>
      </p:grpSp>
      <p:grpSp>
        <p:nvGrpSpPr>
          <p:cNvPr id="49" name="组合 48">
            <a:extLst>
              <a:ext uri="{FF2B5EF4-FFF2-40B4-BE49-F238E27FC236}">
                <a16:creationId xmlns:a16="http://schemas.microsoft.com/office/drawing/2014/main" id="{15856C5F-94BF-48AB-B7DA-291B455AD36A}"/>
              </a:ext>
            </a:extLst>
          </p:cNvPr>
          <p:cNvGrpSpPr/>
          <p:nvPr/>
        </p:nvGrpSpPr>
        <p:grpSpPr>
          <a:xfrm>
            <a:off x="8791199" y="2936460"/>
            <a:ext cx="1466387" cy="1315278"/>
            <a:chOff x="6884656" y="2877801"/>
            <a:chExt cx="1528215" cy="1315280"/>
          </a:xfrm>
        </p:grpSpPr>
        <p:sp>
          <p:nvSpPr>
            <p:cNvPr id="50" name="矩形 49">
              <a:extLst>
                <a:ext uri="{FF2B5EF4-FFF2-40B4-BE49-F238E27FC236}">
                  <a16:creationId xmlns:a16="http://schemas.microsoft.com/office/drawing/2014/main" id="{1B0E85C1-0B33-43B9-9FD7-110151424432}"/>
                </a:ext>
              </a:extLst>
            </p:cNvPr>
            <p:cNvSpPr/>
            <p:nvPr/>
          </p:nvSpPr>
          <p:spPr>
            <a:xfrm>
              <a:off x="7328352" y="2982176"/>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知识推理</a:t>
              </a:r>
            </a:p>
          </p:txBody>
        </p:sp>
        <p:sp>
          <p:nvSpPr>
            <p:cNvPr id="51" name="矩形 50">
              <a:extLst>
                <a:ext uri="{FF2B5EF4-FFF2-40B4-BE49-F238E27FC236}">
                  <a16:creationId xmlns:a16="http://schemas.microsoft.com/office/drawing/2014/main" id="{3C4F66C6-0BC1-43AD-A5B8-A4DC4DD05F4D}"/>
                </a:ext>
              </a:extLst>
            </p:cNvPr>
            <p:cNvSpPr/>
            <p:nvPr/>
          </p:nvSpPr>
          <p:spPr>
            <a:xfrm>
              <a:off x="7328352" y="3790527"/>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质量检测</a:t>
              </a:r>
            </a:p>
          </p:txBody>
        </p:sp>
        <p:sp>
          <p:nvSpPr>
            <p:cNvPr id="52" name="矩形 51">
              <a:extLst>
                <a:ext uri="{FF2B5EF4-FFF2-40B4-BE49-F238E27FC236}">
                  <a16:creationId xmlns:a16="http://schemas.microsoft.com/office/drawing/2014/main" id="{ADBDEC91-15D5-4042-9EBD-8684EF169B3D}"/>
                </a:ext>
              </a:extLst>
            </p:cNvPr>
            <p:cNvSpPr/>
            <p:nvPr/>
          </p:nvSpPr>
          <p:spPr>
            <a:xfrm>
              <a:off x="6884656" y="2877801"/>
              <a:ext cx="1528215"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知识计算</a:t>
              </a:r>
            </a:p>
          </p:txBody>
        </p:sp>
      </p:grpSp>
      <p:sp>
        <p:nvSpPr>
          <p:cNvPr id="53" name="矩形 52">
            <a:extLst>
              <a:ext uri="{FF2B5EF4-FFF2-40B4-BE49-F238E27FC236}">
                <a16:creationId xmlns:a16="http://schemas.microsoft.com/office/drawing/2014/main" id="{9146CE3E-7291-4C01-8D7B-880CD264C061}"/>
              </a:ext>
            </a:extLst>
          </p:cNvPr>
          <p:cNvSpPr/>
          <p:nvPr/>
        </p:nvSpPr>
        <p:spPr>
          <a:xfrm>
            <a:off x="929225" y="2618164"/>
            <a:ext cx="10657350" cy="2012219"/>
          </a:xfrm>
          <a:prstGeom prst="rect">
            <a:avLst/>
          </a:prstGeom>
          <a:no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dirty="0"/>
          </a:p>
        </p:txBody>
      </p:sp>
      <p:cxnSp>
        <p:nvCxnSpPr>
          <p:cNvPr id="54" name="直接箭头连接符 53">
            <a:extLst>
              <a:ext uri="{FF2B5EF4-FFF2-40B4-BE49-F238E27FC236}">
                <a16:creationId xmlns:a16="http://schemas.microsoft.com/office/drawing/2014/main" id="{122147D6-ACAC-4F82-8BE7-AB95B25C9019}"/>
              </a:ext>
            </a:extLst>
          </p:cNvPr>
          <p:cNvCxnSpPr>
            <a:cxnSpLocks/>
          </p:cNvCxnSpPr>
          <p:nvPr/>
        </p:nvCxnSpPr>
        <p:spPr>
          <a:xfrm>
            <a:off x="374355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FBEE576B-3042-4746-AF0E-2A91DEB0C11A}"/>
              </a:ext>
            </a:extLst>
          </p:cNvPr>
          <p:cNvGrpSpPr/>
          <p:nvPr/>
        </p:nvGrpSpPr>
        <p:grpSpPr>
          <a:xfrm>
            <a:off x="2137647" y="2758215"/>
            <a:ext cx="1528216" cy="1700697"/>
            <a:chOff x="2080148" y="2877802"/>
            <a:chExt cx="1528216" cy="1315280"/>
          </a:xfrm>
        </p:grpSpPr>
        <p:sp>
          <p:nvSpPr>
            <p:cNvPr id="56" name="矩形 55">
              <a:extLst>
                <a:ext uri="{FF2B5EF4-FFF2-40B4-BE49-F238E27FC236}">
                  <a16:creationId xmlns:a16="http://schemas.microsoft.com/office/drawing/2014/main" id="{1B9104EC-9AF3-4C08-BE13-6756D8073F15}"/>
                </a:ext>
              </a:extLst>
            </p:cNvPr>
            <p:cNvSpPr/>
            <p:nvPr/>
          </p:nvSpPr>
          <p:spPr>
            <a:xfrm>
              <a:off x="2489064" y="2921187"/>
              <a:ext cx="936000" cy="277958"/>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实体抽取</a:t>
              </a:r>
            </a:p>
          </p:txBody>
        </p:sp>
        <p:sp>
          <p:nvSpPr>
            <p:cNvPr id="57" name="矩形 56">
              <a:extLst>
                <a:ext uri="{FF2B5EF4-FFF2-40B4-BE49-F238E27FC236}">
                  <a16:creationId xmlns:a16="http://schemas.microsoft.com/office/drawing/2014/main" id="{52EE8C90-A6BD-4249-8456-94040DCF228B}"/>
                </a:ext>
              </a:extLst>
            </p:cNvPr>
            <p:cNvSpPr/>
            <p:nvPr/>
          </p:nvSpPr>
          <p:spPr>
            <a:xfrm>
              <a:off x="2491793" y="3262159"/>
              <a:ext cx="936000" cy="23552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关系抽取</a:t>
              </a:r>
            </a:p>
          </p:txBody>
        </p:sp>
        <p:sp>
          <p:nvSpPr>
            <p:cNvPr id="58" name="矩形 57">
              <a:extLst>
                <a:ext uri="{FF2B5EF4-FFF2-40B4-BE49-F238E27FC236}">
                  <a16:creationId xmlns:a16="http://schemas.microsoft.com/office/drawing/2014/main" id="{00AAE81F-4D18-4CCB-8B5C-A4E513278C5B}"/>
                </a:ext>
              </a:extLst>
            </p:cNvPr>
            <p:cNvSpPr/>
            <p:nvPr/>
          </p:nvSpPr>
          <p:spPr>
            <a:xfrm>
              <a:off x="2484824" y="3562514"/>
              <a:ext cx="936000" cy="26251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术语抽取</a:t>
              </a:r>
            </a:p>
          </p:txBody>
        </p:sp>
        <p:sp>
          <p:nvSpPr>
            <p:cNvPr id="59" name="矩形 58">
              <a:extLst>
                <a:ext uri="{FF2B5EF4-FFF2-40B4-BE49-F238E27FC236}">
                  <a16:creationId xmlns:a16="http://schemas.microsoft.com/office/drawing/2014/main" id="{B471A084-9224-44EA-85AA-9A7612BF5E45}"/>
                </a:ext>
              </a:extLst>
            </p:cNvPr>
            <p:cNvSpPr/>
            <p:nvPr/>
          </p:nvSpPr>
          <p:spPr>
            <a:xfrm>
              <a:off x="2080148" y="2877802"/>
              <a:ext cx="1528216"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知识抽取</a:t>
              </a:r>
            </a:p>
          </p:txBody>
        </p:sp>
      </p:grpSp>
      <p:cxnSp>
        <p:nvCxnSpPr>
          <p:cNvPr id="60" name="直接箭头连接符 59">
            <a:extLst>
              <a:ext uri="{FF2B5EF4-FFF2-40B4-BE49-F238E27FC236}">
                <a16:creationId xmlns:a16="http://schemas.microsoft.com/office/drawing/2014/main" id="{21A095B5-8371-4D30-8415-58F3901F7B40}"/>
              </a:ext>
            </a:extLst>
          </p:cNvPr>
          <p:cNvCxnSpPr>
            <a:cxnSpLocks/>
          </p:cNvCxnSpPr>
          <p:nvPr/>
        </p:nvCxnSpPr>
        <p:spPr>
          <a:xfrm>
            <a:off x="1549450" y="3608564"/>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左大括号 60">
            <a:extLst>
              <a:ext uri="{FF2B5EF4-FFF2-40B4-BE49-F238E27FC236}">
                <a16:creationId xmlns:a16="http://schemas.microsoft.com/office/drawing/2014/main" id="{94414E3B-C4B8-4764-9A46-699BAD6E1F08}"/>
              </a:ext>
            </a:extLst>
          </p:cNvPr>
          <p:cNvSpPr/>
          <p:nvPr/>
        </p:nvSpPr>
        <p:spPr>
          <a:xfrm>
            <a:off x="2426822"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左大括号 61">
            <a:extLst>
              <a:ext uri="{FF2B5EF4-FFF2-40B4-BE49-F238E27FC236}">
                <a16:creationId xmlns:a16="http://schemas.microsoft.com/office/drawing/2014/main" id="{11573409-E6F7-4B8D-B7A6-FFCDFDBD4005}"/>
              </a:ext>
            </a:extLst>
          </p:cNvPr>
          <p:cNvSpPr/>
          <p:nvPr/>
        </p:nvSpPr>
        <p:spPr>
          <a:xfrm>
            <a:off x="4590125"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365F3508-B6BE-4798-9480-E191D20D16F3}"/>
              </a:ext>
            </a:extLst>
          </p:cNvPr>
          <p:cNvSpPr/>
          <p:nvPr/>
        </p:nvSpPr>
        <p:spPr>
          <a:xfrm>
            <a:off x="7568967" y="2933827"/>
            <a:ext cx="572224" cy="137206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融合后的</a:t>
            </a:r>
            <a:endParaRPr lang="en-US" altLang="zh-CN" sz="1400" b="1" dirty="0">
              <a:solidFill>
                <a:schemeClr val="tx1"/>
              </a:solidFill>
            </a:endParaRPr>
          </a:p>
          <a:p>
            <a:pPr algn="ctr"/>
            <a:r>
              <a:rPr lang="zh-CN" altLang="en-US" sz="1400" b="1" dirty="0">
                <a:solidFill>
                  <a:schemeClr val="tx1"/>
                </a:solidFill>
              </a:rPr>
              <a:t>知识存储</a:t>
            </a:r>
          </a:p>
        </p:txBody>
      </p:sp>
      <p:cxnSp>
        <p:nvCxnSpPr>
          <p:cNvPr id="64" name="直接箭头连接符 63">
            <a:extLst>
              <a:ext uri="{FF2B5EF4-FFF2-40B4-BE49-F238E27FC236}">
                <a16:creationId xmlns:a16="http://schemas.microsoft.com/office/drawing/2014/main" id="{DDDF72DE-81A3-4E88-8D49-1FC14B17CDE0}"/>
              </a:ext>
            </a:extLst>
          </p:cNvPr>
          <p:cNvCxnSpPr>
            <a:cxnSpLocks/>
          </p:cNvCxnSpPr>
          <p:nvPr/>
        </p:nvCxnSpPr>
        <p:spPr>
          <a:xfrm>
            <a:off x="8218843"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97CCE929-328B-4178-AB99-4B1979B85548}"/>
              </a:ext>
            </a:extLst>
          </p:cNvPr>
          <p:cNvCxnSpPr>
            <a:cxnSpLocks/>
          </p:cNvCxnSpPr>
          <p:nvPr/>
        </p:nvCxnSpPr>
        <p:spPr>
          <a:xfrm>
            <a:off x="10348976"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A49114AF-591E-4BDD-AE24-40C5BA608949}"/>
              </a:ext>
            </a:extLst>
          </p:cNvPr>
          <p:cNvSpPr/>
          <p:nvPr/>
        </p:nvSpPr>
        <p:spPr>
          <a:xfrm>
            <a:off x="10971087"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知识更新</a:t>
            </a:r>
            <a:endParaRPr lang="en-US" altLang="zh-CN" sz="1400" b="1" dirty="0">
              <a:solidFill>
                <a:schemeClr val="tx1"/>
              </a:solidFill>
            </a:endParaRPr>
          </a:p>
        </p:txBody>
      </p:sp>
      <p:sp>
        <p:nvSpPr>
          <p:cNvPr id="67" name="矩形 66">
            <a:extLst>
              <a:ext uri="{FF2B5EF4-FFF2-40B4-BE49-F238E27FC236}">
                <a16:creationId xmlns:a16="http://schemas.microsoft.com/office/drawing/2014/main" id="{1B1FAFF2-790E-47F9-B3A2-E6355857D4B1}"/>
              </a:ext>
            </a:extLst>
          </p:cNvPr>
          <p:cNvSpPr/>
          <p:nvPr/>
        </p:nvSpPr>
        <p:spPr>
          <a:xfrm>
            <a:off x="2548926" y="4045539"/>
            <a:ext cx="936000" cy="33273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事件抽取</a:t>
            </a:r>
          </a:p>
        </p:txBody>
      </p:sp>
      <p:cxnSp>
        <p:nvCxnSpPr>
          <p:cNvPr id="68" name="直接箭头连接符 67">
            <a:extLst>
              <a:ext uri="{FF2B5EF4-FFF2-40B4-BE49-F238E27FC236}">
                <a16:creationId xmlns:a16="http://schemas.microsoft.com/office/drawing/2014/main" id="{8D920A62-30C8-47EE-8228-21EBC0A26451}"/>
              </a:ext>
            </a:extLst>
          </p:cNvPr>
          <p:cNvCxnSpPr>
            <a:cxnSpLocks/>
          </p:cNvCxnSpPr>
          <p:nvPr/>
        </p:nvCxnSpPr>
        <p:spPr>
          <a:xfrm>
            <a:off x="701012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655463F7-DE33-41DC-9EF8-1788A4F3CD53}"/>
              </a:ext>
            </a:extLst>
          </p:cNvPr>
          <p:cNvSpPr/>
          <p:nvPr/>
        </p:nvSpPr>
        <p:spPr>
          <a:xfrm>
            <a:off x="5832372" y="3812029"/>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实体消歧</a:t>
            </a:r>
          </a:p>
        </p:txBody>
      </p:sp>
      <p:sp>
        <p:nvSpPr>
          <p:cNvPr id="70" name="矩形 69">
            <a:extLst>
              <a:ext uri="{FF2B5EF4-FFF2-40B4-BE49-F238E27FC236}">
                <a16:creationId xmlns:a16="http://schemas.microsoft.com/office/drawing/2014/main" id="{088C65DE-4B27-4C1D-AB9D-F85FAB4FD40E}"/>
              </a:ext>
            </a:extLst>
          </p:cNvPr>
          <p:cNvSpPr/>
          <p:nvPr/>
        </p:nvSpPr>
        <p:spPr>
          <a:xfrm>
            <a:off x="5833876" y="349163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候选生成</a:t>
            </a:r>
          </a:p>
        </p:txBody>
      </p:sp>
      <p:sp>
        <p:nvSpPr>
          <p:cNvPr id="71" name="矩形 70">
            <a:extLst>
              <a:ext uri="{FF2B5EF4-FFF2-40B4-BE49-F238E27FC236}">
                <a16:creationId xmlns:a16="http://schemas.microsoft.com/office/drawing/2014/main" id="{5235E98C-89A0-4487-A92A-5D530B180EF5}"/>
              </a:ext>
            </a:extLst>
          </p:cNvPr>
          <p:cNvSpPr/>
          <p:nvPr/>
        </p:nvSpPr>
        <p:spPr>
          <a:xfrm>
            <a:off x="5823834" y="278510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本体对齐</a:t>
            </a:r>
          </a:p>
        </p:txBody>
      </p:sp>
      <p:sp>
        <p:nvSpPr>
          <p:cNvPr id="72" name="矩形 71">
            <a:extLst>
              <a:ext uri="{FF2B5EF4-FFF2-40B4-BE49-F238E27FC236}">
                <a16:creationId xmlns:a16="http://schemas.microsoft.com/office/drawing/2014/main" id="{8E9CD386-0247-4B4E-A89D-04B8CF80BB1C}"/>
              </a:ext>
            </a:extLst>
          </p:cNvPr>
          <p:cNvSpPr/>
          <p:nvPr/>
        </p:nvSpPr>
        <p:spPr>
          <a:xfrm>
            <a:off x="5826479" y="3113835"/>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实体匹配</a:t>
            </a:r>
          </a:p>
        </p:txBody>
      </p:sp>
    </p:spTree>
    <p:extLst>
      <p:ext uri="{BB962C8B-B14F-4D97-AF65-F5344CB8AC3E}">
        <p14:creationId xmlns:p14="http://schemas.microsoft.com/office/powerpoint/2010/main" val="4174102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43AC9-DE8B-4421-9F8D-59B2BB258533}"/>
              </a:ext>
            </a:extLst>
          </p:cNvPr>
          <p:cNvSpPr>
            <a:spLocks noGrp="1"/>
          </p:cNvSpPr>
          <p:nvPr>
            <p:ph type="title"/>
          </p:nvPr>
        </p:nvSpPr>
        <p:spPr/>
        <p:txBody>
          <a:bodyPr/>
          <a:lstStyle/>
          <a:p>
            <a:r>
              <a:rPr lang="zh-CN" altLang="en-US" dirty="0"/>
              <a:t>四、任务拆分</a:t>
            </a:r>
          </a:p>
        </p:txBody>
      </p:sp>
      <p:sp>
        <p:nvSpPr>
          <p:cNvPr id="3" name="内容占位符 2">
            <a:extLst>
              <a:ext uri="{FF2B5EF4-FFF2-40B4-BE49-F238E27FC236}">
                <a16:creationId xmlns:a16="http://schemas.microsoft.com/office/drawing/2014/main" id="{B0E70CE3-2B4B-4426-86D5-1C1081A36916}"/>
              </a:ext>
            </a:extLst>
          </p:cNvPr>
          <p:cNvSpPr>
            <a:spLocks noGrp="1"/>
          </p:cNvSpPr>
          <p:nvPr>
            <p:ph sz="quarter" idx="13"/>
          </p:nvPr>
        </p:nvSpPr>
        <p:spPr/>
        <p:txBody>
          <a:bodyPr/>
          <a:lstStyle/>
          <a:p>
            <a:r>
              <a:rPr lang="zh-CN" altLang="en-US" dirty="0"/>
              <a:t>知识计算：</a:t>
            </a:r>
            <a:endParaRPr lang="en-US" altLang="zh-CN" dirty="0"/>
          </a:p>
          <a:p>
            <a:r>
              <a:rPr lang="zh-CN" altLang="en-US" dirty="0"/>
              <a:t>知识推理</a:t>
            </a:r>
            <a:endParaRPr lang="en-US" altLang="zh-CN" dirty="0"/>
          </a:p>
          <a:p>
            <a:r>
              <a:rPr lang="zh-CN" altLang="en-US" dirty="0"/>
              <a:t>质量检测</a:t>
            </a:r>
            <a:endParaRPr lang="en-US" altLang="zh-CN" dirty="0"/>
          </a:p>
          <a:p>
            <a:endParaRPr lang="zh-CN" altLang="en-US" dirty="0"/>
          </a:p>
        </p:txBody>
      </p:sp>
    </p:spTree>
    <p:extLst>
      <p:ext uri="{BB962C8B-B14F-4D97-AF65-F5344CB8AC3E}">
        <p14:creationId xmlns:p14="http://schemas.microsoft.com/office/powerpoint/2010/main" val="4192900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CB371-C3BF-4BF4-B731-7FFA0C03A9E5}"/>
              </a:ext>
            </a:extLst>
          </p:cNvPr>
          <p:cNvSpPr>
            <a:spLocks noGrp="1"/>
          </p:cNvSpPr>
          <p:nvPr>
            <p:ph type="title"/>
          </p:nvPr>
        </p:nvSpPr>
        <p:spPr/>
        <p:txBody>
          <a:bodyPr/>
          <a:lstStyle/>
          <a:p>
            <a:r>
              <a:rPr lang="zh-CN" altLang="en-US" dirty="0"/>
              <a:t>四、任务拆分</a:t>
            </a:r>
          </a:p>
        </p:txBody>
      </p:sp>
      <p:sp>
        <p:nvSpPr>
          <p:cNvPr id="25" name="左大括号 24">
            <a:extLst>
              <a:ext uri="{FF2B5EF4-FFF2-40B4-BE49-F238E27FC236}">
                <a16:creationId xmlns:a16="http://schemas.microsoft.com/office/drawing/2014/main" id="{16689905-9788-4F67-A8EF-F476326A8ABD}"/>
              </a:ext>
            </a:extLst>
          </p:cNvPr>
          <p:cNvSpPr/>
          <p:nvPr/>
        </p:nvSpPr>
        <p:spPr>
          <a:xfrm>
            <a:off x="9099251"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AF265797-AD08-4AC4-BD4E-D57EE61CC9D2}"/>
              </a:ext>
            </a:extLst>
          </p:cNvPr>
          <p:cNvCxnSpPr>
            <a:cxnSpLocks/>
          </p:cNvCxnSpPr>
          <p:nvPr/>
        </p:nvCxnSpPr>
        <p:spPr>
          <a:xfrm flipV="1">
            <a:off x="6188405" y="4693013"/>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80F0BCC2-B8E5-4F86-BBBF-2178D26B1EB9}"/>
              </a:ext>
            </a:extLst>
          </p:cNvPr>
          <p:cNvSpPr/>
          <p:nvPr/>
        </p:nvSpPr>
        <p:spPr>
          <a:xfrm>
            <a:off x="5634406" y="6232852"/>
            <a:ext cx="1107996" cy="369332"/>
          </a:xfrm>
          <a:prstGeom prst="rect">
            <a:avLst/>
          </a:prstGeom>
        </p:spPr>
        <p:txBody>
          <a:bodyPr wrap="none">
            <a:spAutoFit/>
          </a:bodyPr>
          <a:lstStyle/>
          <a:p>
            <a:pPr algn="ctr"/>
            <a:r>
              <a:rPr lang="zh-CN" altLang="en-US" b="1" dirty="0">
                <a:solidFill>
                  <a:srgbClr val="5B9BD5"/>
                </a:solidFill>
              </a:rPr>
              <a:t>数据采集</a:t>
            </a:r>
          </a:p>
        </p:txBody>
      </p:sp>
      <p:cxnSp>
        <p:nvCxnSpPr>
          <p:cNvPr id="39" name="直接箭头连接符 38">
            <a:extLst>
              <a:ext uri="{FF2B5EF4-FFF2-40B4-BE49-F238E27FC236}">
                <a16:creationId xmlns:a16="http://schemas.microsoft.com/office/drawing/2014/main" id="{563722BC-7D1C-4D4B-8789-582E64C109E6}"/>
              </a:ext>
            </a:extLst>
          </p:cNvPr>
          <p:cNvCxnSpPr>
            <a:cxnSpLocks/>
          </p:cNvCxnSpPr>
          <p:nvPr/>
        </p:nvCxnSpPr>
        <p:spPr>
          <a:xfrm flipV="1">
            <a:off x="6187024" y="5673927"/>
            <a:ext cx="0" cy="5589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D30FC866-4B78-4141-811A-0640D63DC76F}"/>
              </a:ext>
            </a:extLst>
          </p:cNvPr>
          <p:cNvSpPr/>
          <p:nvPr/>
        </p:nvSpPr>
        <p:spPr>
          <a:xfrm>
            <a:off x="5518990" y="5292102"/>
            <a:ext cx="1338828" cy="369332"/>
          </a:xfrm>
          <a:prstGeom prst="rect">
            <a:avLst/>
          </a:prstGeom>
        </p:spPr>
        <p:txBody>
          <a:bodyPr wrap="none">
            <a:spAutoFit/>
          </a:bodyPr>
          <a:lstStyle/>
          <a:p>
            <a:pPr algn="ctr"/>
            <a:r>
              <a:rPr lang="zh-CN" altLang="en-US" b="1" dirty="0">
                <a:solidFill>
                  <a:srgbClr val="5B9BD5"/>
                </a:solidFill>
              </a:rPr>
              <a:t>数据预处理</a:t>
            </a:r>
          </a:p>
        </p:txBody>
      </p:sp>
      <p:sp>
        <p:nvSpPr>
          <p:cNvPr id="41" name="矩形 40">
            <a:extLst>
              <a:ext uri="{FF2B5EF4-FFF2-40B4-BE49-F238E27FC236}">
                <a16:creationId xmlns:a16="http://schemas.microsoft.com/office/drawing/2014/main" id="{A640C35A-C2AE-435D-92D3-0594AD409599}"/>
              </a:ext>
            </a:extLst>
          </p:cNvPr>
          <p:cNvSpPr/>
          <p:nvPr/>
        </p:nvSpPr>
        <p:spPr>
          <a:xfrm>
            <a:off x="10823465" y="2735218"/>
            <a:ext cx="714124" cy="181669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5540F49-24F0-448B-833F-64AA153992D9}"/>
              </a:ext>
            </a:extLst>
          </p:cNvPr>
          <p:cNvSpPr txBox="1"/>
          <p:nvPr/>
        </p:nvSpPr>
        <p:spPr>
          <a:xfrm>
            <a:off x="-44551" y="3151237"/>
            <a:ext cx="950599" cy="923330"/>
          </a:xfrm>
          <a:prstGeom prst="rect">
            <a:avLst/>
          </a:prstGeom>
          <a:noFill/>
        </p:spPr>
        <p:txBody>
          <a:bodyPr wrap="square" rtlCol="0">
            <a:spAutoFit/>
          </a:bodyPr>
          <a:lstStyle/>
          <a:p>
            <a:pPr algn="ctr"/>
            <a:r>
              <a:rPr lang="zh-CN" altLang="en-US" b="1" dirty="0">
                <a:solidFill>
                  <a:srgbClr val="5B9BD5"/>
                </a:solidFill>
              </a:rPr>
              <a:t>知识图谱系统构建</a:t>
            </a:r>
          </a:p>
        </p:txBody>
      </p:sp>
      <p:sp>
        <p:nvSpPr>
          <p:cNvPr id="43" name="矩形 42">
            <a:extLst>
              <a:ext uri="{FF2B5EF4-FFF2-40B4-BE49-F238E27FC236}">
                <a16:creationId xmlns:a16="http://schemas.microsoft.com/office/drawing/2014/main" id="{02CC6DD1-D9C3-43FA-8995-B6BA12EBC7CA}"/>
              </a:ext>
            </a:extLst>
          </p:cNvPr>
          <p:cNvSpPr/>
          <p:nvPr/>
        </p:nvSpPr>
        <p:spPr>
          <a:xfrm>
            <a:off x="1063020"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知识建模</a:t>
            </a:r>
          </a:p>
        </p:txBody>
      </p:sp>
      <p:grpSp>
        <p:nvGrpSpPr>
          <p:cNvPr id="44" name="组合 43">
            <a:extLst>
              <a:ext uri="{FF2B5EF4-FFF2-40B4-BE49-F238E27FC236}">
                <a16:creationId xmlns:a16="http://schemas.microsoft.com/office/drawing/2014/main" id="{E9AF6314-F989-410A-B4B3-5C03663D6D2E}"/>
              </a:ext>
            </a:extLst>
          </p:cNvPr>
          <p:cNvGrpSpPr/>
          <p:nvPr/>
        </p:nvGrpSpPr>
        <p:grpSpPr>
          <a:xfrm>
            <a:off x="4324617" y="2758216"/>
            <a:ext cx="2594342" cy="1700696"/>
            <a:chOff x="4293520" y="2950862"/>
            <a:chExt cx="1709492" cy="1700696"/>
          </a:xfrm>
        </p:grpSpPr>
        <p:sp>
          <p:nvSpPr>
            <p:cNvPr id="45" name="矩形 44">
              <a:extLst>
                <a:ext uri="{FF2B5EF4-FFF2-40B4-BE49-F238E27FC236}">
                  <a16:creationId xmlns:a16="http://schemas.microsoft.com/office/drawing/2014/main" id="{65832F47-26ED-4575-B43F-DF53C035A75A}"/>
                </a:ext>
              </a:extLst>
            </p:cNvPr>
            <p:cNvSpPr/>
            <p:nvPr/>
          </p:nvSpPr>
          <p:spPr>
            <a:xfrm>
              <a:off x="4537525" y="3126473"/>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知识合并</a:t>
              </a:r>
            </a:p>
          </p:txBody>
        </p:sp>
        <p:sp>
          <p:nvSpPr>
            <p:cNvPr id="46" name="矩形 45">
              <a:extLst>
                <a:ext uri="{FF2B5EF4-FFF2-40B4-BE49-F238E27FC236}">
                  <a16:creationId xmlns:a16="http://schemas.microsoft.com/office/drawing/2014/main" id="{62C79757-2AE4-4D1E-B8E8-0ED3386A6340}"/>
                </a:ext>
              </a:extLst>
            </p:cNvPr>
            <p:cNvSpPr/>
            <p:nvPr/>
          </p:nvSpPr>
          <p:spPr>
            <a:xfrm>
              <a:off x="5287298" y="4344031"/>
              <a:ext cx="596887" cy="28413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指代消解</a:t>
              </a:r>
            </a:p>
          </p:txBody>
        </p:sp>
        <p:sp>
          <p:nvSpPr>
            <p:cNvPr id="47" name="矩形 46">
              <a:extLst>
                <a:ext uri="{FF2B5EF4-FFF2-40B4-BE49-F238E27FC236}">
                  <a16:creationId xmlns:a16="http://schemas.microsoft.com/office/drawing/2014/main" id="{D051EEF6-CA06-4F09-B666-274327639780}"/>
                </a:ext>
              </a:extLst>
            </p:cNvPr>
            <p:cNvSpPr/>
            <p:nvPr/>
          </p:nvSpPr>
          <p:spPr>
            <a:xfrm>
              <a:off x="4554676" y="4128346"/>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实体链接</a:t>
              </a:r>
            </a:p>
          </p:txBody>
        </p:sp>
        <p:sp>
          <p:nvSpPr>
            <p:cNvPr id="48" name="矩形 47">
              <a:extLst>
                <a:ext uri="{FF2B5EF4-FFF2-40B4-BE49-F238E27FC236}">
                  <a16:creationId xmlns:a16="http://schemas.microsoft.com/office/drawing/2014/main" id="{7B3980EB-5571-4C7A-9656-B229561789C3}"/>
                </a:ext>
              </a:extLst>
            </p:cNvPr>
            <p:cNvSpPr/>
            <p:nvPr/>
          </p:nvSpPr>
          <p:spPr>
            <a:xfrm>
              <a:off x="4293520" y="2950862"/>
              <a:ext cx="1709492" cy="170069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知识融合</a:t>
              </a:r>
            </a:p>
          </p:txBody>
        </p:sp>
      </p:grpSp>
      <p:grpSp>
        <p:nvGrpSpPr>
          <p:cNvPr id="49" name="组合 48">
            <a:extLst>
              <a:ext uri="{FF2B5EF4-FFF2-40B4-BE49-F238E27FC236}">
                <a16:creationId xmlns:a16="http://schemas.microsoft.com/office/drawing/2014/main" id="{15856C5F-94BF-48AB-B7DA-291B455AD36A}"/>
              </a:ext>
            </a:extLst>
          </p:cNvPr>
          <p:cNvGrpSpPr/>
          <p:nvPr/>
        </p:nvGrpSpPr>
        <p:grpSpPr>
          <a:xfrm>
            <a:off x="8791199" y="2936460"/>
            <a:ext cx="1466387" cy="1315278"/>
            <a:chOff x="6884656" y="2877801"/>
            <a:chExt cx="1528215" cy="1315280"/>
          </a:xfrm>
        </p:grpSpPr>
        <p:sp>
          <p:nvSpPr>
            <p:cNvPr id="50" name="矩形 49">
              <a:extLst>
                <a:ext uri="{FF2B5EF4-FFF2-40B4-BE49-F238E27FC236}">
                  <a16:creationId xmlns:a16="http://schemas.microsoft.com/office/drawing/2014/main" id="{1B0E85C1-0B33-43B9-9FD7-110151424432}"/>
                </a:ext>
              </a:extLst>
            </p:cNvPr>
            <p:cNvSpPr/>
            <p:nvPr/>
          </p:nvSpPr>
          <p:spPr>
            <a:xfrm>
              <a:off x="7328352" y="2982176"/>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知识推理</a:t>
              </a:r>
            </a:p>
          </p:txBody>
        </p:sp>
        <p:sp>
          <p:nvSpPr>
            <p:cNvPr id="51" name="矩形 50">
              <a:extLst>
                <a:ext uri="{FF2B5EF4-FFF2-40B4-BE49-F238E27FC236}">
                  <a16:creationId xmlns:a16="http://schemas.microsoft.com/office/drawing/2014/main" id="{3C4F66C6-0BC1-43AD-A5B8-A4DC4DD05F4D}"/>
                </a:ext>
              </a:extLst>
            </p:cNvPr>
            <p:cNvSpPr/>
            <p:nvPr/>
          </p:nvSpPr>
          <p:spPr>
            <a:xfrm>
              <a:off x="7328352" y="3790527"/>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质量检测</a:t>
              </a:r>
            </a:p>
          </p:txBody>
        </p:sp>
        <p:sp>
          <p:nvSpPr>
            <p:cNvPr id="52" name="矩形 51">
              <a:extLst>
                <a:ext uri="{FF2B5EF4-FFF2-40B4-BE49-F238E27FC236}">
                  <a16:creationId xmlns:a16="http://schemas.microsoft.com/office/drawing/2014/main" id="{ADBDEC91-15D5-4042-9EBD-8684EF169B3D}"/>
                </a:ext>
              </a:extLst>
            </p:cNvPr>
            <p:cNvSpPr/>
            <p:nvPr/>
          </p:nvSpPr>
          <p:spPr>
            <a:xfrm>
              <a:off x="6884656" y="2877801"/>
              <a:ext cx="1528215"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知识计算</a:t>
              </a:r>
            </a:p>
          </p:txBody>
        </p:sp>
      </p:grpSp>
      <p:sp>
        <p:nvSpPr>
          <p:cNvPr id="53" name="矩形 52">
            <a:extLst>
              <a:ext uri="{FF2B5EF4-FFF2-40B4-BE49-F238E27FC236}">
                <a16:creationId xmlns:a16="http://schemas.microsoft.com/office/drawing/2014/main" id="{9146CE3E-7291-4C01-8D7B-880CD264C061}"/>
              </a:ext>
            </a:extLst>
          </p:cNvPr>
          <p:cNvSpPr/>
          <p:nvPr/>
        </p:nvSpPr>
        <p:spPr>
          <a:xfrm>
            <a:off x="929225" y="2618164"/>
            <a:ext cx="10657350" cy="2012219"/>
          </a:xfrm>
          <a:prstGeom prst="rect">
            <a:avLst/>
          </a:prstGeom>
          <a:no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dirty="0"/>
          </a:p>
        </p:txBody>
      </p:sp>
      <p:cxnSp>
        <p:nvCxnSpPr>
          <p:cNvPr id="54" name="直接箭头连接符 53">
            <a:extLst>
              <a:ext uri="{FF2B5EF4-FFF2-40B4-BE49-F238E27FC236}">
                <a16:creationId xmlns:a16="http://schemas.microsoft.com/office/drawing/2014/main" id="{122147D6-ACAC-4F82-8BE7-AB95B25C9019}"/>
              </a:ext>
            </a:extLst>
          </p:cNvPr>
          <p:cNvCxnSpPr>
            <a:cxnSpLocks/>
          </p:cNvCxnSpPr>
          <p:nvPr/>
        </p:nvCxnSpPr>
        <p:spPr>
          <a:xfrm>
            <a:off x="374355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FBEE576B-3042-4746-AF0E-2A91DEB0C11A}"/>
              </a:ext>
            </a:extLst>
          </p:cNvPr>
          <p:cNvGrpSpPr/>
          <p:nvPr/>
        </p:nvGrpSpPr>
        <p:grpSpPr>
          <a:xfrm>
            <a:off x="2137647" y="2758215"/>
            <a:ext cx="1528216" cy="1700697"/>
            <a:chOff x="2080148" y="2877802"/>
            <a:chExt cx="1528216" cy="1315280"/>
          </a:xfrm>
        </p:grpSpPr>
        <p:sp>
          <p:nvSpPr>
            <p:cNvPr id="56" name="矩形 55">
              <a:extLst>
                <a:ext uri="{FF2B5EF4-FFF2-40B4-BE49-F238E27FC236}">
                  <a16:creationId xmlns:a16="http://schemas.microsoft.com/office/drawing/2014/main" id="{1B9104EC-9AF3-4C08-BE13-6756D8073F15}"/>
                </a:ext>
              </a:extLst>
            </p:cNvPr>
            <p:cNvSpPr/>
            <p:nvPr/>
          </p:nvSpPr>
          <p:spPr>
            <a:xfrm>
              <a:off x="2489064" y="2921187"/>
              <a:ext cx="936000" cy="277958"/>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实体抽取</a:t>
              </a:r>
            </a:p>
          </p:txBody>
        </p:sp>
        <p:sp>
          <p:nvSpPr>
            <p:cNvPr id="57" name="矩形 56">
              <a:extLst>
                <a:ext uri="{FF2B5EF4-FFF2-40B4-BE49-F238E27FC236}">
                  <a16:creationId xmlns:a16="http://schemas.microsoft.com/office/drawing/2014/main" id="{52EE8C90-A6BD-4249-8456-94040DCF228B}"/>
                </a:ext>
              </a:extLst>
            </p:cNvPr>
            <p:cNvSpPr/>
            <p:nvPr/>
          </p:nvSpPr>
          <p:spPr>
            <a:xfrm>
              <a:off x="2491793" y="3262159"/>
              <a:ext cx="936000" cy="23552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关系抽取</a:t>
              </a:r>
            </a:p>
          </p:txBody>
        </p:sp>
        <p:sp>
          <p:nvSpPr>
            <p:cNvPr id="58" name="矩形 57">
              <a:extLst>
                <a:ext uri="{FF2B5EF4-FFF2-40B4-BE49-F238E27FC236}">
                  <a16:creationId xmlns:a16="http://schemas.microsoft.com/office/drawing/2014/main" id="{00AAE81F-4D18-4CCB-8B5C-A4E513278C5B}"/>
                </a:ext>
              </a:extLst>
            </p:cNvPr>
            <p:cNvSpPr/>
            <p:nvPr/>
          </p:nvSpPr>
          <p:spPr>
            <a:xfrm>
              <a:off x="2484824" y="3562514"/>
              <a:ext cx="936000" cy="26251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术语抽取</a:t>
              </a:r>
            </a:p>
          </p:txBody>
        </p:sp>
        <p:sp>
          <p:nvSpPr>
            <p:cNvPr id="59" name="矩形 58">
              <a:extLst>
                <a:ext uri="{FF2B5EF4-FFF2-40B4-BE49-F238E27FC236}">
                  <a16:creationId xmlns:a16="http://schemas.microsoft.com/office/drawing/2014/main" id="{B471A084-9224-44EA-85AA-9A7612BF5E45}"/>
                </a:ext>
              </a:extLst>
            </p:cNvPr>
            <p:cNvSpPr/>
            <p:nvPr/>
          </p:nvSpPr>
          <p:spPr>
            <a:xfrm>
              <a:off x="2080148" y="2877802"/>
              <a:ext cx="1528216"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知识抽取</a:t>
              </a:r>
            </a:p>
          </p:txBody>
        </p:sp>
      </p:grpSp>
      <p:cxnSp>
        <p:nvCxnSpPr>
          <p:cNvPr id="60" name="直接箭头连接符 59">
            <a:extLst>
              <a:ext uri="{FF2B5EF4-FFF2-40B4-BE49-F238E27FC236}">
                <a16:creationId xmlns:a16="http://schemas.microsoft.com/office/drawing/2014/main" id="{21A095B5-8371-4D30-8415-58F3901F7B40}"/>
              </a:ext>
            </a:extLst>
          </p:cNvPr>
          <p:cNvCxnSpPr>
            <a:cxnSpLocks/>
          </p:cNvCxnSpPr>
          <p:nvPr/>
        </p:nvCxnSpPr>
        <p:spPr>
          <a:xfrm>
            <a:off x="1549450" y="3608564"/>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左大括号 60">
            <a:extLst>
              <a:ext uri="{FF2B5EF4-FFF2-40B4-BE49-F238E27FC236}">
                <a16:creationId xmlns:a16="http://schemas.microsoft.com/office/drawing/2014/main" id="{94414E3B-C4B8-4764-9A46-699BAD6E1F08}"/>
              </a:ext>
            </a:extLst>
          </p:cNvPr>
          <p:cNvSpPr/>
          <p:nvPr/>
        </p:nvSpPr>
        <p:spPr>
          <a:xfrm>
            <a:off x="2426822"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左大括号 61">
            <a:extLst>
              <a:ext uri="{FF2B5EF4-FFF2-40B4-BE49-F238E27FC236}">
                <a16:creationId xmlns:a16="http://schemas.microsoft.com/office/drawing/2014/main" id="{11573409-E6F7-4B8D-B7A6-FFCDFDBD4005}"/>
              </a:ext>
            </a:extLst>
          </p:cNvPr>
          <p:cNvSpPr/>
          <p:nvPr/>
        </p:nvSpPr>
        <p:spPr>
          <a:xfrm>
            <a:off x="4590125" y="306574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365F3508-B6BE-4798-9480-E191D20D16F3}"/>
              </a:ext>
            </a:extLst>
          </p:cNvPr>
          <p:cNvSpPr/>
          <p:nvPr/>
        </p:nvSpPr>
        <p:spPr>
          <a:xfrm>
            <a:off x="7568967" y="2933827"/>
            <a:ext cx="572224" cy="137206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融合后的</a:t>
            </a:r>
            <a:endParaRPr lang="en-US" altLang="zh-CN" sz="1400" b="1" dirty="0">
              <a:solidFill>
                <a:schemeClr val="tx1"/>
              </a:solidFill>
            </a:endParaRPr>
          </a:p>
          <a:p>
            <a:pPr algn="ctr"/>
            <a:r>
              <a:rPr lang="zh-CN" altLang="en-US" sz="1400" b="1" dirty="0">
                <a:solidFill>
                  <a:schemeClr val="tx1"/>
                </a:solidFill>
              </a:rPr>
              <a:t>知识存储</a:t>
            </a:r>
          </a:p>
        </p:txBody>
      </p:sp>
      <p:cxnSp>
        <p:nvCxnSpPr>
          <p:cNvPr id="64" name="直接箭头连接符 63">
            <a:extLst>
              <a:ext uri="{FF2B5EF4-FFF2-40B4-BE49-F238E27FC236}">
                <a16:creationId xmlns:a16="http://schemas.microsoft.com/office/drawing/2014/main" id="{DDDF72DE-81A3-4E88-8D49-1FC14B17CDE0}"/>
              </a:ext>
            </a:extLst>
          </p:cNvPr>
          <p:cNvCxnSpPr>
            <a:cxnSpLocks/>
          </p:cNvCxnSpPr>
          <p:nvPr/>
        </p:nvCxnSpPr>
        <p:spPr>
          <a:xfrm>
            <a:off x="8218843"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97CCE929-328B-4178-AB99-4B1979B85548}"/>
              </a:ext>
            </a:extLst>
          </p:cNvPr>
          <p:cNvCxnSpPr>
            <a:cxnSpLocks/>
          </p:cNvCxnSpPr>
          <p:nvPr/>
        </p:nvCxnSpPr>
        <p:spPr>
          <a:xfrm>
            <a:off x="10348976" y="359343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A49114AF-591E-4BDD-AE24-40C5BA608949}"/>
              </a:ext>
            </a:extLst>
          </p:cNvPr>
          <p:cNvSpPr/>
          <p:nvPr/>
        </p:nvSpPr>
        <p:spPr>
          <a:xfrm>
            <a:off x="10971087" y="296280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知识更新</a:t>
            </a:r>
            <a:endParaRPr lang="en-US" altLang="zh-CN" sz="1400" b="1" dirty="0">
              <a:solidFill>
                <a:schemeClr val="tx1"/>
              </a:solidFill>
            </a:endParaRPr>
          </a:p>
        </p:txBody>
      </p:sp>
      <p:sp>
        <p:nvSpPr>
          <p:cNvPr id="67" name="矩形 66">
            <a:extLst>
              <a:ext uri="{FF2B5EF4-FFF2-40B4-BE49-F238E27FC236}">
                <a16:creationId xmlns:a16="http://schemas.microsoft.com/office/drawing/2014/main" id="{1B1FAFF2-790E-47F9-B3A2-E6355857D4B1}"/>
              </a:ext>
            </a:extLst>
          </p:cNvPr>
          <p:cNvSpPr/>
          <p:nvPr/>
        </p:nvSpPr>
        <p:spPr>
          <a:xfrm>
            <a:off x="2548926" y="4045539"/>
            <a:ext cx="936000" cy="33273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事件抽取</a:t>
            </a:r>
          </a:p>
        </p:txBody>
      </p:sp>
      <p:cxnSp>
        <p:nvCxnSpPr>
          <p:cNvPr id="68" name="直接箭头连接符 67">
            <a:extLst>
              <a:ext uri="{FF2B5EF4-FFF2-40B4-BE49-F238E27FC236}">
                <a16:creationId xmlns:a16="http://schemas.microsoft.com/office/drawing/2014/main" id="{8D920A62-30C8-47EE-8228-21EBC0A26451}"/>
              </a:ext>
            </a:extLst>
          </p:cNvPr>
          <p:cNvCxnSpPr>
            <a:cxnSpLocks/>
          </p:cNvCxnSpPr>
          <p:nvPr/>
        </p:nvCxnSpPr>
        <p:spPr>
          <a:xfrm>
            <a:off x="7010129" y="359878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655463F7-DE33-41DC-9EF8-1788A4F3CD53}"/>
              </a:ext>
            </a:extLst>
          </p:cNvPr>
          <p:cNvSpPr/>
          <p:nvPr/>
        </p:nvSpPr>
        <p:spPr>
          <a:xfrm>
            <a:off x="5832372" y="3812029"/>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实体消歧</a:t>
            </a:r>
          </a:p>
        </p:txBody>
      </p:sp>
      <p:sp>
        <p:nvSpPr>
          <p:cNvPr id="70" name="矩形 69">
            <a:extLst>
              <a:ext uri="{FF2B5EF4-FFF2-40B4-BE49-F238E27FC236}">
                <a16:creationId xmlns:a16="http://schemas.microsoft.com/office/drawing/2014/main" id="{088C65DE-4B27-4C1D-AB9D-F85FAB4FD40E}"/>
              </a:ext>
            </a:extLst>
          </p:cNvPr>
          <p:cNvSpPr/>
          <p:nvPr/>
        </p:nvSpPr>
        <p:spPr>
          <a:xfrm>
            <a:off x="5833876" y="349163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候选生成</a:t>
            </a:r>
          </a:p>
        </p:txBody>
      </p:sp>
      <p:sp>
        <p:nvSpPr>
          <p:cNvPr id="71" name="矩形 70">
            <a:extLst>
              <a:ext uri="{FF2B5EF4-FFF2-40B4-BE49-F238E27FC236}">
                <a16:creationId xmlns:a16="http://schemas.microsoft.com/office/drawing/2014/main" id="{5235E98C-89A0-4487-A92A-5D530B180EF5}"/>
              </a:ext>
            </a:extLst>
          </p:cNvPr>
          <p:cNvSpPr/>
          <p:nvPr/>
        </p:nvSpPr>
        <p:spPr>
          <a:xfrm>
            <a:off x="5823834" y="278510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本体对齐</a:t>
            </a:r>
          </a:p>
        </p:txBody>
      </p:sp>
      <p:sp>
        <p:nvSpPr>
          <p:cNvPr id="72" name="矩形 71">
            <a:extLst>
              <a:ext uri="{FF2B5EF4-FFF2-40B4-BE49-F238E27FC236}">
                <a16:creationId xmlns:a16="http://schemas.microsoft.com/office/drawing/2014/main" id="{8E9CD386-0247-4B4E-A89D-04B8CF80BB1C}"/>
              </a:ext>
            </a:extLst>
          </p:cNvPr>
          <p:cNvSpPr/>
          <p:nvPr/>
        </p:nvSpPr>
        <p:spPr>
          <a:xfrm>
            <a:off x="5826479" y="3113835"/>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实体匹配</a:t>
            </a:r>
          </a:p>
        </p:txBody>
      </p:sp>
    </p:spTree>
    <p:extLst>
      <p:ext uri="{BB962C8B-B14F-4D97-AF65-F5344CB8AC3E}">
        <p14:creationId xmlns:p14="http://schemas.microsoft.com/office/powerpoint/2010/main" val="2063350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EE8E0-9B25-4770-BAA9-26023B5892E7}"/>
              </a:ext>
            </a:extLst>
          </p:cNvPr>
          <p:cNvSpPr>
            <a:spLocks noGrp="1"/>
          </p:cNvSpPr>
          <p:nvPr>
            <p:ph type="title"/>
          </p:nvPr>
        </p:nvSpPr>
        <p:spPr/>
        <p:txBody>
          <a:bodyPr/>
          <a:lstStyle/>
          <a:p>
            <a:pPr algn="l"/>
            <a:r>
              <a:rPr lang="zh-CN" altLang="en-US" dirty="0"/>
              <a:t>五、问题探讨</a:t>
            </a:r>
          </a:p>
        </p:txBody>
      </p:sp>
      <p:sp>
        <p:nvSpPr>
          <p:cNvPr id="3" name="内容占位符 2">
            <a:extLst>
              <a:ext uri="{FF2B5EF4-FFF2-40B4-BE49-F238E27FC236}">
                <a16:creationId xmlns:a16="http://schemas.microsoft.com/office/drawing/2014/main" id="{80D9B94C-A44A-48CE-BCE0-752B69551C83}"/>
              </a:ext>
            </a:extLst>
          </p:cNvPr>
          <p:cNvSpPr>
            <a:spLocks noGrp="1"/>
          </p:cNvSpPr>
          <p:nvPr>
            <p:ph sz="quarter" idx="13"/>
          </p:nvPr>
        </p:nvSpPr>
        <p:spPr/>
        <p:txBody>
          <a:bodyPr/>
          <a:lstStyle/>
          <a:p>
            <a:pPr>
              <a:lnSpc>
                <a:spcPct val="100000"/>
              </a:lnSpc>
            </a:pPr>
            <a:r>
              <a:rPr lang="en-US" altLang="zh-CN" dirty="0"/>
              <a:t>1</a:t>
            </a:r>
            <a:r>
              <a:rPr lang="zh-CN" altLang="en-US" dirty="0"/>
              <a:t>）确认双方对项目任务理解一致</a:t>
            </a:r>
            <a:endParaRPr lang="en-US" altLang="zh-CN" dirty="0"/>
          </a:p>
          <a:p>
            <a:pPr>
              <a:lnSpc>
                <a:spcPct val="100000"/>
              </a:lnSpc>
            </a:pPr>
            <a:r>
              <a:rPr lang="en-US" altLang="zh-CN" dirty="0"/>
              <a:t>2</a:t>
            </a:r>
            <a:r>
              <a:rPr lang="zh-CN" altLang="en-US" dirty="0"/>
              <a:t>）明确双方任务分工</a:t>
            </a:r>
            <a:endParaRPr lang="en-US" altLang="zh-CN" dirty="0"/>
          </a:p>
          <a:p>
            <a:pPr>
              <a:lnSpc>
                <a:spcPct val="100000"/>
              </a:lnSpc>
            </a:pPr>
            <a:r>
              <a:rPr lang="en-US" altLang="zh-CN" dirty="0"/>
              <a:t>3</a:t>
            </a:r>
            <a:r>
              <a:rPr lang="zh-CN" altLang="en-US" dirty="0"/>
              <a:t>）明确双方在实施技术路线的过程中需要达成一致的方面</a:t>
            </a:r>
            <a:endParaRPr lang="en-US" altLang="zh-CN" dirty="0"/>
          </a:p>
          <a:p>
            <a:pPr>
              <a:lnSpc>
                <a:spcPct val="100000"/>
              </a:lnSpc>
            </a:pPr>
            <a:r>
              <a:rPr lang="en-US" altLang="zh-CN" dirty="0"/>
              <a:t>4</a:t>
            </a:r>
            <a:r>
              <a:rPr lang="zh-CN" altLang="en-US" dirty="0"/>
              <a:t>）确认实际数据集与现有实验数据集的差异</a:t>
            </a:r>
          </a:p>
        </p:txBody>
      </p:sp>
    </p:spTree>
    <p:extLst>
      <p:ext uri="{BB962C8B-B14F-4D97-AF65-F5344CB8AC3E}">
        <p14:creationId xmlns:p14="http://schemas.microsoft.com/office/powerpoint/2010/main" val="2023113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D20D3-4752-45AC-A461-38A0D2A363AB}"/>
              </a:ext>
            </a:extLst>
          </p:cNvPr>
          <p:cNvSpPr>
            <a:spLocks noGrp="1"/>
          </p:cNvSpPr>
          <p:nvPr>
            <p:ph type="title"/>
          </p:nvPr>
        </p:nvSpPr>
        <p:spPr/>
        <p:txBody>
          <a:bodyPr/>
          <a:lstStyle/>
          <a:p>
            <a:r>
              <a:rPr lang="zh-CN" altLang="en-US" dirty="0"/>
              <a:t>参考文献</a:t>
            </a:r>
          </a:p>
        </p:txBody>
      </p:sp>
      <p:sp>
        <p:nvSpPr>
          <p:cNvPr id="4" name="Rectangle 1">
            <a:extLst>
              <a:ext uri="{FF2B5EF4-FFF2-40B4-BE49-F238E27FC236}">
                <a16:creationId xmlns:a16="http://schemas.microsoft.com/office/drawing/2014/main" id="{7B34E9D1-4ADA-4FE6-AC7E-9591E15FFAB1}"/>
              </a:ext>
            </a:extLst>
          </p:cNvPr>
          <p:cNvSpPr>
            <a:spLocks noGrp="1" noChangeArrowheads="1"/>
          </p:cNvSpPr>
          <p:nvPr>
            <p:ph sz="quarter" idx="13"/>
          </p:nvPr>
        </p:nvSpPr>
        <p:spPr bwMode="auto">
          <a:xfrm>
            <a:off x="762000" y="1857394"/>
            <a:ext cx="1076753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zh-CN" sz="1800" dirty="0">
                <a:latin typeface="Arial" panose="020B0604020202020204" pitchFamily="34" charset="0"/>
              </a:rPr>
              <a:t>[1] </a:t>
            </a:r>
            <a:r>
              <a:rPr kumimoji="0" lang="zh-CN" altLang="zh-CN" sz="1800" b="0" i="0" u="none" strike="noStrike" cap="none" normalizeH="0" baseline="0" dirty="0">
                <a:ln>
                  <a:noFill/>
                </a:ln>
                <a:solidFill>
                  <a:schemeClr val="tx1"/>
                </a:solidFill>
                <a:effectLst/>
                <a:latin typeface="Arial" panose="020B0604020202020204" pitchFamily="34" charset="0"/>
              </a:rPr>
              <a:t>Rink, Bryan, and S. Harabagiu. UTD: Classifying semantic relations by combining lexical and semantic resources. International Workshop on Semantic Evaluation Association for Computational Linguistics. 2010:256-259</a:t>
            </a: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Arial" panose="020B0604020202020204" pitchFamily="34" charset="0"/>
              </a:rPr>
              <a:t>[2] </a:t>
            </a:r>
            <a:r>
              <a:rPr kumimoji="0" lang="zh-CN" altLang="zh-CN" sz="1800" b="0" i="0" u="none" strike="noStrike" cap="none" normalizeH="0" baseline="0" dirty="0">
                <a:ln>
                  <a:noFill/>
                </a:ln>
                <a:solidFill>
                  <a:schemeClr val="tx1"/>
                </a:solidFill>
                <a:effectLst/>
                <a:latin typeface="Arial" panose="020B0604020202020204" pitchFamily="34" charset="0"/>
              </a:rPr>
              <a:t>Santos, Cicero Nogueira Dos, B. Xiang, and B. Zhou. Classifying Relations by Ranking with Convolutional Neural Networks. Computer Science. 2015:132-137</a:t>
            </a: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Arial" panose="020B0604020202020204" pitchFamily="34" charset="0"/>
              </a:rPr>
              <a:t>[3] </a:t>
            </a:r>
            <a:r>
              <a:rPr kumimoji="0" lang="zh-CN" altLang="zh-CN" sz="1800" b="0" i="0" u="none" strike="noStrike" cap="none" normalizeH="0" baseline="0" dirty="0">
                <a:ln>
                  <a:noFill/>
                </a:ln>
                <a:solidFill>
                  <a:schemeClr val="tx1"/>
                </a:solidFill>
                <a:effectLst/>
                <a:latin typeface="Arial" panose="020B0604020202020204" pitchFamily="34" charset="0"/>
              </a:rPr>
              <a:t>Linlin Wang, Zhu Cao, Gerard de Melo, Zhiyuan Liu. Relation Classification via Multi-Level Attention CNNs. Meeting of the Association for Computational Linguistics. 2016:1298-1307</a:t>
            </a: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Arial" panose="020B0604020202020204" pitchFamily="34" charset="0"/>
              </a:rPr>
              <a:t>[4] </a:t>
            </a:r>
            <a:r>
              <a:rPr kumimoji="0" lang="zh-CN" altLang="zh-CN" sz="1800" b="0" i="0" u="none" strike="noStrike" cap="none" normalizeH="0" baseline="0" dirty="0">
                <a:ln>
                  <a:noFill/>
                </a:ln>
                <a:solidFill>
                  <a:schemeClr val="tx1"/>
                </a:solidFill>
                <a:effectLst/>
                <a:latin typeface="Arial" panose="020B0604020202020204" pitchFamily="34" charset="0"/>
              </a:rPr>
              <a:t>Peng Zhou, Wei Shi, Jun Tian, Zhenyu Qi, Bingchen Li, Hongwei Hao, Bo Xu. Attention-Based Bidirectional Long Short-Term Memory Networks for Relation Classification. Proceedings of the 54th Annual Meeting of the Association for Computational Linguistics. 2016:207-212</a:t>
            </a: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Arial" panose="020B0604020202020204" pitchFamily="34" charset="0"/>
              </a:rPr>
              <a:t>[5] </a:t>
            </a:r>
            <a:r>
              <a:rPr kumimoji="0" lang="zh-CN" altLang="zh-CN" sz="1800" b="0" i="0" u="none" strike="noStrike" cap="none" normalizeH="0" baseline="0" dirty="0">
                <a:ln>
                  <a:noFill/>
                </a:ln>
                <a:solidFill>
                  <a:schemeClr val="tx1"/>
                </a:solidFill>
                <a:effectLst/>
                <a:latin typeface="Arial" panose="020B0604020202020204" pitchFamily="34" charset="0"/>
              </a:rPr>
              <a:t>Makoto Miwa, Mohit Bansa. End-to-End Relation Extraction using LSTMs on Sequences and Tree Structures. Proceedings of the 54th Annual Meeting of the Association for Computational Linguistics. 2016</a:t>
            </a: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Arial" panose="020B0604020202020204" pitchFamily="34" charset="0"/>
              </a:rPr>
              <a:t>[6] </a:t>
            </a:r>
            <a:r>
              <a:rPr kumimoji="0" lang="zh-CN" altLang="zh-CN" sz="1800" b="0" i="0" u="none" strike="noStrike" cap="none" normalizeH="0" baseline="0" dirty="0">
                <a:ln>
                  <a:noFill/>
                </a:ln>
                <a:solidFill>
                  <a:schemeClr val="tx1"/>
                </a:solidFill>
                <a:effectLst/>
                <a:latin typeface="Arial" panose="020B0604020202020204" pitchFamily="34" charset="0"/>
              </a:rPr>
              <a:t>Guoliang Ji, Kang Liu, Shizhu He, Jun Zhao. Distant Supervision for Relation Extraction with Sentence-Level Attention and Entity Descriptions. Proceedings of the Thirty-First Conference on Artificial Intelligence. 2017:3060-3066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2490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83238-0521-4190-9C3D-8D755B6EC3CE}"/>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CC4965A5-4001-4140-A317-DCE21F23BF2E}"/>
              </a:ext>
            </a:extLst>
          </p:cNvPr>
          <p:cNvSpPr>
            <a:spLocks noGrp="1"/>
          </p:cNvSpPr>
          <p:nvPr>
            <p:ph sz="quarter" idx="13"/>
          </p:nvPr>
        </p:nvSpPr>
        <p:spPr>
          <a:xfrm>
            <a:off x="778958" y="1940173"/>
            <a:ext cx="10363826" cy="4366845"/>
          </a:xfrm>
        </p:spPr>
        <p:txBody>
          <a:bodyPr>
            <a:noAutofit/>
          </a:bodyPr>
          <a:lstStyle/>
          <a:p>
            <a:pPr marL="0" indent="0">
              <a:lnSpc>
                <a:spcPct val="110000"/>
              </a:lnSpc>
              <a:buNone/>
            </a:pPr>
            <a:r>
              <a:rPr lang="en-US" altLang="zh-CN" sz="1800" dirty="0">
                <a:latin typeface="Arial" panose="020B0604020202020204" pitchFamily="34" charset="0"/>
              </a:rPr>
              <a:t>[7] </a:t>
            </a:r>
            <a:r>
              <a:rPr lang="en-US" altLang="zh-CN" sz="1800" dirty="0" err="1">
                <a:latin typeface="Arial" panose="020B0604020202020204" pitchFamily="34" charset="0"/>
              </a:rPr>
              <a:t>Ahn</a:t>
            </a:r>
            <a:r>
              <a:rPr lang="en-US" altLang="zh-CN" sz="1800" dirty="0">
                <a:latin typeface="Arial" panose="020B0604020202020204" pitchFamily="34" charset="0"/>
              </a:rPr>
              <a:t>, D. (University of A. (2006). The stages of event extraction. ARTE ’06 Proceedings of the Workshop on Annotating and Reasoning about Time and Events, (July), 1–8. https://doi.org/10.3115/1629235.1629236</a:t>
            </a:r>
          </a:p>
          <a:p>
            <a:pPr marL="0" indent="0">
              <a:lnSpc>
                <a:spcPct val="110000"/>
              </a:lnSpc>
              <a:buNone/>
            </a:pPr>
            <a:r>
              <a:rPr lang="en-US" altLang="zh-CN" sz="1800" dirty="0">
                <a:latin typeface="Arial" panose="020B0604020202020204" pitchFamily="34" charset="0"/>
              </a:rPr>
              <a:t>[8] Ji H, </a:t>
            </a:r>
            <a:r>
              <a:rPr lang="en-US" altLang="zh-CN" sz="1800" dirty="0" err="1">
                <a:latin typeface="Arial" panose="020B0604020202020204" pitchFamily="34" charset="0"/>
              </a:rPr>
              <a:t>Grishman</a:t>
            </a:r>
            <a:r>
              <a:rPr lang="en-US" altLang="zh-CN" sz="1800" dirty="0">
                <a:latin typeface="Arial" panose="020B0604020202020204" pitchFamily="34" charset="0"/>
              </a:rPr>
              <a:t> R. Refining Event Extraction Through Cross-document Inference[C]// ACL 2008, Proceedings of the, Meeting of the Association for Computational Linguistics, June 15-20, 2008, Columbus, Ohio, </a:t>
            </a:r>
            <a:r>
              <a:rPr lang="en-US" altLang="zh-CN" sz="1800" dirty="0" err="1">
                <a:latin typeface="Arial" panose="020B0604020202020204" pitchFamily="34" charset="0"/>
              </a:rPr>
              <a:t>Usa</a:t>
            </a:r>
            <a:r>
              <a:rPr lang="en-US" altLang="zh-CN" sz="1800" dirty="0">
                <a:latin typeface="Arial" panose="020B0604020202020204" pitchFamily="34" charset="0"/>
              </a:rPr>
              <a:t>. DBLP, 2008:254-262.</a:t>
            </a:r>
          </a:p>
          <a:p>
            <a:pPr marL="0" indent="0">
              <a:lnSpc>
                <a:spcPct val="110000"/>
              </a:lnSpc>
              <a:buNone/>
            </a:pPr>
            <a:r>
              <a:rPr lang="en-US" altLang="zh-CN" sz="1800" dirty="0">
                <a:latin typeface="Arial" panose="020B0604020202020204" pitchFamily="34" charset="0"/>
              </a:rPr>
              <a:t>[9] Li Q, Ji H, Huang L. Joint Event Extraction via Structured Prediction with Global Features[C]// Meeting of the Association for Computational Linguistics. 2013:73- 82.</a:t>
            </a:r>
          </a:p>
          <a:p>
            <a:pPr marL="0" indent="0">
              <a:lnSpc>
                <a:spcPct val="110000"/>
              </a:lnSpc>
              <a:buNone/>
            </a:pPr>
            <a:r>
              <a:rPr lang="en-US" altLang="zh-CN" sz="1800" dirty="0">
                <a:latin typeface="Arial" panose="020B0604020202020204" pitchFamily="34" charset="0"/>
              </a:rPr>
              <a:t>[10] Li Q, Ji H. Incremental Joint Extraction of Entity Mentions and Relations[C]// Meeting of the Association for Computational Linguistics. 2014:402-412.</a:t>
            </a:r>
          </a:p>
          <a:p>
            <a:pPr marL="0" indent="0">
              <a:lnSpc>
                <a:spcPct val="110000"/>
              </a:lnSpc>
              <a:buNone/>
            </a:pPr>
            <a:r>
              <a:rPr lang="en-US" altLang="zh-CN" sz="1800" dirty="0">
                <a:latin typeface="Arial" panose="020B0604020202020204" pitchFamily="34" charset="0"/>
              </a:rPr>
              <a:t>[11] Chen Y, Xu L, Liu K, et al. Event Extraction via Dynamic Multi-Pooling Convolutional Neural Networks[C]// The, Meeting of the Association for Computational Linguistics. 2015.</a:t>
            </a:r>
          </a:p>
        </p:txBody>
      </p:sp>
    </p:spTree>
    <p:extLst>
      <p:ext uri="{BB962C8B-B14F-4D97-AF65-F5344CB8AC3E}">
        <p14:creationId xmlns:p14="http://schemas.microsoft.com/office/powerpoint/2010/main" val="16755324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3DC29-F01D-4E37-B939-7C777E14F543}"/>
              </a:ext>
            </a:extLst>
          </p:cNvPr>
          <p:cNvSpPr>
            <a:spLocks noGrp="1"/>
          </p:cNvSpPr>
          <p:nvPr>
            <p:ph type="title"/>
          </p:nvPr>
        </p:nvSpPr>
        <p:spPr/>
        <p:txBody>
          <a:bodyPr/>
          <a:lstStyle/>
          <a:p>
            <a:r>
              <a:rPr lang="zh-CN" altLang="en-US" dirty="0"/>
              <a:t>参考文献</a:t>
            </a:r>
          </a:p>
        </p:txBody>
      </p:sp>
      <p:sp>
        <p:nvSpPr>
          <p:cNvPr id="4" name="Rectangle 1">
            <a:extLst>
              <a:ext uri="{FF2B5EF4-FFF2-40B4-BE49-F238E27FC236}">
                <a16:creationId xmlns:a16="http://schemas.microsoft.com/office/drawing/2014/main" id="{337F0AD5-4393-4425-A50F-CD731269EA03}"/>
              </a:ext>
            </a:extLst>
          </p:cNvPr>
          <p:cNvSpPr>
            <a:spLocks noGrp="1" noChangeArrowheads="1"/>
          </p:cNvSpPr>
          <p:nvPr>
            <p:ph sz="quarter" idx="13"/>
          </p:nvPr>
        </p:nvSpPr>
        <p:spPr bwMode="auto">
          <a:xfrm>
            <a:off x="838200" y="1751653"/>
            <a:ext cx="1025245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zh-CN" sz="1800" dirty="0">
                <a:latin typeface="Arial" panose="020B0604020202020204" pitchFamily="34" charset="0"/>
              </a:rPr>
              <a:t>[12] Liu S, Chen Y, He S, et al. Leveraging </a:t>
            </a:r>
            <a:r>
              <a:rPr lang="en-US" altLang="zh-CN" sz="1800" dirty="0" err="1">
                <a:latin typeface="Arial" panose="020B0604020202020204" pitchFamily="34" charset="0"/>
              </a:rPr>
              <a:t>FrameNet</a:t>
            </a:r>
            <a:r>
              <a:rPr lang="en-US" altLang="zh-CN" sz="1800" dirty="0">
                <a:latin typeface="Arial" panose="020B0604020202020204" pitchFamily="34" charset="0"/>
              </a:rPr>
              <a:t> to Improve Automatic Event Detection[C]// Meeting of the Association for Computational Linguistics. 2016:2134-2143.</a:t>
            </a: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[13] </a:t>
            </a:r>
            <a:r>
              <a:rPr kumimoji="0" lang="zh-CN" altLang="zh-CN"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Narasimhan CSAIL, K., Yala, A., &amp; Barzilay, R. (2016). Improving Information Extraction by Acquiring External Evidence with Reinforcement Learning. Emnlp, 2355–2365.</a:t>
            </a: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[14] </a:t>
            </a:r>
            <a:r>
              <a:rPr kumimoji="0" lang="zh-CN" altLang="zh-CN"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Chen, Y., Xu, L., Liu, K., Zeng, D., &amp; Zhao, J. (2015). Event Extraction via Dynamic Multi-Pooling Convolutional Neural Networks. Proceedings ACL 2015, 167–176.</a:t>
            </a:r>
            <a:endParaRPr kumimoji="0" lang="en-US" altLang="zh-CN"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zh-CN" sz="1800" dirty="0">
                <a:latin typeface="Arial" panose="020B0604020202020204" pitchFamily="34" charset="0"/>
                <a:cs typeface="Arial" panose="020B0604020202020204" pitchFamily="34" charset="0"/>
              </a:rPr>
              <a:t>[15] </a:t>
            </a:r>
            <a:r>
              <a:rPr lang="zh-CN" altLang="zh-CN" sz="1800" dirty="0">
                <a:latin typeface="Arial" panose="020B0604020202020204" pitchFamily="34" charset="0"/>
                <a:cs typeface="Arial" panose="020B0604020202020204" pitchFamily="34" charset="0"/>
              </a:rPr>
              <a:t>Guillaume Lample, Miguel Ballesteros, Sandeep Subramanian, Kazuya Kawakami, Chris Dyer. Neural Architectures for Named Entity Recognition. The 2016 Conference of the North American Chapter of the Association for Computational Linguistics. 2016: 260-270</a:t>
            </a:r>
            <a:endParaRPr lang="en-US" altLang="zh-CN" sz="1800"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zh-CN" sz="1800" dirty="0">
                <a:latin typeface="Arial" panose="020B0604020202020204" pitchFamily="34" charset="0"/>
                <a:cs typeface="Arial" panose="020B0604020202020204" pitchFamily="34" charset="0"/>
              </a:rPr>
              <a:t>[16] </a:t>
            </a:r>
            <a:r>
              <a:rPr lang="en-US" altLang="zh-CN" sz="1800" dirty="0" err="1">
                <a:latin typeface="Arial" panose="020B0604020202020204" pitchFamily="34" charset="0"/>
                <a:cs typeface="Arial" panose="020B0604020202020204" pitchFamily="34" charset="0"/>
              </a:rPr>
              <a:t>Fuzheng</a:t>
            </a:r>
            <a:r>
              <a:rPr lang="en-US" altLang="zh-CN" sz="1800" dirty="0">
                <a:latin typeface="Arial" panose="020B0604020202020204" pitchFamily="34" charset="0"/>
                <a:cs typeface="Arial" panose="020B0604020202020204" pitchFamily="34" charset="0"/>
              </a:rPr>
              <a:t> Zhang , Nicholas Jing Yuan, </a:t>
            </a:r>
            <a:r>
              <a:rPr lang="en-US" altLang="zh-CN" sz="1800" dirty="0" err="1">
                <a:latin typeface="Arial" panose="020B0604020202020204" pitchFamily="34" charset="0"/>
                <a:cs typeface="Arial" panose="020B0604020202020204" pitchFamily="34" charset="0"/>
              </a:rPr>
              <a:t>Defu</a:t>
            </a:r>
            <a:r>
              <a:rPr lang="en-US" altLang="zh-CN" sz="1800" dirty="0">
                <a:latin typeface="Arial" panose="020B0604020202020204" pitchFamily="34" charset="0"/>
                <a:cs typeface="Arial" panose="020B0604020202020204" pitchFamily="34" charset="0"/>
              </a:rPr>
              <a:t> Lian, Xing </a:t>
            </a:r>
            <a:r>
              <a:rPr lang="en-US" altLang="zh-CN" sz="1800" dirty="0" err="1">
                <a:latin typeface="Arial" panose="020B0604020202020204" pitchFamily="34" charset="0"/>
                <a:cs typeface="Arial" panose="020B0604020202020204" pitchFamily="34" charset="0"/>
              </a:rPr>
              <a:t>Xie</a:t>
            </a:r>
            <a:r>
              <a:rPr lang="en-US" altLang="zh-CN" sz="1800" dirty="0">
                <a:latin typeface="Arial" panose="020B0604020202020204" pitchFamily="34" charset="0"/>
                <a:cs typeface="Arial" panose="020B0604020202020204" pitchFamily="34" charset="0"/>
              </a:rPr>
              <a:t>, Wei-Ying Ma, Collaborative Knowledge Base Embedding for Recommender Systems, in Proc. of KDD, 2016.</a:t>
            </a:r>
            <a:br>
              <a:rPr lang="en-US" altLang="zh-CN" sz="1800" dirty="0">
                <a:latin typeface="Arial" panose="020B0604020202020204" pitchFamily="34" charset="0"/>
                <a:cs typeface="Arial" panose="020B0604020202020204" pitchFamily="34" charset="0"/>
              </a:rPr>
            </a:br>
            <a:r>
              <a:rPr lang="en-US" altLang="zh-CN" sz="1800" dirty="0">
                <a:latin typeface="Arial" panose="020B0604020202020204" pitchFamily="34" charset="0"/>
                <a:cs typeface="Arial" panose="020B0604020202020204" pitchFamily="34" charset="0"/>
              </a:rPr>
              <a:t>[17] </a:t>
            </a:r>
            <a:r>
              <a:rPr lang="en-US" altLang="zh-CN" sz="1800" dirty="0" err="1">
                <a:latin typeface="Arial" panose="020B0604020202020204" pitchFamily="34" charset="0"/>
                <a:cs typeface="Arial" panose="020B0604020202020204" pitchFamily="34" charset="0"/>
              </a:rPr>
              <a:t>Bordes</a:t>
            </a:r>
            <a:r>
              <a:rPr lang="en-US" altLang="zh-CN" sz="1800" dirty="0">
                <a:latin typeface="Arial" panose="020B0604020202020204" pitchFamily="34" charset="0"/>
                <a:cs typeface="Arial" panose="020B0604020202020204" pitchFamily="34" charset="0"/>
              </a:rPr>
              <a:t>, Antoine, </a:t>
            </a:r>
            <a:r>
              <a:rPr lang="en-US" altLang="zh-CN" sz="1800" dirty="0" err="1">
                <a:latin typeface="Arial" panose="020B0604020202020204" pitchFamily="34" charset="0"/>
                <a:cs typeface="Arial" panose="020B0604020202020204" pitchFamily="34" charset="0"/>
              </a:rPr>
              <a:t>Usunier</a:t>
            </a:r>
            <a:r>
              <a:rPr lang="en-US" altLang="zh-CN" sz="1800" dirty="0">
                <a:latin typeface="Arial" panose="020B0604020202020204" pitchFamily="34" charset="0"/>
                <a:cs typeface="Arial" panose="020B0604020202020204" pitchFamily="34" charset="0"/>
              </a:rPr>
              <a:t> N, Garcia-Duran A, et al. Translating embeddings for modeling multi-relational data. Advances in neural information processing systems, 2013.</a:t>
            </a:r>
            <a:br>
              <a:rPr lang="en-US" altLang="zh-CN" sz="1800" dirty="0">
                <a:latin typeface="Arial" panose="020B0604020202020204" pitchFamily="34" charset="0"/>
                <a:cs typeface="Arial" panose="020B0604020202020204" pitchFamily="34" charset="0"/>
              </a:rPr>
            </a:br>
            <a:r>
              <a:rPr lang="en-US" altLang="zh-CN" sz="1800" dirty="0">
                <a:latin typeface="Arial" panose="020B0604020202020204" pitchFamily="34" charset="0"/>
                <a:cs typeface="Arial" panose="020B0604020202020204" pitchFamily="34" charset="0"/>
              </a:rPr>
              <a:t>[18] Wang, Z., Zhang, J., Feng, J., &amp; Chen, Z. Knowledge Graph Embedding by Translating on Hyperplanes. in Proc. Of AAAI, 2014.</a:t>
            </a:r>
          </a:p>
          <a:p>
            <a:pPr marL="0" lvl="0" indent="0" eaLnBrk="0" fontAlgn="base" hangingPunct="0">
              <a:lnSpc>
                <a:spcPct val="100000"/>
              </a:lnSpc>
              <a:spcBef>
                <a:spcPct val="0"/>
              </a:spcBef>
              <a:spcAft>
                <a:spcPct val="0"/>
              </a:spcAft>
              <a:buNone/>
            </a:pPr>
            <a:r>
              <a:rPr lang="en-US" altLang="zh-CN" sz="1800" dirty="0">
                <a:latin typeface="Arial" panose="020B0604020202020204" pitchFamily="34" charset="0"/>
                <a:cs typeface="Arial" panose="020B0604020202020204" pitchFamily="34" charset="0"/>
              </a:rPr>
              <a:t>[19] Lin, Y., Liu, Z., Sun, M., Liu, Y., &amp; Zhu, X. (2015, January). Learning Entity and Relation Embeddings for Knowledge Graph Completion. in Proc. Of AAAI, 2015.</a:t>
            </a:r>
            <a:endParaRPr lang="zh-CN" altLang="zh-C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1473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386554-C9AF-5641-A9DF-1D2CEFBD5E3D}"/>
              </a:ext>
            </a:extLst>
          </p:cNvPr>
          <p:cNvSpPr/>
          <p:nvPr/>
        </p:nvSpPr>
        <p:spPr>
          <a:xfrm>
            <a:off x="813345" y="4011280"/>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刀</a:t>
            </a:r>
            <a:endParaRPr lang="en-US" sz="2400" dirty="0"/>
          </a:p>
        </p:txBody>
      </p:sp>
      <p:cxnSp>
        <p:nvCxnSpPr>
          <p:cNvPr id="5" name="Straight Arrow Connector 4">
            <a:extLst>
              <a:ext uri="{FF2B5EF4-FFF2-40B4-BE49-F238E27FC236}">
                <a16:creationId xmlns:a16="http://schemas.microsoft.com/office/drawing/2014/main" id="{9E235F18-31AB-B343-B2D9-35868DEF8B67}"/>
              </a:ext>
            </a:extLst>
          </p:cNvPr>
          <p:cNvCxnSpPr>
            <a:cxnSpLocks/>
            <a:stCxn id="4" idx="0"/>
            <a:endCxn id="6" idx="3"/>
          </p:cNvCxnSpPr>
          <p:nvPr/>
        </p:nvCxnSpPr>
        <p:spPr>
          <a:xfrm flipV="1">
            <a:off x="1612221" y="2859175"/>
            <a:ext cx="705108" cy="1152105"/>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7B522C5-81B4-774C-99BD-0B68A1FB6E49}"/>
              </a:ext>
            </a:extLst>
          </p:cNvPr>
          <p:cNvSpPr/>
          <p:nvPr/>
        </p:nvSpPr>
        <p:spPr>
          <a:xfrm>
            <a:off x="2083344" y="1495409"/>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涉刀</a:t>
            </a:r>
            <a:endParaRPr lang="en-US" sz="2400" dirty="0"/>
          </a:p>
        </p:txBody>
      </p:sp>
      <p:sp>
        <p:nvSpPr>
          <p:cNvPr id="7" name="Oval 6">
            <a:extLst>
              <a:ext uri="{FF2B5EF4-FFF2-40B4-BE49-F238E27FC236}">
                <a16:creationId xmlns:a16="http://schemas.microsoft.com/office/drawing/2014/main" id="{09081270-E0B4-3341-A626-9C6BCDFBF3C2}"/>
              </a:ext>
            </a:extLst>
          </p:cNvPr>
          <p:cNvSpPr/>
          <p:nvPr/>
        </p:nvSpPr>
        <p:spPr>
          <a:xfrm>
            <a:off x="5369627" y="194993"/>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暴恐</a:t>
            </a:r>
            <a:endParaRPr lang="en-US" sz="2400" dirty="0"/>
          </a:p>
        </p:txBody>
      </p:sp>
      <p:cxnSp>
        <p:nvCxnSpPr>
          <p:cNvPr id="10" name="Straight Arrow Connector 9">
            <a:extLst>
              <a:ext uri="{FF2B5EF4-FFF2-40B4-BE49-F238E27FC236}">
                <a16:creationId xmlns:a16="http://schemas.microsoft.com/office/drawing/2014/main" id="{661D9685-5F8E-E147-94E4-DB807E20A66F}"/>
              </a:ext>
            </a:extLst>
          </p:cNvPr>
          <p:cNvCxnSpPr>
            <a:cxnSpLocks/>
            <a:stCxn id="6" idx="7"/>
            <a:endCxn id="7" idx="2"/>
          </p:cNvCxnSpPr>
          <p:nvPr/>
        </p:nvCxnSpPr>
        <p:spPr>
          <a:xfrm flipV="1">
            <a:off x="3447110" y="993869"/>
            <a:ext cx="1922517" cy="735525"/>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726216A-CB2A-5F4A-A699-0FEE26227A8C}"/>
              </a:ext>
            </a:extLst>
          </p:cNvPr>
          <p:cNvSpPr/>
          <p:nvPr/>
        </p:nvSpPr>
        <p:spPr>
          <a:xfrm>
            <a:off x="4753167" y="4948076"/>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枪</a:t>
            </a:r>
            <a:endParaRPr lang="en-US" sz="2400" dirty="0"/>
          </a:p>
        </p:txBody>
      </p:sp>
      <p:sp>
        <p:nvSpPr>
          <p:cNvPr id="23" name="Oval 22">
            <a:extLst>
              <a:ext uri="{FF2B5EF4-FFF2-40B4-BE49-F238E27FC236}">
                <a16:creationId xmlns:a16="http://schemas.microsoft.com/office/drawing/2014/main" id="{DBF650C8-401A-9E4B-9DE6-B3BAF1C1D05E}"/>
              </a:ext>
            </a:extLst>
          </p:cNvPr>
          <p:cNvSpPr/>
          <p:nvPr/>
        </p:nvSpPr>
        <p:spPr>
          <a:xfrm>
            <a:off x="4843478" y="2293747"/>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涉枪</a:t>
            </a:r>
            <a:endParaRPr lang="en-US" sz="2400" dirty="0"/>
          </a:p>
        </p:txBody>
      </p:sp>
      <p:sp>
        <p:nvSpPr>
          <p:cNvPr id="24" name="Oval 23">
            <a:extLst>
              <a:ext uri="{FF2B5EF4-FFF2-40B4-BE49-F238E27FC236}">
                <a16:creationId xmlns:a16="http://schemas.microsoft.com/office/drawing/2014/main" id="{288E0614-1FE8-1546-B870-88C88FC27FF8}"/>
              </a:ext>
            </a:extLst>
          </p:cNvPr>
          <p:cNvSpPr/>
          <p:nvPr/>
        </p:nvSpPr>
        <p:spPr>
          <a:xfrm>
            <a:off x="8692990" y="4604670"/>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炸弹</a:t>
            </a:r>
            <a:endParaRPr lang="en-US" sz="2400" dirty="0"/>
          </a:p>
        </p:txBody>
      </p:sp>
      <p:sp>
        <p:nvSpPr>
          <p:cNvPr id="25" name="Oval 24">
            <a:extLst>
              <a:ext uri="{FF2B5EF4-FFF2-40B4-BE49-F238E27FC236}">
                <a16:creationId xmlns:a16="http://schemas.microsoft.com/office/drawing/2014/main" id="{C6AF62F0-5B11-434D-B55E-94D779466389}"/>
              </a:ext>
            </a:extLst>
          </p:cNvPr>
          <p:cNvSpPr/>
          <p:nvPr/>
        </p:nvSpPr>
        <p:spPr>
          <a:xfrm>
            <a:off x="8224501" y="2060299"/>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爆炸</a:t>
            </a:r>
            <a:endParaRPr lang="en-US" sz="2400" dirty="0"/>
          </a:p>
        </p:txBody>
      </p:sp>
      <p:cxnSp>
        <p:nvCxnSpPr>
          <p:cNvPr id="26" name="Straight Arrow Connector 25">
            <a:extLst>
              <a:ext uri="{FF2B5EF4-FFF2-40B4-BE49-F238E27FC236}">
                <a16:creationId xmlns:a16="http://schemas.microsoft.com/office/drawing/2014/main" id="{BD5BAF14-DA8B-B84A-A769-C5D758E7A796}"/>
              </a:ext>
            </a:extLst>
          </p:cNvPr>
          <p:cNvCxnSpPr>
            <a:cxnSpLocks/>
            <a:stCxn id="22" idx="0"/>
            <a:endCxn id="23" idx="4"/>
          </p:cNvCxnSpPr>
          <p:nvPr/>
        </p:nvCxnSpPr>
        <p:spPr>
          <a:xfrm flipV="1">
            <a:off x="5552043" y="3891498"/>
            <a:ext cx="90311" cy="1056578"/>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DDFF0F5-9BB5-DC4F-B3B9-2BD338E0EDD8}"/>
              </a:ext>
            </a:extLst>
          </p:cNvPr>
          <p:cNvCxnSpPr>
            <a:cxnSpLocks/>
            <a:stCxn id="23" idx="0"/>
            <a:endCxn id="7" idx="4"/>
          </p:cNvCxnSpPr>
          <p:nvPr/>
        </p:nvCxnSpPr>
        <p:spPr>
          <a:xfrm flipV="1">
            <a:off x="5642354" y="1792744"/>
            <a:ext cx="526149" cy="501003"/>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0EBC7-0D50-5F4E-88CB-F087FDE1B4C3}"/>
              </a:ext>
            </a:extLst>
          </p:cNvPr>
          <p:cNvCxnSpPr>
            <a:cxnSpLocks/>
            <a:stCxn id="25" idx="0"/>
            <a:endCxn id="7" idx="5"/>
          </p:cNvCxnSpPr>
          <p:nvPr/>
        </p:nvCxnSpPr>
        <p:spPr>
          <a:xfrm flipH="1" flipV="1">
            <a:off x="6733393" y="1558759"/>
            <a:ext cx="2289984" cy="501540"/>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16EECFC-3601-EC42-B79C-319E76900935}"/>
              </a:ext>
            </a:extLst>
          </p:cNvPr>
          <p:cNvCxnSpPr>
            <a:cxnSpLocks/>
            <a:stCxn id="24" idx="0"/>
            <a:endCxn id="25" idx="4"/>
          </p:cNvCxnSpPr>
          <p:nvPr/>
        </p:nvCxnSpPr>
        <p:spPr>
          <a:xfrm flipH="1" flipV="1">
            <a:off x="9023377" y="3658050"/>
            <a:ext cx="468489" cy="946620"/>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8F37C4-2A9C-D14F-9AE8-CB27D260073E}"/>
              </a:ext>
            </a:extLst>
          </p:cNvPr>
          <p:cNvSpPr/>
          <p:nvPr/>
        </p:nvSpPr>
        <p:spPr>
          <a:xfrm>
            <a:off x="349956" y="3007599"/>
            <a:ext cx="237066" cy="237066"/>
          </a:xfrm>
          <a:prstGeom prst="ellipse">
            <a:avLst/>
          </a:prstGeom>
          <a:solidFill>
            <a:schemeClr val="bg1">
              <a:lumMod val="50000"/>
              <a:alpha val="67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7DFD40B-8693-634D-95DF-F1AB6C8027EB}"/>
              </a:ext>
            </a:extLst>
          </p:cNvPr>
          <p:cNvSpPr/>
          <p:nvPr/>
        </p:nvSpPr>
        <p:spPr>
          <a:xfrm>
            <a:off x="732607" y="3007599"/>
            <a:ext cx="237066" cy="237066"/>
          </a:xfrm>
          <a:prstGeom prst="ellipse">
            <a:avLst/>
          </a:prstGeom>
          <a:solidFill>
            <a:schemeClr val="bg1">
              <a:lumMod val="50000"/>
              <a:alpha val="67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A4B2D5E-D871-254F-996E-907105E2682E}"/>
              </a:ext>
            </a:extLst>
          </p:cNvPr>
          <p:cNvSpPr/>
          <p:nvPr/>
        </p:nvSpPr>
        <p:spPr>
          <a:xfrm>
            <a:off x="1115258" y="3007599"/>
            <a:ext cx="237066" cy="237066"/>
          </a:xfrm>
          <a:prstGeom prst="ellipse">
            <a:avLst/>
          </a:prstGeom>
          <a:solidFill>
            <a:schemeClr val="bg1">
              <a:lumMod val="50000"/>
              <a:alpha val="67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1BC786-E028-024A-838B-6AB9956C18D7}"/>
              </a:ext>
            </a:extLst>
          </p:cNvPr>
          <p:cNvSpPr/>
          <p:nvPr/>
        </p:nvSpPr>
        <p:spPr>
          <a:xfrm>
            <a:off x="10841996" y="2994314"/>
            <a:ext cx="237066" cy="237066"/>
          </a:xfrm>
          <a:prstGeom prst="ellipse">
            <a:avLst/>
          </a:prstGeom>
          <a:solidFill>
            <a:schemeClr val="bg1">
              <a:lumMod val="50000"/>
              <a:alpha val="67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8373146-0C06-054D-8FEE-917BED61B870}"/>
              </a:ext>
            </a:extLst>
          </p:cNvPr>
          <p:cNvSpPr/>
          <p:nvPr/>
        </p:nvSpPr>
        <p:spPr>
          <a:xfrm>
            <a:off x="11224647" y="2994314"/>
            <a:ext cx="237066" cy="237066"/>
          </a:xfrm>
          <a:prstGeom prst="ellipse">
            <a:avLst/>
          </a:prstGeom>
          <a:solidFill>
            <a:schemeClr val="bg1">
              <a:lumMod val="50000"/>
              <a:alpha val="67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8208F6B-B3D3-B846-86ED-66A9CF7829C8}"/>
              </a:ext>
            </a:extLst>
          </p:cNvPr>
          <p:cNvSpPr/>
          <p:nvPr/>
        </p:nvSpPr>
        <p:spPr>
          <a:xfrm>
            <a:off x="11607298" y="2994314"/>
            <a:ext cx="237066" cy="237066"/>
          </a:xfrm>
          <a:prstGeom prst="ellipse">
            <a:avLst/>
          </a:prstGeom>
          <a:solidFill>
            <a:schemeClr val="bg1">
              <a:lumMod val="50000"/>
              <a:alpha val="67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72A6F336-773A-44E1-BC71-A8B60FD6527C}"/>
              </a:ext>
            </a:extLst>
          </p:cNvPr>
          <p:cNvSpPr/>
          <p:nvPr/>
        </p:nvSpPr>
        <p:spPr>
          <a:xfrm>
            <a:off x="8510684" y="938657"/>
            <a:ext cx="2568377" cy="369332"/>
          </a:xfrm>
          <a:prstGeom prst="rect">
            <a:avLst/>
          </a:prstGeom>
        </p:spPr>
        <p:txBody>
          <a:bodyPr wrap="square">
            <a:spAutoFit/>
          </a:bodyPr>
          <a:lstStyle/>
          <a:p>
            <a:r>
              <a:rPr lang="zh-CN" altLang="en-US" b="1" dirty="0"/>
              <a:t>尚需标注过的文本数据</a:t>
            </a:r>
          </a:p>
        </p:txBody>
      </p:sp>
    </p:spTree>
    <p:extLst>
      <p:ext uri="{BB962C8B-B14F-4D97-AF65-F5344CB8AC3E}">
        <p14:creationId xmlns:p14="http://schemas.microsoft.com/office/powerpoint/2010/main" val="3362597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FAA31-E04E-49B7-BB9F-B441EFCB0447}"/>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65EA7877-5E99-419B-BD2E-589B85D3FC80}"/>
              </a:ext>
            </a:extLst>
          </p:cNvPr>
          <p:cNvSpPr>
            <a:spLocks noGrp="1"/>
          </p:cNvSpPr>
          <p:nvPr>
            <p:ph sz="quarter" idx="13"/>
          </p:nvPr>
        </p:nvSpPr>
        <p:spPr>
          <a:xfrm>
            <a:off x="838200" y="2449153"/>
            <a:ext cx="10363826" cy="3424107"/>
          </a:xfrm>
        </p:spPr>
        <p:txBody>
          <a:bodyPr>
            <a:normAutofit/>
          </a:bodyPr>
          <a:lstStyle/>
          <a:p>
            <a:pPr marL="0" indent="0">
              <a:lnSpc>
                <a:spcPct val="100000"/>
              </a:lnSpc>
              <a:buNone/>
            </a:pPr>
            <a:r>
              <a:rPr lang="en-US" altLang="zh-CN" sz="1800" dirty="0">
                <a:latin typeface="Arial" panose="020B0604020202020204" pitchFamily="34" charset="0"/>
              </a:rPr>
              <a:t>[20] Lin Y, Liu Z, Sun M. Knowledge representation learning with entities, attributes and relations. Graph Completion. in Proc. Of IJCAI, 2016.</a:t>
            </a:r>
            <a:br>
              <a:rPr lang="en-US" altLang="zh-CN" sz="1800" dirty="0">
                <a:latin typeface="Arial" panose="020B0604020202020204" pitchFamily="34" charset="0"/>
              </a:rPr>
            </a:br>
            <a:r>
              <a:rPr lang="en-US" altLang="zh-CN" sz="1800" dirty="0">
                <a:latin typeface="Arial" panose="020B0604020202020204" pitchFamily="34" charset="0"/>
              </a:rPr>
              <a:t>[21] Gardner, M., Talukdar, P. P., </a:t>
            </a:r>
            <a:r>
              <a:rPr lang="en-US" altLang="zh-CN" sz="1800" dirty="0" err="1">
                <a:latin typeface="Arial" panose="020B0604020202020204" pitchFamily="34" charset="0"/>
              </a:rPr>
              <a:t>Kisiel</a:t>
            </a:r>
            <a:r>
              <a:rPr lang="en-US" altLang="zh-CN" sz="1800" dirty="0">
                <a:latin typeface="Arial" panose="020B0604020202020204" pitchFamily="34" charset="0"/>
              </a:rPr>
              <a:t>, B., &amp; Mitchell, T. Improving Learning and Inference in a Large Knowledge-base using Latent Syntactic Cues. in Proc. Of EMNLP, 2013.</a:t>
            </a:r>
            <a:br>
              <a:rPr lang="en-US" altLang="zh-CN" sz="1800" dirty="0">
                <a:latin typeface="Arial" panose="020B0604020202020204" pitchFamily="34" charset="0"/>
              </a:rPr>
            </a:br>
            <a:r>
              <a:rPr lang="en-US" altLang="zh-CN" sz="1800" dirty="0">
                <a:latin typeface="Arial" panose="020B0604020202020204" pitchFamily="34" charset="0"/>
              </a:rPr>
              <a:t>[22] Guo S, Wang Q, Wang L, et al. Jointly Embedding Knowledge Graphs and Logical Rules. in Proc. Of EMNLP, 2016.</a:t>
            </a:r>
            <a:br>
              <a:rPr lang="en-US" altLang="zh-CN" sz="1800" dirty="0">
                <a:latin typeface="Arial" panose="020B0604020202020204" pitchFamily="34" charset="0"/>
              </a:rPr>
            </a:br>
            <a:r>
              <a:rPr lang="en-US" altLang="zh-CN" sz="1800" dirty="0">
                <a:latin typeface="Arial" panose="020B0604020202020204" pitchFamily="34" charset="0"/>
              </a:rPr>
              <a:t>[23] Xu, J., Chen, K., </a:t>
            </a:r>
            <a:r>
              <a:rPr lang="en-US" altLang="zh-CN" sz="1800" dirty="0" err="1">
                <a:latin typeface="Arial" panose="020B0604020202020204" pitchFamily="34" charset="0"/>
              </a:rPr>
              <a:t>Qiu</a:t>
            </a:r>
            <a:r>
              <a:rPr lang="en-US" altLang="zh-CN" sz="1800" dirty="0">
                <a:latin typeface="Arial" panose="020B0604020202020204" pitchFamily="34" charset="0"/>
              </a:rPr>
              <a:t>, X., &amp; Huang, X. Knowledge Graph Representation with Jointly Structural and Textual Encoding. in Proc. Of IJCAI, 2016.</a:t>
            </a:r>
            <a:endParaRPr lang="zh-CN" altLang="zh-CN" sz="1800" dirty="0">
              <a:latin typeface="Arial" panose="020B0604020202020204" pitchFamily="34" charset="0"/>
            </a:endParaRPr>
          </a:p>
          <a:p>
            <a:pPr marL="0" lvl="0" indent="0" eaLnBrk="0" fontAlgn="base" hangingPunct="0">
              <a:lnSpc>
                <a:spcPct val="100000"/>
              </a:lnSpc>
              <a:spcBef>
                <a:spcPct val="0"/>
              </a:spcBef>
              <a:spcAft>
                <a:spcPct val="0"/>
              </a:spcAft>
              <a:buNone/>
            </a:pPr>
            <a:br>
              <a:rPr lang="zh-CN" altLang="zh-CN" dirty="0">
                <a:latin typeface="Arial" panose="020B0604020202020204" pitchFamily="34" charset="0"/>
              </a:rPr>
            </a:br>
            <a:endParaRPr lang="zh-CN" altLang="en-US" dirty="0"/>
          </a:p>
        </p:txBody>
      </p:sp>
    </p:spTree>
    <p:extLst>
      <p:ext uri="{BB962C8B-B14F-4D97-AF65-F5344CB8AC3E}">
        <p14:creationId xmlns:p14="http://schemas.microsoft.com/office/powerpoint/2010/main" val="494362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386554-C9AF-5641-A9DF-1D2CEFBD5E3D}"/>
              </a:ext>
            </a:extLst>
          </p:cNvPr>
          <p:cNvSpPr/>
          <p:nvPr/>
        </p:nvSpPr>
        <p:spPr>
          <a:xfrm>
            <a:off x="349956" y="5225251"/>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天山区</a:t>
            </a:r>
            <a:endParaRPr lang="en-US" sz="2400" dirty="0"/>
          </a:p>
        </p:txBody>
      </p:sp>
      <p:cxnSp>
        <p:nvCxnSpPr>
          <p:cNvPr id="5" name="Straight Arrow Connector 4">
            <a:extLst>
              <a:ext uri="{FF2B5EF4-FFF2-40B4-BE49-F238E27FC236}">
                <a16:creationId xmlns:a16="http://schemas.microsoft.com/office/drawing/2014/main" id="{9E235F18-31AB-B343-B2D9-35868DEF8B67}"/>
              </a:ext>
            </a:extLst>
          </p:cNvPr>
          <p:cNvCxnSpPr>
            <a:cxnSpLocks/>
            <a:stCxn id="4" idx="0"/>
            <a:endCxn id="6" idx="4"/>
          </p:cNvCxnSpPr>
          <p:nvPr/>
        </p:nvCxnSpPr>
        <p:spPr>
          <a:xfrm flipV="1">
            <a:off x="1148832" y="4609241"/>
            <a:ext cx="1535810" cy="616010"/>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7B522C5-81B4-774C-99BD-0B68A1FB6E49}"/>
              </a:ext>
            </a:extLst>
          </p:cNvPr>
          <p:cNvSpPr/>
          <p:nvPr/>
        </p:nvSpPr>
        <p:spPr>
          <a:xfrm>
            <a:off x="1885766" y="3011490"/>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乌鲁木齐市</a:t>
            </a:r>
            <a:endParaRPr lang="en-US" sz="2400" dirty="0"/>
          </a:p>
        </p:txBody>
      </p:sp>
      <p:sp>
        <p:nvSpPr>
          <p:cNvPr id="7" name="Oval 6">
            <a:extLst>
              <a:ext uri="{FF2B5EF4-FFF2-40B4-BE49-F238E27FC236}">
                <a16:creationId xmlns:a16="http://schemas.microsoft.com/office/drawing/2014/main" id="{09081270-E0B4-3341-A626-9C6BCDFBF3C2}"/>
              </a:ext>
            </a:extLst>
          </p:cNvPr>
          <p:cNvSpPr/>
          <p:nvPr/>
        </p:nvSpPr>
        <p:spPr>
          <a:xfrm>
            <a:off x="5385228" y="820352"/>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新疆</a:t>
            </a:r>
            <a:endParaRPr lang="en-US" sz="2400" dirty="0"/>
          </a:p>
        </p:txBody>
      </p:sp>
      <p:cxnSp>
        <p:nvCxnSpPr>
          <p:cNvPr id="10" name="Straight Arrow Connector 9">
            <a:extLst>
              <a:ext uri="{FF2B5EF4-FFF2-40B4-BE49-F238E27FC236}">
                <a16:creationId xmlns:a16="http://schemas.microsoft.com/office/drawing/2014/main" id="{661D9685-5F8E-E147-94E4-DB807E20A66F}"/>
              </a:ext>
            </a:extLst>
          </p:cNvPr>
          <p:cNvCxnSpPr>
            <a:cxnSpLocks/>
            <a:stCxn id="6" idx="7"/>
            <a:endCxn id="7" idx="2"/>
          </p:cNvCxnSpPr>
          <p:nvPr/>
        </p:nvCxnSpPr>
        <p:spPr>
          <a:xfrm flipV="1">
            <a:off x="3249532" y="1619228"/>
            <a:ext cx="2135696" cy="1626247"/>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726216A-CB2A-5F4A-A699-0FEE26227A8C}"/>
              </a:ext>
            </a:extLst>
          </p:cNvPr>
          <p:cNvSpPr/>
          <p:nvPr/>
        </p:nvSpPr>
        <p:spPr>
          <a:xfrm>
            <a:off x="6308845" y="5238772"/>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独山子区</a:t>
            </a:r>
            <a:endParaRPr lang="en-US" sz="2400" dirty="0"/>
          </a:p>
        </p:txBody>
      </p:sp>
      <p:sp>
        <p:nvSpPr>
          <p:cNvPr id="23" name="Oval 22">
            <a:extLst>
              <a:ext uri="{FF2B5EF4-FFF2-40B4-BE49-F238E27FC236}">
                <a16:creationId xmlns:a16="http://schemas.microsoft.com/office/drawing/2014/main" id="{DBF650C8-401A-9E4B-9DE6-B3BAF1C1D05E}"/>
              </a:ext>
            </a:extLst>
          </p:cNvPr>
          <p:cNvSpPr/>
          <p:nvPr/>
        </p:nvSpPr>
        <p:spPr>
          <a:xfrm>
            <a:off x="5399436" y="3110025"/>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克拉玛依市</a:t>
            </a:r>
            <a:endParaRPr lang="en-US" sz="2400" dirty="0"/>
          </a:p>
        </p:txBody>
      </p:sp>
      <p:sp>
        <p:nvSpPr>
          <p:cNvPr id="24" name="Oval 23">
            <a:extLst>
              <a:ext uri="{FF2B5EF4-FFF2-40B4-BE49-F238E27FC236}">
                <a16:creationId xmlns:a16="http://schemas.microsoft.com/office/drawing/2014/main" id="{288E0614-1FE8-1546-B870-88C88FC27FF8}"/>
              </a:ext>
            </a:extLst>
          </p:cNvPr>
          <p:cNvSpPr/>
          <p:nvPr/>
        </p:nvSpPr>
        <p:spPr>
          <a:xfrm>
            <a:off x="8151097" y="5237220"/>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高昌区</a:t>
            </a:r>
            <a:endParaRPr lang="en-US" sz="2400" dirty="0"/>
          </a:p>
        </p:txBody>
      </p:sp>
      <p:sp>
        <p:nvSpPr>
          <p:cNvPr id="25" name="Oval 24">
            <a:extLst>
              <a:ext uri="{FF2B5EF4-FFF2-40B4-BE49-F238E27FC236}">
                <a16:creationId xmlns:a16="http://schemas.microsoft.com/office/drawing/2014/main" id="{C6AF62F0-5B11-434D-B55E-94D779466389}"/>
              </a:ext>
            </a:extLst>
          </p:cNvPr>
          <p:cNvSpPr/>
          <p:nvPr/>
        </p:nvSpPr>
        <p:spPr>
          <a:xfrm>
            <a:off x="8317751" y="3112847"/>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吐鲁番市</a:t>
            </a:r>
            <a:endParaRPr lang="en-US" sz="2400" dirty="0"/>
          </a:p>
        </p:txBody>
      </p:sp>
      <p:cxnSp>
        <p:nvCxnSpPr>
          <p:cNvPr id="26" name="Straight Arrow Connector 25">
            <a:extLst>
              <a:ext uri="{FF2B5EF4-FFF2-40B4-BE49-F238E27FC236}">
                <a16:creationId xmlns:a16="http://schemas.microsoft.com/office/drawing/2014/main" id="{BD5BAF14-DA8B-B84A-A769-C5D758E7A796}"/>
              </a:ext>
            </a:extLst>
          </p:cNvPr>
          <p:cNvCxnSpPr>
            <a:cxnSpLocks/>
            <a:stCxn id="22" idx="0"/>
            <a:endCxn id="23" idx="5"/>
          </p:cNvCxnSpPr>
          <p:nvPr/>
        </p:nvCxnSpPr>
        <p:spPr>
          <a:xfrm flipH="1" flipV="1">
            <a:off x="6763202" y="4473791"/>
            <a:ext cx="344519" cy="764981"/>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DDFF0F5-9BB5-DC4F-B3B9-2BD338E0EDD8}"/>
              </a:ext>
            </a:extLst>
          </p:cNvPr>
          <p:cNvCxnSpPr>
            <a:cxnSpLocks/>
            <a:stCxn id="23" idx="0"/>
            <a:endCxn id="7" idx="4"/>
          </p:cNvCxnSpPr>
          <p:nvPr/>
        </p:nvCxnSpPr>
        <p:spPr>
          <a:xfrm flipH="1" flipV="1">
            <a:off x="6184104" y="2418103"/>
            <a:ext cx="14208" cy="691922"/>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0EBC7-0D50-5F4E-88CB-F087FDE1B4C3}"/>
              </a:ext>
            </a:extLst>
          </p:cNvPr>
          <p:cNvCxnSpPr>
            <a:cxnSpLocks/>
            <a:stCxn id="25" idx="1"/>
            <a:endCxn id="7" idx="5"/>
          </p:cNvCxnSpPr>
          <p:nvPr/>
        </p:nvCxnSpPr>
        <p:spPr>
          <a:xfrm flipH="1" flipV="1">
            <a:off x="6748994" y="2184118"/>
            <a:ext cx="1802742" cy="1162714"/>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16EECFC-3601-EC42-B79C-319E76900935}"/>
              </a:ext>
            </a:extLst>
          </p:cNvPr>
          <p:cNvCxnSpPr>
            <a:cxnSpLocks/>
            <a:stCxn id="24" idx="0"/>
            <a:endCxn id="25" idx="4"/>
          </p:cNvCxnSpPr>
          <p:nvPr/>
        </p:nvCxnSpPr>
        <p:spPr>
          <a:xfrm flipV="1">
            <a:off x="8949973" y="4710598"/>
            <a:ext cx="166654" cy="526622"/>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8F09F52-C55D-7A41-88A7-BEA91BCC9FC6}"/>
              </a:ext>
            </a:extLst>
          </p:cNvPr>
          <p:cNvSpPr/>
          <p:nvPr/>
        </p:nvSpPr>
        <p:spPr>
          <a:xfrm>
            <a:off x="2274842" y="5238771"/>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沙依巴克区</a:t>
            </a:r>
            <a:endParaRPr lang="en-US" sz="2400" dirty="0"/>
          </a:p>
        </p:txBody>
      </p:sp>
      <p:cxnSp>
        <p:nvCxnSpPr>
          <p:cNvPr id="33" name="Straight Arrow Connector 32">
            <a:extLst>
              <a:ext uri="{FF2B5EF4-FFF2-40B4-BE49-F238E27FC236}">
                <a16:creationId xmlns:a16="http://schemas.microsoft.com/office/drawing/2014/main" id="{57C40715-C9D0-A34E-B6FF-7A0DFAC5FC89}"/>
              </a:ext>
            </a:extLst>
          </p:cNvPr>
          <p:cNvCxnSpPr>
            <a:cxnSpLocks/>
            <a:stCxn id="32" idx="0"/>
            <a:endCxn id="6" idx="4"/>
          </p:cNvCxnSpPr>
          <p:nvPr/>
        </p:nvCxnSpPr>
        <p:spPr>
          <a:xfrm flipH="1" flipV="1">
            <a:off x="2684642" y="4609241"/>
            <a:ext cx="389076" cy="629530"/>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384BAFF9-248F-7E4B-8E36-5B0DDF5ED09E}"/>
              </a:ext>
            </a:extLst>
          </p:cNvPr>
          <p:cNvSpPr/>
          <p:nvPr/>
        </p:nvSpPr>
        <p:spPr>
          <a:xfrm>
            <a:off x="4319156" y="5260249"/>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克拉玛依区</a:t>
            </a:r>
            <a:endParaRPr lang="en-US" sz="2400" dirty="0"/>
          </a:p>
        </p:txBody>
      </p:sp>
      <p:cxnSp>
        <p:nvCxnSpPr>
          <p:cNvPr id="43" name="Straight Arrow Connector 42">
            <a:extLst>
              <a:ext uri="{FF2B5EF4-FFF2-40B4-BE49-F238E27FC236}">
                <a16:creationId xmlns:a16="http://schemas.microsoft.com/office/drawing/2014/main" id="{A4EF37CE-BBD3-D244-A269-6CB20B58C63A}"/>
              </a:ext>
            </a:extLst>
          </p:cNvPr>
          <p:cNvCxnSpPr>
            <a:cxnSpLocks/>
            <a:stCxn id="40" idx="0"/>
            <a:endCxn id="23" idx="3"/>
          </p:cNvCxnSpPr>
          <p:nvPr/>
        </p:nvCxnSpPr>
        <p:spPr>
          <a:xfrm flipV="1">
            <a:off x="5118032" y="4473791"/>
            <a:ext cx="515389" cy="786458"/>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1009D19E-F01B-844F-AD1D-3D790525FF88}"/>
              </a:ext>
            </a:extLst>
          </p:cNvPr>
          <p:cNvSpPr/>
          <p:nvPr/>
        </p:nvSpPr>
        <p:spPr>
          <a:xfrm>
            <a:off x="10128080" y="5225252"/>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鄯善县</a:t>
            </a:r>
            <a:endParaRPr lang="en-US" sz="2400" dirty="0"/>
          </a:p>
        </p:txBody>
      </p:sp>
      <p:cxnSp>
        <p:nvCxnSpPr>
          <p:cNvPr id="48" name="Straight Arrow Connector 47">
            <a:extLst>
              <a:ext uri="{FF2B5EF4-FFF2-40B4-BE49-F238E27FC236}">
                <a16:creationId xmlns:a16="http://schemas.microsoft.com/office/drawing/2014/main" id="{5CB1A3C4-0875-454B-98C3-1DA086CCF619}"/>
              </a:ext>
            </a:extLst>
          </p:cNvPr>
          <p:cNvCxnSpPr>
            <a:cxnSpLocks/>
            <a:stCxn id="47" idx="1"/>
            <a:endCxn id="25" idx="5"/>
          </p:cNvCxnSpPr>
          <p:nvPr/>
        </p:nvCxnSpPr>
        <p:spPr>
          <a:xfrm flipH="1" flipV="1">
            <a:off x="9681517" y="4476613"/>
            <a:ext cx="680548" cy="982624"/>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9DF3BD16-15FC-8240-9D4E-73714A8167F4}"/>
              </a:ext>
            </a:extLst>
          </p:cNvPr>
          <p:cNvSpPr/>
          <p:nvPr/>
        </p:nvSpPr>
        <p:spPr>
          <a:xfrm>
            <a:off x="349956" y="3007599"/>
            <a:ext cx="237066" cy="237066"/>
          </a:xfrm>
          <a:prstGeom prst="ellipse">
            <a:avLst/>
          </a:prstGeom>
          <a:solidFill>
            <a:schemeClr val="bg1">
              <a:lumMod val="50000"/>
              <a:alpha val="67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7F52F93B-1054-8E4A-A9D2-0DE0C4CD4A0C}"/>
              </a:ext>
            </a:extLst>
          </p:cNvPr>
          <p:cNvSpPr/>
          <p:nvPr/>
        </p:nvSpPr>
        <p:spPr>
          <a:xfrm>
            <a:off x="732607" y="3007599"/>
            <a:ext cx="237066" cy="237066"/>
          </a:xfrm>
          <a:prstGeom prst="ellipse">
            <a:avLst/>
          </a:prstGeom>
          <a:solidFill>
            <a:schemeClr val="bg1">
              <a:lumMod val="50000"/>
              <a:alpha val="67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D248BEC-5653-B349-94BC-5489E0EE3BA3}"/>
              </a:ext>
            </a:extLst>
          </p:cNvPr>
          <p:cNvSpPr/>
          <p:nvPr/>
        </p:nvSpPr>
        <p:spPr>
          <a:xfrm>
            <a:off x="1115258" y="3007599"/>
            <a:ext cx="237066" cy="237066"/>
          </a:xfrm>
          <a:prstGeom prst="ellipse">
            <a:avLst/>
          </a:prstGeom>
          <a:solidFill>
            <a:schemeClr val="bg1">
              <a:lumMod val="50000"/>
              <a:alpha val="67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6DCC48D-C5D9-AB44-8A26-584AFB35A8C0}"/>
              </a:ext>
            </a:extLst>
          </p:cNvPr>
          <p:cNvSpPr/>
          <p:nvPr/>
        </p:nvSpPr>
        <p:spPr>
          <a:xfrm>
            <a:off x="10841996" y="2994314"/>
            <a:ext cx="237066" cy="237066"/>
          </a:xfrm>
          <a:prstGeom prst="ellipse">
            <a:avLst/>
          </a:prstGeom>
          <a:solidFill>
            <a:schemeClr val="bg1">
              <a:lumMod val="50000"/>
              <a:alpha val="67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A8A6261-18E8-614D-AFFA-7FAA04C02F59}"/>
              </a:ext>
            </a:extLst>
          </p:cNvPr>
          <p:cNvSpPr/>
          <p:nvPr/>
        </p:nvSpPr>
        <p:spPr>
          <a:xfrm>
            <a:off x="11224647" y="2994314"/>
            <a:ext cx="237066" cy="237066"/>
          </a:xfrm>
          <a:prstGeom prst="ellipse">
            <a:avLst/>
          </a:prstGeom>
          <a:solidFill>
            <a:schemeClr val="bg1">
              <a:lumMod val="50000"/>
              <a:alpha val="67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B7D7FE4-E8B3-1047-9033-9D23367EA595}"/>
              </a:ext>
            </a:extLst>
          </p:cNvPr>
          <p:cNvSpPr/>
          <p:nvPr/>
        </p:nvSpPr>
        <p:spPr>
          <a:xfrm>
            <a:off x="11607298" y="2994314"/>
            <a:ext cx="237066" cy="237066"/>
          </a:xfrm>
          <a:prstGeom prst="ellipse">
            <a:avLst/>
          </a:prstGeom>
          <a:solidFill>
            <a:schemeClr val="bg1">
              <a:lumMod val="50000"/>
              <a:alpha val="67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7586DA1-328C-A24A-BE7C-D07B03576AD1}"/>
              </a:ext>
            </a:extLst>
          </p:cNvPr>
          <p:cNvSpPr/>
          <p:nvPr/>
        </p:nvSpPr>
        <p:spPr>
          <a:xfrm>
            <a:off x="2401531" y="312652"/>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zh-CN" altLang="en-US" sz="2400" dirty="0"/>
              <a:t>新*</a:t>
            </a:r>
            <a:endParaRPr lang="en-US" sz="2400" dirty="0"/>
          </a:p>
        </p:txBody>
      </p:sp>
      <p:sp>
        <p:nvSpPr>
          <p:cNvPr id="58" name="Oval 57">
            <a:extLst>
              <a:ext uri="{FF2B5EF4-FFF2-40B4-BE49-F238E27FC236}">
                <a16:creationId xmlns:a16="http://schemas.microsoft.com/office/drawing/2014/main" id="{EE966744-B89D-8444-B9E4-D9C830798763}"/>
              </a:ext>
            </a:extLst>
          </p:cNvPr>
          <p:cNvSpPr/>
          <p:nvPr/>
        </p:nvSpPr>
        <p:spPr>
          <a:xfrm>
            <a:off x="7610547" y="547893"/>
            <a:ext cx="1597751" cy="1597751"/>
          </a:xfrm>
          <a:prstGeom prst="ellipse">
            <a:avLst/>
          </a:prstGeom>
          <a:solidFill>
            <a:srgbClr val="4FA1D3"/>
          </a:solidFill>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zh-CN" sz="2400" dirty="0" err="1"/>
              <a:t>xin</a:t>
            </a:r>
            <a:r>
              <a:rPr lang="zh-CN" altLang="en-US" sz="2400" dirty="0"/>
              <a:t>疆</a:t>
            </a:r>
            <a:endParaRPr lang="en-US" sz="2400" dirty="0"/>
          </a:p>
        </p:txBody>
      </p:sp>
      <p:cxnSp>
        <p:nvCxnSpPr>
          <p:cNvPr id="59" name="Straight Arrow Connector 58">
            <a:extLst>
              <a:ext uri="{FF2B5EF4-FFF2-40B4-BE49-F238E27FC236}">
                <a16:creationId xmlns:a16="http://schemas.microsoft.com/office/drawing/2014/main" id="{951CB275-DFB8-CA4C-BEF8-412BB2C41ADE}"/>
              </a:ext>
            </a:extLst>
          </p:cNvPr>
          <p:cNvCxnSpPr>
            <a:cxnSpLocks/>
            <a:stCxn id="7" idx="6"/>
            <a:endCxn id="58" idx="2"/>
          </p:cNvCxnSpPr>
          <p:nvPr/>
        </p:nvCxnSpPr>
        <p:spPr>
          <a:xfrm flipV="1">
            <a:off x="6982979" y="1346769"/>
            <a:ext cx="627568" cy="272459"/>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D7433F2-788D-4745-A842-E28FBFF72248}"/>
              </a:ext>
            </a:extLst>
          </p:cNvPr>
          <p:cNvCxnSpPr>
            <a:cxnSpLocks/>
            <a:stCxn id="7" idx="2"/>
            <a:endCxn id="57" idx="6"/>
          </p:cNvCxnSpPr>
          <p:nvPr/>
        </p:nvCxnSpPr>
        <p:spPr>
          <a:xfrm flipH="1" flipV="1">
            <a:off x="3999282" y="1111528"/>
            <a:ext cx="1385946" cy="507700"/>
          </a:xfrm>
          <a:prstGeom prst="straightConnector1">
            <a:avLst/>
          </a:prstGeom>
          <a:ln w="5080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0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26C66-D04A-412F-8B91-9E76F187355A}"/>
              </a:ext>
            </a:extLst>
          </p:cNvPr>
          <p:cNvSpPr>
            <a:spLocks noGrp="1"/>
          </p:cNvSpPr>
          <p:nvPr>
            <p:ph type="title"/>
          </p:nvPr>
        </p:nvSpPr>
        <p:spPr/>
        <p:txBody>
          <a:bodyPr/>
          <a:lstStyle/>
          <a:p>
            <a:r>
              <a:rPr lang="zh-CN" altLang="en-US" dirty="0"/>
              <a:t>一、任务概述</a:t>
            </a:r>
          </a:p>
        </p:txBody>
      </p:sp>
      <p:sp>
        <p:nvSpPr>
          <p:cNvPr id="3" name="内容占位符 2">
            <a:extLst>
              <a:ext uri="{FF2B5EF4-FFF2-40B4-BE49-F238E27FC236}">
                <a16:creationId xmlns:a16="http://schemas.microsoft.com/office/drawing/2014/main" id="{A2DFBD41-E8FB-4574-9075-F359E418BC4D}"/>
              </a:ext>
            </a:extLst>
          </p:cNvPr>
          <p:cNvSpPr>
            <a:spLocks noGrp="1"/>
          </p:cNvSpPr>
          <p:nvPr>
            <p:ph sz="quarter" idx="13"/>
          </p:nvPr>
        </p:nvSpPr>
        <p:spPr>
          <a:xfrm>
            <a:off x="914087" y="2367092"/>
            <a:ext cx="10363826" cy="3946026"/>
          </a:xfrm>
        </p:spPr>
        <p:txBody>
          <a:bodyPr>
            <a:normAutofit/>
          </a:bodyPr>
          <a:lstStyle/>
          <a:p>
            <a:pPr>
              <a:lnSpc>
                <a:spcPct val="110000"/>
              </a:lnSpc>
            </a:pPr>
            <a:r>
              <a:rPr lang="zh-CN" altLang="en-US" dirty="0"/>
              <a:t>目标：</a:t>
            </a:r>
            <a:r>
              <a:rPr lang="zh-CN" altLang="zh-CN" dirty="0"/>
              <a:t>实现从原始情报数据到知识图谱的转化</a:t>
            </a:r>
            <a:r>
              <a:rPr lang="zh-CN" altLang="en-US" dirty="0"/>
              <a:t>（</a:t>
            </a:r>
            <a:r>
              <a:rPr lang="zh-CN" altLang="en-US" b="1" dirty="0"/>
              <a:t>知识图谱的构建</a:t>
            </a:r>
            <a:r>
              <a:rPr lang="zh-CN" altLang="en-US" dirty="0"/>
              <a:t>）</a:t>
            </a:r>
            <a:r>
              <a:rPr lang="zh-CN" altLang="zh-CN" dirty="0"/>
              <a:t>，从而为基于知识图谱的业务应用相关</a:t>
            </a:r>
            <a:r>
              <a:rPr lang="zh-CN" altLang="zh-CN" b="1" dirty="0"/>
              <a:t>研究与应用</a:t>
            </a:r>
            <a:r>
              <a:rPr lang="zh-CN" altLang="zh-CN" dirty="0"/>
              <a:t>提供基础支撑。应用场景包括</a:t>
            </a:r>
            <a:r>
              <a:rPr lang="zh-CN" altLang="en-US" dirty="0"/>
              <a:t>但</a:t>
            </a:r>
            <a:r>
              <a:rPr lang="zh-CN" altLang="zh-CN" dirty="0"/>
              <a:t>不限于有害识别、情报搜索、事件推理、突发事件识别、社交关系分析</a:t>
            </a:r>
            <a:r>
              <a:rPr lang="zh-CN" altLang="en-US" dirty="0"/>
              <a:t>等。</a:t>
            </a:r>
            <a:endParaRPr lang="en-US" altLang="zh-CN" dirty="0"/>
          </a:p>
        </p:txBody>
      </p:sp>
      <p:sp>
        <p:nvSpPr>
          <p:cNvPr id="4" name="矩形 3">
            <a:extLst>
              <a:ext uri="{FF2B5EF4-FFF2-40B4-BE49-F238E27FC236}">
                <a16:creationId xmlns:a16="http://schemas.microsoft.com/office/drawing/2014/main" id="{8A1F0313-A041-48A0-8911-046D2CEAC8F6}"/>
              </a:ext>
            </a:extLst>
          </p:cNvPr>
          <p:cNvSpPr/>
          <p:nvPr/>
        </p:nvSpPr>
        <p:spPr>
          <a:xfrm>
            <a:off x="2386208" y="5198301"/>
            <a:ext cx="1609595" cy="60751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知识图谱构建</a:t>
            </a:r>
          </a:p>
        </p:txBody>
      </p:sp>
      <p:cxnSp>
        <p:nvCxnSpPr>
          <p:cNvPr id="6" name="直接箭头连接符 5">
            <a:extLst>
              <a:ext uri="{FF2B5EF4-FFF2-40B4-BE49-F238E27FC236}">
                <a16:creationId xmlns:a16="http://schemas.microsoft.com/office/drawing/2014/main" id="{EF4C4724-EF07-48BA-9637-3AA720D76927}"/>
              </a:ext>
            </a:extLst>
          </p:cNvPr>
          <p:cNvCxnSpPr/>
          <p:nvPr/>
        </p:nvCxnSpPr>
        <p:spPr>
          <a:xfrm>
            <a:off x="3995803" y="5480136"/>
            <a:ext cx="83924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DA682CE-8FD3-4B68-B0F9-171232018433}"/>
              </a:ext>
            </a:extLst>
          </p:cNvPr>
          <p:cNvSpPr/>
          <p:nvPr/>
        </p:nvSpPr>
        <p:spPr>
          <a:xfrm>
            <a:off x="4835047" y="5198301"/>
            <a:ext cx="1609595" cy="60751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知识图谱应用</a:t>
            </a:r>
          </a:p>
        </p:txBody>
      </p:sp>
      <p:cxnSp>
        <p:nvCxnSpPr>
          <p:cNvPr id="8" name="直接箭头连接符 7">
            <a:extLst>
              <a:ext uri="{FF2B5EF4-FFF2-40B4-BE49-F238E27FC236}">
                <a16:creationId xmlns:a16="http://schemas.microsoft.com/office/drawing/2014/main" id="{7E564AEE-4390-4337-AC5E-6CABDDA95F20}"/>
              </a:ext>
            </a:extLst>
          </p:cNvPr>
          <p:cNvCxnSpPr>
            <a:cxnSpLocks/>
          </p:cNvCxnSpPr>
          <p:nvPr/>
        </p:nvCxnSpPr>
        <p:spPr>
          <a:xfrm>
            <a:off x="6444642" y="5483268"/>
            <a:ext cx="83924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990353B7-C69C-4716-B6CC-2C63930A3A7F}"/>
              </a:ext>
            </a:extLst>
          </p:cNvPr>
          <p:cNvSpPr/>
          <p:nvPr/>
        </p:nvSpPr>
        <p:spPr>
          <a:xfrm>
            <a:off x="7283886" y="4379939"/>
            <a:ext cx="2711884" cy="2244235"/>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信息搜索与识别相关：有害识别、情报搜索、突发事件识别</a:t>
            </a:r>
            <a:endParaRPr lang="en-US" altLang="zh-CN" dirty="0"/>
          </a:p>
          <a:p>
            <a:pPr algn="ctr"/>
            <a:r>
              <a:rPr lang="zh-CN" altLang="en-US" dirty="0"/>
              <a:t>图挖掘相关：事件推理、社交关系分析</a:t>
            </a:r>
          </a:p>
        </p:txBody>
      </p:sp>
    </p:spTree>
    <p:extLst>
      <p:ext uri="{BB962C8B-B14F-4D97-AF65-F5344CB8AC3E}">
        <p14:creationId xmlns:p14="http://schemas.microsoft.com/office/powerpoint/2010/main" val="353129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1ADEE-8997-4327-B492-9AF6FF4D9B25}"/>
              </a:ext>
            </a:extLst>
          </p:cNvPr>
          <p:cNvSpPr>
            <a:spLocks noGrp="1"/>
          </p:cNvSpPr>
          <p:nvPr>
            <p:ph type="title"/>
          </p:nvPr>
        </p:nvSpPr>
        <p:spPr/>
        <p:txBody>
          <a:bodyPr/>
          <a:lstStyle/>
          <a:p>
            <a:r>
              <a:rPr lang="zh-CN" altLang="en-US" dirty="0"/>
              <a:t>二、整体方案</a:t>
            </a:r>
          </a:p>
        </p:txBody>
      </p:sp>
      <p:sp>
        <p:nvSpPr>
          <p:cNvPr id="4" name="矩形: 圆角 3">
            <a:extLst>
              <a:ext uri="{FF2B5EF4-FFF2-40B4-BE49-F238E27FC236}">
                <a16:creationId xmlns:a16="http://schemas.microsoft.com/office/drawing/2014/main" id="{5D53B56D-C896-4C42-8A66-546E861292C5}"/>
              </a:ext>
            </a:extLst>
          </p:cNvPr>
          <p:cNvSpPr/>
          <p:nvPr/>
        </p:nvSpPr>
        <p:spPr>
          <a:xfrm>
            <a:off x="902677" y="5003043"/>
            <a:ext cx="10597662" cy="1781692"/>
          </a:xfrm>
          <a:prstGeom prst="roundRect">
            <a:avLst>
              <a:gd name="adj" fmla="val 7052"/>
            </a:avLst>
          </a:prstGeom>
          <a:noFill/>
          <a:ln w="28575">
            <a:solidFill>
              <a:srgbClr val="5B9BD5"/>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grpSp>
        <p:nvGrpSpPr>
          <p:cNvPr id="5" name="组合 4">
            <a:extLst>
              <a:ext uri="{FF2B5EF4-FFF2-40B4-BE49-F238E27FC236}">
                <a16:creationId xmlns:a16="http://schemas.microsoft.com/office/drawing/2014/main" id="{9C43ECF7-1424-48DF-BB65-36F0A9DDE27B}"/>
              </a:ext>
            </a:extLst>
          </p:cNvPr>
          <p:cNvGrpSpPr/>
          <p:nvPr/>
        </p:nvGrpSpPr>
        <p:grpSpPr>
          <a:xfrm>
            <a:off x="1563707" y="5088119"/>
            <a:ext cx="2179853" cy="1617483"/>
            <a:chOff x="1091659" y="4601491"/>
            <a:chExt cx="2179853" cy="1617483"/>
          </a:xfrm>
        </p:grpSpPr>
        <p:grpSp>
          <p:nvGrpSpPr>
            <p:cNvPr id="6" name="组合 5">
              <a:extLst>
                <a:ext uri="{FF2B5EF4-FFF2-40B4-BE49-F238E27FC236}">
                  <a16:creationId xmlns:a16="http://schemas.microsoft.com/office/drawing/2014/main" id="{7D0CA36B-D9AD-4C8C-9414-FE79BF6FD82F}"/>
                </a:ext>
              </a:extLst>
            </p:cNvPr>
            <p:cNvGrpSpPr/>
            <p:nvPr/>
          </p:nvGrpSpPr>
          <p:grpSpPr>
            <a:xfrm>
              <a:off x="1091660" y="4903694"/>
              <a:ext cx="2179852" cy="1315280"/>
              <a:chOff x="2080147" y="2877802"/>
              <a:chExt cx="2179852" cy="1315280"/>
            </a:xfrm>
          </p:grpSpPr>
          <p:sp>
            <p:nvSpPr>
              <p:cNvPr id="8" name="矩形 7">
                <a:extLst>
                  <a:ext uri="{FF2B5EF4-FFF2-40B4-BE49-F238E27FC236}">
                    <a16:creationId xmlns:a16="http://schemas.microsoft.com/office/drawing/2014/main" id="{BD3C69FE-FE1B-40D0-8D74-EF2E8A1C8B9F}"/>
                  </a:ext>
                </a:extLst>
              </p:cNvPr>
              <p:cNvSpPr/>
              <p:nvPr/>
            </p:nvSpPr>
            <p:spPr>
              <a:xfrm>
                <a:off x="2512284" y="2982176"/>
                <a:ext cx="1656000" cy="313332"/>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定向数据采集</a:t>
                </a:r>
              </a:p>
            </p:txBody>
          </p:sp>
          <p:sp>
            <p:nvSpPr>
              <p:cNvPr id="9" name="矩形 8">
                <a:extLst>
                  <a:ext uri="{FF2B5EF4-FFF2-40B4-BE49-F238E27FC236}">
                    <a16:creationId xmlns:a16="http://schemas.microsoft.com/office/drawing/2014/main" id="{1ADA9AA4-7933-45C0-ABB3-9B4FD3DB568E}"/>
                  </a:ext>
                </a:extLst>
              </p:cNvPr>
              <p:cNvSpPr/>
              <p:nvPr/>
            </p:nvSpPr>
            <p:spPr>
              <a:xfrm>
                <a:off x="2512284" y="3389191"/>
                <a:ext cx="1656000" cy="313332"/>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手工数据录入</a:t>
                </a:r>
              </a:p>
            </p:txBody>
          </p:sp>
          <p:sp>
            <p:nvSpPr>
              <p:cNvPr id="10" name="矩形 9">
                <a:extLst>
                  <a:ext uri="{FF2B5EF4-FFF2-40B4-BE49-F238E27FC236}">
                    <a16:creationId xmlns:a16="http://schemas.microsoft.com/office/drawing/2014/main" id="{EF7F5478-22BE-417D-A144-CD84D34FD401}"/>
                  </a:ext>
                </a:extLst>
              </p:cNvPr>
              <p:cNvSpPr/>
              <p:nvPr/>
            </p:nvSpPr>
            <p:spPr>
              <a:xfrm>
                <a:off x="2512284" y="3804145"/>
                <a:ext cx="1656000" cy="313332"/>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第三方知识导入</a:t>
                </a:r>
              </a:p>
            </p:txBody>
          </p:sp>
          <p:sp>
            <p:nvSpPr>
              <p:cNvPr id="11" name="矩形 10">
                <a:extLst>
                  <a:ext uri="{FF2B5EF4-FFF2-40B4-BE49-F238E27FC236}">
                    <a16:creationId xmlns:a16="http://schemas.microsoft.com/office/drawing/2014/main" id="{7F7A7C5E-C340-4BC1-89C1-C6609E4E3889}"/>
                  </a:ext>
                </a:extLst>
              </p:cNvPr>
              <p:cNvSpPr/>
              <p:nvPr/>
            </p:nvSpPr>
            <p:spPr>
              <a:xfrm>
                <a:off x="2080147" y="2877802"/>
                <a:ext cx="2179852" cy="131528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数据支持</a:t>
                </a:r>
              </a:p>
            </p:txBody>
          </p:sp>
        </p:grpSp>
        <p:sp>
          <p:nvSpPr>
            <p:cNvPr id="7" name="矩形 6">
              <a:extLst>
                <a:ext uri="{FF2B5EF4-FFF2-40B4-BE49-F238E27FC236}">
                  <a16:creationId xmlns:a16="http://schemas.microsoft.com/office/drawing/2014/main" id="{B3DDE168-E6E3-44CC-8C5F-39B63F7663B0}"/>
                </a:ext>
              </a:extLst>
            </p:cNvPr>
            <p:cNvSpPr/>
            <p:nvPr/>
          </p:nvSpPr>
          <p:spPr>
            <a:xfrm>
              <a:off x="1091659" y="4601491"/>
              <a:ext cx="2179852" cy="313332"/>
            </a:xfrm>
            <a:prstGeom prst="rect">
              <a:avLst/>
            </a:prstGeom>
            <a:solidFill>
              <a:srgbClr val="5B9BD5"/>
            </a:solidFill>
            <a:ln w="28575">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数据获取子系统</a:t>
              </a:r>
            </a:p>
          </p:txBody>
        </p:sp>
      </p:grpSp>
      <p:grpSp>
        <p:nvGrpSpPr>
          <p:cNvPr id="12" name="组合 11">
            <a:extLst>
              <a:ext uri="{FF2B5EF4-FFF2-40B4-BE49-F238E27FC236}">
                <a16:creationId xmlns:a16="http://schemas.microsoft.com/office/drawing/2014/main" id="{1298950B-8D52-490D-BD80-64400FCB5C40}"/>
              </a:ext>
            </a:extLst>
          </p:cNvPr>
          <p:cNvGrpSpPr/>
          <p:nvPr/>
        </p:nvGrpSpPr>
        <p:grpSpPr>
          <a:xfrm>
            <a:off x="4930494" y="5082257"/>
            <a:ext cx="2179852" cy="1617483"/>
            <a:chOff x="3796259" y="4601491"/>
            <a:chExt cx="2179852" cy="1617483"/>
          </a:xfrm>
        </p:grpSpPr>
        <p:grpSp>
          <p:nvGrpSpPr>
            <p:cNvPr id="13" name="组合 12">
              <a:extLst>
                <a:ext uri="{FF2B5EF4-FFF2-40B4-BE49-F238E27FC236}">
                  <a16:creationId xmlns:a16="http://schemas.microsoft.com/office/drawing/2014/main" id="{AA4687CB-958E-4414-96B0-B48231A38370}"/>
                </a:ext>
              </a:extLst>
            </p:cNvPr>
            <p:cNvGrpSpPr/>
            <p:nvPr/>
          </p:nvGrpSpPr>
          <p:grpSpPr>
            <a:xfrm>
              <a:off x="3796259" y="4903694"/>
              <a:ext cx="2179852" cy="1315280"/>
              <a:chOff x="3548099" y="4903694"/>
              <a:chExt cx="2179852" cy="1315280"/>
            </a:xfrm>
          </p:grpSpPr>
          <p:grpSp>
            <p:nvGrpSpPr>
              <p:cNvPr id="15" name="组合 14">
                <a:extLst>
                  <a:ext uri="{FF2B5EF4-FFF2-40B4-BE49-F238E27FC236}">
                    <a16:creationId xmlns:a16="http://schemas.microsoft.com/office/drawing/2014/main" id="{49EA9F02-7FB2-4401-A838-7311DF34B653}"/>
                  </a:ext>
                </a:extLst>
              </p:cNvPr>
              <p:cNvGrpSpPr/>
              <p:nvPr/>
            </p:nvGrpSpPr>
            <p:grpSpPr>
              <a:xfrm>
                <a:off x="3548099" y="4903694"/>
                <a:ext cx="2179852" cy="1315280"/>
                <a:chOff x="3548099" y="4903694"/>
                <a:chExt cx="2179852" cy="1315280"/>
              </a:xfrm>
            </p:grpSpPr>
            <p:grpSp>
              <p:nvGrpSpPr>
                <p:cNvPr id="17" name="组合 16">
                  <a:extLst>
                    <a:ext uri="{FF2B5EF4-FFF2-40B4-BE49-F238E27FC236}">
                      <a16:creationId xmlns:a16="http://schemas.microsoft.com/office/drawing/2014/main" id="{BC034B50-CF80-4B11-8CE6-D81106F46773}"/>
                    </a:ext>
                  </a:extLst>
                </p:cNvPr>
                <p:cNvGrpSpPr/>
                <p:nvPr/>
              </p:nvGrpSpPr>
              <p:grpSpPr>
                <a:xfrm>
                  <a:off x="3548099" y="4903694"/>
                  <a:ext cx="2179852" cy="1315280"/>
                  <a:chOff x="2080147" y="2877802"/>
                  <a:chExt cx="2179852" cy="1315280"/>
                </a:xfrm>
              </p:grpSpPr>
              <p:sp>
                <p:nvSpPr>
                  <p:cNvPr id="20" name="矩形 19">
                    <a:extLst>
                      <a:ext uri="{FF2B5EF4-FFF2-40B4-BE49-F238E27FC236}">
                        <a16:creationId xmlns:a16="http://schemas.microsoft.com/office/drawing/2014/main" id="{E944C8AC-F5A7-435F-BF56-ED5F9D8F14AB}"/>
                      </a:ext>
                    </a:extLst>
                  </p:cNvPr>
                  <p:cNvSpPr/>
                  <p:nvPr/>
                </p:nvSpPr>
                <p:spPr>
                  <a:xfrm>
                    <a:off x="2512284" y="2982176"/>
                    <a:ext cx="773641" cy="252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语料库</a:t>
                    </a:r>
                  </a:p>
                </p:txBody>
              </p:sp>
              <p:sp>
                <p:nvSpPr>
                  <p:cNvPr id="21" name="矩形 20">
                    <a:extLst>
                      <a:ext uri="{FF2B5EF4-FFF2-40B4-BE49-F238E27FC236}">
                        <a16:creationId xmlns:a16="http://schemas.microsoft.com/office/drawing/2014/main" id="{F53513A5-5E7D-4D05-BA0B-B9FF83BFE00F}"/>
                      </a:ext>
                    </a:extLst>
                  </p:cNvPr>
                  <p:cNvSpPr/>
                  <p:nvPr/>
                </p:nvSpPr>
                <p:spPr>
                  <a:xfrm>
                    <a:off x="2512284" y="3278175"/>
                    <a:ext cx="773641" cy="252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地名库</a:t>
                    </a:r>
                  </a:p>
                </p:txBody>
              </p:sp>
              <p:sp>
                <p:nvSpPr>
                  <p:cNvPr id="22" name="矩形 21">
                    <a:extLst>
                      <a:ext uri="{FF2B5EF4-FFF2-40B4-BE49-F238E27FC236}">
                        <a16:creationId xmlns:a16="http://schemas.microsoft.com/office/drawing/2014/main" id="{D47DAEA0-221B-4286-86DA-0F279BDC5CC7}"/>
                      </a:ext>
                    </a:extLst>
                  </p:cNvPr>
                  <p:cNvSpPr/>
                  <p:nvPr/>
                </p:nvSpPr>
                <p:spPr>
                  <a:xfrm>
                    <a:off x="2512284" y="3574174"/>
                    <a:ext cx="1656000" cy="252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专有名词库</a:t>
                    </a:r>
                  </a:p>
                </p:txBody>
              </p:sp>
              <p:sp>
                <p:nvSpPr>
                  <p:cNvPr id="23" name="矩形 22">
                    <a:extLst>
                      <a:ext uri="{FF2B5EF4-FFF2-40B4-BE49-F238E27FC236}">
                        <a16:creationId xmlns:a16="http://schemas.microsoft.com/office/drawing/2014/main" id="{6844751F-CC79-4D37-8AB8-A4F564C75DBC}"/>
                      </a:ext>
                    </a:extLst>
                  </p:cNvPr>
                  <p:cNvSpPr/>
                  <p:nvPr/>
                </p:nvSpPr>
                <p:spPr>
                  <a:xfrm>
                    <a:off x="2080147" y="2877802"/>
                    <a:ext cx="2179852" cy="131528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数据整理</a:t>
                    </a:r>
                  </a:p>
                </p:txBody>
              </p:sp>
            </p:grpSp>
            <p:sp>
              <p:nvSpPr>
                <p:cNvPr id="18" name="矩形 17">
                  <a:extLst>
                    <a:ext uri="{FF2B5EF4-FFF2-40B4-BE49-F238E27FC236}">
                      <a16:creationId xmlns:a16="http://schemas.microsoft.com/office/drawing/2014/main" id="{F9BAFA6E-BE25-43DD-BCD5-E8C542D91397}"/>
                    </a:ext>
                  </a:extLst>
                </p:cNvPr>
                <p:cNvSpPr/>
                <p:nvPr/>
              </p:nvSpPr>
              <p:spPr>
                <a:xfrm>
                  <a:off x="4854093" y="5008068"/>
                  <a:ext cx="773641" cy="252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人名库</a:t>
                  </a:r>
                </a:p>
              </p:txBody>
            </p:sp>
            <p:sp>
              <p:nvSpPr>
                <p:cNvPr id="19" name="矩形 18">
                  <a:extLst>
                    <a:ext uri="{FF2B5EF4-FFF2-40B4-BE49-F238E27FC236}">
                      <a16:creationId xmlns:a16="http://schemas.microsoft.com/office/drawing/2014/main" id="{EA785E2D-A01E-4907-8DE7-0FE165B33E37}"/>
                    </a:ext>
                  </a:extLst>
                </p:cNvPr>
                <p:cNvSpPr/>
                <p:nvPr/>
              </p:nvSpPr>
              <p:spPr>
                <a:xfrm>
                  <a:off x="4854093" y="5304067"/>
                  <a:ext cx="773641" cy="252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事件库</a:t>
                  </a:r>
                </a:p>
              </p:txBody>
            </p:sp>
          </p:grpSp>
          <p:sp>
            <p:nvSpPr>
              <p:cNvPr id="16" name="矩形 15">
                <a:extLst>
                  <a:ext uri="{FF2B5EF4-FFF2-40B4-BE49-F238E27FC236}">
                    <a16:creationId xmlns:a16="http://schemas.microsoft.com/office/drawing/2014/main" id="{7CD90C07-ECE3-4522-B63F-DB03EA0B3E27}"/>
                  </a:ext>
                </a:extLst>
              </p:cNvPr>
              <p:cNvSpPr/>
              <p:nvPr/>
            </p:nvSpPr>
            <p:spPr>
              <a:xfrm>
                <a:off x="3980236" y="5896065"/>
                <a:ext cx="1656000" cy="252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机构名称库</a:t>
                </a:r>
              </a:p>
            </p:txBody>
          </p:sp>
        </p:grpSp>
        <p:sp>
          <p:nvSpPr>
            <p:cNvPr id="14" name="矩形 13">
              <a:extLst>
                <a:ext uri="{FF2B5EF4-FFF2-40B4-BE49-F238E27FC236}">
                  <a16:creationId xmlns:a16="http://schemas.microsoft.com/office/drawing/2014/main" id="{828E8504-D2B3-4378-897C-039E6E7B3E96}"/>
                </a:ext>
              </a:extLst>
            </p:cNvPr>
            <p:cNvSpPr/>
            <p:nvPr/>
          </p:nvSpPr>
          <p:spPr>
            <a:xfrm>
              <a:off x="3796259" y="4601491"/>
              <a:ext cx="2179852" cy="313332"/>
            </a:xfrm>
            <a:prstGeom prst="rect">
              <a:avLst/>
            </a:prstGeom>
            <a:solidFill>
              <a:srgbClr val="5B9BD5"/>
            </a:solidFill>
            <a:ln w="28575">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原料库管理子系统</a:t>
              </a:r>
            </a:p>
          </p:txBody>
        </p:sp>
      </p:grpSp>
      <p:grpSp>
        <p:nvGrpSpPr>
          <p:cNvPr id="24" name="组合 23">
            <a:extLst>
              <a:ext uri="{FF2B5EF4-FFF2-40B4-BE49-F238E27FC236}">
                <a16:creationId xmlns:a16="http://schemas.microsoft.com/office/drawing/2014/main" id="{EED7A21C-0E19-44C1-ADB7-409063FB5350}"/>
              </a:ext>
            </a:extLst>
          </p:cNvPr>
          <p:cNvGrpSpPr/>
          <p:nvPr/>
        </p:nvGrpSpPr>
        <p:grpSpPr>
          <a:xfrm>
            <a:off x="8686343" y="5082257"/>
            <a:ext cx="2179853" cy="1623264"/>
            <a:chOff x="6500857" y="4595710"/>
            <a:chExt cx="2179853" cy="1623264"/>
          </a:xfrm>
        </p:grpSpPr>
        <p:grpSp>
          <p:nvGrpSpPr>
            <p:cNvPr id="25" name="组合 24">
              <a:extLst>
                <a:ext uri="{FF2B5EF4-FFF2-40B4-BE49-F238E27FC236}">
                  <a16:creationId xmlns:a16="http://schemas.microsoft.com/office/drawing/2014/main" id="{ACA1E510-9FDA-498D-8084-349B575CC40A}"/>
                </a:ext>
              </a:extLst>
            </p:cNvPr>
            <p:cNvGrpSpPr/>
            <p:nvPr/>
          </p:nvGrpSpPr>
          <p:grpSpPr>
            <a:xfrm>
              <a:off x="6500858" y="4903694"/>
              <a:ext cx="2179852" cy="1315280"/>
              <a:chOff x="2080147" y="2877802"/>
              <a:chExt cx="2179852" cy="1315280"/>
            </a:xfrm>
          </p:grpSpPr>
          <p:sp>
            <p:nvSpPr>
              <p:cNvPr id="27" name="矩形 26">
                <a:extLst>
                  <a:ext uri="{FF2B5EF4-FFF2-40B4-BE49-F238E27FC236}">
                    <a16:creationId xmlns:a16="http://schemas.microsoft.com/office/drawing/2014/main" id="{DCD36C18-F57A-41A4-A2F9-019F71B1A27A}"/>
                  </a:ext>
                </a:extLst>
              </p:cNvPr>
              <p:cNvSpPr/>
              <p:nvPr/>
            </p:nvSpPr>
            <p:spPr>
              <a:xfrm>
                <a:off x="2512284" y="2982176"/>
                <a:ext cx="1656000" cy="313332"/>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结构化数据存储</a:t>
                </a:r>
              </a:p>
            </p:txBody>
          </p:sp>
          <p:sp>
            <p:nvSpPr>
              <p:cNvPr id="28" name="矩形 27">
                <a:extLst>
                  <a:ext uri="{FF2B5EF4-FFF2-40B4-BE49-F238E27FC236}">
                    <a16:creationId xmlns:a16="http://schemas.microsoft.com/office/drawing/2014/main" id="{402FDEAC-DD0F-476C-84CC-7E5A541EB211}"/>
                  </a:ext>
                </a:extLst>
              </p:cNvPr>
              <p:cNvSpPr/>
              <p:nvPr/>
            </p:nvSpPr>
            <p:spPr>
              <a:xfrm>
                <a:off x="2512284" y="3389191"/>
                <a:ext cx="1656000" cy="313332"/>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半结构化数据存储</a:t>
                </a:r>
              </a:p>
            </p:txBody>
          </p:sp>
          <p:sp>
            <p:nvSpPr>
              <p:cNvPr id="29" name="矩形 28">
                <a:extLst>
                  <a:ext uri="{FF2B5EF4-FFF2-40B4-BE49-F238E27FC236}">
                    <a16:creationId xmlns:a16="http://schemas.microsoft.com/office/drawing/2014/main" id="{B5C012C8-4E05-4EDC-A3B1-5FD4CD5AED43}"/>
                  </a:ext>
                </a:extLst>
              </p:cNvPr>
              <p:cNvSpPr/>
              <p:nvPr/>
            </p:nvSpPr>
            <p:spPr>
              <a:xfrm>
                <a:off x="2512284" y="3804145"/>
                <a:ext cx="1656000" cy="313332"/>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非结构化数据存储</a:t>
                </a:r>
              </a:p>
            </p:txBody>
          </p:sp>
          <p:sp>
            <p:nvSpPr>
              <p:cNvPr id="30" name="矩形 29">
                <a:extLst>
                  <a:ext uri="{FF2B5EF4-FFF2-40B4-BE49-F238E27FC236}">
                    <a16:creationId xmlns:a16="http://schemas.microsoft.com/office/drawing/2014/main" id="{5ABA9F74-019C-40F1-9BE3-31363ECBC678}"/>
                  </a:ext>
                </a:extLst>
              </p:cNvPr>
              <p:cNvSpPr/>
              <p:nvPr/>
            </p:nvSpPr>
            <p:spPr>
              <a:xfrm>
                <a:off x="2080147" y="2877802"/>
                <a:ext cx="2179852" cy="131528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数据存储</a:t>
                </a:r>
              </a:p>
            </p:txBody>
          </p:sp>
        </p:grpSp>
        <p:sp>
          <p:nvSpPr>
            <p:cNvPr id="26" name="矩形 25">
              <a:extLst>
                <a:ext uri="{FF2B5EF4-FFF2-40B4-BE49-F238E27FC236}">
                  <a16:creationId xmlns:a16="http://schemas.microsoft.com/office/drawing/2014/main" id="{70B40D30-E3B2-4D5D-A607-787E7A8EDCAC}"/>
                </a:ext>
              </a:extLst>
            </p:cNvPr>
            <p:cNvSpPr/>
            <p:nvPr/>
          </p:nvSpPr>
          <p:spPr>
            <a:xfrm>
              <a:off x="6500857" y="4595710"/>
              <a:ext cx="2179852" cy="313332"/>
            </a:xfrm>
            <a:prstGeom prst="rect">
              <a:avLst/>
            </a:prstGeom>
            <a:solidFill>
              <a:srgbClr val="5B9BD5"/>
            </a:solidFill>
            <a:ln w="28575">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数据库管理子系统</a:t>
              </a:r>
            </a:p>
          </p:txBody>
        </p:sp>
      </p:grpSp>
      <p:sp>
        <p:nvSpPr>
          <p:cNvPr id="31" name="文本框 30">
            <a:extLst>
              <a:ext uri="{FF2B5EF4-FFF2-40B4-BE49-F238E27FC236}">
                <a16:creationId xmlns:a16="http://schemas.microsoft.com/office/drawing/2014/main" id="{22BBED8B-5BFE-4B36-92CA-AAD1D9E5176F}"/>
              </a:ext>
            </a:extLst>
          </p:cNvPr>
          <p:cNvSpPr txBox="1"/>
          <p:nvPr/>
        </p:nvSpPr>
        <p:spPr>
          <a:xfrm>
            <a:off x="-44551" y="3213867"/>
            <a:ext cx="950599" cy="923330"/>
          </a:xfrm>
          <a:prstGeom prst="rect">
            <a:avLst/>
          </a:prstGeom>
          <a:noFill/>
        </p:spPr>
        <p:txBody>
          <a:bodyPr wrap="square" rtlCol="0">
            <a:spAutoFit/>
          </a:bodyPr>
          <a:lstStyle/>
          <a:p>
            <a:pPr algn="ctr"/>
            <a:r>
              <a:rPr lang="zh-CN" altLang="en-US" b="1" dirty="0">
                <a:solidFill>
                  <a:srgbClr val="5B9BD5"/>
                </a:solidFill>
              </a:rPr>
              <a:t>知识图谱系统构建</a:t>
            </a:r>
          </a:p>
        </p:txBody>
      </p:sp>
      <p:sp>
        <p:nvSpPr>
          <p:cNvPr id="32" name="文本框 31">
            <a:extLst>
              <a:ext uri="{FF2B5EF4-FFF2-40B4-BE49-F238E27FC236}">
                <a16:creationId xmlns:a16="http://schemas.microsoft.com/office/drawing/2014/main" id="{729D6CBA-6C4A-4B8D-9720-CE99A466225D}"/>
              </a:ext>
            </a:extLst>
          </p:cNvPr>
          <p:cNvSpPr txBox="1"/>
          <p:nvPr/>
        </p:nvSpPr>
        <p:spPr>
          <a:xfrm>
            <a:off x="4125129" y="5662245"/>
            <a:ext cx="387410" cy="461665"/>
          </a:xfrm>
          <a:prstGeom prst="rect">
            <a:avLst/>
          </a:prstGeom>
          <a:noFill/>
        </p:spPr>
        <p:txBody>
          <a:bodyPr wrap="square" rtlCol="0">
            <a:spAutoFit/>
          </a:bodyPr>
          <a:lstStyle/>
          <a:p>
            <a:r>
              <a:rPr lang="en-US" altLang="zh-CN" sz="2400" b="1" dirty="0">
                <a:solidFill>
                  <a:schemeClr val="accent2"/>
                </a:solidFill>
              </a:rPr>
              <a:t>+</a:t>
            </a:r>
            <a:endParaRPr lang="zh-CN" altLang="en-US" sz="2400" b="1" dirty="0">
              <a:solidFill>
                <a:schemeClr val="accent2"/>
              </a:solidFill>
            </a:endParaRPr>
          </a:p>
        </p:txBody>
      </p:sp>
      <p:cxnSp>
        <p:nvCxnSpPr>
          <p:cNvPr id="33" name="直接箭头连接符 32">
            <a:extLst>
              <a:ext uri="{FF2B5EF4-FFF2-40B4-BE49-F238E27FC236}">
                <a16:creationId xmlns:a16="http://schemas.microsoft.com/office/drawing/2014/main" id="{7D70D5FC-8978-4ABB-96C8-A1FC3E21A26F}"/>
              </a:ext>
            </a:extLst>
          </p:cNvPr>
          <p:cNvCxnSpPr>
            <a:cxnSpLocks/>
          </p:cNvCxnSpPr>
          <p:nvPr/>
        </p:nvCxnSpPr>
        <p:spPr>
          <a:xfrm>
            <a:off x="7543800" y="5893077"/>
            <a:ext cx="767862" cy="81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4DD7FCF3-C36D-446A-8028-56A5E466BF5B}"/>
              </a:ext>
            </a:extLst>
          </p:cNvPr>
          <p:cNvSpPr/>
          <p:nvPr/>
        </p:nvSpPr>
        <p:spPr>
          <a:xfrm>
            <a:off x="1063020" y="302543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知识建模</a:t>
            </a:r>
          </a:p>
        </p:txBody>
      </p:sp>
      <p:grpSp>
        <p:nvGrpSpPr>
          <p:cNvPr id="35" name="组合 34">
            <a:extLst>
              <a:ext uri="{FF2B5EF4-FFF2-40B4-BE49-F238E27FC236}">
                <a16:creationId xmlns:a16="http://schemas.microsoft.com/office/drawing/2014/main" id="{9704789F-08E7-40AA-8731-6B00252295DF}"/>
              </a:ext>
            </a:extLst>
          </p:cNvPr>
          <p:cNvGrpSpPr/>
          <p:nvPr/>
        </p:nvGrpSpPr>
        <p:grpSpPr>
          <a:xfrm>
            <a:off x="4324617" y="2820846"/>
            <a:ext cx="2594342" cy="1700696"/>
            <a:chOff x="4293520" y="2950862"/>
            <a:chExt cx="1709492" cy="1700696"/>
          </a:xfrm>
        </p:grpSpPr>
        <p:sp>
          <p:nvSpPr>
            <p:cNvPr id="36" name="矩形 35">
              <a:extLst>
                <a:ext uri="{FF2B5EF4-FFF2-40B4-BE49-F238E27FC236}">
                  <a16:creationId xmlns:a16="http://schemas.microsoft.com/office/drawing/2014/main" id="{C43842C1-BFFF-4099-B621-1893BF39BFA5}"/>
                </a:ext>
              </a:extLst>
            </p:cNvPr>
            <p:cNvSpPr/>
            <p:nvPr/>
          </p:nvSpPr>
          <p:spPr>
            <a:xfrm>
              <a:off x="4537525" y="3126473"/>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知识合并</a:t>
              </a:r>
            </a:p>
          </p:txBody>
        </p:sp>
        <p:sp>
          <p:nvSpPr>
            <p:cNvPr id="37" name="矩形 36">
              <a:extLst>
                <a:ext uri="{FF2B5EF4-FFF2-40B4-BE49-F238E27FC236}">
                  <a16:creationId xmlns:a16="http://schemas.microsoft.com/office/drawing/2014/main" id="{C9FD613B-A78A-4CAC-A389-85D0D909C7EE}"/>
                </a:ext>
              </a:extLst>
            </p:cNvPr>
            <p:cNvSpPr/>
            <p:nvPr/>
          </p:nvSpPr>
          <p:spPr>
            <a:xfrm>
              <a:off x="5287298" y="4344031"/>
              <a:ext cx="596887" cy="28413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指代消解</a:t>
              </a:r>
            </a:p>
          </p:txBody>
        </p:sp>
        <p:sp>
          <p:nvSpPr>
            <p:cNvPr id="38" name="矩形 37">
              <a:extLst>
                <a:ext uri="{FF2B5EF4-FFF2-40B4-BE49-F238E27FC236}">
                  <a16:creationId xmlns:a16="http://schemas.microsoft.com/office/drawing/2014/main" id="{A8F8BB0E-EE19-458F-B7E2-ECB484AA93D6}"/>
                </a:ext>
              </a:extLst>
            </p:cNvPr>
            <p:cNvSpPr/>
            <p:nvPr/>
          </p:nvSpPr>
          <p:spPr>
            <a:xfrm>
              <a:off x="4554676" y="4128346"/>
              <a:ext cx="607859" cy="315374"/>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实体链接</a:t>
              </a:r>
            </a:p>
          </p:txBody>
        </p:sp>
        <p:sp>
          <p:nvSpPr>
            <p:cNvPr id="39" name="矩形 38">
              <a:extLst>
                <a:ext uri="{FF2B5EF4-FFF2-40B4-BE49-F238E27FC236}">
                  <a16:creationId xmlns:a16="http://schemas.microsoft.com/office/drawing/2014/main" id="{A58A1758-57E4-4C5C-AE47-3882AFFAB728}"/>
                </a:ext>
              </a:extLst>
            </p:cNvPr>
            <p:cNvSpPr/>
            <p:nvPr/>
          </p:nvSpPr>
          <p:spPr>
            <a:xfrm>
              <a:off x="4293520" y="2950862"/>
              <a:ext cx="1709492" cy="170069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知识融合</a:t>
              </a:r>
            </a:p>
          </p:txBody>
        </p:sp>
      </p:grpSp>
      <p:grpSp>
        <p:nvGrpSpPr>
          <p:cNvPr id="40" name="组合 39">
            <a:extLst>
              <a:ext uri="{FF2B5EF4-FFF2-40B4-BE49-F238E27FC236}">
                <a16:creationId xmlns:a16="http://schemas.microsoft.com/office/drawing/2014/main" id="{4A3039F8-1270-4F47-8E68-187F5500423A}"/>
              </a:ext>
            </a:extLst>
          </p:cNvPr>
          <p:cNvGrpSpPr/>
          <p:nvPr/>
        </p:nvGrpSpPr>
        <p:grpSpPr>
          <a:xfrm>
            <a:off x="8791199" y="2999090"/>
            <a:ext cx="1466387" cy="1315278"/>
            <a:chOff x="6884656" y="2877801"/>
            <a:chExt cx="1528215" cy="1315280"/>
          </a:xfrm>
        </p:grpSpPr>
        <p:sp>
          <p:nvSpPr>
            <p:cNvPr id="41" name="矩形 40">
              <a:extLst>
                <a:ext uri="{FF2B5EF4-FFF2-40B4-BE49-F238E27FC236}">
                  <a16:creationId xmlns:a16="http://schemas.microsoft.com/office/drawing/2014/main" id="{106BC388-B19C-409B-82EB-FD6B4F57E96F}"/>
                </a:ext>
              </a:extLst>
            </p:cNvPr>
            <p:cNvSpPr/>
            <p:nvPr/>
          </p:nvSpPr>
          <p:spPr>
            <a:xfrm>
              <a:off x="7328352" y="2982176"/>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知识推理</a:t>
              </a:r>
            </a:p>
          </p:txBody>
        </p:sp>
        <p:sp>
          <p:nvSpPr>
            <p:cNvPr id="42" name="矩形 41">
              <a:extLst>
                <a:ext uri="{FF2B5EF4-FFF2-40B4-BE49-F238E27FC236}">
                  <a16:creationId xmlns:a16="http://schemas.microsoft.com/office/drawing/2014/main" id="{F3CDAF49-89EB-4687-9AEE-31063B9B43C6}"/>
                </a:ext>
              </a:extLst>
            </p:cNvPr>
            <p:cNvSpPr/>
            <p:nvPr/>
          </p:nvSpPr>
          <p:spPr>
            <a:xfrm>
              <a:off x="7328352" y="3790527"/>
              <a:ext cx="936000" cy="288000"/>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质量检测</a:t>
              </a:r>
            </a:p>
          </p:txBody>
        </p:sp>
        <p:sp>
          <p:nvSpPr>
            <p:cNvPr id="43" name="矩形 42">
              <a:extLst>
                <a:ext uri="{FF2B5EF4-FFF2-40B4-BE49-F238E27FC236}">
                  <a16:creationId xmlns:a16="http://schemas.microsoft.com/office/drawing/2014/main" id="{283AD010-2354-4EDE-8808-B9D69812E6E1}"/>
                </a:ext>
              </a:extLst>
            </p:cNvPr>
            <p:cNvSpPr/>
            <p:nvPr/>
          </p:nvSpPr>
          <p:spPr>
            <a:xfrm>
              <a:off x="6884656" y="2877801"/>
              <a:ext cx="1528215"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知识计算</a:t>
              </a:r>
            </a:p>
          </p:txBody>
        </p:sp>
      </p:grpSp>
      <p:sp>
        <p:nvSpPr>
          <p:cNvPr id="44" name="矩形 43">
            <a:extLst>
              <a:ext uri="{FF2B5EF4-FFF2-40B4-BE49-F238E27FC236}">
                <a16:creationId xmlns:a16="http://schemas.microsoft.com/office/drawing/2014/main" id="{E9281330-AE59-4A89-A5D0-6AEC29EC6649}"/>
              </a:ext>
            </a:extLst>
          </p:cNvPr>
          <p:cNvSpPr/>
          <p:nvPr/>
        </p:nvSpPr>
        <p:spPr>
          <a:xfrm>
            <a:off x="929225" y="2680794"/>
            <a:ext cx="10657350" cy="2012219"/>
          </a:xfrm>
          <a:prstGeom prst="rect">
            <a:avLst/>
          </a:prstGeom>
          <a:no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dirty="0"/>
          </a:p>
        </p:txBody>
      </p:sp>
      <p:sp>
        <p:nvSpPr>
          <p:cNvPr id="45" name="文本框 44">
            <a:extLst>
              <a:ext uri="{FF2B5EF4-FFF2-40B4-BE49-F238E27FC236}">
                <a16:creationId xmlns:a16="http://schemas.microsoft.com/office/drawing/2014/main" id="{986567A2-7DE5-4789-AC94-109E95C8DCB8}"/>
              </a:ext>
            </a:extLst>
          </p:cNvPr>
          <p:cNvSpPr txBox="1"/>
          <p:nvPr/>
        </p:nvSpPr>
        <p:spPr>
          <a:xfrm>
            <a:off x="25514" y="5716964"/>
            <a:ext cx="877163" cy="369332"/>
          </a:xfrm>
          <a:prstGeom prst="rect">
            <a:avLst/>
          </a:prstGeom>
          <a:noFill/>
        </p:spPr>
        <p:txBody>
          <a:bodyPr wrap="none" rtlCol="0">
            <a:spAutoFit/>
          </a:bodyPr>
          <a:lstStyle/>
          <a:p>
            <a:r>
              <a:rPr lang="zh-CN" altLang="en-US" b="1" dirty="0">
                <a:solidFill>
                  <a:srgbClr val="5B9BD5"/>
                </a:solidFill>
              </a:rPr>
              <a:t>数据层</a:t>
            </a:r>
          </a:p>
        </p:txBody>
      </p:sp>
      <p:cxnSp>
        <p:nvCxnSpPr>
          <p:cNvPr id="46" name="直接箭头连接符 45">
            <a:extLst>
              <a:ext uri="{FF2B5EF4-FFF2-40B4-BE49-F238E27FC236}">
                <a16:creationId xmlns:a16="http://schemas.microsoft.com/office/drawing/2014/main" id="{042A6299-FA0F-421E-B0D7-AD0771AE7B10}"/>
              </a:ext>
            </a:extLst>
          </p:cNvPr>
          <p:cNvCxnSpPr>
            <a:cxnSpLocks/>
          </p:cNvCxnSpPr>
          <p:nvPr/>
        </p:nvCxnSpPr>
        <p:spPr>
          <a:xfrm>
            <a:off x="3743559" y="366141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B2A0FA6A-0D90-457C-92F9-5AE278A9BF44}"/>
              </a:ext>
            </a:extLst>
          </p:cNvPr>
          <p:cNvGrpSpPr/>
          <p:nvPr/>
        </p:nvGrpSpPr>
        <p:grpSpPr>
          <a:xfrm>
            <a:off x="2137647" y="2820845"/>
            <a:ext cx="1528216" cy="1700697"/>
            <a:chOff x="2080148" y="2877802"/>
            <a:chExt cx="1528216" cy="1315280"/>
          </a:xfrm>
        </p:grpSpPr>
        <p:sp>
          <p:nvSpPr>
            <p:cNvPr id="48" name="矩形 47">
              <a:extLst>
                <a:ext uri="{FF2B5EF4-FFF2-40B4-BE49-F238E27FC236}">
                  <a16:creationId xmlns:a16="http://schemas.microsoft.com/office/drawing/2014/main" id="{A49529C8-6343-40F4-83A1-F289EEC38925}"/>
                </a:ext>
              </a:extLst>
            </p:cNvPr>
            <p:cNvSpPr/>
            <p:nvPr/>
          </p:nvSpPr>
          <p:spPr>
            <a:xfrm>
              <a:off x="2489064" y="2921187"/>
              <a:ext cx="936000" cy="277958"/>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实体抽取</a:t>
              </a:r>
            </a:p>
          </p:txBody>
        </p:sp>
        <p:sp>
          <p:nvSpPr>
            <p:cNvPr id="49" name="矩形 48">
              <a:extLst>
                <a:ext uri="{FF2B5EF4-FFF2-40B4-BE49-F238E27FC236}">
                  <a16:creationId xmlns:a16="http://schemas.microsoft.com/office/drawing/2014/main" id="{4C539ADF-55DB-4895-80C9-9471C6E3FB78}"/>
                </a:ext>
              </a:extLst>
            </p:cNvPr>
            <p:cNvSpPr/>
            <p:nvPr/>
          </p:nvSpPr>
          <p:spPr>
            <a:xfrm>
              <a:off x="2491793" y="3262159"/>
              <a:ext cx="936000" cy="23552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关系抽取</a:t>
              </a:r>
            </a:p>
          </p:txBody>
        </p:sp>
        <p:sp>
          <p:nvSpPr>
            <p:cNvPr id="50" name="矩形 49">
              <a:extLst>
                <a:ext uri="{FF2B5EF4-FFF2-40B4-BE49-F238E27FC236}">
                  <a16:creationId xmlns:a16="http://schemas.microsoft.com/office/drawing/2014/main" id="{52CCE8C6-3C58-4235-A7AF-4CD252EA2E13}"/>
                </a:ext>
              </a:extLst>
            </p:cNvPr>
            <p:cNvSpPr/>
            <p:nvPr/>
          </p:nvSpPr>
          <p:spPr>
            <a:xfrm>
              <a:off x="2484824" y="3562514"/>
              <a:ext cx="936000" cy="262513"/>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术语抽取</a:t>
              </a:r>
            </a:p>
          </p:txBody>
        </p:sp>
        <p:sp>
          <p:nvSpPr>
            <p:cNvPr id="51" name="矩形 50">
              <a:extLst>
                <a:ext uri="{FF2B5EF4-FFF2-40B4-BE49-F238E27FC236}">
                  <a16:creationId xmlns:a16="http://schemas.microsoft.com/office/drawing/2014/main" id="{BC8ED59F-D03F-42B1-AEF2-1A99B6892269}"/>
                </a:ext>
              </a:extLst>
            </p:cNvPr>
            <p:cNvSpPr/>
            <p:nvPr/>
          </p:nvSpPr>
          <p:spPr>
            <a:xfrm>
              <a:off x="2080148" y="2877802"/>
              <a:ext cx="1528216"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知识抽取</a:t>
              </a:r>
            </a:p>
          </p:txBody>
        </p:sp>
      </p:grpSp>
      <p:cxnSp>
        <p:nvCxnSpPr>
          <p:cNvPr id="52" name="直接箭头连接符 51">
            <a:extLst>
              <a:ext uri="{FF2B5EF4-FFF2-40B4-BE49-F238E27FC236}">
                <a16:creationId xmlns:a16="http://schemas.microsoft.com/office/drawing/2014/main" id="{3E51DB85-D2BE-4E92-8AEE-788079F9551E}"/>
              </a:ext>
            </a:extLst>
          </p:cNvPr>
          <p:cNvCxnSpPr>
            <a:cxnSpLocks/>
          </p:cNvCxnSpPr>
          <p:nvPr/>
        </p:nvCxnSpPr>
        <p:spPr>
          <a:xfrm>
            <a:off x="1549450" y="3671194"/>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3" name="左大括号 52">
            <a:extLst>
              <a:ext uri="{FF2B5EF4-FFF2-40B4-BE49-F238E27FC236}">
                <a16:creationId xmlns:a16="http://schemas.microsoft.com/office/drawing/2014/main" id="{5421CEF6-5AD4-4221-9ACB-EC4D2F83193F}"/>
              </a:ext>
            </a:extLst>
          </p:cNvPr>
          <p:cNvSpPr/>
          <p:nvPr/>
        </p:nvSpPr>
        <p:spPr>
          <a:xfrm>
            <a:off x="2426822" y="312837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左大括号 53">
            <a:extLst>
              <a:ext uri="{FF2B5EF4-FFF2-40B4-BE49-F238E27FC236}">
                <a16:creationId xmlns:a16="http://schemas.microsoft.com/office/drawing/2014/main" id="{B4D94D1B-987B-4BB7-812B-5E17D645138E}"/>
              </a:ext>
            </a:extLst>
          </p:cNvPr>
          <p:cNvSpPr/>
          <p:nvPr/>
        </p:nvSpPr>
        <p:spPr>
          <a:xfrm>
            <a:off x="4590125" y="3128370"/>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左大括号 54">
            <a:extLst>
              <a:ext uri="{FF2B5EF4-FFF2-40B4-BE49-F238E27FC236}">
                <a16:creationId xmlns:a16="http://schemas.microsoft.com/office/drawing/2014/main" id="{A4FFCBE3-55BD-4737-BE13-75D0B65BEF34}"/>
              </a:ext>
            </a:extLst>
          </p:cNvPr>
          <p:cNvSpPr/>
          <p:nvPr/>
        </p:nvSpPr>
        <p:spPr>
          <a:xfrm>
            <a:off x="9087375" y="3139665"/>
            <a:ext cx="52606" cy="10856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B7115941-3DE0-4E24-B75D-C68330CA447D}"/>
              </a:ext>
            </a:extLst>
          </p:cNvPr>
          <p:cNvSpPr/>
          <p:nvPr/>
        </p:nvSpPr>
        <p:spPr>
          <a:xfrm>
            <a:off x="7568967" y="2996457"/>
            <a:ext cx="572224" cy="137206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融合后的</a:t>
            </a:r>
            <a:endParaRPr lang="en-US" altLang="zh-CN" sz="1400" b="1" dirty="0">
              <a:solidFill>
                <a:schemeClr val="tx1"/>
              </a:solidFill>
            </a:endParaRPr>
          </a:p>
          <a:p>
            <a:pPr algn="ctr"/>
            <a:r>
              <a:rPr lang="zh-CN" altLang="en-US" sz="1400" b="1" dirty="0">
                <a:solidFill>
                  <a:schemeClr val="tx1"/>
                </a:solidFill>
              </a:rPr>
              <a:t>知识存储</a:t>
            </a:r>
          </a:p>
        </p:txBody>
      </p:sp>
      <p:cxnSp>
        <p:nvCxnSpPr>
          <p:cNvPr id="58" name="直接箭头连接符 57">
            <a:extLst>
              <a:ext uri="{FF2B5EF4-FFF2-40B4-BE49-F238E27FC236}">
                <a16:creationId xmlns:a16="http://schemas.microsoft.com/office/drawing/2014/main" id="{FA3675A0-A378-4D1C-983F-1329BFEE8B95}"/>
              </a:ext>
            </a:extLst>
          </p:cNvPr>
          <p:cNvCxnSpPr>
            <a:cxnSpLocks/>
          </p:cNvCxnSpPr>
          <p:nvPr/>
        </p:nvCxnSpPr>
        <p:spPr>
          <a:xfrm>
            <a:off x="8218843" y="365606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59" name="组合 58">
            <a:extLst>
              <a:ext uri="{FF2B5EF4-FFF2-40B4-BE49-F238E27FC236}">
                <a16:creationId xmlns:a16="http://schemas.microsoft.com/office/drawing/2014/main" id="{A0CE787B-6421-4ACE-9DF2-7518F23EAE4D}"/>
              </a:ext>
            </a:extLst>
          </p:cNvPr>
          <p:cNvGrpSpPr/>
          <p:nvPr/>
        </p:nvGrpSpPr>
        <p:grpSpPr>
          <a:xfrm>
            <a:off x="977497" y="1309945"/>
            <a:ext cx="10436298" cy="1234830"/>
            <a:chOff x="1483636" y="863835"/>
            <a:chExt cx="5856541" cy="1201708"/>
          </a:xfrm>
        </p:grpSpPr>
        <p:sp>
          <p:nvSpPr>
            <p:cNvPr id="60" name="矩形 59">
              <a:extLst>
                <a:ext uri="{FF2B5EF4-FFF2-40B4-BE49-F238E27FC236}">
                  <a16:creationId xmlns:a16="http://schemas.microsoft.com/office/drawing/2014/main" id="{1CBA7338-074A-4E7B-A3C3-C5A1EDDC751B}"/>
                </a:ext>
              </a:extLst>
            </p:cNvPr>
            <p:cNvSpPr/>
            <p:nvPr/>
          </p:nvSpPr>
          <p:spPr>
            <a:xfrm>
              <a:off x="1483636" y="863835"/>
              <a:ext cx="5856541" cy="360000"/>
            </a:xfrm>
            <a:prstGeom prst="rect">
              <a:avLst/>
            </a:prstGeom>
            <a:solidFill>
              <a:schemeClr val="accent5"/>
            </a:solidFill>
            <a:ln w="28575">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t>知识图谱</a:t>
              </a:r>
            </a:p>
          </p:txBody>
        </p:sp>
        <p:sp>
          <p:nvSpPr>
            <p:cNvPr id="61" name="矩形 60">
              <a:extLst>
                <a:ext uri="{FF2B5EF4-FFF2-40B4-BE49-F238E27FC236}">
                  <a16:creationId xmlns:a16="http://schemas.microsoft.com/office/drawing/2014/main" id="{66AD218F-6215-45F9-A10C-E0DC620D02BC}"/>
                </a:ext>
              </a:extLst>
            </p:cNvPr>
            <p:cNvSpPr/>
            <p:nvPr/>
          </p:nvSpPr>
          <p:spPr>
            <a:xfrm>
              <a:off x="1483636" y="1223834"/>
              <a:ext cx="5856541" cy="841709"/>
            </a:xfrm>
            <a:prstGeom prst="rect">
              <a:avLst/>
            </a:prstGeom>
            <a:noFill/>
            <a:ln w="28575">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dirty="0"/>
            </a:p>
          </p:txBody>
        </p:sp>
      </p:grpSp>
      <p:sp>
        <p:nvSpPr>
          <p:cNvPr id="62" name="文本框 61">
            <a:extLst>
              <a:ext uri="{FF2B5EF4-FFF2-40B4-BE49-F238E27FC236}">
                <a16:creationId xmlns:a16="http://schemas.microsoft.com/office/drawing/2014/main" id="{4DF3DE6C-463F-4017-A97D-41FE0E6ED9C4}"/>
              </a:ext>
            </a:extLst>
          </p:cNvPr>
          <p:cNvSpPr txBox="1"/>
          <p:nvPr/>
        </p:nvSpPr>
        <p:spPr>
          <a:xfrm>
            <a:off x="-25515" y="1676994"/>
            <a:ext cx="877163" cy="369332"/>
          </a:xfrm>
          <a:prstGeom prst="rect">
            <a:avLst/>
          </a:prstGeom>
          <a:noFill/>
        </p:spPr>
        <p:txBody>
          <a:bodyPr wrap="none" rtlCol="0">
            <a:spAutoFit/>
          </a:bodyPr>
          <a:lstStyle/>
          <a:p>
            <a:r>
              <a:rPr lang="zh-CN" altLang="en-US" b="1" dirty="0">
                <a:solidFill>
                  <a:srgbClr val="5B9BD5"/>
                </a:solidFill>
              </a:rPr>
              <a:t>应用层</a:t>
            </a:r>
          </a:p>
        </p:txBody>
      </p:sp>
      <p:cxnSp>
        <p:nvCxnSpPr>
          <p:cNvPr id="63" name="直接箭头连接符 62">
            <a:extLst>
              <a:ext uri="{FF2B5EF4-FFF2-40B4-BE49-F238E27FC236}">
                <a16:creationId xmlns:a16="http://schemas.microsoft.com/office/drawing/2014/main" id="{471B0DD1-C0C9-4BEA-AA6D-33CFD4DEE094}"/>
              </a:ext>
            </a:extLst>
          </p:cNvPr>
          <p:cNvCxnSpPr>
            <a:cxnSpLocks/>
          </p:cNvCxnSpPr>
          <p:nvPr/>
        </p:nvCxnSpPr>
        <p:spPr>
          <a:xfrm>
            <a:off x="10348976" y="3656063"/>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DB7AC45A-B0BA-402E-8C98-897FDDB33EF5}"/>
              </a:ext>
            </a:extLst>
          </p:cNvPr>
          <p:cNvSpPr/>
          <p:nvPr/>
        </p:nvSpPr>
        <p:spPr>
          <a:xfrm>
            <a:off x="10971087" y="3025438"/>
            <a:ext cx="418881" cy="13152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400" b="1" dirty="0">
                <a:solidFill>
                  <a:schemeClr val="tx1"/>
                </a:solidFill>
              </a:rPr>
              <a:t>知识更新</a:t>
            </a:r>
            <a:endParaRPr lang="en-US" altLang="zh-CN" sz="1400" b="1" dirty="0">
              <a:solidFill>
                <a:schemeClr val="tx1"/>
              </a:solidFill>
            </a:endParaRPr>
          </a:p>
        </p:txBody>
      </p:sp>
      <p:sp>
        <p:nvSpPr>
          <p:cNvPr id="65" name="矩形 64">
            <a:extLst>
              <a:ext uri="{FF2B5EF4-FFF2-40B4-BE49-F238E27FC236}">
                <a16:creationId xmlns:a16="http://schemas.microsoft.com/office/drawing/2014/main" id="{F65A51F0-78A9-4906-B394-B883F5D3D764}"/>
              </a:ext>
            </a:extLst>
          </p:cNvPr>
          <p:cNvSpPr/>
          <p:nvPr/>
        </p:nvSpPr>
        <p:spPr>
          <a:xfrm>
            <a:off x="5701086" y="2041957"/>
            <a:ext cx="989119" cy="388118"/>
          </a:xfrm>
          <a:prstGeom prst="rect">
            <a:avLst/>
          </a:prstGeom>
          <a:solidFill>
            <a:srgbClr val="5B9BD5"/>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事件推理</a:t>
            </a:r>
          </a:p>
        </p:txBody>
      </p:sp>
      <p:sp>
        <p:nvSpPr>
          <p:cNvPr id="66" name="矩形 65">
            <a:extLst>
              <a:ext uri="{FF2B5EF4-FFF2-40B4-BE49-F238E27FC236}">
                <a16:creationId xmlns:a16="http://schemas.microsoft.com/office/drawing/2014/main" id="{B23D0718-6BA5-4B6A-A7E4-D36EA658412F}"/>
              </a:ext>
            </a:extLst>
          </p:cNvPr>
          <p:cNvSpPr/>
          <p:nvPr/>
        </p:nvSpPr>
        <p:spPr>
          <a:xfrm>
            <a:off x="7428155" y="2056027"/>
            <a:ext cx="989119" cy="388118"/>
          </a:xfrm>
          <a:prstGeom prst="rect">
            <a:avLst/>
          </a:prstGeom>
          <a:solidFill>
            <a:srgbClr val="5B9BD5"/>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社交关系</a:t>
            </a:r>
          </a:p>
        </p:txBody>
      </p:sp>
      <p:sp>
        <p:nvSpPr>
          <p:cNvPr id="67" name="矩形 66">
            <a:extLst>
              <a:ext uri="{FF2B5EF4-FFF2-40B4-BE49-F238E27FC236}">
                <a16:creationId xmlns:a16="http://schemas.microsoft.com/office/drawing/2014/main" id="{9F1507F1-E075-4EA0-B8B4-E462AF012B30}"/>
              </a:ext>
            </a:extLst>
          </p:cNvPr>
          <p:cNvSpPr/>
          <p:nvPr/>
        </p:nvSpPr>
        <p:spPr>
          <a:xfrm>
            <a:off x="9112619" y="2056027"/>
            <a:ext cx="989119" cy="388118"/>
          </a:xfrm>
          <a:prstGeom prst="rect">
            <a:avLst/>
          </a:prstGeom>
          <a:solidFill>
            <a:srgbClr val="5B9BD5"/>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突发事件</a:t>
            </a:r>
          </a:p>
        </p:txBody>
      </p:sp>
      <p:sp>
        <p:nvSpPr>
          <p:cNvPr id="68" name="矩形 67">
            <a:extLst>
              <a:ext uri="{FF2B5EF4-FFF2-40B4-BE49-F238E27FC236}">
                <a16:creationId xmlns:a16="http://schemas.microsoft.com/office/drawing/2014/main" id="{754ADBF9-973D-4270-97AC-75A19250E5D6}"/>
              </a:ext>
            </a:extLst>
          </p:cNvPr>
          <p:cNvSpPr/>
          <p:nvPr/>
        </p:nvSpPr>
        <p:spPr>
          <a:xfrm>
            <a:off x="2142534" y="2048299"/>
            <a:ext cx="1057719" cy="398815"/>
          </a:xfrm>
          <a:prstGeom prst="rect">
            <a:avLst/>
          </a:prstGeom>
          <a:solidFill>
            <a:srgbClr val="5B9BD5"/>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有害识别</a:t>
            </a:r>
          </a:p>
        </p:txBody>
      </p:sp>
      <p:sp>
        <p:nvSpPr>
          <p:cNvPr id="69" name="矩形 68">
            <a:extLst>
              <a:ext uri="{FF2B5EF4-FFF2-40B4-BE49-F238E27FC236}">
                <a16:creationId xmlns:a16="http://schemas.microsoft.com/office/drawing/2014/main" id="{BE1FE9D0-770F-446B-9711-1392CAEFD1C1}"/>
              </a:ext>
            </a:extLst>
          </p:cNvPr>
          <p:cNvSpPr/>
          <p:nvPr/>
        </p:nvSpPr>
        <p:spPr>
          <a:xfrm>
            <a:off x="3921573" y="2048300"/>
            <a:ext cx="1006223" cy="398815"/>
          </a:xfrm>
          <a:prstGeom prst="rect">
            <a:avLst/>
          </a:prstGeom>
          <a:solidFill>
            <a:srgbClr val="5B9BD5"/>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情报搜索</a:t>
            </a:r>
          </a:p>
        </p:txBody>
      </p:sp>
      <p:cxnSp>
        <p:nvCxnSpPr>
          <p:cNvPr id="70" name="直接连接符 69">
            <a:extLst>
              <a:ext uri="{FF2B5EF4-FFF2-40B4-BE49-F238E27FC236}">
                <a16:creationId xmlns:a16="http://schemas.microsoft.com/office/drawing/2014/main" id="{DED0E2A7-92BA-4A9F-A8F2-CB65E42DFFE4}"/>
              </a:ext>
            </a:extLst>
          </p:cNvPr>
          <p:cNvCxnSpPr>
            <a:stCxn id="60" idx="2"/>
            <a:endCxn id="68" idx="0"/>
          </p:cNvCxnSpPr>
          <p:nvPr/>
        </p:nvCxnSpPr>
        <p:spPr>
          <a:xfrm flipH="1">
            <a:off x="2671394" y="1679867"/>
            <a:ext cx="3524252" cy="368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A0851B3E-EB37-4089-A5E3-979FE372DED9}"/>
              </a:ext>
            </a:extLst>
          </p:cNvPr>
          <p:cNvCxnSpPr>
            <a:stCxn id="61" idx="0"/>
            <a:endCxn id="69" idx="0"/>
          </p:cNvCxnSpPr>
          <p:nvPr/>
        </p:nvCxnSpPr>
        <p:spPr>
          <a:xfrm flipH="1">
            <a:off x="4424685" y="1679866"/>
            <a:ext cx="1770961" cy="36843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5FEF517B-1D46-4962-A8F4-572E645A1BE4}"/>
              </a:ext>
            </a:extLst>
          </p:cNvPr>
          <p:cNvCxnSpPr>
            <a:cxnSpLocks/>
            <a:endCxn id="65" idx="0"/>
          </p:cNvCxnSpPr>
          <p:nvPr/>
        </p:nvCxnSpPr>
        <p:spPr>
          <a:xfrm>
            <a:off x="6177976" y="1670031"/>
            <a:ext cx="17670" cy="37192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A7E6B9CF-9B05-4085-AFAB-9214ACEA5AA7}"/>
              </a:ext>
            </a:extLst>
          </p:cNvPr>
          <p:cNvCxnSpPr>
            <a:cxnSpLocks/>
            <a:stCxn id="61" idx="0"/>
            <a:endCxn id="66" idx="0"/>
          </p:cNvCxnSpPr>
          <p:nvPr/>
        </p:nvCxnSpPr>
        <p:spPr>
          <a:xfrm>
            <a:off x="6195646" y="1679866"/>
            <a:ext cx="1727069" cy="37616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1666D7C6-93E6-4EB4-8515-01EE6FF6F60B}"/>
              </a:ext>
            </a:extLst>
          </p:cNvPr>
          <p:cNvCxnSpPr>
            <a:cxnSpLocks/>
            <a:stCxn id="61" idx="0"/>
            <a:endCxn id="67" idx="0"/>
          </p:cNvCxnSpPr>
          <p:nvPr/>
        </p:nvCxnSpPr>
        <p:spPr>
          <a:xfrm>
            <a:off x="6195646" y="1679866"/>
            <a:ext cx="3411533" cy="37616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D128076C-6EBE-485F-95EA-2D288F69A68D}"/>
              </a:ext>
            </a:extLst>
          </p:cNvPr>
          <p:cNvSpPr txBox="1"/>
          <p:nvPr/>
        </p:nvSpPr>
        <p:spPr>
          <a:xfrm>
            <a:off x="5493051" y="1707772"/>
            <a:ext cx="1656887" cy="338554"/>
          </a:xfrm>
          <a:prstGeom prst="rect">
            <a:avLst/>
          </a:prstGeom>
          <a:noFill/>
        </p:spPr>
        <p:txBody>
          <a:bodyPr wrap="square" rtlCol="0">
            <a:spAutoFit/>
          </a:bodyPr>
          <a:lstStyle/>
          <a:p>
            <a:r>
              <a:rPr lang="zh-CN" altLang="en-US" sz="1600" b="1" dirty="0">
                <a:solidFill>
                  <a:srgbClr val="FF0000"/>
                </a:solidFill>
              </a:rPr>
              <a:t>包括但不限于</a:t>
            </a:r>
          </a:p>
        </p:txBody>
      </p:sp>
      <p:sp>
        <p:nvSpPr>
          <p:cNvPr id="76" name="矩形 75">
            <a:extLst>
              <a:ext uri="{FF2B5EF4-FFF2-40B4-BE49-F238E27FC236}">
                <a16:creationId xmlns:a16="http://schemas.microsoft.com/office/drawing/2014/main" id="{6158BAE8-3577-4ADE-A621-4111AE2A846D}"/>
              </a:ext>
            </a:extLst>
          </p:cNvPr>
          <p:cNvSpPr/>
          <p:nvPr/>
        </p:nvSpPr>
        <p:spPr>
          <a:xfrm>
            <a:off x="2548926" y="4108169"/>
            <a:ext cx="936000" cy="33273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事件抽取</a:t>
            </a:r>
          </a:p>
        </p:txBody>
      </p:sp>
      <p:cxnSp>
        <p:nvCxnSpPr>
          <p:cNvPr id="79" name="直接箭头连接符 78">
            <a:extLst>
              <a:ext uri="{FF2B5EF4-FFF2-40B4-BE49-F238E27FC236}">
                <a16:creationId xmlns:a16="http://schemas.microsoft.com/office/drawing/2014/main" id="{92E3859C-D2D8-4929-A8A8-8C653531A983}"/>
              </a:ext>
            </a:extLst>
          </p:cNvPr>
          <p:cNvCxnSpPr>
            <a:cxnSpLocks/>
          </p:cNvCxnSpPr>
          <p:nvPr/>
        </p:nvCxnSpPr>
        <p:spPr>
          <a:xfrm>
            <a:off x="7010129" y="3661416"/>
            <a:ext cx="51721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21207252-2E26-48F3-98B4-1E9689F10E80}"/>
              </a:ext>
            </a:extLst>
          </p:cNvPr>
          <p:cNvSpPr/>
          <p:nvPr/>
        </p:nvSpPr>
        <p:spPr>
          <a:xfrm>
            <a:off x="5832372" y="3874659"/>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实体消歧</a:t>
            </a:r>
          </a:p>
        </p:txBody>
      </p:sp>
      <p:sp>
        <p:nvSpPr>
          <p:cNvPr id="81" name="矩形 80">
            <a:extLst>
              <a:ext uri="{FF2B5EF4-FFF2-40B4-BE49-F238E27FC236}">
                <a16:creationId xmlns:a16="http://schemas.microsoft.com/office/drawing/2014/main" id="{09264A49-4CFA-42EA-86DF-54D78D60908D}"/>
              </a:ext>
            </a:extLst>
          </p:cNvPr>
          <p:cNvSpPr/>
          <p:nvPr/>
        </p:nvSpPr>
        <p:spPr>
          <a:xfrm>
            <a:off x="5833876" y="355426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候选生成</a:t>
            </a:r>
          </a:p>
        </p:txBody>
      </p:sp>
      <p:sp>
        <p:nvSpPr>
          <p:cNvPr id="82" name="矩形 81">
            <a:extLst>
              <a:ext uri="{FF2B5EF4-FFF2-40B4-BE49-F238E27FC236}">
                <a16:creationId xmlns:a16="http://schemas.microsoft.com/office/drawing/2014/main" id="{4939538E-AC7E-44B5-923B-352C6176BFA0}"/>
              </a:ext>
            </a:extLst>
          </p:cNvPr>
          <p:cNvSpPr/>
          <p:nvPr/>
        </p:nvSpPr>
        <p:spPr>
          <a:xfrm>
            <a:off x="5823834" y="2847738"/>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本体对齐</a:t>
            </a:r>
          </a:p>
        </p:txBody>
      </p:sp>
      <p:sp>
        <p:nvSpPr>
          <p:cNvPr id="83" name="矩形 82">
            <a:extLst>
              <a:ext uri="{FF2B5EF4-FFF2-40B4-BE49-F238E27FC236}">
                <a16:creationId xmlns:a16="http://schemas.microsoft.com/office/drawing/2014/main" id="{E26D6578-5A41-4C9E-8924-7457ADC9EF76}"/>
              </a:ext>
            </a:extLst>
          </p:cNvPr>
          <p:cNvSpPr/>
          <p:nvPr/>
        </p:nvSpPr>
        <p:spPr>
          <a:xfrm>
            <a:off x="5826479" y="3176465"/>
            <a:ext cx="905884" cy="303859"/>
          </a:xfrm>
          <a:prstGeom prst="rect">
            <a:avLst/>
          </a:prstGeom>
          <a:solidFill>
            <a:srgbClr val="5B9BD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实体匹配</a:t>
            </a:r>
          </a:p>
        </p:txBody>
      </p:sp>
    </p:spTree>
    <p:extLst>
      <p:ext uri="{BB962C8B-B14F-4D97-AF65-F5344CB8AC3E}">
        <p14:creationId xmlns:p14="http://schemas.microsoft.com/office/powerpoint/2010/main" val="267607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4A1EF-C722-4DA9-BAA3-D683A7299A49}"/>
              </a:ext>
            </a:extLst>
          </p:cNvPr>
          <p:cNvSpPr>
            <a:spLocks noGrp="1"/>
          </p:cNvSpPr>
          <p:nvPr>
            <p:ph type="title"/>
          </p:nvPr>
        </p:nvSpPr>
        <p:spPr/>
        <p:txBody>
          <a:bodyPr/>
          <a:lstStyle/>
          <a:p>
            <a:r>
              <a:rPr lang="zh-CN" altLang="en-US" dirty="0"/>
              <a:t>二、整体方案</a:t>
            </a:r>
          </a:p>
        </p:txBody>
      </p:sp>
      <p:sp>
        <p:nvSpPr>
          <p:cNvPr id="3" name="内容占位符 2">
            <a:extLst>
              <a:ext uri="{FF2B5EF4-FFF2-40B4-BE49-F238E27FC236}">
                <a16:creationId xmlns:a16="http://schemas.microsoft.com/office/drawing/2014/main" id="{C5CD19CB-ADC6-4539-876B-8BFE2FE19EBE}"/>
              </a:ext>
            </a:extLst>
          </p:cNvPr>
          <p:cNvSpPr>
            <a:spLocks noGrp="1"/>
          </p:cNvSpPr>
          <p:nvPr>
            <p:ph sz="quarter" idx="13"/>
          </p:nvPr>
        </p:nvSpPr>
        <p:spPr>
          <a:xfrm>
            <a:off x="913774" y="1766171"/>
            <a:ext cx="10363826" cy="4841308"/>
          </a:xfrm>
        </p:spPr>
        <p:txBody>
          <a:bodyPr>
            <a:normAutofit fontScale="55000" lnSpcReduction="20000"/>
          </a:bodyPr>
          <a:lstStyle/>
          <a:p>
            <a:pPr>
              <a:lnSpc>
                <a:spcPct val="120000"/>
              </a:lnSpc>
            </a:pPr>
            <a:r>
              <a:rPr lang="zh-CN" altLang="zh-CN" sz="3800" b="1" dirty="0"/>
              <a:t>知识建模：</a:t>
            </a:r>
            <a:r>
              <a:rPr lang="zh-CN" altLang="zh-CN" sz="3800" dirty="0"/>
              <a:t>按照知识图谱约定的一些模式进行业务抽象以及业务建模，主要是对情报数据中的文本内容进行实体定义、关系定义、事件定义等。</a:t>
            </a:r>
            <a:endParaRPr lang="en-US" altLang="zh-CN" sz="3800" b="1" dirty="0"/>
          </a:p>
          <a:p>
            <a:pPr>
              <a:lnSpc>
                <a:spcPct val="120000"/>
              </a:lnSpc>
            </a:pPr>
            <a:r>
              <a:rPr lang="zh-CN" altLang="zh-CN" sz="3800" b="1" dirty="0"/>
              <a:t>知识</a:t>
            </a:r>
            <a:r>
              <a:rPr lang="zh-CN" altLang="en-US" sz="3800" b="1" dirty="0"/>
              <a:t>抽取</a:t>
            </a:r>
            <a:r>
              <a:rPr lang="zh-CN" altLang="zh-CN" sz="3800" b="1" dirty="0"/>
              <a:t>：</a:t>
            </a:r>
            <a:r>
              <a:rPr lang="zh-CN" altLang="zh-CN" sz="3800" dirty="0"/>
              <a:t>根据数据类型（结构化数据、半结构化数据、非结构化数据）的不同所采用的技术也不同。结构化数据可通过采用一些</a:t>
            </a:r>
            <a:r>
              <a:rPr lang="en-US" altLang="zh-CN" sz="3800" dirty="0"/>
              <a:t>ETL</a:t>
            </a:r>
            <a:r>
              <a:rPr lang="zh-CN" altLang="zh-CN" sz="3800" dirty="0"/>
              <a:t>工具等完成；半结构化数据可采用包装器</a:t>
            </a:r>
            <a:r>
              <a:rPr lang="en-US" altLang="zh-CN" sz="3800" dirty="0"/>
              <a:t>+</a:t>
            </a:r>
            <a:r>
              <a:rPr lang="zh-CN" altLang="zh-CN" sz="3800" dirty="0"/>
              <a:t>正则表达式技术完成；非结构化数据主要是通过自然语言处理的技术进行，包括对文本数据中的实体抽取、关系抽取、</a:t>
            </a:r>
            <a:r>
              <a:rPr lang="zh-CN" altLang="en-US" sz="3800" dirty="0"/>
              <a:t>事件</a:t>
            </a:r>
            <a:r>
              <a:rPr lang="zh-CN" altLang="zh-CN" sz="3800" dirty="0"/>
              <a:t>抽取等。</a:t>
            </a:r>
            <a:endParaRPr lang="en-US" altLang="zh-CN" sz="3800" dirty="0"/>
          </a:p>
          <a:p>
            <a:pPr lvl="1">
              <a:lnSpc>
                <a:spcPct val="120000"/>
              </a:lnSpc>
            </a:pPr>
            <a:r>
              <a:rPr lang="zh-CN" altLang="zh-CN" sz="3400" dirty="0"/>
              <a:t>实体抽取：也称为命名实体识别，是指从文本数据集中自动识别出命名实体。</a:t>
            </a:r>
            <a:r>
              <a:rPr lang="zh-CN" altLang="en-US" sz="3400" dirty="0"/>
              <a:t>实体抽取的任务是抽取情报文本中的原子信息元素，包括人名、组织</a:t>
            </a:r>
            <a:r>
              <a:rPr lang="en-US" altLang="zh-CN" sz="3400" dirty="0"/>
              <a:t>/</a:t>
            </a:r>
            <a:r>
              <a:rPr lang="zh-CN" altLang="en-US" sz="3400" dirty="0"/>
              <a:t>机构名、地理位置、时间</a:t>
            </a:r>
            <a:r>
              <a:rPr lang="en-US" altLang="zh-CN" sz="3400" dirty="0"/>
              <a:t>/</a:t>
            </a:r>
            <a:r>
              <a:rPr lang="zh-CN" altLang="en-US" sz="3400" dirty="0"/>
              <a:t>日期、字符值、金额值等（具体原子根据不同场景来定义）。</a:t>
            </a:r>
            <a:endParaRPr lang="en-US" altLang="zh-CN" sz="3400" dirty="0"/>
          </a:p>
          <a:p>
            <a:pPr lvl="1">
              <a:lnSpc>
                <a:spcPct val="120000"/>
              </a:lnSpc>
            </a:pPr>
            <a:r>
              <a:rPr lang="zh-CN" altLang="en-US" sz="3400" dirty="0"/>
              <a:t>术语抽取：从情报数据中发现多个单词组成的相关术语。</a:t>
            </a:r>
            <a:endParaRPr lang="en-US" altLang="zh-CN" sz="3400" dirty="0"/>
          </a:p>
          <a:p>
            <a:pPr lvl="1">
              <a:lnSpc>
                <a:spcPct val="120000"/>
              </a:lnSpc>
            </a:pPr>
            <a:r>
              <a:rPr lang="zh-CN" altLang="zh-CN" sz="3400" dirty="0"/>
              <a:t>关系抽取：情报数据经过实体抽取之后，得到的是一系列离散的命名实体，为了得到语义信息，还需要从中提取出实体</a:t>
            </a:r>
            <a:r>
              <a:rPr lang="zh-CN" altLang="en-US" sz="3400" dirty="0"/>
              <a:t>（属性等）</a:t>
            </a:r>
            <a:r>
              <a:rPr lang="zh-CN" altLang="zh-CN" sz="3400" dirty="0"/>
              <a:t>之间的关联关系以形成网状的知识结构。</a:t>
            </a:r>
            <a:endParaRPr lang="en-US" altLang="zh-CN" sz="3400" dirty="0"/>
          </a:p>
          <a:p>
            <a:pPr lvl="1">
              <a:lnSpc>
                <a:spcPct val="120000"/>
              </a:lnSpc>
            </a:pPr>
            <a:r>
              <a:rPr lang="zh-CN" altLang="en-US" sz="3400" dirty="0"/>
              <a:t>事件抽取：从情报数据中抽取出事件信息，并以结构化的形式呈现出来，例如事件发生的时间、地点、发生原因、参与者等。</a:t>
            </a:r>
            <a:endParaRPr lang="zh-CN" altLang="en-US" dirty="0"/>
          </a:p>
          <a:p>
            <a:pPr>
              <a:lnSpc>
                <a:spcPct val="100000"/>
              </a:lnSpc>
            </a:pPr>
            <a:endParaRPr lang="zh-CN" altLang="en-US" dirty="0"/>
          </a:p>
        </p:txBody>
      </p:sp>
    </p:spTree>
    <p:extLst>
      <p:ext uri="{BB962C8B-B14F-4D97-AF65-F5344CB8AC3E}">
        <p14:creationId xmlns:p14="http://schemas.microsoft.com/office/powerpoint/2010/main" val="39503179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3588</TotalTime>
  <Words>4973</Words>
  <Application>Microsoft Macintosh PowerPoint</Application>
  <PresentationFormat>Widescreen</PresentationFormat>
  <Paragraphs>589</Paragraphs>
  <Slides>50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等线</vt:lpstr>
      <vt:lpstr>等线 Light</vt:lpstr>
      <vt:lpstr>Arial</vt:lpstr>
      <vt:lpstr>Office 主题​​</vt:lpstr>
      <vt:lpstr>项目交流</vt:lpstr>
      <vt:lpstr>PowerPoint Presentation</vt:lpstr>
      <vt:lpstr>目前已有数据集&amp;demo</vt:lpstr>
      <vt:lpstr>目前已有数据集&amp;demo</vt:lpstr>
      <vt:lpstr>PowerPoint Presentation</vt:lpstr>
      <vt:lpstr>PowerPoint Presentation</vt:lpstr>
      <vt:lpstr>一、任务概述</vt:lpstr>
      <vt:lpstr>二、整体方案</vt:lpstr>
      <vt:lpstr>二、整体方案</vt:lpstr>
      <vt:lpstr>二、整体方案</vt:lpstr>
      <vt:lpstr>二、整体方案</vt:lpstr>
      <vt:lpstr>三、技术路线</vt:lpstr>
      <vt:lpstr>三、技术路线</vt:lpstr>
      <vt:lpstr>三、技术路线</vt:lpstr>
      <vt:lpstr>三、技术路线</vt:lpstr>
      <vt:lpstr>三、技术路线</vt:lpstr>
      <vt:lpstr>三、技术路线</vt:lpstr>
      <vt:lpstr>三、技术路线</vt:lpstr>
      <vt:lpstr>三、技术路线</vt:lpstr>
      <vt:lpstr>三、技术路线</vt:lpstr>
      <vt:lpstr>三、技术路线</vt:lpstr>
      <vt:lpstr>三、技术路线</vt:lpstr>
      <vt:lpstr>三、技术路线</vt:lpstr>
      <vt:lpstr>三、技术路线</vt:lpstr>
      <vt:lpstr>三、技术路线</vt:lpstr>
      <vt:lpstr>三、技术路线</vt:lpstr>
      <vt:lpstr>三、技术路线</vt:lpstr>
      <vt:lpstr>三、技术路线</vt:lpstr>
      <vt:lpstr>三、技术路线</vt:lpstr>
      <vt:lpstr>三、技术路线</vt:lpstr>
      <vt:lpstr>三、技术路线</vt:lpstr>
      <vt:lpstr>四、任务拆分</vt:lpstr>
      <vt:lpstr>四、任务拆分</vt:lpstr>
      <vt:lpstr>四、任务拆分</vt:lpstr>
      <vt:lpstr>四、任务拆分</vt:lpstr>
      <vt:lpstr>四、任务拆分</vt:lpstr>
      <vt:lpstr>四、任务拆分</vt:lpstr>
      <vt:lpstr>四、任务拆分</vt:lpstr>
      <vt:lpstr>四、任务拆分</vt:lpstr>
      <vt:lpstr>四、任务拆分</vt:lpstr>
      <vt:lpstr>四、任务拆分</vt:lpstr>
      <vt:lpstr>四、任务拆分</vt:lpstr>
      <vt:lpstr>四、任务拆分</vt:lpstr>
      <vt:lpstr>四、任务拆分</vt:lpstr>
      <vt:lpstr>四、任务拆分</vt:lpstr>
      <vt:lpstr>五、问题探讨</vt:lpstr>
      <vt:lpstr>参考文献</vt:lpstr>
      <vt:lpstr>参考文献</vt:lpstr>
      <vt:lpstr>参考文献</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项目交流</dc:title>
  <dc:creator>shaoyanjie</dc:creator>
  <cp:lastModifiedBy>Xiaoyun Xu</cp:lastModifiedBy>
  <cp:revision>130</cp:revision>
  <dcterms:created xsi:type="dcterms:W3CDTF">2019-03-04T15:28:58Z</dcterms:created>
  <dcterms:modified xsi:type="dcterms:W3CDTF">2019-03-07T08:16:59Z</dcterms:modified>
</cp:coreProperties>
</file>