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Burn Down Chart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ymbol val="none"/>
          </c:marker>
          <c:cat>
            <c:numRef>
              <c:f>Sheet1!$A$2:$A$15</c:f>
              <c:numCache>
                <c:formatCode>d\-mmm</c:formatCode>
                <c:ptCount val="14"/>
                <c:pt idx="0">
                  <c:v>41913.0</c:v>
                </c:pt>
                <c:pt idx="1">
                  <c:v>41914.0</c:v>
                </c:pt>
                <c:pt idx="2">
                  <c:v>41915.0</c:v>
                </c:pt>
                <c:pt idx="3">
                  <c:v>41916.0</c:v>
                </c:pt>
                <c:pt idx="4">
                  <c:v>41917.0</c:v>
                </c:pt>
                <c:pt idx="5">
                  <c:v>41918.0</c:v>
                </c:pt>
                <c:pt idx="6">
                  <c:v>41919.0</c:v>
                </c:pt>
                <c:pt idx="7">
                  <c:v>41920.0</c:v>
                </c:pt>
                <c:pt idx="8">
                  <c:v>41921.0</c:v>
                </c:pt>
                <c:pt idx="9">
                  <c:v>41922.0</c:v>
                </c:pt>
                <c:pt idx="10">
                  <c:v>41923.0</c:v>
                </c:pt>
                <c:pt idx="11">
                  <c:v>41924.0</c:v>
                </c:pt>
                <c:pt idx="12">
                  <c:v>41925.0</c:v>
                </c:pt>
                <c:pt idx="13">
                  <c:v>41926.0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37.0</c:v>
                </c:pt>
                <c:pt idx="1">
                  <c:v>37.0</c:v>
                </c:pt>
                <c:pt idx="2">
                  <c:v>32.0</c:v>
                </c:pt>
                <c:pt idx="3">
                  <c:v>32.0</c:v>
                </c:pt>
                <c:pt idx="4">
                  <c:v>32.0</c:v>
                </c:pt>
                <c:pt idx="5">
                  <c:v>25.0</c:v>
                </c:pt>
                <c:pt idx="6">
                  <c:v>24.0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  <c:pt idx="10">
                  <c:v>19.0</c:v>
                </c:pt>
                <c:pt idx="11">
                  <c:v>18.0</c:v>
                </c:pt>
                <c:pt idx="12">
                  <c:v>18.0</c:v>
                </c:pt>
                <c:pt idx="13">
                  <c:v>18.0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Expected</c:v>
                </c:pt>
              </c:strCache>
            </c:strRef>
          </c:tx>
          <c:spPr>
            <a:ln>
              <a:solidFill>
                <a:schemeClr val="accent6"/>
              </a:solidFill>
              <a:prstDash val="dash"/>
            </a:ln>
          </c:spPr>
          <c:marker>
            <c:symbol val="none"/>
          </c:marker>
          <c:cat>
            <c:numRef>
              <c:f>Sheet1!$A$2:$A$15</c:f>
              <c:numCache>
                <c:formatCode>d\-mmm</c:formatCode>
                <c:ptCount val="14"/>
                <c:pt idx="0">
                  <c:v>41913.0</c:v>
                </c:pt>
                <c:pt idx="1">
                  <c:v>41914.0</c:v>
                </c:pt>
                <c:pt idx="2">
                  <c:v>41915.0</c:v>
                </c:pt>
                <c:pt idx="3">
                  <c:v>41916.0</c:v>
                </c:pt>
                <c:pt idx="4">
                  <c:v>41917.0</c:v>
                </c:pt>
                <c:pt idx="5">
                  <c:v>41918.0</c:v>
                </c:pt>
                <c:pt idx="6">
                  <c:v>41919.0</c:v>
                </c:pt>
                <c:pt idx="7">
                  <c:v>41920.0</c:v>
                </c:pt>
                <c:pt idx="8">
                  <c:v>41921.0</c:v>
                </c:pt>
                <c:pt idx="9">
                  <c:v>41922.0</c:v>
                </c:pt>
                <c:pt idx="10">
                  <c:v>41923.0</c:v>
                </c:pt>
                <c:pt idx="11">
                  <c:v>41924.0</c:v>
                </c:pt>
                <c:pt idx="12">
                  <c:v>41925.0</c:v>
                </c:pt>
                <c:pt idx="13">
                  <c:v>41926.0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34.3571428571428</c:v>
                </c:pt>
                <c:pt idx="1">
                  <c:v>31.71428571428571</c:v>
                </c:pt>
                <c:pt idx="2">
                  <c:v>29.07142857142857</c:v>
                </c:pt>
                <c:pt idx="3">
                  <c:v>26.42857142857143</c:v>
                </c:pt>
                <c:pt idx="4">
                  <c:v>23.78571428571423</c:v>
                </c:pt>
                <c:pt idx="5">
                  <c:v>21.14285714285714</c:v>
                </c:pt>
                <c:pt idx="6">
                  <c:v>18.5</c:v>
                </c:pt>
                <c:pt idx="7">
                  <c:v>15.85714285714286</c:v>
                </c:pt>
                <c:pt idx="8">
                  <c:v>13.21428571428572</c:v>
                </c:pt>
                <c:pt idx="9">
                  <c:v>10.57142857142857</c:v>
                </c:pt>
                <c:pt idx="10">
                  <c:v>7.928571428571431</c:v>
                </c:pt>
                <c:pt idx="11">
                  <c:v>5.285714285714284</c:v>
                </c:pt>
                <c:pt idx="12">
                  <c:v>2.642857142857146</c:v>
                </c:pt>
                <c:pt idx="1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1758088"/>
        <c:axId val="-2125741704"/>
      </c:lineChart>
      <c:dateAx>
        <c:axId val="-209175808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crossAx val="-2125741704"/>
        <c:crosses val="autoZero"/>
        <c:auto val="1"/>
        <c:lblOffset val="100"/>
        <c:baseTimeUnit val="days"/>
      </c:dateAx>
      <c:valAx>
        <c:axId val="-2125741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1758088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10/6/14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10/6/14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10/6/14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09901"/>
            <a:ext cx="8077200" cy="393509"/>
          </a:xfrm>
        </p:spPr>
        <p:txBody>
          <a:bodyPr/>
          <a:lstStyle/>
          <a:p>
            <a:r>
              <a:rPr lang="en-US" dirty="0" smtClean="0"/>
              <a:t>Team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22414"/>
              </p:ext>
            </p:extLst>
          </p:nvPr>
        </p:nvGraphicFramePr>
        <p:xfrm>
          <a:off x="582083" y="1608672"/>
          <a:ext cx="8104717" cy="49556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573186"/>
                <a:gridCol w="4410539"/>
                <a:gridCol w="2120992"/>
              </a:tblGrid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User Story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Story Points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view water usage reports to be able to monitor water usage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view Electric usage report to be able to monitor electricity usage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the SHAS system to </a:t>
                      </a:r>
                      <a:r>
                        <a:rPr lang="en-US" sz="1200" u="none" strike="noStrike" dirty="0" smtClean="0">
                          <a:effectLst/>
                        </a:rPr>
                        <a:t>control </a:t>
                      </a:r>
                      <a:r>
                        <a:rPr lang="en-US" sz="1200" u="none" strike="noStrike" dirty="0">
                          <a:effectLst/>
                        </a:rPr>
                        <a:t>HVAC settings to reduce energy </a:t>
                      </a:r>
                      <a:r>
                        <a:rPr lang="en-US" sz="1200" u="none" strike="noStrike" dirty="0" smtClean="0">
                          <a:effectLst/>
                        </a:rPr>
                        <a:t>consumption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be able to </a:t>
                      </a:r>
                      <a:r>
                        <a:rPr lang="en-US" sz="1200" u="none" strike="noStrike" dirty="0" smtClean="0">
                          <a:effectLst/>
                        </a:rPr>
                        <a:t>control </a:t>
                      </a:r>
                      <a:r>
                        <a:rPr lang="en-US" sz="1200" u="none" strike="noStrike" dirty="0">
                          <a:effectLst/>
                        </a:rPr>
                        <a:t>HVAC settings to </a:t>
                      </a:r>
                      <a:r>
                        <a:rPr lang="en-US" sz="1200" u="none" strike="noStrike" dirty="0" smtClean="0">
                          <a:effectLst/>
                        </a:rPr>
                        <a:t>control </a:t>
                      </a:r>
                      <a:r>
                        <a:rPr lang="en-US" sz="1200" u="none" strike="noStrike" dirty="0">
                          <a:effectLst/>
                        </a:rPr>
                        <a:t>house temperature through the SHAS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the SHAS system to monitor the fire, CO, gas alarms so that the system reports any emergencies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when fire, CO, gas alarms are activated I want the SHAS system to contact the fire </a:t>
                      </a:r>
                      <a:r>
                        <a:rPr lang="en-US" sz="1200" u="none" strike="noStrike" dirty="0" smtClean="0">
                          <a:effectLst/>
                        </a:rPr>
                        <a:t>department </a:t>
                      </a:r>
                      <a:r>
                        <a:rPr lang="en-US" sz="1200" u="none" strike="noStrike" dirty="0">
                          <a:effectLst/>
                        </a:rPr>
                        <a:t>for my safety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get notified when windows or doors are left open to reduce energy </a:t>
                      </a:r>
                      <a:r>
                        <a:rPr lang="en-US" sz="1200" u="none" strike="noStrike" dirty="0" smtClean="0">
                          <a:effectLst/>
                        </a:rPr>
                        <a:t>consumption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a smart phone application to </a:t>
                      </a:r>
                      <a:r>
                        <a:rPr lang="en-US" sz="1200" u="none" strike="noStrike" dirty="0" smtClean="0">
                          <a:effectLst/>
                        </a:rPr>
                        <a:t>control </a:t>
                      </a:r>
                      <a:r>
                        <a:rPr lang="en-US" sz="1200" u="none" strike="noStrike" dirty="0">
                          <a:effectLst/>
                        </a:rPr>
                        <a:t>SHAS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be able to check Smart power outlets in use and sets their specific settings to monitor electricity usage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be able to turn on sunlight sensors that control room lights in order to save energy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412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to be able to check the state of the lights of the SHAS and turns them on/off in order to save energy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0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50938"/>
              </p:ext>
            </p:extLst>
          </p:nvPr>
        </p:nvGraphicFramePr>
        <p:xfrm>
          <a:off x="908050" y="2095499"/>
          <a:ext cx="7327900" cy="3153834"/>
        </p:xfrm>
        <a:graphic>
          <a:graphicData uri="http://schemas.openxmlformats.org/drawingml/2006/table">
            <a:tbl>
              <a:tblPr bandCol="1">
                <a:tableStyleId>{775DCB02-9BB8-47FD-8907-85C794F793BA}</a:tableStyleId>
              </a:tblPr>
              <a:tblGrid>
                <a:gridCol w="1422400"/>
                <a:gridCol w="3987800"/>
                <a:gridCol w="1917700"/>
              </a:tblGrid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User Story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a web interface in order to </a:t>
                      </a:r>
                      <a:r>
                        <a:rPr lang="en-US" sz="1200" u="none" strike="noStrike" dirty="0" smtClean="0">
                          <a:effectLst/>
                        </a:rPr>
                        <a:t>control </a:t>
                      </a:r>
                      <a:r>
                        <a:rPr lang="en-US" sz="1200" u="none" strike="noStrike" dirty="0">
                          <a:effectLst/>
                        </a:rPr>
                        <a:t>SHAS Testbed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In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As an User I want to be able to enters a username a password to log into the SHAS Testbed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Done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the SHAS system to monitor security sensors so that the system reports any unauthorized access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In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the SHAS system to contact the police if security sensors a tripped for my safety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In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525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</a:t>
                      </a:r>
                      <a:r>
                        <a:rPr lang="en-US" sz="1200" u="none" strike="noStrike" dirty="0" smtClean="0">
                          <a:effectLst/>
                        </a:rPr>
                        <a:t>to </a:t>
                      </a:r>
                      <a:r>
                        <a:rPr lang="en-US" sz="1200" u="none" strike="noStrike" dirty="0">
                          <a:effectLst/>
                        </a:rPr>
                        <a:t>be able to set sprinkler settings from the SHAS system to reduce water usage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In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44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Board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13519"/>
              </p:ext>
            </p:extLst>
          </p:nvPr>
        </p:nvGraphicFramePr>
        <p:xfrm>
          <a:off x="457200" y="1703916"/>
          <a:ext cx="8229600" cy="4388490"/>
        </p:xfrm>
        <a:graphic>
          <a:graphicData uri="http://schemas.openxmlformats.org/drawingml/2006/table">
            <a:tbl>
              <a:tblPr bandCol="1">
                <a:tableStyleId>{69C7853C-536D-4A76-A0AE-DD22124D55A5}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05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User Stories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To 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In Progress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Done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705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a web interface in order to </a:t>
                      </a:r>
                      <a:r>
                        <a:rPr lang="en-US" sz="1200" u="none" strike="noStrike" dirty="0" smtClean="0">
                          <a:effectLst/>
                        </a:rPr>
                        <a:t>control </a:t>
                      </a:r>
                      <a:r>
                        <a:rPr lang="en-US" sz="1200" u="none" strike="noStrike" dirty="0">
                          <a:effectLst/>
                        </a:rPr>
                        <a:t>SHAS Testbed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Smart House web 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UI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baseline="0" dirty="0" smtClean="0">
                          <a:effectLst/>
                        </a:rPr>
                        <a:t>Testbed web UI</a:t>
                      </a:r>
                    </a:p>
                    <a:p>
                      <a:pPr marL="0" indent="0" algn="l" fontAlgn="b">
                        <a:buFont typeface="Arial"/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710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As an User I want to be able to enters a username a password to log into the SHAS Testbed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/>
                        <a:buNone/>
                      </a:pPr>
                      <a:endParaRPr lang="en-US" sz="1200" u="none" strike="noStrike" baseline="0" dirty="0" smtClean="0">
                        <a:effectLst/>
                      </a:endParaRPr>
                    </a:p>
                    <a:p>
                      <a:pPr marL="171450" indent="-171450" algn="l" fontAlgn="ctr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Login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web page(Single User)</a:t>
                      </a:r>
                      <a:endParaRPr lang="en-US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71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the SHAS system to monitor security sensors so that the system reports any unauthorized access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Code Testbed Simulation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Code Smart</a:t>
                      </a:r>
                      <a:r>
                        <a:rPr lang="en-US" sz="1200" u="none" strike="noStrike" baseline="0" dirty="0" smtClean="0">
                          <a:solidFill>
                            <a:srgbClr val="0000FF"/>
                          </a:solidFill>
                          <a:effectLst/>
                        </a:rPr>
                        <a:t> House </a:t>
                      </a:r>
                      <a:endParaRPr lang="en-US" sz="1200" b="0" i="0" u="none" strike="noStrike" dirty="0" smtClean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Code Alarm system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Code Notify Users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71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the SHAS system to contact the police if security sensors a tripped for my safety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baseline="0" dirty="0" smtClean="0">
                          <a:effectLst/>
                        </a:rPr>
                        <a:t>Alarm web UI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Testbed Event Handler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Code False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Alarm Event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baseline="0" dirty="0" smtClean="0">
                          <a:effectLst/>
                        </a:rPr>
                        <a:t>Code Notify Police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710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 an User I want </a:t>
                      </a:r>
                      <a:r>
                        <a:rPr lang="en-US" sz="1200" u="none" strike="noStrike" dirty="0" smtClean="0">
                          <a:effectLst/>
                        </a:rPr>
                        <a:t>to </a:t>
                      </a:r>
                      <a:r>
                        <a:rPr lang="en-US" sz="1200" u="none" strike="noStrike" dirty="0">
                          <a:effectLst/>
                        </a:rPr>
                        <a:t>be able to set sprinkler settings from the SHAS system to reduce water usage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Sprinkler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web UI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/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Code Sprinkler System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Code Sprinkler Zones</a:t>
                      </a:r>
                    </a:p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u="none" strike="noStrike" dirty="0" smtClean="0">
                          <a:effectLst/>
                        </a:rPr>
                        <a:t>Code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Sprinkler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5716" y="6164361"/>
            <a:ext cx="274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*Tasks in blue are Technical Stories 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43725475"/>
              </p:ext>
            </p:extLst>
          </p:nvPr>
        </p:nvGraphicFramePr>
        <p:xfrm>
          <a:off x="1195916" y="1828799"/>
          <a:ext cx="6764867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01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127</TotalTime>
  <Words>539</Words>
  <Application>Microsoft Macintosh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Sprint Review</vt:lpstr>
      <vt:lpstr>Product Backlog</vt:lpstr>
      <vt:lpstr>Sprint Backlog</vt:lpstr>
      <vt:lpstr>Task Board</vt:lpstr>
      <vt:lpstr>Burndown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David Rivera</dc:creator>
  <cp:lastModifiedBy>David Rivera</cp:lastModifiedBy>
  <cp:revision>8</cp:revision>
  <dcterms:created xsi:type="dcterms:W3CDTF">2014-10-07T03:06:04Z</dcterms:created>
  <dcterms:modified xsi:type="dcterms:W3CDTF">2014-10-07T05:14:03Z</dcterms:modified>
</cp:coreProperties>
</file>