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Burn Down Chart</c:v>
                </c:pt>
              </c:strCache>
            </c:strRef>
          </c:tx>
          <c:spPr>
            <a:ln>
              <a:solidFill>
                <a:srgbClr val="008000"/>
              </a:solidFill>
            </a:ln>
          </c:spPr>
          <c:marker>
            <c:symbol val="none"/>
          </c:marker>
          <c:cat>
            <c:numRef>
              <c:f>Sheet1!$A$2:$A$15</c:f>
              <c:numCache>
                <c:formatCode>d\-mmm</c:formatCode>
                <c:ptCount val="14"/>
                <c:pt idx="0">
                  <c:v>41935.0</c:v>
                </c:pt>
                <c:pt idx="1">
                  <c:v>41936.0</c:v>
                </c:pt>
                <c:pt idx="2">
                  <c:v>41937.0</c:v>
                </c:pt>
                <c:pt idx="3">
                  <c:v>41938.0</c:v>
                </c:pt>
                <c:pt idx="4">
                  <c:v>41939.0</c:v>
                </c:pt>
                <c:pt idx="5">
                  <c:v>41940.0</c:v>
                </c:pt>
                <c:pt idx="6">
                  <c:v>41941.0</c:v>
                </c:pt>
                <c:pt idx="7">
                  <c:v>41942.0</c:v>
                </c:pt>
                <c:pt idx="8">
                  <c:v>41943.0</c:v>
                </c:pt>
                <c:pt idx="9">
                  <c:v>41944.0</c:v>
                </c:pt>
                <c:pt idx="10">
                  <c:v>41945.0</c:v>
                </c:pt>
                <c:pt idx="11">
                  <c:v>41946.0</c:v>
                </c:pt>
                <c:pt idx="12">
                  <c:v>41947.0</c:v>
                </c:pt>
                <c:pt idx="13">
                  <c:v>41948.0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32.0</c:v>
                </c:pt>
                <c:pt idx="1">
                  <c:v>29.0</c:v>
                </c:pt>
                <c:pt idx="2">
                  <c:v>29.0</c:v>
                </c:pt>
                <c:pt idx="3">
                  <c:v>26.0</c:v>
                </c:pt>
                <c:pt idx="4">
                  <c:v>26.0</c:v>
                </c:pt>
                <c:pt idx="5">
                  <c:v>26.0</c:v>
                </c:pt>
                <c:pt idx="6">
                  <c:v>24.0</c:v>
                </c:pt>
                <c:pt idx="7">
                  <c:v>21.0</c:v>
                </c:pt>
                <c:pt idx="8">
                  <c:v>21.0</c:v>
                </c:pt>
                <c:pt idx="9">
                  <c:v>17.0</c:v>
                </c:pt>
                <c:pt idx="10">
                  <c:v>17.0</c:v>
                </c:pt>
                <c:pt idx="11">
                  <c:v>14.0</c:v>
                </c:pt>
                <c:pt idx="12">
                  <c:v>14.0</c:v>
                </c:pt>
                <c:pt idx="13">
                  <c:v>14.0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Expected</c:v>
                </c:pt>
              </c:strCache>
            </c:strRef>
          </c:tx>
          <c:spPr>
            <a:ln>
              <a:solidFill>
                <a:schemeClr val="accent6"/>
              </a:solidFill>
              <a:prstDash val="dash"/>
            </a:ln>
          </c:spPr>
          <c:marker>
            <c:symbol val="none"/>
          </c:marker>
          <c:cat>
            <c:numRef>
              <c:f>Sheet1!$A$2:$A$15</c:f>
              <c:numCache>
                <c:formatCode>d\-mmm</c:formatCode>
                <c:ptCount val="14"/>
                <c:pt idx="0">
                  <c:v>41935.0</c:v>
                </c:pt>
                <c:pt idx="1">
                  <c:v>41936.0</c:v>
                </c:pt>
                <c:pt idx="2">
                  <c:v>41937.0</c:v>
                </c:pt>
                <c:pt idx="3">
                  <c:v>41938.0</c:v>
                </c:pt>
                <c:pt idx="4">
                  <c:v>41939.0</c:v>
                </c:pt>
                <c:pt idx="5">
                  <c:v>41940.0</c:v>
                </c:pt>
                <c:pt idx="6">
                  <c:v>41941.0</c:v>
                </c:pt>
                <c:pt idx="7">
                  <c:v>41942.0</c:v>
                </c:pt>
                <c:pt idx="8">
                  <c:v>41943.0</c:v>
                </c:pt>
                <c:pt idx="9">
                  <c:v>41944.0</c:v>
                </c:pt>
                <c:pt idx="10">
                  <c:v>41945.0</c:v>
                </c:pt>
                <c:pt idx="11">
                  <c:v>41946.0</c:v>
                </c:pt>
                <c:pt idx="12">
                  <c:v>41947.0</c:v>
                </c:pt>
                <c:pt idx="13">
                  <c:v>41948.0</c:v>
                </c:pt>
              </c:numCache>
            </c:num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29.71428571428571</c:v>
                </c:pt>
                <c:pt idx="1">
                  <c:v>27.42857142857143</c:v>
                </c:pt>
                <c:pt idx="2">
                  <c:v>25.14285714285714</c:v>
                </c:pt>
                <c:pt idx="3">
                  <c:v>22.85714285714286</c:v>
                </c:pt>
                <c:pt idx="4">
                  <c:v>20.57142857142857</c:v>
                </c:pt>
                <c:pt idx="5">
                  <c:v>18.28571428571428</c:v>
                </c:pt>
                <c:pt idx="6">
                  <c:v>16.0</c:v>
                </c:pt>
                <c:pt idx="7">
                  <c:v>13.71428571428572</c:v>
                </c:pt>
                <c:pt idx="8">
                  <c:v>11.42857142857143</c:v>
                </c:pt>
                <c:pt idx="9">
                  <c:v>9.142857142857146</c:v>
                </c:pt>
                <c:pt idx="10">
                  <c:v>6.857142857142858</c:v>
                </c:pt>
                <c:pt idx="11">
                  <c:v>4.571428571428573</c:v>
                </c:pt>
                <c:pt idx="12">
                  <c:v>2.285714285714288</c:v>
                </c:pt>
                <c:pt idx="13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1489448"/>
        <c:axId val="-2121570568"/>
      </c:lineChart>
      <c:dateAx>
        <c:axId val="-2121489448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crossAx val="-2121570568"/>
        <c:crosses val="autoZero"/>
        <c:auto val="1"/>
        <c:lblOffset val="100"/>
        <c:baseTimeUnit val="days"/>
      </c:dateAx>
      <c:valAx>
        <c:axId val="-2121570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1489448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11/4/14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11/4/14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Sprint Review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62400"/>
            <a:ext cx="8077200" cy="7112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Team 9</a:t>
            </a:r>
          </a:p>
          <a:p>
            <a:r>
              <a:rPr lang="en-US" dirty="0" smtClean="0"/>
              <a:t>November 5</a:t>
            </a:r>
            <a:r>
              <a:rPr lang="en-US" dirty="0" smtClean="0"/>
              <a:t>, </a:t>
            </a:r>
            <a:r>
              <a:rPr lang="en-US" dirty="0" smtClean="0"/>
              <a:t>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4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590773"/>
              </p:ext>
            </p:extLst>
          </p:nvPr>
        </p:nvGraphicFramePr>
        <p:xfrm>
          <a:off x="582083" y="1608672"/>
          <a:ext cx="8104717" cy="3865099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1317458"/>
                <a:gridCol w="1317458"/>
                <a:gridCol w="3693586"/>
                <a:gridCol w="1776215"/>
              </a:tblGrid>
              <a:tr h="412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Priority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Story 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User Story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Story Points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US-06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I want to view water usage reports to be able to monitor water usage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US-07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I want to view Electric usage report to be able to monitor electricity usage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US-08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I want the SHAS system to control HVAC settings to reduce energy consumption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US-12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I want to get notified when windows or doors are left open to reduce energy consumption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US-13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I want a smart phone application to control SHAS system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US-14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I want to be able to check Smart power outlets in use and sets their specific settings to monitor electricity usage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US-15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I want to be able to turn on sunlight sensors that control room lights in order to save energy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I want to be able to check the state of the lights of the SHAS and turns them on/off in order to save energy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00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Backlog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279236"/>
              </p:ext>
            </p:extLst>
          </p:nvPr>
        </p:nvGraphicFramePr>
        <p:xfrm>
          <a:off x="296333" y="1608666"/>
          <a:ext cx="8390467" cy="4205112"/>
        </p:xfrm>
        <a:graphic>
          <a:graphicData uri="http://schemas.openxmlformats.org/drawingml/2006/table">
            <a:tbl>
              <a:tblPr bandCol="1">
                <a:tableStyleId>{775DCB02-9BB8-47FD-8907-85C794F793BA}</a:tableStyleId>
              </a:tblPr>
              <a:tblGrid>
                <a:gridCol w="1363908"/>
                <a:gridCol w="1363908"/>
                <a:gridCol w="3823812"/>
                <a:gridCol w="1838839"/>
              </a:tblGrid>
              <a:tr h="5256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Priority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 Story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User Story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Status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5256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US-01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I want a web interface in order to control SHAS Testbed system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5256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02.2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As an user if someone tries to log in to my account more than 3 times lock my account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Progress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5256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US-04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I want the SHAS system to contact the police if security sensors a tripped for my safety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5256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05.1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As an user I want to be able to set sprinkler settings in a monthly basis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Progress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5256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US-09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I want to be able to control HVAC settings to control house temperature through the SHAS system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5256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I want the SHAS system to monitor the fire, CO, gas alarms so that the system reports any emergencies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Progress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5256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when fire, CO, gas alarms are activated I want the SHAS system to contact the fire department for my safety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Started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44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Board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942232"/>
              </p:ext>
            </p:extLst>
          </p:nvPr>
        </p:nvGraphicFramePr>
        <p:xfrm>
          <a:off x="162825" y="1716247"/>
          <a:ext cx="8799141" cy="4628998"/>
        </p:xfrm>
        <a:graphic>
          <a:graphicData uri="http://schemas.openxmlformats.org/drawingml/2006/table">
            <a:tbl>
              <a:tblPr bandCol="1">
                <a:tableStyleId>{69C7853C-536D-4A76-A0AE-DD22124D55A5}</a:tableStyleId>
              </a:tblPr>
              <a:tblGrid>
                <a:gridCol w="1089610"/>
                <a:gridCol w="2758648"/>
                <a:gridCol w="1570488"/>
                <a:gridCol w="1775757"/>
                <a:gridCol w="1604638"/>
              </a:tblGrid>
              <a:tr h="3338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 Case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 Story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 Do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 Progress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Done</a:t>
                      </a:r>
                    </a:p>
                  </a:txBody>
                  <a:tcPr marL="12700" marR="12700" marT="12700" marB="0" anchor="ctr"/>
                </a:tc>
              </a:tr>
              <a:tr h="3338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US-01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As an user I want a web interface in order to control SHAS Testbed system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Smart House web UI</a:t>
                      </a:r>
                    </a:p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Testbed web UI</a:t>
                      </a:r>
                    </a:p>
                  </a:txBody>
                  <a:tcPr marL="12700" marR="12700" marT="12700" marB="0" anchor="ctr"/>
                </a:tc>
              </a:tr>
              <a:tr h="3338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US-02.2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As an user if someone tries to log in to my account more than 3 times lock my account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Lock Account</a:t>
                      </a:r>
                    </a:p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Send Password Recovery Email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/>
                </a:tc>
              </a:tr>
              <a:tr h="3338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US-04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As an User I want the SHAS system to contact the police if security sensors a tripped for my safety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Alarm web UI</a:t>
                      </a:r>
                    </a:p>
                  </a:txBody>
                  <a:tcPr marL="12700" marR="12700" marT="12700" marB="0" anchor="ctr"/>
                </a:tc>
              </a:tr>
              <a:tr h="3338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US-05.1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As an user I want to be able to set sprinkler settings in a monthly basis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Sprinkler web UI changes</a:t>
                      </a:r>
                    </a:p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Sprinkler automation settings in a monthly schedule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/>
                </a:tc>
              </a:tr>
              <a:tr h="3338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US-09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As an User I want to be able to control HVAC settings to control house temperature through the SHAS system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Thermostat web UI</a:t>
                      </a:r>
                    </a:p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Code Thermostat</a:t>
                      </a:r>
                    </a:p>
                  </a:txBody>
                  <a:tcPr marL="12700" marR="12700" marT="12700" marB="0" anchor="ctr"/>
                </a:tc>
              </a:tr>
              <a:tr h="4254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US-10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As an User I want the SHAS system to monitor the fire, CO, gas alarms so that the system reports any emergencies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Fire Sensors web UI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Code Fire Sensors </a:t>
                      </a:r>
                    </a:p>
                  </a:txBody>
                  <a:tcPr marL="12700" marR="12700" marT="12700" marB="0" anchor="ctr"/>
                </a:tc>
              </a:tr>
              <a:tr h="5288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US-11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As an User when fire, CO, gas alarms are activated I want the SHAS system to contact the fire department for my safety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Code Contact Fire Department</a:t>
                      </a:r>
                    </a:p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Code Contact Homeowners</a:t>
                      </a:r>
                    </a:p>
                    <a:p>
                      <a:pPr algn="l" fontAlgn="b"/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20882" y="6468352"/>
            <a:ext cx="274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*Tasks in blue are Technical Stories </a:t>
            </a:r>
            <a:endParaRPr 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Burndown Chart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360034291"/>
              </p:ext>
            </p:extLst>
          </p:nvPr>
        </p:nvGraphicFramePr>
        <p:xfrm>
          <a:off x="1195916" y="1828799"/>
          <a:ext cx="6764867" cy="4309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901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Still very time consuming to put into practice without automated testing, specially for UI</a:t>
            </a:r>
          </a:p>
          <a:p>
            <a:endParaRPr lang="en-US" dirty="0"/>
          </a:p>
          <a:p>
            <a:r>
              <a:rPr lang="en-US" dirty="0" smtClean="0"/>
              <a:t>No other new observations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3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Experience dependents on coding practices and personalities</a:t>
            </a:r>
          </a:p>
          <a:p>
            <a:pPr lvl="1"/>
            <a:r>
              <a:rPr lang="en-US" sz="2000" dirty="0" smtClean="0"/>
              <a:t>People with conflicting personality types may not have a good time</a:t>
            </a:r>
          </a:p>
          <a:p>
            <a:pPr lvl="1"/>
            <a:r>
              <a:rPr lang="en-US" sz="2000" dirty="0" smtClean="0"/>
              <a:t>A programmer who likes to prototype and test and a programmer that designs first before coding will get in each others way</a:t>
            </a:r>
          </a:p>
          <a:p>
            <a:endParaRPr lang="en-US" sz="2400" dirty="0" smtClean="0"/>
          </a:p>
          <a:p>
            <a:r>
              <a:rPr lang="en-US" sz="2400" dirty="0" smtClean="0"/>
              <a:t>May be good practice to introduce a programmer to a new programing concept </a:t>
            </a:r>
            <a:r>
              <a:rPr lang="en-US" sz="2400" dirty="0"/>
              <a:t>o</a:t>
            </a:r>
            <a:r>
              <a:rPr lang="en-US" sz="2400" dirty="0" smtClean="0"/>
              <a:t>r process, to avoid the initial learning curve with the direct guidance of a more experienced programmer</a:t>
            </a:r>
          </a:p>
          <a:p>
            <a:endParaRPr lang="en-US" sz="2400" dirty="0" smtClean="0"/>
          </a:p>
          <a:p>
            <a:r>
              <a:rPr lang="en-US" sz="2400" dirty="0" smtClean="0"/>
              <a:t>With two compatible programmers it</a:t>
            </a:r>
            <a:r>
              <a:rPr lang="fr-FR" sz="2400" dirty="0" smtClean="0"/>
              <a:t>’</a:t>
            </a:r>
            <a:r>
              <a:rPr lang="en-US" sz="2400" dirty="0" smtClean="0"/>
              <a:t>s a good way to </a:t>
            </a:r>
            <a:r>
              <a:rPr lang="en-US" sz="2400" smtClean="0"/>
              <a:t>avoid simple bugs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05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724</TotalTime>
  <Words>732</Words>
  <Application>Microsoft Macintosh PowerPoint</Application>
  <PresentationFormat>On-screen Show (4:3)</PresentationFormat>
  <Paragraphs>136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Module</vt:lpstr>
      <vt:lpstr>Sprint Review 3</vt:lpstr>
      <vt:lpstr>Product Backlog</vt:lpstr>
      <vt:lpstr>Sprint Backlog</vt:lpstr>
      <vt:lpstr>Task Board</vt:lpstr>
      <vt:lpstr>Burndown Chart</vt:lpstr>
      <vt:lpstr>Test Driven Development</vt:lpstr>
      <vt:lpstr>Pair Programming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Review</dc:title>
  <dc:creator>David Rivera</dc:creator>
  <cp:lastModifiedBy>David Rivera</cp:lastModifiedBy>
  <cp:revision>31</cp:revision>
  <dcterms:created xsi:type="dcterms:W3CDTF">2014-10-07T03:06:04Z</dcterms:created>
  <dcterms:modified xsi:type="dcterms:W3CDTF">2014-11-04T22:43:44Z</dcterms:modified>
</cp:coreProperties>
</file>