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Burn Down Chart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41921.0</c:v>
                </c:pt>
                <c:pt idx="1">
                  <c:v>41922.0</c:v>
                </c:pt>
                <c:pt idx="2">
                  <c:v>41923.0</c:v>
                </c:pt>
                <c:pt idx="3">
                  <c:v>41924.0</c:v>
                </c:pt>
                <c:pt idx="4">
                  <c:v>41925.0</c:v>
                </c:pt>
                <c:pt idx="5">
                  <c:v>41926.0</c:v>
                </c:pt>
                <c:pt idx="6">
                  <c:v>41927.0</c:v>
                </c:pt>
                <c:pt idx="7">
                  <c:v>41928.0</c:v>
                </c:pt>
                <c:pt idx="8">
                  <c:v>41929.0</c:v>
                </c:pt>
                <c:pt idx="9">
                  <c:v>41930.0</c:v>
                </c:pt>
                <c:pt idx="10">
                  <c:v>41931.0</c:v>
                </c:pt>
                <c:pt idx="11">
                  <c:v>41932.0</c:v>
                </c:pt>
                <c:pt idx="12">
                  <c:v>41933.0</c:v>
                </c:pt>
                <c:pt idx="13">
                  <c:v>41934.0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33.0</c:v>
                </c:pt>
                <c:pt idx="1">
                  <c:v>31.0</c:v>
                </c:pt>
                <c:pt idx="2">
                  <c:v>31.0</c:v>
                </c:pt>
                <c:pt idx="3">
                  <c:v>28.0</c:v>
                </c:pt>
                <c:pt idx="4">
                  <c:v>26.0</c:v>
                </c:pt>
                <c:pt idx="5">
                  <c:v>26.0</c:v>
                </c:pt>
                <c:pt idx="6">
                  <c:v>21.0</c:v>
                </c:pt>
                <c:pt idx="7">
                  <c:v>21.0</c:v>
                </c:pt>
                <c:pt idx="8">
                  <c:v>21.0</c:v>
                </c:pt>
                <c:pt idx="9">
                  <c:v>20.0</c:v>
                </c:pt>
                <c:pt idx="10">
                  <c:v>20.0</c:v>
                </c:pt>
                <c:pt idx="11">
                  <c:v>18.0</c:v>
                </c:pt>
                <c:pt idx="12">
                  <c:v>18.0</c:v>
                </c:pt>
                <c:pt idx="13">
                  <c:v>18.0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ln>
              <a:solidFill>
                <a:schemeClr val="accent6"/>
              </a:solidFill>
              <a:prstDash val="dash"/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41921.0</c:v>
                </c:pt>
                <c:pt idx="1">
                  <c:v>41922.0</c:v>
                </c:pt>
                <c:pt idx="2">
                  <c:v>41923.0</c:v>
                </c:pt>
                <c:pt idx="3">
                  <c:v>41924.0</c:v>
                </c:pt>
                <c:pt idx="4">
                  <c:v>41925.0</c:v>
                </c:pt>
                <c:pt idx="5">
                  <c:v>41926.0</c:v>
                </c:pt>
                <c:pt idx="6">
                  <c:v>41927.0</c:v>
                </c:pt>
                <c:pt idx="7">
                  <c:v>41928.0</c:v>
                </c:pt>
                <c:pt idx="8">
                  <c:v>41929.0</c:v>
                </c:pt>
                <c:pt idx="9">
                  <c:v>41930.0</c:v>
                </c:pt>
                <c:pt idx="10">
                  <c:v>41931.0</c:v>
                </c:pt>
                <c:pt idx="11">
                  <c:v>41932.0</c:v>
                </c:pt>
                <c:pt idx="12">
                  <c:v>41933.0</c:v>
                </c:pt>
                <c:pt idx="13">
                  <c:v>41934.0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30.64285714285714</c:v>
                </c:pt>
                <c:pt idx="1">
                  <c:v>28.28571428571428</c:v>
                </c:pt>
                <c:pt idx="2">
                  <c:v>25.92857142857143</c:v>
                </c:pt>
                <c:pt idx="3">
                  <c:v>23.57142857142857</c:v>
                </c:pt>
                <c:pt idx="4">
                  <c:v>21.21428571428571</c:v>
                </c:pt>
                <c:pt idx="5">
                  <c:v>18.85714285714286</c:v>
                </c:pt>
                <c:pt idx="6">
                  <c:v>16.5</c:v>
                </c:pt>
                <c:pt idx="7">
                  <c:v>14.14285714285714</c:v>
                </c:pt>
                <c:pt idx="8">
                  <c:v>11.78571428571428</c:v>
                </c:pt>
                <c:pt idx="9">
                  <c:v>9.428571428571427</c:v>
                </c:pt>
                <c:pt idx="10">
                  <c:v>7.07142857142857</c:v>
                </c:pt>
                <c:pt idx="11">
                  <c:v>4.714285714285715</c:v>
                </c:pt>
                <c:pt idx="12">
                  <c:v>2.357142857142858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663000"/>
        <c:axId val="2099666088"/>
      </c:lineChart>
      <c:dateAx>
        <c:axId val="2099663000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2099666088"/>
        <c:crosses val="autoZero"/>
        <c:auto val="1"/>
        <c:lblOffset val="100"/>
        <c:baseTimeUnit val="days"/>
      </c:dateAx>
      <c:valAx>
        <c:axId val="2099666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96630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10/21/14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711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Team 9</a:t>
            </a:r>
          </a:p>
          <a:p>
            <a:r>
              <a:rPr lang="en-US" dirty="0" smtClean="0"/>
              <a:t>October 22,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90773"/>
              </p:ext>
            </p:extLst>
          </p:nvPr>
        </p:nvGraphicFramePr>
        <p:xfrm>
          <a:off x="582083" y="1608672"/>
          <a:ext cx="8104717" cy="3865099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317458"/>
                <a:gridCol w="1317458"/>
                <a:gridCol w="3693586"/>
                <a:gridCol w="1776215"/>
              </a:tblGrid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Story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Story Points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view water usage reports to be able to monitor water usage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view Electric usage report to be able to monitor electricity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control HVAC settings to reduce energy consumption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get notified when windows or doors are left open to reduce energy consumption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a smart phone application to control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check Smart power outlets in use and sets their specific settings to monitor electricity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turn on sunlight sensors that control room lights in order to save energy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check the state of the lights of the SHAS and turns them on/off in order to save energy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33515"/>
              </p:ext>
            </p:extLst>
          </p:nvPr>
        </p:nvGraphicFramePr>
        <p:xfrm>
          <a:off x="296333" y="1608666"/>
          <a:ext cx="8390467" cy="4730751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363908"/>
                <a:gridCol w="1363908"/>
                <a:gridCol w="3823812"/>
                <a:gridCol w="1838839"/>
              </a:tblGrid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a web interface in order to control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enters a username a password to log into the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monitor security sensors so that the system reports any unauthorized access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contact the police if security sensors a tripped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set sprinkler settings from the SHAS system to reduce water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control HVAC settings to control house temperature through the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monitor the fire, CO, gas alarms so that the system reports any emergencies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when fire, CO, gas alarms are activated I want the SHAS system to contact the fire department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44210"/>
              </p:ext>
            </p:extLst>
          </p:nvPr>
        </p:nvGraphicFramePr>
        <p:xfrm>
          <a:off x="162825" y="1716247"/>
          <a:ext cx="8799141" cy="3940975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1089610"/>
                <a:gridCol w="2646227"/>
                <a:gridCol w="1682909"/>
                <a:gridCol w="1775757"/>
                <a:gridCol w="1604638"/>
              </a:tblGrid>
              <a:tr h="31521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Case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Progress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12700" marR="12700" marT="12700" marB="0" anchor="ctr"/>
                </a:tc>
              </a:tr>
              <a:tr h="4993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a web interface in order to control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 House web UI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Testbed web UI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4016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02.1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enters a username a password to log into the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Out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60791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monitor security sensors so that the system reports any unauthorized access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Code Testbed Simulation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Code Smart House</a:t>
                      </a:r>
                    </a:p>
                  </a:txBody>
                  <a:tcPr marL="12700" marR="12700" marT="12700" marB="0" anchor="ctr"/>
                </a:tc>
              </a:tr>
              <a:tr h="4993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contact the police if security sensors a tripped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Alarm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Testbed Event Handler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Alarm On/Off specific time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44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set sprinkler settings from the SHAS system to reduce water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Sprinkler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4993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control HVAC settings to control house temperature through the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Thermostat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Thermostat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5536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monitor the fire, CO, gas alarms so that the system reports any emergencies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Sensors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Fire Sensors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0882" y="6076768"/>
            <a:ext cx="27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*Tasks in blue are Technical Stories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4476716"/>
              </p:ext>
            </p:extLst>
          </p:nvPr>
        </p:nvGraphicFramePr>
        <p:xfrm>
          <a:off x="1195916" y="1828799"/>
          <a:ext cx="67648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exercise to fully understand an user story 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Difficult to think through all possible test to fully test an user story 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Time consuming to put into practice without automated testing specially for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37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245</TotalTime>
  <Words>688</Words>
  <Application>Microsoft Macintosh PowerPoint</Application>
  <PresentationFormat>On-screen Show (4:3)</PresentationFormat>
  <Paragraphs>128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Sprint Review 2</vt:lpstr>
      <vt:lpstr>Product Backlog</vt:lpstr>
      <vt:lpstr>Sprint Backlog</vt:lpstr>
      <vt:lpstr>Task Board</vt:lpstr>
      <vt:lpstr>Burndown Chart</vt:lpstr>
      <vt:lpstr>Test Driven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David Rivera</dc:creator>
  <cp:lastModifiedBy>David Rivera</cp:lastModifiedBy>
  <cp:revision>18</cp:revision>
  <dcterms:created xsi:type="dcterms:W3CDTF">2014-10-07T03:06:04Z</dcterms:created>
  <dcterms:modified xsi:type="dcterms:W3CDTF">2014-10-21T21:05:29Z</dcterms:modified>
</cp:coreProperties>
</file>