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10/05/2021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10/05/2021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47B-4B58-4EFB-B93E-6739E5902600}"/>
              </a:ext>
            </a:extLst>
          </p:cNvPr>
          <p:cNvSpPr>
            <a:spLocks noGrp="1"/>
          </p:cNvSpPr>
          <p:nvPr>
            <p:ph type="ctrTitle"/>
          </p:nvPr>
        </p:nvSpPr>
        <p:spPr/>
        <p:txBody>
          <a:bodyPr>
            <a:normAutofit fontScale="90000"/>
          </a:bodyPr>
          <a:lstStyle/>
          <a:p>
            <a:pPr algn="ctr"/>
            <a:br>
              <a:rPr lang="en-IN" dirty="0"/>
            </a:br>
            <a:br>
              <a:rPr lang="en-IN" dirty="0"/>
            </a:br>
            <a:br>
              <a:rPr lang="en-IN" dirty="0"/>
            </a:br>
            <a:br>
              <a:rPr lang="en-IN" dirty="0"/>
            </a:br>
            <a:r>
              <a:rPr lang="en-IN" sz="2200" dirty="0">
                <a:solidFill>
                  <a:schemeClr val="bg1"/>
                </a:solidFill>
              </a:rPr>
              <a:t>DATA STRUCTURE USING C++</a:t>
            </a:r>
            <a:br>
              <a:rPr lang="en-IN" sz="2200" dirty="0"/>
            </a:br>
            <a:br>
              <a:rPr lang="en-IN" dirty="0"/>
            </a:br>
            <a:r>
              <a:rPr lang="en-IN" sz="4000" dirty="0">
                <a:latin typeface="Arial Rounded MT Bold" panose="020F0704030504030204" pitchFamily="34" charset="0"/>
              </a:rPr>
              <a:t>Employee management system</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8490C776-138B-4224-BDBA-F593999EE693}"/>
              </a:ext>
            </a:extLst>
          </p:cNvPr>
          <p:cNvSpPr>
            <a:spLocks noGrp="1"/>
          </p:cNvSpPr>
          <p:nvPr>
            <p:ph type="subTitle" idx="1"/>
          </p:nvPr>
        </p:nvSpPr>
        <p:spPr>
          <a:xfrm>
            <a:off x="1876424" y="3655790"/>
            <a:ext cx="9415353" cy="2387599"/>
          </a:xfrm>
        </p:spPr>
        <p:txBody>
          <a:bodyPr>
            <a:normAutofit lnSpcReduction="10000"/>
          </a:bodyPr>
          <a:lstStyle/>
          <a:p>
            <a:r>
              <a:rPr lang="en-IN" dirty="0">
                <a:solidFill>
                  <a:schemeClr val="tx1"/>
                </a:solidFill>
                <a:latin typeface="Bell MT" panose="02020503060305020303" pitchFamily="18" charset="0"/>
              </a:rPr>
              <a:t>Sujeet </a:t>
            </a:r>
            <a:r>
              <a:rPr lang="en-IN" dirty="0" err="1">
                <a:solidFill>
                  <a:schemeClr val="tx1"/>
                </a:solidFill>
                <a:latin typeface="Bell MT" panose="02020503060305020303" pitchFamily="18" charset="0"/>
              </a:rPr>
              <a:t>kar</a:t>
            </a:r>
            <a:r>
              <a:rPr lang="en-IN" dirty="0">
                <a:solidFill>
                  <a:schemeClr val="tx1"/>
                </a:solidFill>
                <a:latin typeface="Bell MT" panose="02020503060305020303" pitchFamily="18" charset="0"/>
              </a:rPr>
              <a:t> : 190301120070</a:t>
            </a:r>
          </a:p>
          <a:p>
            <a:r>
              <a:rPr lang="en-IN" dirty="0" err="1">
                <a:solidFill>
                  <a:schemeClr val="tx1"/>
                </a:solidFill>
                <a:latin typeface="Bell MT" panose="02020503060305020303" pitchFamily="18" charset="0"/>
              </a:rPr>
              <a:t>aurojyoti</a:t>
            </a:r>
            <a:r>
              <a:rPr lang="en-IN" dirty="0">
                <a:solidFill>
                  <a:schemeClr val="tx1"/>
                </a:solidFill>
                <a:latin typeface="Bell MT" panose="02020503060305020303" pitchFamily="18" charset="0"/>
              </a:rPr>
              <a:t> Bhatta : 190301120084</a:t>
            </a:r>
          </a:p>
          <a:p>
            <a:r>
              <a:rPr lang="en-IN" dirty="0" err="1">
                <a:solidFill>
                  <a:schemeClr val="tx1"/>
                </a:solidFill>
                <a:latin typeface="Bell MT" panose="02020503060305020303" pitchFamily="18" charset="0"/>
              </a:rPr>
              <a:t>Gourav</a:t>
            </a:r>
            <a:r>
              <a:rPr lang="en-IN" dirty="0">
                <a:solidFill>
                  <a:schemeClr val="tx1"/>
                </a:solidFill>
                <a:latin typeface="Bell MT" panose="02020503060305020303" pitchFamily="18" charset="0"/>
              </a:rPr>
              <a:t> </a:t>
            </a:r>
            <a:r>
              <a:rPr lang="en-IN" dirty="0" err="1">
                <a:solidFill>
                  <a:schemeClr val="tx1"/>
                </a:solidFill>
                <a:latin typeface="Bell MT" panose="02020503060305020303" pitchFamily="18" charset="0"/>
              </a:rPr>
              <a:t>kumar</a:t>
            </a:r>
            <a:r>
              <a:rPr lang="en-IN" dirty="0">
                <a:solidFill>
                  <a:schemeClr val="tx1"/>
                </a:solidFill>
                <a:latin typeface="Bell MT" panose="02020503060305020303" pitchFamily="18" charset="0"/>
              </a:rPr>
              <a:t> Pradhan : 190301120077</a:t>
            </a:r>
          </a:p>
          <a:p>
            <a:endParaRPr lang="en-IN" dirty="0">
              <a:solidFill>
                <a:schemeClr val="tx1"/>
              </a:solidFill>
              <a:latin typeface="Bell MT" panose="02020503060305020303" pitchFamily="18" charset="0"/>
            </a:endParaRPr>
          </a:p>
          <a:p>
            <a:pPr algn="r"/>
            <a:r>
              <a:rPr lang="en-IN" dirty="0">
                <a:solidFill>
                  <a:schemeClr val="tx1"/>
                </a:solidFill>
                <a:latin typeface="Bell MT" panose="02020503060305020303" pitchFamily="18" charset="0"/>
              </a:rPr>
              <a:t>Guided by – Mamata </a:t>
            </a:r>
            <a:r>
              <a:rPr lang="en-IN" dirty="0" err="1">
                <a:solidFill>
                  <a:schemeClr val="tx1"/>
                </a:solidFill>
                <a:latin typeface="Bell MT" panose="02020503060305020303" pitchFamily="18" charset="0"/>
              </a:rPr>
              <a:t>wagh</a:t>
            </a:r>
            <a:r>
              <a:rPr lang="en-IN" dirty="0">
                <a:solidFill>
                  <a:schemeClr val="tx1"/>
                </a:solidFill>
                <a:latin typeface="Bell MT" panose="02020503060305020303" pitchFamily="18" charset="0"/>
              </a:rPr>
              <a:t> </a:t>
            </a:r>
          </a:p>
          <a:p>
            <a:endParaRPr lang="en-IN" dirty="0">
              <a:solidFill>
                <a:schemeClr val="bg2">
                  <a:lumMod val="50000"/>
                </a:schemeClr>
              </a:solidFill>
            </a:endParaRPr>
          </a:p>
          <a:p>
            <a:endParaRPr lang="en-IN" dirty="0">
              <a:solidFill>
                <a:schemeClr val="bg2">
                  <a:lumMod val="50000"/>
                </a:schemeClr>
              </a:solidFill>
            </a:endParaRPr>
          </a:p>
          <a:p>
            <a:endParaRPr lang="en-IN" dirty="0">
              <a:solidFill>
                <a:schemeClr val="bg2">
                  <a:lumMod val="50000"/>
                </a:schemeClr>
              </a:solidFill>
            </a:endParaRPr>
          </a:p>
          <a:p>
            <a:endParaRPr lang="en-IN" dirty="0">
              <a:solidFill>
                <a:schemeClr val="bg2">
                  <a:lumMod val="50000"/>
                </a:schemeClr>
              </a:solidFill>
            </a:endParaRPr>
          </a:p>
        </p:txBody>
      </p:sp>
    </p:spTree>
    <p:extLst>
      <p:ext uri="{BB962C8B-B14F-4D97-AF65-F5344CB8AC3E}">
        <p14:creationId xmlns:p14="http://schemas.microsoft.com/office/powerpoint/2010/main" val="381239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47B-4B58-4EFB-B93E-6739E5902600}"/>
              </a:ext>
            </a:extLst>
          </p:cNvPr>
          <p:cNvSpPr>
            <a:spLocks noGrp="1"/>
          </p:cNvSpPr>
          <p:nvPr>
            <p:ph type="ctrTitle"/>
          </p:nvPr>
        </p:nvSpPr>
        <p:spPr>
          <a:xfrm>
            <a:off x="2015507" y="-674455"/>
            <a:ext cx="8791575" cy="2387600"/>
          </a:xfrm>
        </p:spPr>
        <p:txBody>
          <a:bodyPr/>
          <a:lstStyle/>
          <a:p>
            <a:r>
              <a:rPr lang="en-IN" dirty="0"/>
              <a:t>introduction</a:t>
            </a:r>
          </a:p>
        </p:txBody>
      </p:sp>
      <p:sp>
        <p:nvSpPr>
          <p:cNvPr id="3" name="Subtitle 2">
            <a:extLst>
              <a:ext uri="{FF2B5EF4-FFF2-40B4-BE49-F238E27FC236}">
                <a16:creationId xmlns:a16="http://schemas.microsoft.com/office/drawing/2014/main" id="{8490C776-138B-4224-BDBA-F593999EE693}"/>
              </a:ext>
            </a:extLst>
          </p:cNvPr>
          <p:cNvSpPr>
            <a:spLocks noGrp="1"/>
          </p:cNvSpPr>
          <p:nvPr>
            <p:ph type="subTitle" idx="1"/>
          </p:nvPr>
        </p:nvSpPr>
        <p:spPr>
          <a:xfrm>
            <a:off x="1622103" y="1735713"/>
            <a:ext cx="9356789" cy="3979491"/>
          </a:xfrm>
        </p:spPr>
        <p:txBody>
          <a:bodyPr>
            <a:normAutofit/>
          </a:bodyPr>
          <a:lstStyle/>
          <a:p>
            <a:pPr marL="0" marR="132715" algn="ctr">
              <a:spcBef>
                <a:spcPts val="0"/>
              </a:spcBef>
              <a:spcAft>
                <a:spcPts val="0"/>
              </a:spcAft>
            </a:pPr>
            <a:r>
              <a:rPr lang="en-US" sz="1800" dirty="0">
                <a:solidFill>
                  <a:srgbClr val="000000"/>
                </a:solidFill>
                <a:effectLst/>
                <a:ea typeface="Times New Roman" panose="02020603050405020304" pitchFamily="18" charset="0"/>
              </a:rPr>
              <a:t> </a:t>
            </a:r>
            <a:endParaRPr lang="en-US" sz="1800" dirty="0">
              <a:effectLst/>
              <a:ea typeface="Times New Roman" panose="02020603050405020304" pitchFamily="18" charset="0"/>
            </a:endParaRPr>
          </a:p>
          <a:p>
            <a:pPr marL="0" marR="132715">
              <a:spcBef>
                <a:spcPts val="0"/>
              </a:spcBef>
              <a:spcAft>
                <a:spcPts val="0"/>
              </a:spcAft>
            </a:pPr>
            <a:r>
              <a:rPr lang="en-US" sz="1800" dirty="0">
                <a:solidFill>
                  <a:srgbClr val="000000"/>
                </a:solidFill>
                <a:effectLst/>
                <a:ea typeface="Times New Roman" panose="02020603050405020304" pitchFamily="18" charset="0"/>
                <a:cs typeface="Open Sans" panose="020B0606030504020204" pitchFamily="34" charset="0"/>
              </a:rPr>
              <a:t>Employ management system using C++ is menu driven program which allows us to add, update, delete and search record of an employee working in an organization. The program employee management system store employee ID, name, post, department and salary of employee. Initially, it has no data. Thus, we have to add employee records choosing appropriate option in this program. </a:t>
            </a:r>
            <a:endParaRPr lang="en-US" sz="1800" dirty="0">
              <a:effectLst/>
              <a:ea typeface="Times New Roman" panose="02020603050405020304" pitchFamily="18" charset="0"/>
            </a:endParaRPr>
          </a:p>
          <a:p>
            <a:pPr marL="0" marR="132715">
              <a:spcBef>
                <a:spcPts val="0"/>
              </a:spcBef>
              <a:spcAft>
                <a:spcPts val="0"/>
              </a:spcAft>
            </a:pPr>
            <a:r>
              <a:rPr lang="en-US" sz="1800" dirty="0">
                <a:solidFill>
                  <a:srgbClr val="000000"/>
                </a:solidFill>
                <a:effectLst/>
                <a:ea typeface="Times New Roman" panose="02020603050405020304" pitchFamily="18" charset="0"/>
                <a:cs typeface="Open Sans" panose="020B0606030504020204" pitchFamily="34" charset="0"/>
              </a:rPr>
              <a:t> </a:t>
            </a:r>
            <a:endParaRPr lang="en-US" sz="1800" dirty="0">
              <a:effectLst/>
              <a:ea typeface="Times New Roman" panose="02020603050405020304" pitchFamily="18" charset="0"/>
            </a:endParaRPr>
          </a:p>
          <a:p>
            <a:pPr marL="0" marR="132715">
              <a:spcBef>
                <a:spcPts val="0"/>
              </a:spcBef>
              <a:spcAft>
                <a:spcPts val="0"/>
              </a:spcAft>
            </a:pPr>
            <a:r>
              <a:rPr lang="en-US" sz="1800" dirty="0">
                <a:solidFill>
                  <a:srgbClr val="000000"/>
                </a:solidFill>
                <a:effectLst/>
                <a:ea typeface="Times New Roman" panose="02020603050405020304" pitchFamily="18" charset="0"/>
                <a:cs typeface="Open Sans" panose="020B0606030504020204" pitchFamily="34" charset="0"/>
              </a:rPr>
              <a:t>The objective of the assignment is to develop an employee management system using data structure (Doubly link list)</a:t>
            </a:r>
            <a:endParaRPr lang="en-US" sz="1800" dirty="0">
              <a:effectLst/>
              <a:ea typeface="Times New Roman" panose="02020603050405020304" pitchFamily="18" charset="0"/>
            </a:endParaRPr>
          </a:p>
          <a:p>
            <a:pPr marL="0" marR="132715">
              <a:spcBef>
                <a:spcPts val="0"/>
              </a:spcBef>
              <a:spcAft>
                <a:spcPts val="0"/>
              </a:spcAft>
            </a:pPr>
            <a:r>
              <a:rPr lang="en-US" sz="1800" dirty="0">
                <a:solidFill>
                  <a:srgbClr val="000000"/>
                </a:solidFill>
                <a:effectLst/>
                <a:ea typeface="Times New Roman" panose="02020603050405020304" pitchFamily="18" charset="0"/>
                <a:cs typeface="Open Sans" panose="020B0606030504020204" pitchFamily="34" charset="0"/>
              </a:rPr>
              <a:t>Where it is expected to enter, search ,edit and view personal information of the employee in an organization </a:t>
            </a:r>
            <a:endParaRPr lang="en-US"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18121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47B-4B58-4EFB-B93E-6739E5902600}"/>
              </a:ext>
            </a:extLst>
          </p:cNvPr>
          <p:cNvSpPr>
            <a:spLocks noGrp="1"/>
          </p:cNvSpPr>
          <p:nvPr>
            <p:ph type="ctrTitle"/>
          </p:nvPr>
        </p:nvSpPr>
        <p:spPr>
          <a:xfrm>
            <a:off x="1876424" y="199086"/>
            <a:ext cx="8332896" cy="1913800"/>
          </a:xfrm>
        </p:spPr>
        <p:txBody>
          <a:bodyPr/>
          <a:lstStyle/>
          <a:p>
            <a:r>
              <a:rPr lang="en-IN" dirty="0"/>
              <a:t>Objectives </a:t>
            </a:r>
          </a:p>
        </p:txBody>
      </p:sp>
      <p:sp>
        <p:nvSpPr>
          <p:cNvPr id="3" name="Subtitle 2">
            <a:extLst>
              <a:ext uri="{FF2B5EF4-FFF2-40B4-BE49-F238E27FC236}">
                <a16:creationId xmlns:a16="http://schemas.microsoft.com/office/drawing/2014/main" id="{8490C776-138B-4224-BDBA-F593999EE693}"/>
              </a:ext>
            </a:extLst>
          </p:cNvPr>
          <p:cNvSpPr>
            <a:spLocks noGrp="1"/>
          </p:cNvSpPr>
          <p:nvPr>
            <p:ph type="subTitle" idx="1"/>
          </p:nvPr>
        </p:nvSpPr>
        <p:spPr>
          <a:xfrm>
            <a:off x="1876424" y="2305897"/>
            <a:ext cx="9167397" cy="3473465"/>
          </a:xfrm>
        </p:spPr>
        <p:txBody>
          <a:bodyPr>
            <a:normAutofit lnSpcReduction="10000"/>
          </a:bodyPr>
          <a:lstStyle/>
          <a:p>
            <a:pPr marL="342900" indent="-342900">
              <a:buFont typeface="Arial" panose="020B0604020202020204" pitchFamily="34" charset="0"/>
              <a:buChar char="•"/>
            </a:pPr>
            <a:r>
              <a:rPr lang="en-IN" dirty="0">
                <a:solidFill>
                  <a:schemeClr val="bg2">
                    <a:lumMod val="50000"/>
                  </a:schemeClr>
                </a:solidFill>
              </a:rPr>
              <a:t>Create a doubly linked list of n number of employees data by using end insertion.</a:t>
            </a:r>
          </a:p>
          <a:p>
            <a:pPr marL="342900" indent="-342900">
              <a:buFont typeface="Arial" panose="020B0604020202020204" pitchFamily="34" charset="0"/>
              <a:buChar char="•"/>
            </a:pPr>
            <a:r>
              <a:rPr lang="en-IN" dirty="0">
                <a:solidFill>
                  <a:schemeClr val="bg2">
                    <a:lumMod val="50000"/>
                  </a:schemeClr>
                </a:solidFill>
              </a:rPr>
              <a:t>Display the status of the doubly linked list and count the number of nodes in it..</a:t>
            </a:r>
          </a:p>
          <a:p>
            <a:pPr marL="342900" indent="-342900">
              <a:buFont typeface="Arial" panose="020B0604020202020204" pitchFamily="34" charset="0"/>
              <a:buChar char="•"/>
            </a:pPr>
            <a:r>
              <a:rPr lang="en-IN" dirty="0">
                <a:solidFill>
                  <a:schemeClr val="bg2">
                    <a:lumMod val="50000"/>
                  </a:schemeClr>
                </a:solidFill>
              </a:rPr>
              <a:t>Perform insertion and deletion at end of doubly linked list .</a:t>
            </a:r>
          </a:p>
          <a:p>
            <a:pPr marL="342900" indent="-342900">
              <a:buFont typeface="Arial" panose="020B0604020202020204" pitchFamily="34" charset="0"/>
              <a:buChar char="•"/>
            </a:pPr>
            <a:r>
              <a:rPr lang="en-IN" dirty="0">
                <a:solidFill>
                  <a:schemeClr val="bg2">
                    <a:lumMod val="50000"/>
                  </a:schemeClr>
                </a:solidFill>
              </a:rPr>
              <a:t>Perform insertion and deletion at the front of the doubly linked list .</a:t>
            </a:r>
          </a:p>
          <a:p>
            <a:pPr marL="342900" indent="-342900">
              <a:buFont typeface="Arial" panose="020B0604020202020204" pitchFamily="34" charset="0"/>
              <a:buChar char="•"/>
            </a:pPr>
            <a:r>
              <a:rPr lang="en-IN" dirty="0">
                <a:solidFill>
                  <a:schemeClr val="bg2">
                    <a:lumMod val="50000"/>
                  </a:schemeClr>
                </a:solidFill>
              </a:rPr>
              <a:t>To demonstrate how this doubly linked list can be used as a double – ended queue .</a:t>
            </a:r>
          </a:p>
        </p:txBody>
      </p:sp>
    </p:spTree>
    <p:extLst>
      <p:ext uri="{BB962C8B-B14F-4D97-AF65-F5344CB8AC3E}">
        <p14:creationId xmlns:p14="http://schemas.microsoft.com/office/powerpoint/2010/main" val="278214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47B-4B58-4EFB-B93E-6739E5902600}"/>
              </a:ext>
            </a:extLst>
          </p:cNvPr>
          <p:cNvSpPr>
            <a:spLocks noGrp="1"/>
          </p:cNvSpPr>
          <p:nvPr>
            <p:ph type="ctrTitle"/>
          </p:nvPr>
        </p:nvSpPr>
        <p:spPr>
          <a:xfrm>
            <a:off x="2089488" y="0"/>
            <a:ext cx="8791575" cy="2387600"/>
          </a:xfrm>
        </p:spPr>
        <p:txBody>
          <a:bodyPr>
            <a:normAutofit/>
          </a:bodyPr>
          <a:lstStyle/>
          <a:p>
            <a:r>
              <a:rPr lang="en-IN" sz="3200" dirty="0"/>
              <a:t>Functions and data structures to be used </a:t>
            </a:r>
          </a:p>
        </p:txBody>
      </p:sp>
      <p:sp>
        <p:nvSpPr>
          <p:cNvPr id="4" name="TextBox 3">
            <a:extLst>
              <a:ext uri="{FF2B5EF4-FFF2-40B4-BE49-F238E27FC236}">
                <a16:creationId xmlns:a16="http://schemas.microsoft.com/office/drawing/2014/main" id="{FA13DCC2-A14F-426B-9B2C-75A003B01377}"/>
              </a:ext>
            </a:extLst>
          </p:cNvPr>
          <p:cNvSpPr txBox="1"/>
          <p:nvPr/>
        </p:nvSpPr>
        <p:spPr>
          <a:xfrm>
            <a:off x="2290575" y="2972411"/>
            <a:ext cx="9445705" cy="1938992"/>
          </a:xfrm>
          <a:prstGeom prst="rect">
            <a:avLst/>
          </a:prstGeom>
          <a:noFill/>
        </p:spPr>
        <p:txBody>
          <a:bodyPr wrap="square" rtlCol="0">
            <a:spAutoFit/>
          </a:bodyPr>
          <a:lstStyle/>
          <a:p>
            <a:pPr marL="342900" indent="-342900">
              <a:buAutoNum type="arabicPeriod"/>
            </a:pPr>
            <a:r>
              <a:rPr lang="en-IN" sz="2400" dirty="0">
                <a:solidFill>
                  <a:schemeClr val="bg2">
                    <a:lumMod val="50000"/>
                  </a:schemeClr>
                </a:solidFill>
              </a:rPr>
              <a:t>Pointer </a:t>
            </a:r>
          </a:p>
          <a:p>
            <a:pPr marL="342900" indent="-342900">
              <a:buAutoNum type="arabicPeriod"/>
            </a:pPr>
            <a:r>
              <a:rPr lang="en-IN" sz="2400" dirty="0">
                <a:solidFill>
                  <a:schemeClr val="bg2">
                    <a:lumMod val="50000"/>
                  </a:schemeClr>
                </a:solidFill>
              </a:rPr>
              <a:t>Loops </a:t>
            </a:r>
          </a:p>
          <a:p>
            <a:pPr marL="342900" indent="-342900">
              <a:buAutoNum type="arabicPeriod"/>
            </a:pPr>
            <a:r>
              <a:rPr lang="en-IN" sz="2400" dirty="0">
                <a:solidFill>
                  <a:schemeClr val="bg2">
                    <a:lumMod val="50000"/>
                  </a:schemeClr>
                </a:solidFill>
              </a:rPr>
              <a:t>Functions </a:t>
            </a:r>
          </a:p>
          <a:p>
            <a:pPr marL="342900" indent="-342900">
              <a:buAutoNum type="arabicPeriod"/>
            </a:pPr>
            <a:r>
              <a:rPr lang="en-IN" sz="2400" dirty="0">
                <a:solidFill>
                  <a:schemeClr val="bg2">
                    <a:lumMod val="50000"/>
                  </a:schemeClr>
                </a:solidFill>
              </a:rPr>
              <a:t>Doubly linked list </a:t>
            </a:r>
          </a:p>
          <a:p>
            <a:pPr marL="342900" indent="-342900">
              <a:buAutoNum type="arabicPeriod"/>
            </a:pPr>
            <a:r>
              <a:rPr lang="en-IN" sz="2400" dirty="0">
                <a:solidFill>
                  <a:schemeClr val="bg2">
                    <a:lumMod val="50000"/>
                  </a:schemeClr>
                </a:solidFill>
              </a:rPr>
              <a:t>If else loop And while loop</a:t>
            </a:r>
          </a:p>
        </p:txBody>
      </p:sp>
    </p:spTree>
    <p:extLst>
      <p:ext uri="{BB962C8B-B14F-4D97-AF65-F5344CB8AC3E}">
        <p14:creationId xmlns:p14="http://schemas.microsoft.com/office/powerpoint/2010/main" val="129549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2DF3-C635-42B6-808D-C7E51141CE81}"/>
              </a:ext>
            </a:extLst>
          </p:cNvPr>
          <p:cNvSpPr>
            <a:spLocks noGrp="1"/>
          </p:cNvSpPr>
          <p:nvPr>
            <p:ph type="title"/>
          </p:nvPr>
        </p:nvSpPr>
        <p:spPr>
          <a:xfrm>
            <a:off x="1141413" y="618518"/>
            <a:ext cx="8247136" cy="986998"/>
          </a:xfrm>
        </p:spPr>
        <p:txBody>
          <a:bodyPr/>
          <a:lstStyle/>
          <a:p>
            <a:pPr algn="ctr"/>
            <a:r>
              <a:rPr lang="en-US" dirty="0"/>
              <a:t>approaches</a:t>
            </a:r>
          </a:p>
        </p:txBody>
      </p:sp>
      <p:sp>
        <p:nvSpPr>
          <p:cNvPr id="3" name="Content Placeholder 2">
            <a:extLst>
              <a:ext uri="{FF2B5EF4-FFF2-40B4-BE49-F238E27FC236}">
                <a16:creationId xmlns:a16="http://schemas.microsoft.com/office/drawing/2014/main" id="{8D268FAD-A1A8-4DB8-91A8-844E3E2DBB20}"/>
              </a:ext>
            </a:extLst>
          </p:cNvPr>
          <p:cNvSpPr>
            <a:spLocks noGrp="1"/>
          </p:cNvSpPr>
          <p:nvPr>
            <p:ph idx="1"/>
          </p:nvPr>
        </p:nvSpPr>
        <p:spPr>
          <a:xfrm>
            <a:off x="1066985" y="1522227"/>
            <a:ext cx="10299220" cy="4931735"/>
          </a:xfrm>
        </p:spPr>
        <p:txBody>
          <a:bodyPr>
            <a:normAutofit lnSpcReduction="10000"/>
          </a:bodyPr>
          <a:lstStyle/>
          <a:p>
            <a:r>
              <a:rPr lang="en-US" i="0" dirty="0">
                <a:solidFill>
                  <a:schemeClr val="bg1"/>
                </a:solidFill>
                <a:effectLst/>
                <a:latin typeface="Bell MT" panose="02020503060305020303" pitchFamily="18" charset="0"/>
              </a:rPr>
              <a:t>For storing the data of the employee, create a user define datatype which will store the information regarding Employee. </a:t>
            </a:r>
          </a:p>
          <a:p>
            <a:r>
              <a:rPr lang="en-US" i="0" dirty="0">
                <a:solidFill>
                  <a:schemeClr val="bg1"/>
                </a:solidFill>
                <a:effectLst/>
                <a:latin typeface="Bell MT" panose="02020503060305020303" pitchFamily="18" charset="0"/>
              </a:rPr>
              <a:t>Building the Employee's table: For building the employee table the idea is to use the array of the above struct datatype which will use to store the information regarding employee.</a:t>
            </a:r>
          </a:p>
          <a:p>
            <a:r>
              <a:rPr lang="en-US" i="0" dirty="0">
                <a:solidFill>
                  <a:schemeClr val="bg1"/>
                </a:solidFill>
                <a:effectLst/>
                <a:latin typeface="Bell MT" panose="02020503060305020303" pitchFamily="18" charset="0"/>
              </a:rPr>
              <a:t>Deleting in the record: Since we are using array to store the data, therefore to delete the data at any index shift all the data at that index by 1 and delete the last data of the array by decreasing the size of array by 1.</a:t>
            </a:r>
          </a:p>
          <a:p>
            <a:r>
              <a:rPr lang="en-US" i="0" dirty="0">
                <a:solidFill>
                  <a:schemeClr val="bg1"/>
                </a:solidFill>
                <a:effectLst/>
                <a:latin typeface="Bell MT" panose="02020503060305020303" pitchFamily="18" charset="0"/>
              </a:rPr>
              <a:t>Searching in the record: For searching in the record based on any parameter, the idea is to traverse the data and if at any index the value parameters matches with the record stored, print all the information of that employee.</a:t>
            </a:r>
          </a:p>
          <a:p>
            <a:endParaRPr lang="en-US" b="0" i="0" dirty="0">
              <a:solidFill>
                <a:srgbClr val="40424E"/>
              </a:solidFill>
              <a:effectLst/>
              <a:latin typeface="urw-din"/>
            </a:endParaRPr>
          </a:p>
          <a:p>
            <a:endParaRPr lang="en-US" b="0" i="0" dirty="0">
              <a:solidFill>
                <a:srgbClr val="40424E"/>
              </a:solidFill>
              <a:effectLst/>
              <a:latin typeface="urw-din"/>
            </a:endParaRPr>
          </a:p>
        </p:txBody>
      </p:sp>
    </p:spTree>
    <p:extLst>
      <p:ext uri="{BB962C8B-B14F-4D97-AF65-F5344CB8AC3E}">
        <p14:creationId xmlns:p14="http://schemas.microsoft.com/office/powerpoint/2010/main" val="11582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93FA-E232-403C-BBE9-2DA62AD5AC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96CA8A-438C-4E94-B2E6-F358DF87319B}"/>
              </a:ext>
            </a:extLst>
          </p:cNvPr>
          <p:cNvSpPr>
            <a:spLocks noGrp="1"/>
          </p:cNvSpPr>
          <p:nvPr>
            <p:ph idx="1"/>
          </p:nvPr>
        </p:nvSpPr>
        <p:spPr/>
        <p:txBody>
          <a:bodyPr/>
          <a:lstStyle/>
          <a:p>
            <a:pPr marL="0" indent="0">
              <a:buNone/>
            </a:pPr>
            <a:r>
              <a:rPr lang="en-US" dirty="0">
                <a:solidFill>
                  <a:schemeClr val="bg1"/>
                </a:solidFill>
                <a:latin typeface="Bell MT" panose="02020503060305020303" pitchFamily="18" charset="0"/>
              </a:rPr>
              <a:t>We have successfully created an Employee management system using doubly linked list , using which we can enter , search, edit and view personal information of any employee in an organization.</a:t>
            </a:r>
          </a:p>
        </p:txBody>
      </p:sp>
    </p:spTree>
    <p:extLst>
      <p:ext uri="{BB962C8B-B14F-4D97-AF65-F5344CB8AC3E}">
        <p14:creationId xmlns:p14="http://schemas.microsoft.com/office/powerpoint/2010/main" val="286133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47B-4B58-4EFB-B93E-6739E5902600}"/>
              </a:ext>
            </a:extLst>
          </p:cNvPr>
          <p:cNvSpPr>
            <a:spLocks noGrp="1"/>
          </p:cNvSpPr>
          <p:nvPr>
            <p:ph type="ctrTitle"/>
          </p:nvPr>
        </p:nvSpPr>
        <p:spPr>
          <a:xfrm>
            <a:off x="4069208" y="1220017"/>
            <a:ext cx="8791575" cy="2387600"/>
          </a:xfrm>
        </p:spPr>
        <p:txBody>
          <a:bodyPr/>
          <a:lstStyle/>
          <a:p>
            <a:r>
              <a:rPr lang="en-IN" dirty="0"/>
              <a:t>Thank you </a:t>
            </a:r>
          </a:p>
        </p:txBody>
      </p:sp>
    </p:spTree>
    <p:extLst>
      <p:ext uri="{BB962C8B-B14F-4D97-AF65-F5344CB8AC3E}">
        <p14:creationId xmlns:p14="http://schemas.microsoft.com/office/powerpoint/2010/main" val="2928781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424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Bell MT</vt:lpstr>
      <vt:lpstr>Tw Cen MT</vt:lpstr>
      <vt:lpstr>urw-din</vt:lpstr>
      <vt:lpstr>Circuit</vt:lpstr>
      <vt:lpstr>    DATA STRUCTURE USING C++  Employee management system </vt:lpstr>
      <vt:lpstr>introduction</vt:lpstr>
      <vt:lpstr>Objectives </vt:lpstr>
      <vt:lpstr>Functions and data structures to be used </vt:lpstr>
      <vt:lpstr>approaches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Auro jyoti</dc:creator>
  <cp:lastModifiedBy>Windows User</cp:lastModifiedBy>
  <cp:revision>8</cp:revision>
  <dcterms:created xsi:type="dcterms:W3CDTF">2021-03-30T06:15:37Z</dcterms:created>
  <dcterms:modified xsi:type="dcterms:W3CDTF">2021-05-10T14:10:57Z</dcterms:modified>
</cp:coreProperties>
</file>