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6.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6" r:id="rId1"/>
  </p:sldMasterIdLst>
  <p:notesMasterIdLst>
    <p:notesMasterId r:id="rId21"/>
  </p:notesMasterIdLst>
  <p:sldIdLst>
    <p:sldId id="256" r:id="rId2"/>
    <p:sldId id="257" r:id="rId3"/>
    <p:sldId id="258" r:id="rId4"/>
    <p:sldId id="259" r:id="rId5"/>
    <p:sldId id="274" r:id="rId6"/>
    <p:sldId id="277" r:id="rId7"/>
    <p:sldId id="278" r:id="rId8"/>
    <p:sldId id="279" r:id="rId9"/>
    <p:sldId id="262" r:id="rId10"/>
    <p:sldId id="276" r:id="rId11"/>
    <p:sldId id="265" r:id="rId12"/>
    <p:sldId id="270" r:id="rId13"/>
    <p:sldId id="271" r:id="rId14"/>
    <p:sldId id="272" r:id="rId15"/>
    <p:sldId id="273" r:id="rId16"/>
    <p:sldId id="266" r:id="rId17"/>
    <p:sldId id="267" r:id="rId18"/>
    <p:sldId id="268" r:id="rId19"/>
    <p:sldId id="269"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25T05:25:36.20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20T09:48:54.37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20T09:48:54.607"/>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20T09:48:54.83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5:24:49.184"/>
    </inkml:context>
    <inkml:brush xml:id="br0">
      <inkml:brushProperty name="width" value="0.2" units="cm"/>
      <inkml:brushProperty name="height" value="0.2" units="cm"/>
      <inkml:brushProperty name="color" value="#FFFFFF"/>
    </inkml:brush>
  </inkml:definitions>
  <inkml:trace contextRef="#ctx0" brushRef="#br0">1 0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5:24:50.547"/>
    </inkml:context>
    <inkml:brush xml:id="br0">
      <inkml:brushProperty name="width" value="0.2" units="cm"/>
      <inkml:brushProperty name="height" value="0.2" units="cm"/>
      <inkml:brushProperty name="color" value="#FFFFFF"/>
    </inkml:brush>
  </inkml:definitions>
  <inkml:trace contextRef="#ctx0" brushRef="#br0">1 0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5:25:00.058"/>
    </inkml:context>
    <inkml:brush xml:id="br0">
      <inkml:brushProperty name="width" value="0.2" units="cm"/>
      <inkml:brushProperty name="height" value="0.2" units="cm"/>
      <inkml:brushProperty name="color" value="#FFFFFF"/>
    </inkml:brush>
  </inkml:definitions>
  <inkml:trace contextRef="#ctx0" brushRef="#br0">254 39 24575,'364'-13'0,"140"3"0,-322 12 0,-17-1 0,181-3 0,-268-6 0,13-1 0,-90 9 0,1 0 0,0 0 0,0 0 0,0 1 0,-1-1 0,1 0 0,0 1 0,0 0 0,-1-1 0,1 1 0,0 0 0,-1-1 0,1 1 0,0 0 0,-1 0 0,1 1 0,-1-1 0,0 0 0,2 2 0,-1 0 0,0-1 0,-1 1 0,1 0 0,-1 0 0,0-1 0,0 1 0,0 0 0,0 0 0,0 0 0,0 5 0,0 0 0,0 0 0,-1 0 0,-1 0 0,1 0 0,-1 0 0,-1-1 0,1 1 0,-5 11 0,5-17 0,-1 1 0,1-1 0,-1 1 0,0-1 0,0 0 0,0 1 0,0-1 0,0 0 0,-1-1 0,1 1 0,0 0 0,-1 0 0,0-1 0,1 0 0,-1 1 0,0-1 0,0 0 0,1 0 0,-1-1 0,0 1 0,0-1 0,0 1 0,-5-1 0,-7 1 0,1-1 0,-1 0 0,-19-4 0,30 3 0,1 0 0,0 0 0,-1 0 0,1 0 0,0-1 0,0 0 0,0 1 0,0-1 0,0 0 0,1-1 0,-1 1 0,1 0 0,-5-5 0,4 3 0,-1 1 0,1-1 0,-1 1 0,1 0 0,-1 1 0,-8-5 0,-73-19 0,66 19 0,0 1 0,0 1 0,-1 1 0,0 1 0,-25-1 0,-102 4 0,78 2 0,33 0 0,0 2 0,0 2 0,-51 14 0,49-10 0,-1-2 0,-69 7 0,-225-15 0,146-2 0,-274 2 0,1405 0 0,-919-2 0,1 0 0,-1-2 0,40-11 0,2 0 0,-24 10 0,1 2 0,-1 1 0,50 5 0,-6-1 0,-29-2 0,53 1 0,-110-1 0,0 0 0,0 0 0,-1 0 0,1 0 0,0 0 0,0 0 0,0 0 0,0 0 0,-1 0 0,1 1 0,0-1 0,0 0 0,0 1 0,-1-1 0,1 1 0,0-1 0,1 2 0,-2-2 0,0 0 0,-1 1 0,1-1 0,0 1 0,0-1 0,0 0 0,-1 1 0,1-1 0,0 0 0,-1 1 0,1-1 0,0 0 0,-1 1 0,1-1 0,0 0 0,-1 1 0,1-1 0,-1 0 0,1 0 0,-1 0 0,1 0 0,-1 1 0,-36 11 0,-4-4 0,1-3 0,-61 1 0,58-5 0,1 2 0,-47 10 0,152-10 0,-29-2 0,44 8 0,-51-4 0,0-2 0,0-1 0,31-2 0,-58 0 0,1 0 0,-1 0 0,0 0 0,0 1 0,1-1 0,-1 0 0,0 0 0,0 0 0,0 0 0,1 0 0,-1 0 0,0 0 0,0 0 0,1 0 0,-1 0 0,0 0 0,0 0 0,1 0 0,-1 0 0,0-1 0,0 1 0,1 0 0,-1 0 0,0 0 0,0 0 0,0 0 0,1 0 0,-1-1 0,0 1 0,0 0 0,0 0 0,0 0 0,1 0 0,-1-1 0,0 1 0,0 0 0,0 0 0,0-1 0,0 1 0,0 0 0,1 0 0,-1 0 0,0-1 0,0 1 0,0 0 0,0 0 0,0-1 0,0 1 0,0 0 0,0 0 0,0-1 0,-14-10 0,-21-5 0,19 9 0,15 6 0,0 0 0,0 0 0,-1 1 0,1-1 0,0 0 0,0 1 0,-1-1 0,1 1 0,-1-1 0,1 1 0,0-1 0,-1 1 0,1 0 0,-1 0 0,1 0 0,0 0 0,-1 0 0,1 0 0,-1 0 0,1 1 0,-1-1 0,1 0 0,0 1 0,-1-1 0,1 1 0,0-1 0,-1 1 0,1 0 0,0 0 0,0-1 0,0 1 0,-1 0 0,1 0 0,0 0 0,-1 2 0,-99 98 0,80-80 0,15-14 0,-1 0 0,1 0 0,-9 13 0,15-20 0,-1 0 0,1 1 0,0-1 0,0 1 0,-1-1 0,1 1 0,0-1 0,0 1 0,-1-1 0,1 1 0,0-1 0,0 1 0,0-1 0,0 1 0,0-1 0,0 1 0,0-1 0,0 1 0,0 0 0,0-1 0,0 1 0,0-1 0,0 1 0,1-1 0,-1 1 0,0-1 0,0 1 0,1-1 0,-1 1 0,0-1 0,0 1 0,1-1 0,-1 0 0,0 1 0,1-1 0,-1 1 0,1-1 0,-1 0 0,1 0 0,-1 1 0,1-1 0,-1 0 0,1 0 0,-1 1 0,1-1 0,-1 0 0,1 0 0,-1 0 0,1 0 0,-1 0 0,1 0 0,-1 0 0,1 0 0,36 2 0,-32-2 0,33-4 0,0 0 0,48-14 0,-1 1 0,140-39 0,-69 14 0,-145 39 86,1 1-1,0 0 0,20 0 1,-27 2-229,0 1 1,0-1 0,0 1 0,0 0-1,0 0 1,0 1 0,0-1 0,0 1 0,-1 0-1,1 0 1,4 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25T05:25:37.01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25T05:25:55.053"/>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20T09:48:49.29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20T09:48:50.877"/>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20T09:48:52.95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20T09:48:53.42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20T09:48:53.649"/>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20T09:48:54.02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855185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6039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afed72ec07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afed72ec0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0965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fed72ec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fed72ec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943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fed72ec07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fed72ec07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3620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afed72ec0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afed72ec0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092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afed72ec07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afed72ec07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4754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afed72ec0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afed72ec0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5840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fed72ec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fed72ec0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4030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afed72ec07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afed72ec07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1504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afed72ec07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afed72ec0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843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0290521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6646308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9237852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6206423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871121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76061969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5947060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9007132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898735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9655539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3451555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53702867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348537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2394341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26567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5379215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2101717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6350"/>
            <a:ext cx="9144000" cy="5149850"/>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12/9/2021</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lumMod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9342211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sldNum="0" hdr="0" ftr="0" dt="0"/>
  <p:txStyles>
    <p:titleStyle>
      <a:lvl1pPr algn="l" defTabSz="342900" rtl="0" eaLnBrk="1" latinLnBrk="0" hangingPunct="1">
        <a:spcBef>
          <a:spcPct val="0"/>
        </a:spcBef>
        <a:buNone/>
        <a:defRPr sz="27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lumMod val="75000"/>
          </a:schemeClr>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lumMod val="75000"/>
          </a:schemeClr>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lumMod val="75000"/>
          </a:schemeClr>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lumMod val="75000"/>
          </a:schemeClr>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lumMod val="75000"/>
          </a:schemeClr>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lumMod val="75000"/>
          </a:schemeClr>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lumMod val="75000"/>
          </a:schemeClr>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lumMod val="75000"/>
          </a:schemeClr>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ustomXml" Target="../ink/ink2.xml"/><Relationship Id="rId5" Type="http://schemas.openxmlformats.org/officeDocument/2006/relationships/image" Target="../media/image2.png"/><Relationship Id="rId10" Type="http://schemas.openxmlformats.org/officeDocument/2006/relationships/image" Target="../media/image5.png"/><Relationship Id="rId4" Type="http://schemas.openxmlformats.org/officeDocument/2006/relationships/customXml" Target="../ink/ink1.xm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customXml" Target="../ink/ink13.xml"/><Relationship Id="rId7" Type="http://schemas.openxmlformats.org/officeDocument/2006/relationships/customXml" Target="../ink/ink15.xml"/><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customXml" Target="../ink/ink14.xml"/><Relationship Id="rId5" Type="http://schemas.openxmlformats.org/officeDocument/2006/relationships/image" Target="../media/image190.png"/><Relationship Id="rId9"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4.png"/><Relationship Id="rId18" Type="http://schemas.openxmlformats.org/officeDocument/2006/relationships/image" Target="../media/image16.png"/><Relationship Id="rId3" Type="http://schemas.openxmlformats.org/officeDocument/2006/relationships/customXml" Target="../ink/ink4.xml"/><Relationship Id="rId7" Type="http://schemas.openxmlformats.org/officeDocument/2006/relationships/customXml" Target="../ink/ink6.xml"/><Relationship Id="rId12" Type="http://schemas.openxmlformats.org/officeDocument/2006/relationships/customXml" Target="../ink/ink9.xml"/><Relationship Id="rId17" Type="http://schemas.openxmlformats.org/officeDocument/2006/relationships/customXml" Target="../ink/ink12.xml"/><Relationship Id="rId2" Type="http://schemas.openxmlformats.org/officeDocument/2006/relationships/notesSlide" Target="../notesSlides/notesSlide5.xml"/><Relationship Id="rId16" Type="http://schemas.openxmlformats.org/officeDocument/2006/relationships/image" Target="../media/image15.png"/><Relationship Id="rId1" Type="http://schemas.openxmlformats.org/officeDocument/2006/relationships/slideLayout" Target="../slideLayouts/slideLayout17.xml"/><Relationship Id="rId6" Type="http://schemas.openxmlformats.org/officeDocument/2006/relationships/image" Target="../media/image11.png"/><Relationship Id="rId11" Type="http://schemas.openxmlformats.org/officeDocument/2006/relationships/customXml" Target="../ink/ink8.xml"/><Relationship Id="rId5" Type="http://schemas.openxmlformats.org/officeDocument/2006/relationships/customXml" Target="../ink/ink5.xml"/><Relationship Id="rId15" Type="http://schemas.openxmlformats.org/officeDocument/2006/relationships/customXml" Target="../ink/ink11.xml"/><Relationship Id="rId10" Type="http://schemas.openxmlformats.org/officeDocument/2006/relationships/image" Target="../media/image13.png"/><Relationship Id="rId19" Type="http://schemas.openxmlformats.org/officeDocument/2006/relationships/image" Target="../media/image17.png"/><Relationship Id="rId4" Type="http://schemas.openxmlformats.org/officeDocument/2006/relationships/image" Target="../media/image10.png"/><Relationship Id="rId9" Type="http://schemas.openxmlformats.org/officeDocument/2006/relationships/customXml" Target="../ink/ink7.xml"/><Relationship Id="rId14" Type="http://schemas.openxmlformats.org/officeDocument/2006/relationships/customXml" Target="../ink/ink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99804" y="239410"/>
            <a:ext cx="8704131" cy="1626865"/>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4400" b="1" dirty="0">
                <a:latin typeface="Times New Roman" panose="02020603050405020304" pitchFamily="18" charset="0"/>
                <a:cs typeface="Times New Roman" panose="02020603050405020304" pitchFamily="18" charset="0"/>
              </a:rPr>
              <a:t>TUTOR QUEST</a:t>
            </a:r>
            <a:endParaRPr sz="4400" b="1"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1C2E4BE9-DFDF-4406-B901-CA7FC0994EF7}"/>
              </a:ext>
            </a:extLst>
          </p:cNvPr>
          <p:cNvPicPr>
            <a:picLocks noChangeAspect="1"/>
          </p:cNvPicPr>
          <p:nvPr/>
        </p:nvPicPr>
        <p:blipFill rotWithShape="1">
          <a:blip r:embed="rId3"/>
          <a:srcRect t="9132"/>
          <a:stretch/>
        </p:blipFill>
        <p:spPr>
          <a:xfrm>
            <a:off x="734519" y="114537"/>
            <a:ext cx="6153462" cy="721192"/>
          </a:xfrm>
          <a:prstGeom prst="rect">
            <a:avLst/>
          </a:prstGeom>
        </p:spPr>
      </p:pic>
      <p:sp>
        <p:nvSpPr>
          <p:cNvPr id="16" name="TextBox 15">
            <a:extLst>
              <a:ext uri="{FF2B5EF4-FFF2-40B4-BE49-F238E27FC236}">
                <a16:creationId xmlns:a16="http://schemas.microsoft.com/office/drawing/2014/main" id="{D1F56B02-B802-45D2-8589-678A84DE00B4}"/>
              </a:ext>
            </a:extLst>
          </p:cNvPr>
          <p:cNvSpPr txBox="1"/>
          <p:nvPr/>
        </p:nvSpPr>
        <p:spPr>
          <a:xfrm>
            <a:off x="0" y="2571750"/>
            <a:ext cx="8154649" cy="2308324"/>
          </a:xfrm>
          <a:prstGeom prst="rect">
            <a:avLst/>
          </a:prstGeom>
          <a:noFill/>
        </p:spPr>
        <p:txBody>
          <a:bodyPr wrap="square" rtlCol="0">
            <a:spAutoFit/>
          </a:bodyPr>
          <a:lstStyle/>
          <a:p>
            <a:pPr algn="ctr"/>
            <a:r>
              <a:rPr lang="en-IN" dirty="0"/>
              <a:t>Under the guidance of B. Pavan sir </a:t>
            </a:r>
          </a:p>
          <a:p>
            <a:pPr algn="ctr"/>
            <a:endParaRPr lang="en-IN" dirty="0"/>
          </a:p>
          <a:p>
            <a:pPr algn="ctr"/>
            <a:endParaRPr lang="en-IN" dirty="0"/>
          </a:p>
          <a:p>
            <a:pPr algn="ctr"/>
            <a:r>
              <a:rPr lang="en-IN" b="1" dirty="0">
                <a:solidFill>
                  <a:schemeClr val="tx2">
                    <a:lumMod val="50000"/>
                  </a:schemeClr>
                </a:solidFill>
              </a:rPr>
              <a:t>Team Members:</a:t>
            </a:r>
          </a:p>
          <a:p>
            <a:pPr algn="ctr"/>
            <a:endParaRPr lang="en-IN" dirty="0">
              <a:solidFill>
                <a:schemeClr val="tx2">
                  <a:lumMod val="50000"/>
                </a:schemeClr>
              </a:solidFill>
            </a:endParaRPr>
          </a:p>
          <a:p>
            <a:pPr algn="ctr"/>
            <a:r>
              <a:rPr lang="en-IN" dirty="0">
                <a:solidFill>
                  <a:schemeClr val="tx2">
                    <a:lumMod val="50000"/>
                  </a:schemeClr>
                </a:solidFill>
              </a:rPr>
              <a:t>19H51A05F6- D. Sai Teja</a:t>
            </a:r>
          </a:p>
          <a:p>
            <a:pPr algn="ctr"/>
            <a:r>
              <a:rPr lang="en-IN" dirty="0">
                <a:solidFill>
                  <a:schemeClr val="tx2">
                    <a:lumMod val="50000"/>
                  </a:schemeClr>
                </a:solidFill>
              </a:rPr>
              <a:t>19H51A05F7- G. Sushma</a:t>
            </a:r>
          </a:p>
          <a:p>
            <a:pPr algn="ctr"/>
            <a:r>
              <a:rPr lang="en-IN" dirty="0">
                <a:solidFill>
                  <a:schemeClr val="tx2">
                    <a:lumMod val="50000"/>
                  </a:schemeClr>
                </a:solidFill>
              </a:rPr>
              <a:t>	   19H51A05F8- G. Pranay Kumar</a:t>
            </a:r>
          </a:p>
        </p:txBody>
      </p:sp>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9" name="Ink 18">
                <a:extLst>
                  <a:ext uri="{FF2B5EF4-FFF2-40B4-BE49-F238E27FC236}">
                    <a16:creationId xmlns:a16="http://schemas.microsoft.com/office/drawing/2014/main" id="{C72E92D1-0A36-479F-B4D7-4EC7480DE4A9}"/>
                  </a:ext>
                </a:extLst>
              </p14:cNvPr>
              <p14:cNvContentPartPr/>
              <p14:nvPr/>
            </p14:nvContentPartPr>
            <p14:xfrm>
              <a:off x="3477370" y="3574694"/>
              <a:ext cx="360" cy="360"/>
            </p14:xfrm>
          </p:contentPart>
        </mc:Choice>
        <mc:Fallback xmlns="">
          <p:pic>
            <p:nvPicPr>
              <p:cNvPr id="19" name="Ink 18">
                <a:extLst>
                  <a:ext uri="{FF2B5EF4-FFF2-40B4-BE49-F238E27FC236}">
                    <a16:creationId xmlns:p14="http://schemas.microsoft.com/office/powerpoint/2010/main" xmlns:aink="http://schemas.microsoft.com/office/drawing/2016/ink" xmlns="" xmlns:a16="http://schemas.microsoft.com/office/drawing/2014/main" id="{C72E92D1-0A36-479F-B4D7-4EC7480DE4A9}"/>
                  </a:ext>
                </a:extLst>
              </p:cNvPr>
              <p:cNvPicPr/>
              <p:nvPr/>
            </p:nvPicPr>
            <p:blipFill>
              <a:blip r:embed="rId5"/>
              <a:stretch>
                <a:fillRect/>
              </a:stretch>
            </p:blipFill>
            <p:spPr>
              <a:xfrm>
                <a:off x="3459730" y="3466694"/>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0" name="Ink 19">
                <a:extLst>
                  <a:ext uri="{FF2B5EF4-FFF2-40B4-BE49-F238E27FC236}">
                    <a16:creationId xmlns:a16="http://schemas.microsoft.com/office/drawing/2014/main" id="{2EB8DD42-AE30-46AD-92CC-EA979FE52F46}"/>
                  </a:ext>
                </a:extLst>
              </p14:cNvPr>
              <p14:cNvContentPartPr/>
              <p14:nvPr/>
            </p14:nvContentPartPr>
            <p14:xfrm>
              <a:off x="3147610" y="3477494"/>
              <a:ext cx="360" cy="360"/>
            </p14:xfrm>
          </p:contentPart>
        </mc:Choice>
        <mc:Fallback xmlns="">
          <p:pic>
            <p:nvPicPr>
              <p:cNvPr id="20" name="Ink 19">
                <a:extLst>
                  <a:ext uri="{FF2B5EF4-FFF2-40B4-BE49-F238E27FC236}">
                    <a16:creationId xmlns:p14="http://schemas.microsoft.com/office/powerpoint/2010/main" xmlns:aink="http://schemas.microsoft.com/office/drawing/2016/ink" xmlns="" xmlns:a16="http://schemas.microsoft.com/office/drawing/2014/main" id="{2EB8DD42-AE30-46AD-92CC-EA979FE52F46}"/>
                  </a:ext>
                </a:extLst>
              </p:cNvPr>
              <p:cNvPicPr/>
              <p:nvPr/>
            </p:nvPicPr>
            <p:blipFill>
              <a:blip r:embed="rId7"/>
              <a:stretch>
                <a:fillRect/>
              </a:stretch>
            </p:blipFill>
            <p:spPr>
              <a:xfrm>
                <a:off x="3129970" y="3369494"/>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3" name="Ink 22">
                <a:extLst>
                  <a:ext uri="{FF2B5EF4-FFF2-40B4-BE49-F238E27FC236}">
                    <a16:creationId xmlns:a16="http://schemas.microsoft.com/office/drawing/2014/main" id="{ED733860-40F8-48F2-94F6-546AD15A3751}"/>
                  </a:ext>
                </a:extLst>
              </p14:cNvPr>
              <p14:cNvContentPartPr/>
              <p14:nvPr/>
            </p14:nvContentPartPr>
            <p14:xfrm>
              <a:off x="-1192190" y="4774214"/>
              <a:ext cx="360" cy="360"/>
            </p14:xfrm>
          </p:contentPart>
        </mc:Choice>
        <mc:Fallback xmlns="">
          <p:pic>
            <p:nvPicPr>
              <p:cNvPr id="23" name="Ink 22">
                <a:extLst>
                  <a:ext uri="{FF2B5EF4-FFF2-40B4-BE49-F238E27FC236}">
                    <a16:creationId xmlns:p14="http://schemas.microsoft.com/office/powerpoint/2010/main" xmlns:aink="http://schemas.microsoft.com/office/drawing/2016/ink" xmlns="" xmlns:a16="http://schemas.microsoft.com/office/drawing/2014/main" id="{ED733860-40F8-48F2-94F6-546AD15A3751}"/>
                  </a:ext>
                </a:extLst>
              </p:cNvPr>
              <p:cNvPicPr/>
              <p:nvPr/>
            </p:nvPicPr>
            <p:blipFill>
              <a:blip r:embed="rId9"/>
              <a:stretch>
                <a:fillRect/>
              </a:stretch>
            </p:blipFill>
            <p:spPr>
              <a:xfrm>
                <a:off x="-1209830" y="4666214"/>
                <a:ext cx="36000" cy="216000"/>
              </a:xfrm>
              <a:prstGeom prst="rect">
                <a:avLst/>
              </a:prstGeom>
            </p:spPr>
          </p:pic>
        </mc:Fallback>
      </mc:AlternateContent>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48202" y="1712533"/>
            <a:ext cx="458243" cy="50647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58B03E-6EF1-4BD7-8EB0-1D7FC6A0D345}"/>
              </a:ext>
            </a:extLst>
          </p:cNvPr>
          <p:cNvSpPr txBox="1"/>
          <p:nvPr/>
        </p:nvSpPr>
        <p:spPr>
          <a:xfrm>
            <a:off x="3659200" y="0"/>
            <a:ext cx="196371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Flow Chart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846" y="541718"/>
            <a:ext cx="7239000" cy="4391025"/>
          </a:xfrm>
          <a:prstGeom prst="rect">
            <a:avLst/>
          </a:prstGeom>
        </p:spPr>
      </p:pic>
    </p:spTree>
    <p:extLst>
      <p:ext uri="{BB962C8B-B14F-4D97-AF65-F5344CB8AC3E}">
        <p14:creationId xmlns:p14="http://schemas.microsoft.com/office/powerpoint/2010/main" val="1318292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97239" y="209958"/>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chemeClr val="tx1"/>
                </a:solidFill>
                <a:latin typeface="Times New Roman" panose="02020603050405020304" pitchFamily="18" charset="0"/>
                <a:cs typeface="Times New Roman" panose="02020603050405020304" pitchFamily="18" charset="0"/>
              </a:rPr>
              <a:t>RESULTS </a:t>
            </a:r>
            <a:r>
              <a:rPr lang="en-GB" sz="2200" u="sng" dirty="0">
                <a:solidFill>
                  <a:srgbClr val="0070C0"/>
                </a:solidFill>
                <a:latin typeface="Times New Roman" panose="02020603050405020304" pitchFamily="18" charset="0"/>
                <a:cs typeface="Times New Roman" panose="02020603050405020304" pitchFamily="18" charset="0"/>
              </a:rPr>
              <a:t>(http://tutorquest.ml/)</a:t>
            </a:r>
            <a:endParaRPr sz="2200" u="sng" dirty="0">
              <a:solidFill>
                <a:srgbClr val="0070C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C855663-5CD5-4D2B-87E4-C327E60A330D}"/>
              </a:ext>
            </a:extLst>
          </p:cNvPr>
          <p:cNvPicPr>
            <a:picLocks noChangeAspect="1"/>
          </p:cNvPicPr>
          <p:nvPr/>
        </p:nvPicPr>
        <p:blipFill>
          <a:blip r:embed="rId3"/>
          <a:stretch>
            <a:fillRect/>
          </a:stretch>
        </p:blipFill>
        <p:spPr>
          <a:xfrm>
            <a:off x="299802" y="719833"/>
            <a:ext cx="7906746" cy="44442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B06D16-0E94-446D-8EAC-6317D5A823EA}"/>
              </a:ext>
            </a:extLst>
          </p:cNvPr>
          <p:cNvPicPr>
            <a:picLocks noChangeAspect="1"/>
          </p:cNvPicPr>
          <p:nvPr/>
        </p:nvPicPr>
        <p:blipFill>
          <a:blip r:embed="rId2"/>
          <a:stretch>
            <a:fillRect/>
          </a:stretch>
        </p:blipFill>
        <p:spPr>
          <a:xfrm>
            <a:off x="0" y="-23109"/>
            <a:ext cx="9144000" cy="5166609"/>
          </a:xfrm>
          <a:prstGeom prst="rect">
            <a:avLst/>
          </a:prstGeom>
        </p:spPr>
      </p:pic>
    </p:spTree>
    <p:extLst>
      <p:ext uri="{BB962C8B-B14F-4D97-AF65-F5344CB8AC3E}">
        <p14:creationId xmlns:p14="http://schemas.microsoft.com/office/powerpoint/2010/main" val="3094344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B49070-D126-43F2-8F54-0A68784840C1}"/>
              </a:ext>
            </a:extLst>
          </p:cNvPr>
          <p:cNvPicPr>
            <a:picLocks noChangeAspect="1"/>
          </p:cNvPicPr>
          <p:nvPr/>
        </p:nvPicPr>
        <p:blipFill>
          <a:blip r:embed="rId2"/>
          <a:stretch>
            <a:fillRect/>
          </a:stretch>
        </p:blipFill>
        <p:spPr>
          <a:xfrm>
            <a:off x="73888" y="691810"/>
            <a:ext cx="5071478" cy="365690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5366" y="219075"/>
            <a:ext cx="3352160" cy="4819650"/>
          </a:xfrm>
          <a:prstGeom prst="rect">
            <a:avLst/>
          </a:prstGeom>
        </p:spPr>
      </p:pic>
    </p:spTree>
    <p:extLst>
      <p:ext uri="{BB962C8B-B14F-4D97-AF65-F5344CB8AC3E}">
        <p14:creationId xmlns:p14="http://schemas.microsoft.com/office/powerpoint/2010/main" val="938172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78EB3E-346D-4D96-BCEE-BEBCECC669D4}"/>
              </a:ext>
            </a:extLst>
          </p:cNvPr>
          <p:cNvPicPr>
            <a:picLocks noChangeAspect="1"/>
          </p:cNvPicPr>
          <p:nvPr/>
        </p:nvPicPr>
        <p:blipFill>
          <a:blip r:embed="rId2"/>
          <a:stretch>
            <a:fillRect/>
          </a:stretch>
        </p:blipFill>
        <p:spPr>
          <a:xfrm>
            <a:off x="0" y="881201"/>
            <a:ext cx="4935948" cy="3257068"/>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5948" y="99677"/>
            <a:ext cx="3577404" cy="4971599"/>
          </a:xfrm>
          <a:prstGeom prst="rect">
            <a:avLst/>
          </a:prstGeom>
        </p:spPr>
      </p:pic>
    </p:spTree>
    <p:extLst>
      <p:ext uri="{BB962C8B-B14F-4D97-AF65-F5344CB8AC3E}">
        <p14:creationId xmlns:p14="http://schemas.microsoft.com/office/powerpoint/2010/main" val="3900039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381D92-60A9-44D8-93C6-BBD761B7278B}"/>
              </a:ext>
            </a:extLst>
          </p:cNvPr>
          <p:cNvPicPr>
            <a:picLocks noChangeAspect="1"/>
          </p:cNvPicPr>
          <p:nvPr/>
        </p:nvPicPr>
        <p:blipFill>
          <a:blip r:embed="rId2"/>
          <a:stretch>
            <a:fillRect/>
          </a:stretch>
        </p:blipFill>
        <p:spPr>
          <a:xfrm>
            <a:off x="0" y="1093171"/>
            <a:ext cx="4564251" cy="2820691"/>
          </a:xfrm>
          <a:prstGeom prst="rect">
            <a:avLst/>
          </a:prstGeom>
        </p:spPr>
      </p:pic>
      <p:grpSp>
        <p:nvGrpSpPr>
          <p:cNvPr id="12" name="Group 11">
            <a:extLst>
              <a:ext uri="{FF2B5EF4-FFF2-40B4-BE49-F238E27FC236}">
                <a16:creationId xmlns:a16="http://schemas.microsoft.com/office/drawing/2014/main" id="{DC22C84A-75FD-4DAC-930E-B90E0F6799BC}"/>
              </a:ext>
            </a:extLst>
          </p:cNvPr>
          <p:cNvGrpSpPr/>
          <p:nvPr/>
        </p:nvGrpSpPr>
        <p:grpSpPr>
          <a:xfrm>
            <a:off x="6264130" y="2136854"/>
            <a:ext cx="759960" cy="113400"/>
            <a:chOff x="6264130" y="2136854"/>
            <a:chExt cx="759960" cy="113400"/>
          </a:xfrm>
        </p:grpSpPr>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3C8B5546-9732-48DC-8154-4C19D4E90257}"/>
                    </a:ext>
                  </a:extLst>
                </p14:cNvPr>
                <p14:cNvContentPartPr/>
                <p14:nvPr/>
              </p14:nvContentPartPr>
              <p14:xfrm>
                <a:off x="6370690" y="2150894"/>
                <a:ext cx="360" cy="360"/>
              </p14:xfrm>
            </p:contentPart>
          </mc:Choice>
          <mc:Fallback xmlns="">
            <p:pic>
              <p:nvPicPr>
                <p:cNvPr id="8" name="Ink 7">
                  <a:extLst>
                    <a:ext uri="{FF2B5EF4-FFF2-40B4-BE49-F238E27FC236}">
                      <a16:creationId xmlns:a16="http://schemas.microsoft.com/office/drawing/2014/main" id="{3C8B5546-9732-48DC-8154-4C19D4E90257}"/>
                    </a:ext>
                  </a:extLst>
                </p:cNvPr>
                <p:cNvPicPr/>
                <p:nvPr/>
              </p:nvPicPr>
              <p:blipFill>
                <a:blip r:embed="rId5"/>
                <a:stretch>
                  <a:fillRect/>
                </a:stretch>
              </p:blipFill>
              <p:spPr>
                <a:xfrm>
                  <a:off x="6335050" y="2114894"/>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995BD5AD-EEBE-4F1D-8C82-067B1E67314E}"/>
                    </a:ext>
                  </a:extLst>
                </p14:cNvPr>
                <p14:cNvContentPartPr/>
                <p14:nvPr/>
              </p14:nvContentPartPr>
              <p14:xfrm>
                <a:off x="6370690" y="2150894"/>
                <a:ext cx="360" cy="360"/>
              </p14:xfrm>
            </p:contentPart>
          </mc:Choice>
          <mc:Fallback xmlns="">
            <p:pic>
              <p:nvPicPr>
                <p:cNvPr id="9" name="Ink 8">
                  <a:extLst>
                    <a:ext uri="{FF2B5EF4-FFF2-40B4-BE49-F238E27FC236}">
                      <a16:creationId xmlns:a16="http://schemas.microsoft.com/office/drawing/2014/main" id="{995BD5AD-EEBE-4F1D-8C82-067B1E67314E}"/>
                    </a:ext>
                  </a:extLst>
                </p:cNvPr>
                <p:cNvPicPr/>
                <p:nvPr/>
              </p:nvPicPr>
              <p:blipFill>
                <a:blip r:embed="rId5"/>
                <a:stretch>
                  <a:fillRect/>
                </a:stretch>
              </p:blipFill>
              <p:spPr>
                <a:xfrm>
                  <a:off x="6335050" y="2114894"/>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FB5BC063-E35B-44AF-BAC0-19B39C69F291}"/>
                    </a:ext>
                  </a:extLst>
                </p14:cNvPr>
                <p14:cNvContentPartPr/>
                <p14:nvPr/>
              </p14:nvContentPartPr>
              <p14:xfrm>
                <a:off x="6264130" y="2136854"/>
                <a:ext cx="759960" cy="113400"/>
              </p14:xfrm>
            </p:contentPart>
          </mc:Choice>
          <mc:Fallback xmlns="">
            <p:pic>
              <p:nvPicPr>
                <p:cNvPr id="11" name="Ink 10">
                  <a:extLst>
                    <a:ext uri="{FF2B5EF4-FFF2-40B4-BE49-F238E27FC236}">
                      <a16:creationId xmlns:a16="http://schemas.microsoft.com/office/drawing/2014/main" id="{FB5BC063-E35B-44AF-BAC0-19B39C69F291}"/>
                    </a:ext>
                  </a:extLst>
                </p:cNvPr>
                <p:cNvPicPr/>
                <p:nvPr/>
              </p:nvPicPr>
              <p:blipFill>
                <a:blip r:embed="rId8"/>
                <a:stretch>
                  <a:fillRect/>
                </a:stretch>
              </p:blipFill>
              <p:spPr>
                <a:xfrm>
                  <a:off x="6228130" y="2100854"/>
                  <a:ext cx="831600" cy="185040"/>
                </a:xfrm>
                <a:prstGeom prst="rect">
                  <a:avLst/>
                </a:prstGeom>
              </p:spPr>
            </p:pic>
          </mc:Fallback>
        </mc:AlternateContent>
      </p:grpSp>
      <p:pic>
        <p:nvPicPr>
          <p:cNvPr id="6" name="Pictur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64251" y="0"/>
            <a:ext cx="4579749" cy="5143500"/>
          </a:xfrm>
          <a:prstGeom prst="rect">
            <a:avLst/>
          </a:prstGeom>
        </p:spPr>
      </p:pic>
    </p:spTree>
    <p:extLst>
      <p:ext uri="{BB962C8B-B14F-4D97-AF65-F5344CB8AC3E}">
        <p14:creationId xmlns:p14="http://schemas.microsoft.com/office/powerpoint/2010/main" val="1820803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94342" y="574048"/>
            <a:ext cx="8520600" cy="572700"/>
          </a:xfrm>
          <a:prstGeom prst="rect">
            <a:avLst/>
          </a:prstGeom>
        </p:spPr>
        <p:txBody>
          <a:bodyPr spcFirstLastPara="1" wrap="square" lIns="91425" tIns="91425" rIns="91425" bIns="91425" anchor="t" anchorCtr="0">
            <a:normAutofit fontScale="90000"/>
          </a:bodyPr>
          <a:lstStyle/>
          <a:p>
            <a:pPr marL="457200" lvl="0" indent="0" algn="l" rtl="0">
              <a:spcBef>
                <a:spcPts val="0"/>
              </a:spcBef>
              <a:spcAft>
                <a:spcPts val="0"/>
              </a:spcAft>
              <a:buNone/>
            </a:pPr>
            <a:r>
              <a:rPr lang="en-GB" dirty="0">
                <a:solidFill>
                  <a:schemeClr val="tx1"/>
                </a:solidFill>
                <a:latin typeface="Times New Roman" panose="02020603050405020304" pitchFamily="18" charset="0"/>
                <a:cs typeface="Times New Roman" panose="02020603050405020304" pitchFamily="18" charset="0"/>
              </a:rPr>
              <a:t>ADVANTAGES</a:t>
            </a:r>
            <a:endParaRPr dirty="0">
              <a:solidFill>
                <a:schemeClr val="tx1"/>
              </a:solidFill>
              <a:latin typeface="Times New Roman" panose="02020603050405020304" pitchFamily="18" charset="0"/>
              <a:cs typeface="Times New Roman" panose="02020603050405020304" pitchFamily="18" charset="0"/>
            </a:endParaRPr>
          </a:p>
        </p:txBody>
      </p:sp>
      <p:sp>
        <p:nvSpPr>
          <p:cNvPr id="124" name="Google Shape;124;p23"/>
          <p:cNvSpPr txBox="1">
            <a:spLocks noGrp="1"/>
          </p:cNvSpPr>
          <p:nvPr>
            <p:ph type="body" idx="1"/>
          </p:nvPr>
        </p:nvSpPr>
        <p:spPr>
          <a:xfrm>
            <a:off x="232800" y="1146748"/>
            <a:ext cx="6602715" cy="3688010"/>
          </a:xfrm>
          <a:prstGeom prst="rect">
            <a:avLst/>
          </a:prstGeom>
        </p:spPr>
        <p:txBody>
          <a:bodyPr spcFirstLastPara="1" wrap="square" lIns="91425" tIns="91425" rIns="91425" bIns="91425" anchor="t" anchorCtr="0">
            <a:noAutofit/>
          </a:bodyPr>
          <a:lstStyle/>
          <a:p>
            <a:pPr marL="425450" lvl="0" indent="-285750" algn="just" rtl="0">
              <a:lnSpc>
                <a:spcPct val="150000"/>
              </a:lnSpc>
              <a:spcBef>
                <a:spcPts val="1200"/>
              </a:spcBef>
              <a:spcAft>
                <a:spcPts val="0"/>
              </a:spcAft>
              <a:buSzPts val="1400"/>
              <a:buFont typeface="Wingdings" panose="05000000000000000000" pitchFamily="2" charset="2"/>
              <a:buChar char="v"/>
            </a:pPr>
            <a:r>
              <a:rPr lang="en-IN" sz="1600" dirty="0">
                <a:latin typeface="Cambria" panose="02040503050406030204" pitchFamily="18" charset="0"/>
                <a:ea typeface="Cambria" panose="02040503050406030204" pitchFamily="18" charset="0"/>
                <a:cs typeface="Times New Roman" panose="02020603050405020304" pitchFamily="18" charset="0"/>
              </a:rPr>
              <a:t>Students and organizations can find tutors easily on our platform based on their requirements.</a:t>
            </a:r>
          </a:p>
          <a:p>
            <a:pPr marL="425450" lvl="0" indent="-285750" algn="just" rtl="0">
              <a:lnSpc>
                <a:spcPct val="150000"/>
              </a:lnSpc>
              <a:spcBef>
                <a:spcPts val="1200"/>
              </a:spcBef>
              <a:spcAft>
                <a:spcPts val="0"/>
              </a:spcAft>
              <a:buSzPts val="1400"/>
              <a:buFont typeface="Wingdings" panose="05000000000000000000" pitchFamily="2" charset="2"/>
              <a:buChar char="v"/>
            </a:pPr>
            <a:r>
              <a:rPr lang="en-IN" sz="1600" dirty="0">
                <a:latin typeface="Cambria" panose="02040503050406030204" pitchFamily="18" charset="0"/>
                <a:ea typeface="Cambria" panose="02040503050406030204" pitchFamily="18" charset="0"/>
                <a:cs typeface="Times New Roman" panose="02020603050405020304" pitchFamily="18" charset="0"/>
              </a:rPr>
              <a:t>Proper verification of each user is done to ensure safety and security.</a:t>
            </a:r>
          </a:p>
          <a:p>
            <a:pPr marL="425450" lvl="0" indent="-285750" algn="just" rtl="0">
              <a:lnSpc>
                <a:spcPct val="150000"/>
              </a:lnSpc>
              <a:spcBef>
                <a:spcPts val="1200"/>
              </a:spcBef>
              <a:spcAft>
                <a:spcPts val="0"/>
              </a:spcAft>
              <a:buSzPts val="1400"/>
              <a:buFont typeface="Wingdings" panose="05000000000000000000" pitchFamily="2" charset="2"/>
              <a:buChar char="v"/>
            </a:pPr>
            <a:r>
              <a:rPr lang="en-IN" sz="1600" dirty="0">
                <a:solidFill>
                  <a:srgbClr val="636363"/>
                </a:solidFill>
                <a:latin typeface="Cambria" panose="02040503050406030204" pitchFamily="18" charset="0"/>
                <a:ea typeface="Cambria" panose="02040503050406030204" pitchFamily="18" charset="0"/>
              </a:rPr>
              <a:t>W</a:t>
            </a:r>
            <a:r>
              <a:rPr lang="en-IN" sz="1600" dirty="0">
                <a:solidFill>
                  <a:srgbClr val="636363"/>
                </a:solidFill>
                <a:effectLst/>
                <a:latin typeface="Cambria" panose="02040503050406030204" pitchFamily="18" charset="0"/>
                <a:ea typeface="Cambria" panose="02040503050406030204" pitchFamily="18" charset="0"/>
              </a:rPr>
              <a:t>e </a:t>
            </a:r>
            <a:r>
              <a:rPr lang="en-US" sz="1600" b="0" dirty="0">
                <a:solidFill>
                  <a:srgbClr val="636363"/>
                </a:solidFill>
                <a:effectLst/>
                <a:latin typeface="Cambria" panose="02040503050406030204" pitchFamily="18" charset="0"/>
                <a:ea typeface="Cambria" panose="02040503050406030204" pitchFamily="18" charset="0"/>
              </a:rPr>
              <a:t>do not take any commission from monthly tuition fee.</a:t>
            </a:r>
            <a:endParaRPr sz="1600" dirty="0">
              <a:latin typeface="Cambria" panose="020405030504060302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529058" y="482500"/>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GB" dirty="0">
                <a:solidFill>
                  <a:schemeClr val="tx1"/>
                </a:solidFill>
                <a:highlight>
                  <a:srgbClr val="FFFFFF"/>
                </a:highlight>
                <a:latin typeface="Times New Roman"/>
                <a:ea typeface="Times New Roman"/>
                <a:cs typeface="Times New Roman"/>
                <a:sym typeface="Times New Roman"/>
              </a:rPr>
              <a:t>APPLICATONS</a:t>
            </a:r>
            <a:r>
              <a:rPr lang="en-GB" sz="2400" dirty="0">
                <a:solidFill>
                  <a:schemeClr val="tx1"/>
                </a:solidFill>
                <a:highlight>
                  <a:srgbClr val="FFFFFF"/>
                </a:highlight>
                <a:latin typeface="Times New Roman"/>
                <a:ea typeface="Times New Roman"/>
                <a:cs typeface="Times New Roman"/>
                <a:sym typeface="Times New Roman"/>
              </a:rPr>
              <a:t>:</a:t>
            </a:r>
            <a:endParaRPr sz="2400" dirty="0">
              <a:solidFill>
                <a:schemeClr val="tx1"/>
              </a:solidFill>
              <a:highlight>
                <a:srgbClr val="FFFFFF"/>
              </a:highlight>
              <a:latin typeface="Times New Roman"/>
              <a:ea typeface="Times New Roman"/>
              <a:cs typeface="Times New Roman"/>
              <a:sym typeface="Times New Roman"/>
            </a:endParaRPr>
          </a:p>
        </p:txBody>
      </p:sp>
      <p:sp>
        <p:nvSpPr>
          <p:cNvPr id="3" name="Text Placeholder 2">
            <a:extLst>
              <a:ext uri="{FF2B5EF4-FFF2-40B4-BE49-F238E27FC236}">
                <a16:creationId xmlns:a16="http://schemas.microsoft.com/office/drawing/2014/main" id="{3951F2E9-5700-4319-8DCF-704F8CD2F6DF}"/>
              </a:ext>
            </a:extLst>
          </p:cNvPr>
          <p:cNvSpPr>
            <a:spLocks noGrp="1"/>
          </p:cNvSpPr>
          <p:nvPr>
            <p:ph type="body" idx="1"/>
          </p:nvPr>
        </p:nvSpPr>
        <p:spPr>
          <a:xfrm>
            <a:off x="311700" y="1152475"/>
            <a:ext cx="6966025" cy="3416400"/>
          </a:xfrm>
        </p:spPr>
        <p:txBody>
          <a:bodyPr>
            <a:normAutofit/>
          </a:bodyPr>
          <a:lstStyle/>
          <a:p>
            <a:pPr algn="just">
              <a:lnSpc>
                <a:spcPct val="150000"/>
              </a:lnSpc>
              <a:buFont typeface="Wingdings" panose="05000000000000000000" pitchFamily="2" charset="2"/>
              <a:buChar char="v"/>
            </a:pPr>
            <a:r>
              <a:rPr lang="en-IN" sz="1600" dirty="0">
                <a:latin typeface="Cambria" panose="02040503050406030204" pitchFamily="18" charset="0"/>
                <a:ea typeface="Cambria" panose="02040503050406030204" pitchFamily="18" charset="0"/>
              </a:rPr>
              <a:t>Organizations can look for recruiting teachers from our web application.</a:t>
            </a:r>
          </a:p>
          <a:p>
            <a:pPr algn="just">
              <a:lnSpc>
                <a:spcPct val="150000"/>
              </a:lnSpc>
              <a:buFont typeface="Wingdings" panose="05000000000000000000" pitchFamily="2" charset="2"/>
              <a:buChar char="v"/>
            </a:pPr>
            <a:r>
              <a:rPr lang="en-IN" sz="1600" dirty="0">
                <a:latin typeface="Cambria" panose="02040503050406030204" pitchFamily="18" charset="0"/>
                <a:ea typeface="Cambria" panose="02040503050406030204" pitchFamily="18" charset="0"/>
              </a:rPr>
              <a:t>Anyone who has talent and passion to teach and share their knowledge can register themselves on our application.</a:t>
            </a:r>
          </a:p>
          <a:p>
            <a:pPr algn="just">
              <a:lnSpc>
                <a:spcPct val="150000"/>
              </a:lnSpc>
              <a:buFont typeface="Wingdings" panose="05000000000000000000" pitchFamily="2" charset="2"/>
              <a:buChar char="v"/>
            </a:pPr>
            <a:r>
              <a:rPr lang="en-IN" sz="1600" dirty="0">
                <a:latin typeface="Cambria" panose="02040503050406030204" pitchFamily="18" charset="0"/>
                <a:ea typeface="Cambria" panose="02040503050406030204" pitchFamily="18" charset="0"/>
              </a:rPr>
              <a:t>Students can take 1:1 classes.</a:t>
            </a:r>
          </a:p>
          <a:p>
            <a:pPr algn="just">
              <a:lnSpc>
                <a:spcPct val="150000"/>
              </a:lnSpc>
              <a:buFont typeface="Wingdings" panose="05000000000000000000" pitchFamily="2" charset="2"/>
              <a:buChar char="v"/>
            </a:pPr>
            <a:endParaRPr lang="en-IN" sz="1600" dirty="0">
              <a:latin typeface="Cambria" panose="02040503050406030204" pitchFamily="18" charset="0"/>
              <a:ea typeface="Cambria" panose="02040503050406030204" pitchFamily="18" charset="0"/>
            </a:endParaRPr>
          </a:p>
          <a:p>
            <a:pPr marL="114300" indent="0" algn="just">
              <a:buNone/>
            </a:pPr>
            <a:endParaRPr lang="en-IN" sz="1600" dirty="0">
              <a:latin typeface="Cambria" panose="02040503050406030204" pitchFamily="18" charset="0"/>
              <a:ea typeface="Cambria" panose="02040503050406030204" pitchFamily="18" charset="0"/>
            </a:endParaRPr>
          </a:p>
          <a:p>
            <a:pPr algn="just"/>
            <a:endParaRPr lang="en-IN" sz="1600" dirty="0">
              <a:latin typeface="Cambria" panose="02040503050406030204" pitchFamily="18" charset="0"/>
              <a:ea typeface="Cambria" panose="020405030504060302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184284" y="526656"/>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chemeClr val="tx1"/>
                </a:solidFill>
                <a:latin typeface="Times New Roman" panose="02020603050405020304" pitchFamily="18" charset="0"/>
                <a:cs typeface="Times New Roman" panose="02020603050405020304" pitchFamily="18" charset="0"/>
              </a:rPr>
              <a:t>FUTURE SCOPE</a:t>
            </a:r>
            <a:endParaRPr dirty="0">
              <a:solidFill>
                <a:schemeClr val="tx1"/>
              </a:solidFill>
              <a:latin typeface="Times New Roman" panose="02020603050405020304" pitchFamily="18" charset="0"/>
              <a:cs typeface="Times New Roman" panose="02020603050405020304" pitchFamily="18" charset="0"/>
            </a:endParaRPr>
          </a:p>
        </p:txBody>
      </p:sp>
      <p:sp>
        <p:nvSpPr>
          <p:cNvPr id="136" name="Google Shape;136;p25"/>
          <p:cNvSpPr txBox="1">
            <a:spLocks noGrp="1"/>
          </p:cNvSpPr>
          <p:nvPr>
            <p:ph type="body" idx="1"/>
          </p:nvPr>
        </p:nvSpPr>
        <p:spPr>
          <a:xfrm>
            <a:off x="0" y="1371600"/>
            <a:ext cx="3747542" cy="3369662"/>
          </a:xfrm>
          <a:prstGeom prst="rect">
            <a:avLst/>
          </a:prstGeom>
        </p:spPr>
        <p:txBody>
          <a:bodyPr spcFirstLastPara="1" wrap="square" lIns="91425" tIns="91425" rIns="91425" bIns="91425" anchor="t" anchorCtr="0">
            <a:normAutofit/>
          </a:bodyPr>
          <a:lstStyle/>
          <a:p>
            <a:pPr marL="285750" lvl="0" indent="-285750" algn="just" rtl="0">
              <a:spcBef>
                <a:spcPts val="0"/>
              </a:spcBef>
              <a:spcAft>
                <a:spcPts val="1200"/>
              </a:spcAft>
              <a:buFont typeface="Wingdings" panose="05000000000000000000" pitchFamily="2" charset="2"/>
              <a:buChar char="v"/>
            </a:pPr>
            <a:r>
              <a:rPr lang="en-GB" sz="1600" dirty="0">
                <a:solidFill>
                  <a:schemeClr val="tx1"/>
                </a:solidFill>
                <a:latin typeface="Times New Roman" panose="02020603050405020304" pitchFamily="18" charset="0"/>
                <a:cs typeface="Times New Roman" panose="02020603050405020304" pitchFamily="18" charset="0"/>
              </a:rPr>
              <a:t>Try automating the verification process.</a:t>
            </a:r>
          </a:p>
          <a:p>
            <a:pPr marL="285750" lvl="0" indent="-285750" algn="just" rtl="0">
              <a:spcBef>
                <a:spcPts val="0"/>
              </a:spcBef>
              <a:spcAft>
                <a:spcPts val="1200"/>
              </a:spcAft>
              <a:buFont typeface="Wingdings" panose="05000000000000000000" pitchFamily="2" charset="2"/>
              <a:buChar char="v"/>
            </a:pPr>
            <a:r>
              <a:rPr lang="en-GB" sz="1600" dirty="0">
                <a:solidFill>
                  <a:schemeClr val="tx1"/>
                </a:solidFill>
                <a:latin typeface="Times New Roman" panose="02020603050405020304" pitchFamily="18" charset="0"/>
                <a:cs typeface="Times New Roman" panose="02020603050405020304" pitchFamily="18" charset="0"/>
              </a:rPr>
              <a:t>Integrating the application with it’s own video conferencing software.</a:t>
            </a:r>
          </a:p>
          <a:p>
            <a:pPr marL="285750" lvl="0" indent="-285750" algn="just" rtl="0">
              <a:spcBef>
                <a:spcPts val="0"/>
              </a:spcBef>
              <a:spcAft>
                <a:spcPts val="1200"/>
              </a:spcAft>
              <a:buFont typeface="Wingdings" panose="05000000000000000000" pitchFamily="2" charset="2"/>
              <a:buChar char="v"/>
            </a:pPr>
            <a:r>
              <a:rPr lang="en-GB" sz="1600" dirty="0">
                <a:solidFill>
                  <a:schemeClr val="tx1"/>
                </a:solidFill>
                <a:latin typeface="Times New Roman" panose="02020603050405020304" pitchFamily="18" charset="0"/>
                <a:cs typeface="Times New Roman" panose="02020603050405020304" pitchFamily="18" charset="0"/>
              </a:rPr>
              <a:t>Developing it further to make it scalable and reliable.</a:t>
            </a:r>
          </a:p>
        </p:txBody>
      </p:sp>
      <p:pic>
        <p:nvPicPr>
          <p:cNvPr id="5" name="Picture 4">
            <a:extLst>
              <a:ext uri="{FF2B5EF4-FFF2-40B4-BE49-F238E27FC236}">
                <a16:creationId xmlns:a16="http://schemas.microsoft.com/office/drawing/2014/main" id="{FDD55F45-0CA9-4F98-A5DF-6B88140EB82A}"/>
              </a:ext>
            </a:extLst>
          </p:cNvPr>
          <p:cNvPicPr>
            <a:picLocks noChangeAspect="1"/>
          </p:cNvPicPr>
          <p:nvPr/>
        </p:nvPicPr>
        <p:blipFill>
          <a:blip r:embed="rId3"/>
          <a:stretch>
            <a:fillRect/>
          </a:stretch>
        </p:blipFill>
        <p:spPr>
          <a:xfrm>
            <a:off x="3829988" y="1026820"/>
            <a:ext cx="3301358" cy="284063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chemeClr val="tx1"/>
                </a:solidFill>
                <a:latin typeface="Times New Roman" panose="02020603050405020304" pitchFamily="18" charset="0"/>
                <a:cs typeface="Times New Roman" panose="02020603050405020304" pitchFamily="18" charset="0"/>
              </a:rPr>
              <a:t>CONCLUSION</a:t>
            </a:r>
            <a:endParaRPr dirty="0">
              <a:solidFill>
                <a:schemeClr val="tx1"/>
              </a:solidFill>
              <a:latin typeface="Times New Roman" panose="02020603050405020304" pitchFamily="18" charset="0"/>
              <a:cs typeface="Times New Roman" panose="02020603050405020304" pitchFamily="18" charset="0"/>
            </a:endParaRPr>
          </a:p>
        </p:txBody>
      </p:sp>
      <p:sp>
        <p:nvSpPr>
          <p:cNvPr id="143" name="Google Shape;143;p26"/>
          <p:cNvSpPr txBox="1">
            <a:spLocks noGrp="1"/>
          </p:cNvSpPr>
          <p:nvPr>
            <p:ph type="body" idx="1"/>
          </p:nvPr>
        </p:nvSpPr>
        <p:spPr>
          <a:xfrm>
            <a:off x="311700" y="1088175"/>
            <a:ext cx="6816123" cy="3416400"/>
          </a:xfrm>
          <a:prstGeom prst="rect">
            <a:avLst/>
          </a:prstGeom>
        </p:spPr>
        <p:txBody>
          <a:bodyPr spcFirstLastPara="1" wrap="square" lIns="91425" tIns="91425" rIns="91425" bIns="91425" anchor="t" anchorCtr="0">
            <a:normAutofit/>
          </a:bodyPr>
          <a:lstStyle/>
          <a:p>
            <a:pPr marL="0" lvl="0" indent="0" algn="just" rtl="0">
              <a:lnSpc>
                <a:spcPct val="150000"/>
              </a:lnSpc>
              <a:spcBef>
                <a:spcPts val="1200"/>
              </a:spcBef>
              <a:spcAft>
                <a:spcPts val="1200"/>
              </a:spcAft>
              <a:buNone/>
            </a:pPr>
            <a:r>
              <a:rPr lang="en-IN" sz="1600" dirty="0">
                <a:latin typeface="Cambria" panose="02040503050406030204" pitchFamily="18" charset="0"/>
                <a:ea typeface="Cambria" panose="02040503050406030204" pitchFamily="18" charset="0"/>
              </a:rPr>
              <a:t>A platform for students who are passionate to learn new things, teachers who want to make future better by sharing their knowledge as well as making their ends meet and organization for recruiting teachers is made.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chemeClr val="tx1"/>
                </a:solidFill>
                <a:latin typeface="Times New Roman" panose="02020603050405020304" pitchFamily="18" charset="0"/>
                <a:cs typeface="Times New Roman" panose="02020603050405020304" pitchFamily="18" charset="0"/>
              </a:rPr>
              <a:t>CONTENTS</a:t>
            </a:r>
            <a:endParaRPr dirty="0">
              <a:solidFill>
                <a:schemeClr val="tx1"/>
              </a:solidFill>
              <a:latin typeface="Times New Roman" panose="02020603050405020304" pitchFamily="18" charset="0"/>
              <a:cs typeface="Times New Roman" panose="02020603050405020304" pitchFamily="18" charset="0"/>
            </a:endParaRPr>
          </a:p>
        </p:txBody>
      </p:sp>
      <p:sp>
        <p:nvSpPr>
          <p:cNvPr id="61" name="Google Shape;61;p14"/>
          <p:cNvSpPr txBox="1">
            <a:spLocks noGrp="1"/>
          </p:cNvSpPr>
          <p:nvPr>
            <p:ph type="body" idx="1"/>
          </p:nvPr>
        </p:nvSpPr>
        <p:spPr>
          <a:xfrm>
            <a:off x="311700" y="1152475"/>
            <a:ext cx="8520600" cy="3312600"/>
          </a:xfrm>
          <a:prstGeom prst="rect">
            <a:avLst/>
          </a:prstGeom>
        </p:spPr>
        <p:txBody>
          <a:bodyPr spcFirstLastPara="1" wrap="square" lIns="91425" tIns="91425" rIns="91425" bIns="91425" anchor="t" anchorCtr="0">
            <a:normAutofit/>
          </a:bodyPr>
          <a:lstStyle/>
          <a:p>
            <a:pPr>
              <a:lnSpc>
                <a:spcPct val="150000"/>
              </a:lnSpc>
              <a:buFont typeface="Wingdings" panose="05000000000000000000" pitchFamily="2" charset="2"/>
              <a:buChar char="v"/>
            </a:pPr>
            <a:r>
              <a:rPr lang="en-GB" dirty="0">
                <a:solidFill>
                  <a:schemeClr val="tx1"/>
                </a:solidFill>
                <a:latin typeface="Times New Roman" panose="02020603050405020304" pitchFamily="18" charset="0"/>
                <a:cs typeface="Times New Roman" panose="02020603050405020304" pitchFamily="18" charset="0"/>
              </a:rPr>
              <a:t>INTRODUCTION </a:t>
            </a:r>
          </a:p>
          <a:p>
            <a:pPr>
              <a:lnSpc>
                <a:spcPct val="150000"/>
              </a:lnSpc>
              <a:buFont typeface="Wingdings" panose="05000000000000000000" pitchFamily="2" charset="2"/>
              <a:buChar char="v"/>
            </a:pPr>
            <a:r>
              <a:rPr lang="en-GB" dirty="0">
                <a:solidFill>
                  <a:schemeClr val="tx1"/>
                </a:solidFill>
                <a:latin typeface="Times New Roman" panose="02020603050405020304" pitchFamily="18" charset="0"/>
                <a:cs typeface="Times New Roman" panose="02020603050405020304" pitchFamily="18" charset="0"/>
              </a:rPr>
              <a:t>OBJECTIVE</a:t>
            </a:r>
          </a:p>
          <a:p>
            <a:pPr>
              <a:lnSpc>
                <a:spcPct val="150000"/>
              </a:lnSpc>
              <a:buFont typeface="Wingdings" panose="05000000000000000000" pitchFamily="2" charset="2"/>
              <a:buChar char="v"/>
            </a:pPr>
            <a:r>
              <a:rPr lang="en-GB" dirty="0">
                <a:solidFill>
                  <a:schemeClr val="tx1"/>
                </a:solidFill>
                <a:latin typeface="Times New Roman" panose="02020603050405020304" pitchFamily="18" charset="0"/>
                <a:cs typeface="Times New Roman" panose="02020603050405020304" pitchFamily="18" charset="0"/>
              </a:rPr>
              <a:t>ABSTRACT</a:t>
            </a:r>
          </a:p>
          <a:p>
            <a:pPr>
              <a:lnSpc>
                <a:spcPct val="150000"/>
              </a:lnSpc>
              <a:buFont typeface="Wingdings" panose="05000000000000000000" pitchFamily="2" charset="2"/>
              <a:buChar char="v"/>
            </a:pPr>
            <a:r>
              <a:rPr lang="en-GB" dirty="0">
                <a:solidFill>
                  <a:schemeClr val="tx1"/>
                </a:solidFill>
                <a:latin typeface="Times New Roman" panose="02020603050405020304" pitchFamily="18" charset="0"/>
                <a:cs typeface="Times New Roman" panose="02020603050405020304" pitchFamily="18" charset="0"/>
              </a:rPr>
              <a:t>EXISTING SOLUTIONS</a:t>
            </a:r>
          </a:p>
          <a:p>
            <a:pPr>
              <a:lnSpc>
                <a:spcPct val="150000"/>
              </a:lnSpc>
              <a:buFont typeface="Wingdings" panose="05000000000000000000" pitchFamily="2" charset="2"/>
              <a:buChar char="v"/>
            </a:pPr>
            <a:r>
              <a:rPr lang="en-GB" dirty="0">
                <a:solidFill>
                  <a:schemeClr val="tx1"/>
                </a:solidFill>
                <a:latin typeface="Times New Roman" panose="02020603050405020304" pitchFamily="18" charset="0"/>
                <a:cs typeface="Times New Roman" panose="02020603050405020304" pitchFamily="18" charset="0"/>
              </a:rPr>
              <a:t>REQUIREMENTS</a:t>
            </a:r>
          </a:p>
          <a:p>
            <a:pPr>
              <a:lnSpc>
                <a:spcPct val="150000"/>
              </a:lnSpc>
              <a:buFont typeface="Wingdings" panose="05000000000000000000" pitchFamily="2" charset="2"/>
              <a:buChar char="v"/>
            </a:pPr>
            <a:r>
              <a:rPr lang="en-GB" dirty="0">
                <a:solidFill>
                  <a:schemeClr val="tx1"/>
                </a:solidFill>
                <a:latin typeface="Times New Roman" panose="02020603050405020304" pitchFamily="18" charset="0"/>
                <a:cs typeface="Times New Roman" panose="02020603050405020304" pitchFamily="18" charset="0"/>
              </a:rPr>
              <a:t>FLOW CHART</a:t>
            </a:r>
          </a:p>
          <a:p>
            <a:pPr>
              <a:lnSpc>
                <a:spcPct val="150000"/>
              </a:lnSpc>
              <a:buFont typeface="Wingdings" panose="05000000000000000000" pitchFamily="2" charset="2"/>
              <a:buChar char="v"/>
            </a:pPr>
            <a:r>
              <a:rPr lang="en-GB" dirty="0">
                <a:solidFill>
                  <a:schemeClr val="tx1"/>
                </a:solidFill>
                <a:latin typeface="Times New Roman" panose="02020603050405020304" pitchFamily="18" charset="0"/>
                <a:cs typeface="Times New Roman" panose="02020603050405020304" pitchFamily="18" charset="0"/>
              </a:rPr>
              <a:t>RESULTS</a:t>
            </a:r>
          </a:p>
          <a:p>
            <a:pPr>
              <a:lnSpc>
                <a:spcPct val="150000"/>
              </a:lnSpc>
              <a:buFont typeface="Wingdings" panose="05000000000000000000" pitchFamily="2" charset="2"/>
              <a:buChar char="v"/>
            </a:pPr>
            <a:r>
              <a:rPr lang="en-GB" dirty="0">
                <a:solidFill>
                  <a:schemeClr val="tx1"/>
                </a:solidFill>
                <a:latin typeface="Times New Roman" panose="02020603050405020304" pitchFamily="18" charset="0"/>
                <a:cs typeface="Times New Roman" panose="02020603050405020304" pitchFamily="18" charset="0"/>
              </a:rPr>
              <a:t>ADVANTAGES/APPLICATIONS</a:t>
            </a:r>
          </a:p>
          <a:p>
            <a:pPr>
              <a:lnSpc>
                <a:spcPct val="150000"/>
              </a:lnSpc>
              <a:buFont typeface="Wingdings" panose="05000000000000000000" pitchFamily="2" charset="2"/>
              <a:buChar char="v"/>
            </a:pPr>
            <a:r>
              <a:rPr lang="en-GB" dirty="0">
                <a:solidFill>
                  <a:schemeClr val="tx1"/>
                </a:solidFill>
                <a:latin typeface="Times New Roman" panose="02020603050405020304" pitchFamily="18" charset="0"/>
                <a:cs typeface="Times New Roman" panose="02020603050405020304" pitchFamily="18" charset="0"/>
              </a:rPr>
              <a:t>FUTURE SCOPE</a:t>
            </a:r>
          </a:p>
          <a:p>
            <a:pPr>
              <a:lnSpc>
                <a:spcPct val="150000"/>
              </a:lnSpc>
              <a:buFont typeface="Wingdings" panose="05000000000000000000" pitchFamily="2" charset="2"/>
              <a:buChar char="v"/>
            </a:pPr>
            <a:r>
              <a:rPr lang="en-GB" dirty="0">
                <a:solidFill>
                  <a:schemeClr val="tx1"/>
                </a:solidFill>
                <a:latin typeface="Times New Roman" panose="02020603050405020304" pitchFamily="18" charset="0"/>
                <a:cs typeface="Times New Roman" panose="02020603050405020304" pitchFamily="18" charset="0"/>
              </a:rPr>
              <a:t>CONCLUSION</a:t>
            </a:r>
            <a:endParaRPr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C4FF250-85D1-4FDB-8407-5D0864E9A2B7}"/>
              </a:ext>
            </a:extLst>
          </p:cNvPr>
          <p:cNvPicPr>
            <a:picLocks noChangeAspect="1"/>
          </p:cNvPicPr>
          <p:nvPr/>
        </p:nvPicPr>
        <p:blipFill>
          <a:blip r:embed="rId3"/>
          <a:stretch>
            <a:fillRect/>
          </a:stretch>
        </p:blipFill>
        <p:spPr>
          <a:xfrm>
            <a:off x="3478655" y="820947"/>
            <a:ext cx="3507681" cy="30090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chemeClr val="tx1"/>
                </a:solidFill>
                <a:latin typeface="Times New Roman" panose="02020603050405020304" pitchFamily="18" charset="0"/>
                <a:cs typeface="Times New Roman" panose="02020603050405020304" pitchFamily="18" charset="0"/>
              </a:rPr>
              <a:t>INTRODUCTION</a:t>
            </a:r>
            <a:endParaRPr dirty="0">
              <a:solidFill>
                <a:schemeClr val="tx1"/>
              </a:solidFill>
              <a:latin typeface="Times New Roman" panose="02020603050405020304" pitchFamily="18" charset="0"/>
              <a:cs typeface="Times New Roman" panose="02020603050405020304" pitchFamily="18" charset="0"/>
            </a:endParaRPr>
          </a:p>
        </p:txBody>
      </p:sp>
      <p:sp>
        <p:nvSpPr>
          <p:cNvPr id="68" name="Google Shape;68;p15"/>
          <p:cNvSpPr txBox="1">
            <a:spLocks noGrp="1"/>
          </p:cNvSpPr>
          <p:nvPr>
            <p:ph type="body" idx="1"/>
          </p:nvPr>
        </p:nvSpPr>
        <p:spPr>
          <a:xfrm>
            <a:off x="311700" y="1152475"/>
            <a:ext cx="6958530" cy="3416400"/>
          </a:xfrm>
          <a:prstGeom prst="rect">
            <a:avLst/>
          </a:prstGeom>
        </p:spPr>
        <p:txBody>
          <a:bodyPr spcFirstLastPara="1" wrap="square" lIns="91425" tIns="91425" rIns="91425" bIns="91425" anchor="t" anchorCtr="0">
            <a:noAutofit/>
          </a:bodyPr>
          <a:lstStyle/>
          <a:p>
            <a:pPr marL="0" lvl="0" indent="0" algn="just" rtl="0">
              <a:lnSpc>
                <a:spcPct val="150000"/>
              </a:lnSpc>
              <a:spcBef>
                <a:spcPts val="1200"/>
              </a:spcBef>
              <a:spcAft>
                <a:spcPts val="1200"/>
              </a:spcAft>
              <a:buNone/>
            </a:pPr>
            <a:r>
              <a:rPr lang="en-IN" sz="1600" dirty="0">
                <a:latin typeface="Times New Roman" panose="02020603050405020304" pitchFamily="18" charset="0"/>
                <a:ea typeface="Cambria" panose="02040503050406030204" pitchFamily="18" charset="0"/>
                <a:cs typeface="Times New Roman" panose="02020603050405020304" pitchFamily="18" charset="0"/>
              </a:rPr>
              <a:t>Every person has right to study and every person who has knowledge can share their knowledge and teach people without any barriers. At present since the pandemic has shook the whole world, people lost their jobs, students were dropped out of schools and colleges due to financial crisis. There are platforms for  students to find an online teacher and  for an educator to teach. M</a:t>
            </a:r>
            <a:r>
              <a:rPr lang="en-IN" sz="1600" dirty="0">
                <a:effectLst/>
                <a:latin typeface="Times New Roman" panose="02020603050405020304" pitchFamily="18" charset="0"/>
                <a:ea typeface="Cambria" panose="02040503050406030204" pitchFamily="18" charset="0"/>
                <a:cs typeface="Times New Roman" panose="02020603050405020304" pitchFamily="18" charset="0"/>
              </a:rPr>
              <a:t>any online platforms are providing 1:1 instructor class but are charging very high amount and </a:t>
            </a:r>
            <a:r>
              <a:rPr lang="en-IN" sz="1600" dirty="0">
                <a:latin typeface="Times New Roman" panose="02020603050405020304" pitchFamily="18" charset="0"/>
                <a:ea typeface="Cambria" panose="02040503050406030204" pitchFamily="18" charset="0"/>
                <a:cs typeface="Times New Roman" panose="02020603050405020304" pitchFamily="18" charset="0"/>
              </a:rPr>
              <a:t>has been turning into profitable organizations rather than building a bridge between such students and teachers.</a:t>
            </a:r>
            <a:endParaRPr sz="1600" dirty="0">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5" name="Google Shape;75;p16"/>
          <p:cNvSpPr txBox="1">
            <a:spLocks noGrp="1"/>
          </p:cNvSpPr>
          <p:nvPr>
            <p:ph type="title"/>
          </p:nvPr>
        </p:nvSpPr>
        <p:spPr>
          <a:xfrm>
            <a:off x="623400" y="1618233"/>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chemeClr val="tx1"/>
                </a:solidFill>
                <a:latin typeface="Times New Roman" panose="02020603050405020304" pitchFamily="18" charset="0"/>
                <a:cs typeface="Times New Roman" panose="02020603050405020304" pitchFamily="18" charset="0"/>
              </a:rPr>
              <a:t>OBJECTIVE</a:t>
            </a:r>
            <a:endParaRPr dirty="0">
              <a:solidFill>
                <a:schemeClr val="tx1"/>
              </a:solidFill>
              <a:latin typeface="Times New Roman" panose="02020603050405020304" pitchFamily="18" charset="0"/>
              <a:cs typeface="Times New Roman" panose="02020603050405020304" pitchFamily="18" charset="0"/>
            </a:endParaRPr>
          </a:p>
        </p:txBody>
      </p:sp>
      <p:sp>
        <p:nvSpPr>
          <p:cNvPr id="74" name="Google Shape;74;p16"/>
          <p:cNvSpPr txBox="1">
            <a:spLocks noGrp="1"/>
          </p:cNvSpPr>
          <p:nvPr>
            <p:ph type="body" idx="4294967295"/>
          </p:nvPr>
        </p:nvSpPr>
        <p:spPr>
          <a:xfrm>
            <a:off x="548246" y="2273985"/>
            <a:ext cx="6324042" cy="2320240"/>
          </a:xfrm>
          <a:prstGeom prst="rect">
            <a:avLst/>
          </a:prstGeom>
        </p:spPr>
        <p:txBody>
          <a:bodyPr spcFirstLastPara="1" wrap="square" lIns="91425" tIns="91425" rIns="91425" bIns="91425" anchor="t" anchorCtr="0">
            <a:noAutofit/>
          </a:bodyPr>
          <a:lstStyle/>
          <a:p>
            <a:pPr marL="419100" lvl="0" indent="-285750" algn="just" rtl="0">
              <a:lnSpc>
                <a:spcPct val="150000"/>
              </a:lnSpc>
              <a:spcBef>
                <a:spcPts val="0"/>
              </a:spcBef>
              <a:spcAft>
                <a:spcPts val="0"/>
              </a:spcAft>
              <a:buSzPts val="1500"/>
              <a:buFont typeface="Wingdings" panose="05000000000000000000" pitchFamily="2" charset="2"/>
              <a:buChar char="v"/>
            </a:pPr>
            <a:r>
              <a:rPr lang="en-GB" sz="1600" dirty="0">
                <a:solidFill>
                  <a:schemeClr val="tx1"/>
                </a:solidFill>
                <a:latin typeface="Times New Roman" panose="02020603050405020304" pitchFamily="18" charset="0"/>
                <a:cs typeface="Times New Roman" panose="02020603050405020304" pitchFamily="18" charset="0"/>
              </a:rPr>
              <a:t>Our </a:t>
            </a:r>
            <a:r>
              <a:rPr lang="en-GB" sz="1600" dirty="0">
                <a:solidFill>
                  <a:schemeClr val="tx1"/>
                </a:solidFill>
                <a:latin typeface="Cambria" panose="02040503050406030204" pitchFamily="18" charset="0"/>
                <a:ea typeface="Cambria" panose="02040503050406030204" pitchFamily="18" charset="0"/>
                <a:cs typeface="Times New Roman" panose="02020603050405020304" pitchFamily="18" charset="0"/>
              </a:rPr>
              <a:t>main</a:t>
            </a:r>
            <a:r>
              <a:rPr lang="en-GB" sz="1600" dirty="0">
                <a:solidFill>
                  <a:schemeClr val="tx1"/>
                </a:solidFill>
                <a:latin typeface="Times New Roman" panose="02020603050405020304" pitchFamily="18" charset="0"/>
                <a:cs typeface="Times New Roman" panose="02020603050405020304" pitchFamily="18" charset="0"/>
              </a:rPr>
              <a:t> objective is to build “TUTOR QUEST” web application.</a:t>
            </a:r>
          </a:p>
          <a:p>
            <a:pPr marL="419100" lvl="0" indent="-285750" algn="just" rtl="0">
              <a:lnSpc>
                <a:spcPct val="150000"/>
              </a:lnSpc>
              <a:spcBef>
                <a:spcPts val="0"/>
              </a:spcBef>
              <a:spcAft>
                <a:spcPts val="0"/>
              </a:spcAft>
              <a:buSzPts val="1500"/>
              <a:buFont typeface="Wingdings" panose="05000000000000000000" pitchFamily="2" charset="2"/>
              <a:buChar char="v"/>
            </a:pPr>
            <a:r>
              <a:rPr lang="en-GB" sz="1600" dirty="0">
                <a:solidFill>
                  <a:schemeClr val="tx1"/>
                </a:solidFill>
                <a:latin typeface="Times New Roman" panose="02020603050405020304" pitchFamily="18" charset="0"/>
                <a:cs typeface="Times New Roman" panose="02020603050405020304" pitchFamily="18" charset="0"/>
              </a:rPr>
              <a:t>Users are only teachers, students, organizations.</a:t>
            </a:r>
          </a:p>
          <a:p>
            <a:pPr marL="419100" lvl="0" indent="-285750" algn="just" rtl="0">
              <a:lnSpc>
                <a:spcPct val="150000"/>
              </a:lnSpc>
              <a:spcBef>
                <a:spcPts val="0"/>
              </a:spcBef>
              <a:spcAft>
                <a:spcPts val="0"/>
              </a:spcAft>
              <a:buSzPts val="1500"/>
              <a:buFont typeface="Wingdings" panose="05000000000000000000" pitchFamily="2" charset="2"/>
              <a:buChar char="v"/>
            </a:pPr>
            <a:r>
              <a:rPr lang="en-GB" sz="1600" dirty="0">
                <a:solidFill>
                  <a:schemeClr val="tx1"/>
                </a:solidFill>
                <a:latin typeface="Times New Roman" panose="02020603050405020304" pitchFamily="18" charset="0"/>
                <a:cs typeface="Times New Roman" panose="02020603050405020304" pitchFamily="18" charset="0"/>
              </a:rPr>
              <a:t>Proper verification of each is done to be able to signup.</a:t>
            </a:r>
          </a:p>
          <a:p>
            <a:pPr marL="419100" lvl="0" indent="-285750" algn="just" rtl="0">
              <a:lnSpc>
                <a:spcPct val="150000"/>
              </a:lnSpc>
              <a:spcBef>
                <a:spcPts val="0"/>
              </a:spcBef>
              <a:spcAft>
                <a:spcPts val="0"/>
              </a:spcAft>
              <a:buSzPts val="1500"/>
              <a:buFont typeface="Wingdings" panose="05000000000000000000" pitchFamily="2" charset="2"/>
              <a:buChar char="v"/>
            </a:pPr>
            <a:endParaRPr lang="en-GB" sz="1600" dirty="0">
              <a:solidFill>
                <a:schemeClr val="tx1"/>
              </a:solidFill>
              <a:latin typeface="Times New Roman" panose="02020603050405020304" pitchFamily="18" charset="0"/>
              <a:cs typeface="Times New Roman" panose="02020603050405020304" pitchFamily="18" charset="0"/>
            </a:endParaRPr>
          </a:p>
          <a:p>
            <a:pPr marL="419100" lvl="0" indent="-285750" algn="just" rtl="0">
              <a:lnSpc>
                <a:spcPct val="150000"/>
              </a:lnSpc>
              <a:spcBef>
                <a:spcPts val="0"/>
              </a:spcBef>
              <a:spcAft>
                <a:spcPts val="0"/>
              </a:spcAft>
              <a:buSzPts val="1500"/>
              <a:buFont typeface="Wingdings" panose="05000000000000000000" pitchFamily="2" charset="2"/>
              <a:buChar char="v"/>
            </a:pPr>
            <a:endParaRPr lang="en-GB" sz="1600" dirty="0">
              <a:solidFill>
                <a:schemeClr val="tx1"/>
              </a:solidFill>
              <a:latin typeface="Times New Roman" panose="02020603050405020304" pitchFamily="18" charset="0"/>
              <a:cs typeface="Times New Roman" panose="02020603050405020304" pitchFamily="18" charset="0"/>
            </a:endParaRPr>
          </a:p>
          <a:p>
            <a:pPr marL="419100" lvl="0" indent="-285750" algn="just" rtl="0">
              <a:lnSpc>
                <a:spcPct val="150000"/>
              </a:lnSpc>
              <a:spcBef>
                <a:spcPts val="0"/>
              </a:spcBef>
              <a:spcAft>
                <a:spcPts val="0"/>
              </a:spcAft>
              <a:buSzPts val="1500"/>
              <a:buFont typeface="Wingdings" panose="05000000000000000000" pitchFamily="2" charset="2"/>
              <a:buChar char="v"/>
            </a:pPr>
            <a:endParaRPr lang="en-GB" sz="1600" dirty="0">
              <a:solidFill>
                <a:schemeClr val="tx1"/>
              </a:solidFill>
              <a:latin typeface="Times New Roman" panose="02020603050405020304" pitchFamily="18" charset="0"/>
              <a:cs typeface="Times New Roman" panose="02020603050405020304" pitchFamily="18" charset="0"/>
            </a:endParaRPr>
          </a:p>
          <a:p>
            <a:pPr marL="133350" lvl="0" indent="0" algn="just" rtl="0">
              <a:lnSpc>
                <a:spcPct val="150000"/>
              </a:lnSpc>
              <a:spcBef>
                <a:spcPts val="0"/>
              </a:spcBef>
              <a:spcAft>
                <a:spcPts val="0"/>
              </a:spcAft>
              <a:buSzPts val="1500"/>
              <a:buNone/>
            </a:pPr>
            <a:endParaRPr sz="1600" dirty="0">
              <a:solidFill>
                <a:schemeClr val="tx1"/>
              </a:solidFill>
              <a:latin typeface="Times New Roman" panose="02020603050405020304" pitchFamily="18" charset="0"/>
              <a:cs typeface="Times New Roman" panose="02020603050405020304" pitchFamily="18" charset="0"/>
            </a:endParaRPr>
          </a:p>
        </p:txBody>
      </p:sp>
      <p:sp>
        <p:nvSpPr>
          <p:cNvPr id="76" name="Google Shape;76;p16"/>
          <p:cNvSpPr txBox="1">
            <a:spLocks noGrp="1"/>
          </p:cNvSpPr>
          <p:nvPr>
            <p:ph type="title" idx="4294967295"/>
          </p:nvPr>
        </p:nvSpPr>
        <p:spPr>
          <a:xfrm>
            <a:off x="623888" y="326323"/>
            <a:ext cx="8520112" cy="573087"/>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chemeClr val="tx1"/>
                </a:solidFill>
                <a:latin typeface="Times New Roman" panose="02020603050405020304" pitchFamily="18" charset="0"/>
                <a:cs typeface="Times New Roman" panose="02020603050405020304" pitchFamily="18" charset="0"/>
              </a:rPr>
              <a:t>AIM</a:t>
            </a:r>
            <a:endParaRPr dirty="0">
              <a:solidFill>
                <a:schemeClr val="tx1"/>
              </a:solidFill>
              <a:latin typeface="Times New Roman" panose="02020603050405020304" pitchFamily="18" charset="0"/>
              <a:cs typeface="Times New Roman" panose="02020603050405020304" pitchFamily="18" charset="0"/>
            </a:endParaRPr>
          </a:p>
        </p:txBody>
      </p:sp>
      <p:sp>
        <p:nvSpPr>
          <p:cNvPr id="77" name="Google Shape;77;p16"/>
          <p:cNvSpPr txBox="1"/>
          <p:nvPr/>
        </p:nvSpPr>
        <p:spPr>
          <a:xfrm>
            <a:off x="315899" y="357224"/>
            <a:ext cx="727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p:txBody>
      </p:sp>
      <p:sp>
        <p:nvSpPr>
          <p:cNvPr id="78" name="Google Shape;78;p16"/>
          <p:cNvSpPr txBox="1"/>
          <p:nvPr/>
        </p:nvSpPr>
        <p:spPr>
          <a:xfrm>
            <a:off x="623400" y="989421"/>
            <a:ext cx="6159649" cy="545760"/>
          </a:xfrm>
          <a:prstGeom prst="rect">
            <a:avLst/>
          </a:prstGeom>
          <a:noFill/>
          <a:ln>
            <a:noFill/>
          </a:ln>
        </p:spPr>
        <p:txBody>
          <a:bodyPr spcFirstLastPara="1" wrap="square" lIns="91425" tIns="91425" rIns="91425" bIns="91425" anchor="t" anchorCtr="0">
            <a:spAutoFit/>
          </a:bodyPr>
          <a:lstStyle/>
          <a:p>
            <a:pPr>
              <a:lnSpc>
                <a:spcPct val="105000"/>
              </a:lnSpc>
              <a:spcAft>
                <a:spcPts val="800"/>
              </a:spcAft>
            </a:pPr>
            <a:r>
              <a:rPr lang="en-IN" sz="1600" dirty="0">
                <a:latin typeface="+mj-lt"/>
                <a:cs typeface="Times New Roman" panose="02020603050405020304" pitchFamily="18" charset="0"/>
              </a:rPr>
              <a:t>To </a:t>
            </a:r>
            <a:r>
              <a:rPr lang="en-IN" sz="1600" dirty="0">
                <a:latin typeface="Cambria" panose="02040503050406030204" pitchFamily="18" charset="0"/>
                <a:ea typeface="Cambria" panose="02040503050406030204" pitchFamily="18" charset="0"/>
                <a:cs typeface="Times New Roman" panose="02020603050405020304" pitchFamily="18" charset="0"/>
              </a:rPr>
              <a:t>build</a:t>
            </a:r>
            <a:r>
              <a:rPr lang="en-IN" sz="1600" dirty="0">
                <a:latin typeface="+mj-lt"/>
                <a:cs typeface="Times New Roman" panose="02020603050405020304" pitchFamily="18" charset="0"/>
              </a:rPr>
              <a:t> </a:t>
            </a:r>
            <a:r>
              <a:rPr lang="en-IN" sz="1600" dirty="0">
                <a:latin typeface="Cambria" panose="02040503050406030204" pitchFamily="18" charset="0"/>
                <a:ea typeface="Cambria" panose="02040503050406030204" pitchFamily="18" charset="0"/>
                <a:cs typeface="Times New Roman" panose="02020603050405020304" pitchFamily="18" charset="0"/>
              </a:rPr>
              <a:t>a platform for students and organizations to find teachers</a:t>
            </a:r>
            <a:r>
              <a:rPr lang="en-IN" sz="1600" dirty="0">
                <a:latin typeface="+mj-lt"/>
                <a:cs typeface="Times New Roman" panose="02020603050405020304" pitchFamily="18" charset="0"/>
              </a:rPr>
              <a:t>.</a:t>
            </a:r>
            <a:endParaRPr sz="1600" dirty="0">
              <a:latin typeface="+mj-lt"/>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5DB80-601F-4521-80EB-0C08181EC7AE}"/>
              </a:ext>
            </a:extLst>
          </p:cNvPr>
          <p:cNvSpPr>
            <a:spLocks noGrp="1"/>
          </p:cNvSpPr>
          <p:nvPr>
            <p:ph type="title"/>
          </p:nvPr>
        </p:nvSpPr>
        <p:spPr>
          <a:xfrm>
            <a:off x="427220" y="299803"/>
            <a:ext cx="8405080" cy="561172"/>
          </a:xfrm>
        </p:spPr>
        <p:txBody>
          <a:bodyPr>
            <a:normAutofit fontScale="90000"/>
          </a:bodyPr>
          <a:lstStyle/>
          <a:p>
            <a:r>
              <a:rPr lang="en-IN" dirty="0">
                <a:solidFill>
                  <a:schemeClr val="tx1"/>
                </a:solidFill>
                <a:latin typeface="Times New Roman" panose="02020603050405020304" pitchFamily="18" charset="0"/>
                <a:cs typeface="Times New Roman" panose="02020603050405020304" pitchFamily="18" charset="0"/>
              </a:rPr>
              <a:t>ABSTRACT</a:t>
            </a:r>
          </a:p>
        </p:txBody>
      </p:sp>
      <p:sp>
        <p:nvSpPr>
          <p:cNvPr id="3" name="Text Placeholder 2">
            <a:extLst>
              <a:ext uri="{FF2B5EF4-FFF2-40B4-BE49-F238E27FC236}">
                <a16:creationId xmlns:a16="http://schemas.microsoft.com/office/drawing/2014/main" id="{37B7D6CB-4A8B-4517-A8D8-4FA5014B1F36}"/>
              </a:ext>
            </a:extLst>
          </p:cNvPr>
          <p:cNvSpPr>
            <a:spLocks noGrp="1"/>
          </p:cNvSpPr>
          <p:nvPr>
            <p:ph type="body" idx="1"/>
          </p:nvPr>
        </p:nvSpPr>
        <p:spPr>
          <a:xfrm>
            <a:off x="239843" y="929390"/>
            <a:ext cx="6880485" cy="3672590"/>
          </a:xfrm>
        </p:spPr>
        <p:txBody>
          <a:bodyPr>
            <a:normAutofit fontScale="92500" lnSpcReduction="10000"/>
          </a:bodyPr>
          <a:lstStyle/>
          <a:p>
            <a:pPr marL="114300" indent="0" algn="just">
              <a:lnSpc>
                <a:spcPct val="160000"/>
              </a:lnSpc>
              <a:buNone/>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Due to the pandemic many of the private teachers are losing their jobs. Parents also are facing difficulties as many online platforms are providing 1:1 instructor class but are charging very high amount. Our project’s aim is to connect such Teachers and Students where they can create account on our website and create profile which includes filling in their details. Students can browse through the list of teachers according to their requirement and contact them by their email-id/phone number provided in their description. It’s not limited to students as even organizations can find teachers if needed. Our project can be created using front-end and backend technologies. We used HTML, CSS for front-end and PHP, MySQL for backend. Through this website we can connect such teachers and students which is beneficial.</a:t>
            </a:r>
          </a:p>
          <a:p>
            <a:pPr marL="114300" indent="0" algn="just">
              <a:lnSpc>
                <a:spcPct val="160000"/>
              </a:lnSpc>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8034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FCA2B-CD23-4BBE-9D1B-0D3872BF6B18}"/>
              </a:ext>
            </a:extLst>
          </p:cNvPr>
          <p:cNvSpPr>
            <a:spLocks noGrp="1"/>
          </p:cNvSpPr>
          <p:nvPr>
            <p:ph type="title"/>
          </p:nvPr>
        </p:nvSpPr>
        <p:spPr/>
        <p:txBody>
          <a:bodyPr>
            <a:normAutofit fontScale="90000"/>
          </a:bodyPr>
          <a:lstStyle/>
          <a:p>
            <a:r>
              <a:rPr lang="en-IN" dirty="0">
                <a:solidFill>
                  <a:schemeClr val="tx1"/>
                </a:solidFill>
                <a:latin typeface="Times New Roman" panose="02020603050405020304" pitchFamily="18" charset="0"/>
                <a:cs typeface="Times New Roman" panose="02020603050405020304" pitchFamily="18" charset="0"/>
              </a:rPr>
              <a:t>EXISTING SOLUTIONS</a:t>
            </a:r>
          </a:p>
        </p:txBody>
      </p:sp>
      <p:sp>
        <p:nvSpPr>
          <p:cNvPr id="3" name="Text Placeholder 2">
            <a:extLst>
              <a:ext uri="{FF2B5EF4-FFF2-40B4-BE49-F238E27FC236}">
                <a16:creationId xmlns:a16="http://schemas.microsoft.com/office/drawing/2014/main" id="{B7113851-55BF-4E4A-954F-762D3251B966}"/>
              </a:ext>
            </a:extLst>
          </p:cNvPr>
          <p:cNvSpPr>
            <a:spLocks noGrp="1"/>
          </p:cNvSpPr>
          <p:nvPr>
            <p:ph type="body" idx="1"/>
          </p:nvPr>
        </p:nvSpPr>
        <p:spPr>
          <a:xfrm>
            <a:off x="311700" y="1152475"/>
            <a:ext cx="4260300" cy="3416400"/>
          </a:xfrm>
        </p:spPr>
        <p:txBody>
          <a:bodyPr>
            <a:normAutofit/>
          </a:bodyPr>
          <a:lstStyle/>
          <a:p>
            <a:pPr algn="just">
              <a:lnSpc>
                <a:spcPct val="150000"/>
              </a:lnSpc>
            </a:pP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Urban Pro acts as a middlemen in between students and teachers and takes commission for every class that conducted.</a:t>
            </a:r>
          </a:p>
          <a:p>
            <a:pPr algn="just">
              <a:lnSpc>
                <a:spcPct val="150000"/>
              </a:lnSpc>
            </a:pPr>
            <a:r>
              <a:rPr lang="en-US" sz="1500" dirty="0">
                <a:latin typeface="Times New Roman" panose="02020603050405020304" pitchFamily="18" charset="0"/>
                <a:cs typeface="Times New Roman" panose="02020603050405020304" pitchFamily="18" charset="0"/>
              </a:rPr>
              <a:t>There are no checks for fake or real enquiry.</a:t>
            </a:r>
          </a:p>
          <a:p>
            <a:pPr algn="just">
              <a:lnSpc>
                <a:spcPct val="150000"/>
              </a:lnSpc>
            </a:pPr>
            <a:r>
              <a:rPr lang="en-US" sz="1500" dirty="0">
                <a:latin typeface="Times New Roman" panose="02020603050405020304" pitchFamily="18" charset="0"/>
                <a:cs typeface="Times New Roman" panose="02020603050405020304" pitchFamily="18" charset="0"/>
              </a:rPr>
              <a:t>Students should pay them and not to the teacher. Then teachers have to follow up, for which they send automated responses to their emails.</a:t>
            </a:r>
            <a:endParaRPr lang="en-IN" sz="15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051ED5B-2B23-470A-9DF6-31523BAA507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545392"/>
            <a:ext cx="2645764" cy="1879860"/>
          </a:xfrm>
          <a:prstGeom prst="rect">
            <a:avLst/>
          </a:prstGeom>
          <a:noFill/>
        </p:spPr>
      </p:pic>
    </p:spTree>
    <p:extLst>
      <p:ext uri="{BB962C8B-B14F-4D97-AF65-F5344CB8AC3E}">
        <p14:creationId xmlns:p14="http://schemas.microsoft.com/office/powerpoint/2010/main" val="773257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34AC837-CF5E-4B17-9B3F-E3F79BB621F4}"/>
              </a:ext>
            </a:extLst>
          </p:cNvPr>
          <p:cNvSpPr>
            <a:spLocks noGrp="1"/>
          </p:cNvSpPr>
          <p:nvPr>
            <p:ph type="body" idx="1"/>
          </p:nvPr>
        </p:nvSpPr>
        <p:spPr>
          <a:xfrm>
            <a:off x="311700" y="869430"/>
            <a:ext cx="3563257" cy="3699445"/>
          </a:xfrm>
        </p:spPr>
        <p:txBody>
          <a:bodyPr>
            <a:normAutofit/>
          </a:bodyPr>
          <a:lstStyle/>
          <a:p>
            <a:pPr>
              <a:lnSpc>
                <a:spcPct val="200000"/>
              </a:lnSpc>
            </a:pPr>
            <a:r>
              <a:rPr lang="en-US" sz="1500" dirty="0">
                <a:latin typeface="Times New Roman" panose="02020603050405020304" pitchFamily="18" charset="0"/>
                <a:cs typeface="Times New Roman" panose="02020603050405020304" pitchFamily="18" charset="0"/>
              </a:rPr>
              <a:t> High fees</a:t>
            </a:r>
          </a:p>
          <a:p>
            <a:pPr>
              <a:lnSpc>
                <a:spcPct val="200000"/>
              </a:lnSpc>
            </a:pPr>
            <a:r>
              <a:rPr lang="en-US" sz="1500" dirty="0">
                <a:latin typeface="Times New Roman" panose="02020603050405020304" pitchFamily="18" charset="0"/>
                <a:cs typeface="Times New Roman" panose="02020603050405020304" pitchFamily="18" charset="0"/>
              </a:rPr>
              <a:t> More focused on marketing. </a:t>
            </a:r>
          </a:p>
          <a:p>
            <a:pPr>
              <a:lnSpc>
                <a:spcPct val="200000"/>
              </a:lnSpc>
            </a:pPr>
            <a:r>
              <a:rPr lang="en-US" sz="1500" dirty="0">
                <a:latin typeface="Times New Roman" panose="02020603050405020304" pitchFamily="18" charset="0"/>
                <a:cs typeface="Times New Roman" panose="02020603050405020304" pitchFamily="18" charset="0"/>
              </a:rPr>
              <a:t> Promised refund policy if enrollment is cancelled but most of them aren't receiving the refund. </a:t>
            </a:r>
          </a:p>
          <a:p>
            <a:pPr>
              <a:lnSpc>
                <a:spcPct val="200000"/>
              </a:lnSpc>
            </a:pPr>
            <a:endParaRPr lang="en-US" sz="1500" dirty="0">
              <a:latin typeface="Times New Roman" panose="02020603050405020304" pitchFamily="18" charset="0"/>
              <a:cs typeface="Times New Roman" panose="02020603050405020304" pitchFamily="18" charset="0"/>
            </a:endParaRPr>
          </a:p>
          <a:p>
            <a:pPr marL="114300" indent="0">
              <a:lnSpc>
                <a:spcPct val="200000"/>
              </a:lnSpc>
              <a:buNone/>
            </a:pPr>
            <a:endParaRPr lang="en-IN" sz="1500" dirty="0">
              <a:latin typeface="Times New Roman" panose="02020603050405020304" pitchFamily="18" charset="0"/>
              <a:cs typeface="Times New Roman" panose="02020603050405020304" pitchFamily="18" charset="0"/>
            </a:endParaRPr>
          </a:p>
        </p:txBody>
      </p:sp>
      <p:pic>
        <p:nvPicPr>
          <p:cNvPr id="4" name="Picture 3" descr="Vedantu assists the Government of Karnataka to train doctors online on  COVID-19 - Higher Education Digest">
            <a:extLst>
              <a:ext uri="{FF2B5EF4-FFF2-40B4-BE49-F238E27FC236}">
                <a16:creationId xmlns:a16="http://schemas.microsoft.com/office/drawing/2014/main" id="{DC315191-F2C8-4B46-977E-545189997E4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5756" y="1248681"/>
            <a:ext cx="3086100" cy="1851660"/>
          </a:xfrm>
          <a:prstGeom prst="rect">
            <a:avLst/>
          </a:prstGeom>
          <a:noFill/>
          <a:ln>
            <a:noFill/>
          </a:ln>
        </p:spPr>
      </p:pic>
    </p:spTree>
    <p:extLst>
      <p:ext uri="{BB962C8B-B14F-4D97-AF65-F5344CB8AC3E}">
        <p14:creationId xmlns:p14="http://schemas.microsoft.com/office/powerpoint/2010/main" val="1468541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8960F97-C7EB-4DD9-8548-A08F6A15B7DF}"/>
              </a:ext>
            </a:extLst>
          </p:cNvPr>
          <p:cNvSpPr>
            <a:spLocks noGrp="1"/>
          </p:cNvSpPr>
          <p:nvPr>
            <p:ph type="body" idx="1"/>
          </p:nvPr>
        </p:nvSpPr>
        <p:spPr>
          <a:xfrm>
            <a:off x="221759" y="1040049"/>
            <a:ext cx="4889887" cy="3416400"/>
          </a:xfrm>
        </p:spPr>
        <p:txBody>
          <a:bodyPr>
            <a:normAutofit/>
          </a:bodyPr>
          <a:lstStyle/>
          <a:p>
            <a:pPr algn="just">
              <a:lnSpc>
                <a:spcPct val="200000"/>
              </a:lnSpc>
            </a:pPr>
            <a:r>
              <a:rPr lang="en-US" sz="1500" dirty="0">
                <a:latin typeface="Times New Roman" panose="02020603050405020304" pitchFamily="18" charset="0"/>
                <a:cs typeface="Times New Roman" panose="02020603050405020304" pitchFamily="18" charset="0"/>
              </a:rPr>
              <a:t>Assurance of getting tutor job by taking money.</a:t>
            </a:r>
          </a:p>
          <a:p>
            <a:pPr algn="just">
              <a:lnSpc>
                <a:spcPct val="200000"/>
              </a:lnSpc>
            </a:pPr>
            <a:r>
              <a:rPr lang="en-US" sz="150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Annoy customers to give 5-star rating.</a:t>
            </a:r>
          </a:p>
          <a:p>
            <a:pPr algn="just">
              <a:lnSpc>
                <a:spcPct val="200000"/>
              </a:lnSpc>
            </a:pPr>
            <a:endParaRPr lang="en-IN" sz="15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0878839-9512-4731-B979-7488DE0FFC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22356" y="687051"/>
            <a:ext cx="2051050" cy="2241550"/>
          </a:xfrm>
          <a:prstGeom prst="rect">
            <a:avLst/>
          </a:prstGeom>
          <a:noFill/>
          <a:ln>
            <a:noFill/>
          </a:ln>
        </p:spPr>
      </p:pic>
      <p:sp>
        <p:nvSpPr>
          <p:cNvPr id="5" name="TextBox 4">
            <a:extLst>
              <a:ext uri="{FF2B5EF4-FFF2-40B4-BE49-F238E27FC236}">
                <a16:creationId xmlns:a16="http://schemas.microsoft.com/office/drawing/2014/main" id="{CCE75D2E-8C49-4E5B-A453-8CE3C2AA4304}"/>
              </a:ext>
            </a:extLst>
          </p:cNvPr>
          <p:cNvSpPr txBox="1"/>
          <p:nvPr/>
        </p:nvSpPr>
        <p:spPr>
          <a:xfrm>
            <a:off x="5306518" y="2928601"/>
            <a:ext cx="1692588" cy="323165"/>
          </a:xfrm>
          <a:prstGeom prst="rect">
            <a:avLst/>
          </a:prstGeom>
          <a:noFill/>
        </p:spPr>
        <p:txBody>
          <a:bodyPr wrap="square" rtlCol="0">
            <a:spAutoFit/>
          </a:bodyPr>
          <a:lstStyle/>
          <a:p>
            <a:r>
              <a:rPr lang="en-IN" sz="1500" dirty="0"/>
              <a:t>Ghar pe Shiksha</a:t>
            </a:r>
          </a:p>
        </p:txBody>
      </p:sp>
    </p:spTree>
    <p:extLst>
      <p:ext uri="{BB962C8B-B14F-4D97-AF65-F5344CB8AC3E}">
        <p14:creationId xmlns:p14="http://schemas.microsoft.com/office/powerpoint/2010/main" val="3639390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REQUIREMENTS</a:t>
            </a:r>
            <a:endParaRPr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99" name="Google Shape;99;p19"/>
          <p:cNvSpPr txBox="1">
            <a:spLocks noGrp="1"/>
          </p:cNvSpPr>
          <p:nvPr>
            <p:ph type="body" idx="1"/>
          </p:nvPr>
        </p:nvSpPr>
        <p:spPr>
          <a:xfrm>
            <a:off x="311700" y="1017725"/>
            <a:ext cx="8520600" cy="3593681"/>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GB" sz="1600" dirty="0">
                <a:solidFill>
                  <a:schemeClr val="tx1"/>
                </a:solidFill>
                <a:latin typeface="Cambria" panose="02040503050406030204" pitchFamily="18" charset="0"/>
                <a:ea typeface="Cambria" panose="02040503050406030204" pitchFamily="18" charset="0"/>
                <a:cs typeface="Times New Roman" panose="02020603050405020304" pitchFamily="18" charset="0"/>
              </a:rPr>
              <a:t>The requirements of our project are:</a:t>
            </a:r>
            <a:endParaRPr sz="1600"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a:p>
            <a:pPr lvl="0" algn="l" rtl="0">
              <a:spcBef>
                <a:spcPts val="1200"/>
              </a:spcBef>
              <a:spcAft>
                <a:spcPts val="0"/>
              </a:spcAft>
              <a:buSzPts val="1800"/>
              <a:buFont typeface="Wingdings" panose="05000000000000000000" pitchFamily="2" charset="2"/>
              <a:buChar char="v"/>
            </a:pPr>
            <a:r>
              <a:rPr lang="en-GB" sz="1600" dirty="0">
                <a:solidFill>
                  <a:schemeClr val="tx1"/>
                </a:solidFill>
                <a:latin typeface="Cambria" panose="02040503050406030204" pitchFamily="18" charset="0"/>
                <a:ea typeface="Cambria" panose="02040503050406030204" pitchFamily="18" charset="0"/>
                <a:cs typeface="Times New Roman" panose="02020603050405020304" pitchFamily="18" charset="0"/>
              </a:rPr>
              <a:t>Personal Computer</a:t>
            </a:r>
          </a:p>
          <a:p>
            <a:pPr lvl="0" algn="l" rtl="0">
              <a:spcBef>
                <a:spcPts val="1200"/>
              </a:spcBef>
              <a:spcAft>
                <a:spcPts val="0"/>
              </a:spcAft>
              <a:buSzPts val="1800"/>
              <a:buFont typeface="Wingdings" panose="05000000000000000000" pitchFamily="2" charset="2"/>
              <a:buChar char="v"/>
            </a:pPr>
            <a:r>
              <a:rPr lang="en-GB" sz="1600" dirty="0">
                <a:solidFill>
                  <a:schemeClr val="tx1"/>
                </a:solidFill>
                <a:latin typeface="Cambria" panose="02040503050406030204" pitchFamily="18" charset="0"/>
                <a:ea typeface="Cambria" panose="02040503050406030204" pitchFamily="18" charset="0"/>
                <a:cs typeface="Times New Roman" panose="02020603050405020304" pitchFamily="18" charset="0"/>
              </a:rPr>
              <a:t>XAMPP server</a:t>
            </a:r>
          </a:p>
          <a:p>
            <a:pPr lvl="0" algn="l" rtl="0">
              <a:spcBef>
                <a:spcPts val="1200"/>
              </a:spcBef>
              <a:spcAft>
                <a:spcPts val="0"/>
              </a:spcAft>
              <a:buSzPts val="1800"/>
              <a:buFont typeface="Wingdings" panose="05000000000000000000" pitchFamily="2" charset="2"/>
              <a:buChar char="v"/>
            </a:pPr>
            <a:r>
              <a:rPr lang="en-GB" sz="1600" dirty="0">
                <a:solidFill>
                  <a:schemeClr val="tx1"/>
                </a:solidFill>
                <a:latin typeface="Cambria" panose="02040503050406030204" pitchFamily="18" charset="0"/>
                <a:ea typeface="Cambria" panose="02040503050406030204" pitchFamily="18" charset="0"/>
                <a:cs typeface="Times New Roman" panose="02020603050405020304" pitchFamily="18" charset="0"/>
              </a:rPr>
              <a:t>VS Code Editor</a:t>
            </a:r>
          </a:p>
          <a:p>
            <a:pPr lvl="0" algn="l" rtl="0">
              <a:spcBef>
                <a:spcPts val="1200"/>
              </a:spcBef>
              <a:spcAft>
                <a:spcPts val="0"/>
              </a:spcAft>
              <a:buSzPts val="1800"/>
              <a:buFont typeface="Wingdings" panose="05000000000000000000" pitchFamily="2" charset="2"/>
              <a:buChar char="v"/>
            </a:pPr>
            <a:endParaRPr lang="en-GB" sz="1600" dirty="0">
              <a:solidFill>
                <a:schemeClr val="tx1"/>
              </a:solidFill>
              <a:latin typeface="Times New Roman" panose="02020603050405020304" pitchFamily="18" charset="0"/>
              <a:cs typeface="Times New Roman" panose="02020603050405020304" pitchFamily="18" charset="0"/>
            </a:endParaRPr>
          </a:p>
          <a:p>
            <a:pPr lvl="0" algn="l" rtl="0">
              <a:spcBef>
                <a:spcPts val="1200"/>
              </a:spcBef>
              <a:spcAft>
                <a:spcPts val="0"/>
              </a:spcAft>
              <a:buSzPts val="1800"/>
              <a:buFont typeface="Wingdings" panose="05000000000000000000" pitchFamily="2" charset="2"/>
              <a:buChar char="v"/>
            </a:pPr>
            <a:endParaRPr lang="en-GB" sz="1600" dirty="0">
              <a:solidFill>
                <a:schemeClr val="tx1"/>
              </a:solidFill>
              <a:latin typeface="Times New Roman" panose="02020603050405020304" pitchFamily="18" charset="0"/>
              <a:cs typeface="Times New Roman" panose="02020603050405020304" pitchFamily="18" charset="0"/>
            </a:endParaRPr>
          </a:p>
          <a:p>
            <a:pPr lvl="0" algn="l" rtl="0">
              <a:spcBef>
                <a:spcPts val="1200"/>
              </a:spcBef>
              <a:spcAft>
                <a:spcPts val="0"/>
              </a:spcAft>
              <a:buSzPts val="1800"/>
              <a:buFont typeface="Wingdings" panose="05000000000000000000" pitchFamily="2" charset="2"/>
              <a:buChar char="v"/>
            </a:pPr>
            <a:endParaRPr lang="en-GB" sz="1600" dirty="0">
              <a:solidFill>
                <a:schemeClr val="tx1"/>
              </a:solidFill>
              <a:latin typeface="Times New Roman" panose="02020603050405020304" pitchFamily="18" charset="0"/>
              <a:cs typeface="Times New Roman" panose="02020603050405020304" pitchFamily="18" charset="0"/>
            </a:endParaRPr>
          </a:p>
          <a:p>
            <a:pPr lvl="0" algn="l" rtl="0">
              <a:spcBef>
                <a:spcPts val="1200"/>
              </a:spcBef>
              <a:spcAft>
                <a:spcPts val="0"/>
              </a:spcAft>
              <a:buSzPts val="1800"/>
              <a:buFont typeface="Wingdings" panose="05000000000000000000" pitchFamily="2" charset="2"/>
              <a:buChar char="v"/>
            </a:pPr>
            <a:endParaRPr lang="en-GB" sz="1600"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4" name="Ink 3">
                <a:extLst>
                  <a:ext uri="{FF2B5EF4-FFF2-40B4-BE49-F238E27FC236}">
                    <a16:creationId xmlns:a16="http://schemas.microsoft.com/office/drawing/2014/main" id="{EB035CDE-8474-4085-8DC7-E2043FF90124}"/>
                  </a:ext>
                </a:extLst>
              </p14:cNvPr>
              <p14:cNvContentPartPr/>
              <p14:nvPr/>
            </p14:nvContentPartPr>
            <p14:xfrm>
              <a:off x="-615110" y="2203094"/>
              <a:ext cx="360" cy="360"/>
            </p14:xfrm>
          </p:contentPart>
        </mc:Choice>
        <mc:Fallback xmlns="">
          <p:pic>
            <p:nvPicPr>
              <p:cNvPr id="4" name="Ink 3">
                <a:extLst>
                  <a:ext uri="{FF2B5EF4-FFF2-40B4-BE49-F238E27FC236}">
                    <a16:creationId xmlns:p14="http://schemas.microsoft.com/office/powerpoint/2010/main" xmlns:aink="http://schemas.microsoft.com/office/drawing/2016/ink" xmlns="" xmlns:a16="http://schemas.microsoft.com/office/drawing/2014/main" id="{EB035CDE-8474-4085-8DC7-E2043FF90124}"/>
                  </a:ext>
                </a:extLst>
              </p:cNvPr>
              <p:cNvPicPr/>
              <p:nvPr/>
            </p:nvPicPr>
            <p:blipFill>
              <a:blip r:embed="rId4"/>
              <a:stretch>
                <a:fillRect/>
              </a:stretch>
            </p:blipFill>
            <p:spPr>
              <a:xfrm>
                <a:off x="-632750" y="2095094"/>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5" name="Ink 4">
                <a:extLst>
                  <a:ext uri="{FF2B5EF4-FFF2-40B4-BE49-F238E27FC236}">
                    <a16:creationId xmlns:a16="http://schemas.microsoft.com/office/drawing/2014/main" id="{08733F82-44A3-4077-B6EE-5E41D4717003}"/>
                  </a:ext>
                </a:extLst>
              </p14:cNvPr>
              <p14:cNvContentPartPr/>
              <p14:nvPr/>
            </p14:nvContentPartPr>
            <p14:xfrm>
              <a:off x="2593210" y="2128214"/>
              <a:ext cx="360" cy="360"/>
            </p14:xfrm>
          </p:contentPart>
        </mc:Choice>
        <mc:Fallback xmlns="">
          <p:pic>
            <p:nvPicPr>
              <p:cNvPr id="5" name="Ink 4">
                <a:extLst>
                  <a:ext uri="{FF2B5EF4-FFF2-40B4-BE49-F238E27FC236}">
                    <a16:creationId xmlns:p14="http://schemas.microsoft.com/office/powerpoint/2010/main" xmlns:aink="http://schemas.microsoft.com/office/drawing/2016/ink" xmlns="" xmlns:a16="http://schemas.microsoft.com/office/drawing/2014/main" id="{08733F82-44A3-4077-B6EE-5E41D4717003}"/>
                  </a:ext>
                </a:extLst>
              </p:cNvPr>
              <p:cNvPicPr/>
              <p:nvPr/>
            </p:nvPicPr>
            <p:blipFill>
              <a:blip r:embed="rId6"/>
              <a:stretch>
                <a:fillRect/>
              </a:stretch>
            </p:blipFill>
            <p:spPr>
              <a:xfrm>
                <a:off x="2575210" y="2020214"/>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6" name="Ink 5">
                <a:extLst>
                  <a:ext uri="{FF2B5EF4-FFF2-40B4-BE49-F238E27FC236}">
                    <a16:creationId xmlns:a16="http://schemas.microsoft.com/office/drawing/2014/main" id="{21A5F6AF-A9BE-4C99-87F9-5A702EC1BB41}"/>
                  </a:ext>
                </a:extLst>
              </p14:cNvPr>
              <p14:cNvContentPartPr/>
              <p14:nvPr/>
            </p14:nvContentPartPr>
            <p14:xfrm>
              <a:off x="2083450" y="2000774"/>
              <a:ext cx="360" cy="360"/>
            </p14:xfrm>
          </p:contentPart>
        </mc:Choice>
        <mc:Fallback xmlns="">
          <p:pic>
            <p:nvPicPr>
              <p:cNvPr id="6" name="Ink 5">
                <a:extLst>
                  <a:ext uri="{FF2B5EF4-FFF2-40B4-BE49-F238E27FC236}">
                    <a16:creationId xmlns:p14="http://schemas.microsoft.com/office/powerpoint/2010/main" xmlns:aink="http://schemas.microsoft.com/office/drawing/2016/ink" xmlns="" xmlns:a16="http://schemas.microsoft.com/office/drawing/2014/main" id="{21A5F6AF-A9BE-4C99-87F9-5A702EC1BB41}"/>
                  </a:ext>
                </a:extLst>
              </p:cNvPr>
              <p:cNvPicPr/>
              <p:nvPr/>
            </p:nvPicPr>
            <p:blipFill>
              <a:blip r:embed="rId8"/>
              <a:stretch>
                <a:fillRect/>
              </a:stretch>
            </p:blipFill>
            <p:spPr>
              <a:xfrm>
                <a:off x="2065450" y="1892774"/>
                <a:ext cx="36000" cy="216000"/>
              </a:xfrm>
              <a:prstGeom prst="rect">
                <a:avLst/>
              </a:prstGeom>
            </p:spPr>
          </p:pic>
        </mc:Fallback>
      </mc:AlternateContent>
      <p:grpSp>
        <p:nvGrpSpPr>
          <p:cNvPr id="14" name="Group 13">
            <a:extLst>
              <a:ext uri="{FF2B5EF4-FFF2-40B4-BE49-F238E27FC236}">
                <a16:creationId xmlns:a16="http://schemas.microsoft.com/office/drawing/2014/main" id="{C2DE5081-0FB4-45E7-8E5C-C89E89A500B3}"/>
              </a:ext>
            </a:extLst>
          </p:cNvPr>
          <p:cNvGrpSpPr/>
          <p:nvPr/>
        </p:nvGrpSpPr>
        <p:grpSpPr>
          <a:xfrm>
            <a:off x="2083450" y="2195894"/>
            <a:ext cx="360" cy="360"/>
            <a:chOff x="2083450" y="2195894"/>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9">
              <p14:nvContentPartPr>
                <p14:cNvPr id="7" name="Ink 6">
                  <a:extLst>
                    <a:ext uri="{FF2B5EF4-FFF2-40B4-BE49-F238E27FC236}">
                      <a16:creationId xmlns:a16="http://schemas.microsoft.com/office/drawing/2014/main" id="{4EE6FEE9-3198-447B-9F57-79C641532C37}"/>
                    </a:ext>
                  </a:extLst>
                </p14:cNvPr>
                <p14:cNvContentPartPr/>
                <p14:nvPr/>
              </p14:nvContentPartPr>
              <p14:xfrm>
                <a:off x="2083450" y="2195894"/>
                <a:ext cx="360" cy="360"/>
              </p14:xfrm>
            </p:contentPart>
          </mc:Choice>
          <mc:Fallback xmlns="">
            <p:pic>
              <p:nvPicPr>
                <p:cNvPr id="7" name="Ink 6">
                  <a:extLst>
                    <a:ext uri="{FF2B5EF4-FFF2-40B4-BE49-F238E27FC236}">
                      <a16:creationId xmlns:p14="http://schemas.microsoft.com/office/powerpoint/2010/main" xmlns:aink="http://schemas.microsoft.com/office/drawing/2016/ink" xmlns="" xmlns:a16="http://schemas.microsoft.com/office/drawing/2014/main" id="{4EE6FEE9-3198-447B-9F57-79C641532C37}"/>
                    </a:ext>
                  </a:extLst>
                </p:cNvPr>
                <p:cNvPicPr/>
                <p:nvPr/>
              </p:nvPicPr>
              <p:blipFill>
                <a:blip r:embed="rId10"/>
                <a:stretch>
                  <a:fillRect/>
                </a:stretch>
              </p:blipFill>
              <p:spPr>
                <a:xfrm>
                  <a:off x="2065450" y="2087894"/>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8" name="Ink 7">
                  <a:extLst>
                    <a:ext uri="{FF2B5EF4-FFF2-40B4-BE49-F238E27FC236}">
                      <a16:creationId xmlns:a16="http://schemas.microsoft.com/office/drawing/2014/main" id="{7E892D11-FE6C-4687-9A15-3E2EDF9F614B}"/>
                    </a:ext>
                  </a:extLst>
                </p14:cNvPr>
                <p14:cNvContentPartPr/>
                <p14:nvPr/>
              </p14:nvContentPartPr>
              <p14:xfrm>
                <a:off x="2083450" y="2195894"/>
                <a:ext cx="360" cy="360"/>
              </p14:xfrm>
            </p:contentPart>
          </mc:Choice>
          <mc:Fallback xmlns="">
            <p:pic>
              <p:nvPicPr>
                <p:cNvPr id="8" name="Ink 7">
                  <a:extLst>
                    <a:ext uri="{FF2B5EF4-FFF2-40B4-BE49-F238E27FC236}">
                      <a16:creationId xmlns:p14="http://schemas.microsoft.com/office/powerpoint/2010/main" xmlns:aink="http://schemas.microsoft.com/office/drawing/2016/ink" xmlns="" xmlns:a16="http://schemas.microsoft.com/office/drawing/2014/main" id="{7E892D11-FE6C-4687-9A15-3E2EDF9F614B}"/>
                    </a:ext>
                  </a:extLst>
                </p:cNvPr>
                <p:cNvPicPr/>
                <p:nvPr/>
              </p:nvPicPr>
              <p:blipFill>
                <a:blip r:embed="rId10"/>
                <a:stretch>
                  <a:fillRect/>
                </a:stretch>
              </p:blipFill>
              <p:spPr>
                <a:xfrm>
                  <a:off x="2065450" y="2087894"/>
                  <a:ext cx="36000" cy="216000"/>
                </a:xfrm>
                <a:prstGeom prst="rect">
                  <a:avLst/>
                </a:prstGeom>
              </p:spPr>
            </p:pic>
          </mc:Fallback>
        </mc:AlternateContent>
      </p:grpSp>
      <p:grpSp>
        <p:nvGrpSpPr>
          <p:cNvPr id="13" name="Group 12">
            <a:extLst>
              <a:ext uri="{FF2B5EF4-FFF2-40B4-BE49-F238E27FC236}">
                <a16:creationId xmlns:a16="http://schemas.microsoft.com/office/drawing/2014/main" id="{576F7913-A0DF-4E04-9E92-E7DA0DC66CAC}"/>
              </a:ext>
            </a:extLst>
          </p:cNvPr>
          <p:cNvGrpSpPr/>
          <p:nvPr/>
        </p:nvGrpSpPr>
        <p:grpSpPr>
          <a:xfrm>
            <a:off x="2585650" y="2113454"/>
            <a:ext cx="45360" cy="360"/>
            <a:chOff x="2585650" y="2113454"/>
            <a:chExt cx="45360" cy="360"/>
          </a:xfrm>
        </p:grpSpPr>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9" name="Ink 8">
                  <a:extLst>
                    <a:ext uri="{FF2B5EF4-FFF2-40B4-BE49-F238E27FC236}">
                      <a16:creationId xmlns:a16="http://schemas.microsoft.com/office/drawing/2014/main" id="{5F9D61D3-F756-4F84-ADAD-B0E86E7E61F5}"/>
                    </a:ext>
                  </a:extLst>
                </p14:cNvPr>
                <p14:cNvContentPartPr/>
                <p14:nvPr/>
              </p14:nvContentPartPr>
              <p14:xfrm>
                <a:off x="2630650" y="2113454"/>
                <a:ext cx="360" cy="360"/>
              </p14:xfrm>
            </p:contentPart>
          </mc:Choice>
          <mc:Fallback xmlns="">
            <p:pic>
              <p:nvPicPr>
                <p:cNvPr id="9" name="Ink 8">
                  <a:extLst>
                    <a:ext uri="{FF2B5EF4-FFF2-40B4-BE49-F238E27FC236}">
                      <a16:creationId xmlns:p14="http://schemas.microsoft.com/office/powerpoint/2010/main" xmlns:aink="http://schemas.microsoft.com/office/drawing/2016/ink" xmlns="" xmlns:a16="http://schemas.microsoft.com/office/drawing/2014/main" id="{5F9D61D3-F756-4F84-ADAD-B0E86E7E61F5}"/>
                    </a:ext>
                  </a:extLst>
                </p:cNvPr>
                <p:cNvPicPr/>
                <p:nvPr/>
              </p:nvPicPr>
              <p:blipFill>
                <a:blip r:embed="rId13"/>
                <a:stretch>
                  <a:fillRect/>
                </a:stretch>
              </p:blipFill>
              <p:spPr>
                <a:xfrm>
                  <a:off x="2612650" y="2005454"/>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10" name="Ink 9">
                  <a:extLst>
                    <a:ext uri="{FF2B5EF4-FFF2-40B4-BE49-F238E27FC236}">
                      <a16:creationId xmlns:a16="http://schemas.microsoft.com/office/drawing/2014/main" id="{8BD20A18-711B-4627-A236-595D88B5A86F}"/>
                    </a:ext>
                  </a:extLst>
                </p14:cNvPr>
                <p14:cNvContentPartPr/>
                <p14:nvPr/>
              </p14:nvContentPartPr>
              <p14:xfrm>
                <a:off x="2630650" y="2113454"/>
                <a:ext cx="360" cy="360"/>
              </p14:xfrm>
            </p:contentPart>
          </mc:Choice>
          <mc:Fallback xmlns="">
            <p:pic>
              <p:nvPicPr>
                <p:cNvPr id="10" name="Ink 9">
                  <a:extLst>
                    <a:ext uri="{FF2B5EF4-FFF2-40B4-BE49-F238E27FC236}">
                      <a16:creationId xmlns:p14="http://schemas.microsoft.com/office/powerpoint/2010/main" xmlns:aink="http://schemas.microsoft.com/office/drawing/2016/ink" xmlns="" xmlns:a16="http://schemas.microsoft.com/office/drawing/2014/main" id="{8BD20A18-711B-4627-A236-595D88B5A86F}"/>
                    </a:ext>
                  </a:extLst>
                </p:cNvPr>
                <p:cNvPicPr/>
                <p:nvPr/>
              </p:nvPicPr>
              <p:blipFill>
                <a:blip r:embed="rId13"/>
                <a:stretch>
                  <a:fillRect/>
                </a:stretch>
              </p:blipFill>
              <p:spPr>
                <a:xfrm>
                  <a:off x="2612650" y="2005454"/>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1" name="Ink 10">
                  <a:extLst>
                    <a:ext uri="{FF2B5EF4-FFF2-40B4-BE49-F238E27FC236}">
                      <a16:creationId xmlns:a16="http://schemas.microsoft.com/office/drawing/2014/main" id="{E26F07C2-21D0-4F21-9C83-0E3F8B0FD63B}"/>
                    </a:ext>
                  </a:extLst>
                </p14:cNvPr>
                <p14:cNvContentPartPr/>
                <p14:nvPr/>
              </p14:nvContentPartPr>
              <p14:xfrm>
                <a:off x="2615890" y="2113454"/>
                <a:ext cx="360" cy="360"/>
              </p14:xfrm>
            </p:contentPart>
          </mc:Choice>
          <mc:Fallback xmlns="">
            <p:pic>
              <p:nvPicPr>
                <p:cNvPr id="11" name="Ink 10">
                  <a:extLst>
                    <a:ext uri="{FF2B5EF4-FFF2-40B4-BE49-F238E27FC236}">
                      <a16:creationId xmlns:p14="http://schemas.microsoft.com/office/powerpoint/2010/main" xmlns:aink="http://schemas.microsoft.com/office/drawing/2016/ink" xmlns="" xmlns:a16="http://schemas.microsoft.com/office/drawing/2014/main" id="{E26F07C2-21D0-4F21-9C83-0E3F8B0FD63B}"/>
                    </a:ext>
                  </a:extLst>
                </p:cNvPr>
                <p:cNvPicPr/>
                <p:nvPr/>
              </p:nvPicPr>
              <p:blipFill>
                <a:blip r:embed="rId16"/>
                <a:stretch>
                  <a:fillRect/>
                </a:stretch>
              </p:blipFill>
              <p:spPr>
                <a:xfrm>
                  <a:off x="2597890" y="2005454"/>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12" name="Ink 11">
                  <a:extLst>
                    <a:ext uri="{FF2B5EF4-FFF2-40B4-BE49-F238E27FC236}">
                      <a16:creationId xmlns:a16="http://schemas.microsoft.com/office/drawing/2014/main" id="{851D1861-E303-44D3-926B-410E2C7EEB27}"/>
                    </a:ext>
                  </a:extLst>
                </p14:cNvPr>
                <p14:cNvContentPartPr/>
                <p14:nvPr/>
              </p14:nvContentPartPr>
              <p14:xfrm>
                <a:off x="2585650" y="2113454"/>
                <a:ext cx="360" cy="360"/>
              </p14:xfrm>
            </p:contentPart>
          </mc:Choice>
          <mc:Fallback xmlns="">
            <p:pic>
              <p:nvPicPr>
                <p:cNvPr id="12" name="Ink 11">
                  <a:extLst>
                    <a:ext uri="{FF2B5EF4-FFF2-40B4-BE49-F238E27FC236}">
                      <a16:creationId xmlns:p14="http://schemas.microsoft.com/office/powerpoint/2010/main" xmlns:aink="http://schemas.microsoft.com/office/drawing/2016/ink" xmlns="" xmlns:a16="http://schemas.microsoft.com/office/drawing/2014/main" id="{851D1861-E303-44D3-926B-410E2C7EEB27}"/>
                    </a:ext>
                  </a:extLst>
                </p:cNvPr>
                <p:cNvPicPr/>
                <p:nvPr/>
              </p:nvPicPr>
              <p:blipFill>
                <a:blip r:embed="rId18"/>
                <a:stretch>
                  <a:fillRect/>
                </a:stretch>
              </p:blipFill>
              <p:spPr>
                <a:xfrm>
                  <a:off x="2567650" y="2005454"/>
                  <a:ext cx="36000" cy="216000"/>
                </a:xfrm>
                <a:prstGeom prst="rect">
                  <a:avLst/>
                </a:prstGeom>
              </p:spPr>
            </p:pic>
          </mc:Fallback>
        </mc:AlternateContent>
      </p:grpSp>
      <p:pic>
        <p:nvPicPr>
          <p:cNvPr id="3" name="Picture 2">
            <a:extLst>
              <a:ext uri="{FF2B5EF4-FFF2-40B4-BE49-F238E27FC236}">
                <a16:creationId xmlns:a16="http://schemas.microsoft.com/office/drawing/2014/main" id="{EC8153BE-1E5B-4752-A840-6B4E9A246A0D}"/>
              </a:ext>
            </a:extLst>
          </p:cNvPr>
          <p:cNvPicPr>
            <a:picLocks noChangeAspect="1"/>
          </p:cNvPicPr>
          <p:nvPr/>
        </p:nvPicPr>
        <p:blipFill>
          <a:blip r:embed="rId19"/>
          <a:stretch>
            <a:fillRect/>
          </a:stretch>
        </p:blipFill>
        <p:spPr>
          <a:xfrm>
            <a:off x="3197830" y="1511406"/>
            <a:ext cx="3943705" cy="2614009"/>
          </a:xfrm>
          <a:prstGeom prst="rect">
            <a:avLst/>
          </a:prstGeom>
        </p:spPr>
      </p:pic>
    </p:spTree>
  </p:cSld>
  <p:clrMapOvr>
    <a:masterClrMapping/>
  </p:clrMapOvr>
</p:sld>
</file>

<file path=ppt/theme/theme1.xml><?xml version="1.0" encoding="utf-8"?>
<a:theme xmlns:a="http://schemas.openxmlformats.org/drawingml/2006/main" name="Facet">
  <a:themeElements>
    <a:clrScheme name="Custom 2">
      <a:dk1>
        <a:srgbClr val="000000"/>
      </a:dk1>
      <a:lt1>
        <a:sysClr val="window" lastClr="FFFFFF"/>
      </a:lt1>
      <a:dk2>
        <a:srgbClr val="637052"/>
      </a:dk2>
      <a:lt2>
        <a:srgbClr val="CCDDEA"/>
      </a:lt2>
      <a:accent1>
        <a:srgbClr val="F8941D"/>
      </a:accent1>
      <a:accent2>
        <a:srgbClr val="F8941D"/>
      </a:accent2>
      <a:accent3>
        <a:srgbClr val="865640"/>
      </a:accent3>
      <a:accent4>
        <a:srgbClr val="9B8357"/>
      </a:accent4>
      <a:accent5>
        <a:srgbClr val="C2BC80"/>
      </a:accent5>
      <a:accent6>
        <a:srgbClr val="94A088"/>
      </a:accent6>
      <a:hlink>
        <a:srgbClr val="2998E3"/>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1379</TotalTime>
  <Words>613</Words>
  <Application>Microsoft Office PowerPoint</Application>
  <PresentationFormat>On-screen Show (16:9)</PresentationFormat>
  <Paragraphs>66</Paragraphs>
  <Slides>19</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Cambria</vt:lpstr>
      <vt:lpstr>Times New Roman</vt:lpstr>
      <vt:lpstr>Trebuchet MS</vt:lpstr>
      <vt:lpstr>Wingdings</vt:lpstr>
      <vt:lpstr>Wingdings 3</vt:lpstr>
      <vt:lpstr>Facet</vt:lpstr>
      <vt:lpstr>TUTOR QUEST</vt:lpstr>
      <vt:lpstr>CONTENTS</vt:lpstr>
      <vt:lpstr>INTRODUCTION</vt:lpstr>
      <vt:lpstr>OBJECTIVE</vt:lpstr>
      <vt:lpstr>ABSTRACT</vt:lpstr>
      <vt:lpstr>EXISTING SOLUTIONS</vt:lpstr>
      <vt:lpstr>PowerPoint Presentation</vt:lpstr>
      <vt:lpstr>PowerPoint Presentation</vt:lpstr>
      <vt:lpstr>REQUIREMENTS</vt:lpstr>
      <vt:lpstr>PowerPoint Presentation</vt:lpstr>
      <vt:lpstr>RESULTS (http://tutorquest.ml/)</vt:lpstr>
      <vt:lpstr>PowerPoint Presentation</vt:lpstr>
      <vt:lpstr>PowerPoint Presentation</vt:lpstr>
      <vt:lpstr>PowerPoint Presentation</vt:lpstr>
      <vt:lpstr>PowerPoint Presentation</vt:lpstr>
      <vt:lpstr>ADVANTAGES</vt:lpstr>
      <vt:lpstr>APPLICATONS:</vt:lpstr>
      <vt:lpstr>FUTURE SCOPE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 PAPER SCISSORS GAME</dc:title>
  <dc:creator>gpk</dc:creator>
  <cp:lastModifiedBy>SUSHMA GODALLA</cp:lastModifiedBy>
  <cp:revision>27</cp:revision>
  <dcterms:modified xsi:type="dcterms:W3CDTF">2021-12-09T09:36:35Z</dcterms:modified>
</cp:coreProperties>
</file>