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8"/>
  </p:notesMasterIdLst>
  <p:sldIdLst>
    <p:sldId id="256" r:id="rId2"/>
    <p:sldId id="257" r:id="rId3"/>
    <p:sldId id="258" r:id="rId4"/>
    <p:sldId id="259" r:id="rId5"/>
    <p:sldId id="274" r:id="rId6"/>
    <p:sldId id="262" r:id="rId7"/>
    <p:sldId id="276" r:id="rId8"/>
    <p:sldId id="265" r:id="rId9"/>
    <p:sldId id="270" r:id="rId10"/>
    <p:sldId id="271" r:id="rId11"/>
    <p:sldId id="272" r:id="rId12"/>
    <p:sldId id="273" r:id="rId13"/>
    <p:sldId id="266" r:id="rId14"/>
    <p:sldId id="267" r:id="rId15"/>
    <p:sldId id="268" r:id="rId16"/>
    <p:sldId id="26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7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5T05:25:36.2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37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60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83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5:24:49.184"/>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5:24:50.547"/>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5:25:00.058"/>
    </inkml:context>
    <inkml:brush xml:id="br0">
      <inkml:brushProperty name="width" value="0.2" units="cm"/>
      <inkml:brushProperty name="height" value="0.2" units="cm"/>
      <inkml:brushProperty name="color" value="#FFFFFF"/>
    </inkml:brush>
  </inkml:definitions>
  <inkml:trace contextRef="#ctx0" brushRef="#br0">254 39 24575,'364'-13'0,"140"3"0,-322 12 0,-17-1 0,181-3 0,-268-6 0,13-1 0,-90 9 0,1 0 0,0 0 0,0 0 0,0 1 0,-1-1 0,1 0 0,0 1 0,0 0 0,-1-1 0,1 1 0,0 0 0,-1-1 0,1 1 0,0 0 0,-1 0 0,1 1 0,-1-1 0,0 0 0,2 2 0,-1 0 0,0-1 0,-1 1 0,1 0 0,-1 0 0,0-1 0,0 1 0,0 0 0,0 0 0,0 0 0,0 5 0,0 0 0,0 0 0,-1 0 0,-1 0 0,1 0 0,-1 0 0,-1-1 0,1 1 0,-5 11 0,5-17 0,-1 1 0,1-1 0,-1 1 0,0-1 0,0 0 0,0 1 0,0-1 0,0 0 0,-1-1 0,1 1 0,0 0 0,-1 0 0,0-1 0,1 0 0,-1 1 0,0-1 0,0 0 0,1 0 0,-1-1 0,0 1 0,0-1 0,0 1 0,-5-1 0,-7 1 0,1-1 0,-1 0 0,-19-4 0,30 3 0,1 0 0,0 0 0,-1 0 0,1 0 0,0-1 0,0 0 0,0 1 0,0-1 0,0 0 0,1-1 0,-1 1 0,1 0 0,-5-5 0,4 3 0,-1 1 0,1-1 0,-1 1 0,1 0 0,-1 1 0,-8-5 0,-73-19 0,66 19 0,0 1 0,0 1 0,-1 1 0,0 1 0,-25-1 0,-102 4 0,78 2 0,33 0 0,0 2 0,0 2 0,-51 14 0,49-10 0,-1-2 0,-69 7 0,-225-15 0,146-2 0,-274 2 0,1405 0 0,-919-2 0,1 0 0,-1-2 0,40-11 0,2 0 0,-24 10 0,1 2 0,-1 1 0,50 5 0,-6-1 0,-29-2 0,53 1 0,-110-1 0,0 0 0,0 0 0,-1 0 0,1 0 0,0 0 0,0 0 0,0 0 0,0 0 0,-1 0 0,1 1 0,0-1 0,0 0 0,0 1 0,-1-1 0,1 1 0,0-1 0,1 2 0,-2-2 0,0 0 0,-1 1 0,1-1 0,0 1 0,0-1 0,0 0 0,-1 1 0,1-1 0,0 0 0,-1 1 0,1-1 0,0 0 0,-1 1 0,1-1 0,0 0 0,-1 1 0,1-1 0,-1 0 0,1 0 0,-1 0 0,1 0 0,-1 1 0,-36 11 0,-4-4 0,1-3 0,-61 1 0,58-5 0,1 2 0,-47 10 0,152-10 0,-29-2 0,44 8 0,-51-4 0,0-2 0,0-1 0,31-2 0,-58 0 0,1 0 0,-1 0 0,0 0 0,0 1 0,1-1 0,-1 0 0,0 0 0,0 0 0,0 0 0,1 0 0,-1 0 0,0 0 0,0 0 0,1 0 0,-1 0 0,0 0 0,0 0 0,1 0 0,-1 0 0,0-1 0,0 1 0,1 0 0,-1 0 0,0 0 0,0 0 0,0 0 0,1 0 0,-1-1 0,0 1 0,0 0 0,0 0 0,0 0 0,1 0 0,-1-1 0,0 1 0,0 0 0,0 0 0,0-1 0,0 1 0,0 0 0,1 0 0,-1 0 0,0-1 0,0 1 0,0 0 0,0 0 0,0-1 0,0 1 0,0 0 0,0 0 0,0-1 0,-14-10 0,-21-5 0,19 9 0,15 6 0,0 0 0,0 0 0,-1 1 0,1-1 0,0 0 0,0 1 0,-1-1 0,1 1 0,-1-1 0,1 1 0,0-1 0,-1 1 0,1 0 0,-1 0 0,1 0 0,0 0 0,-1 0 0,1 0 0,-1 0 0,1 1 0,-1-1 0,1 0 0,0 1 0,-1-1 0,1 1 0,0-1 0,-1 1 0,1 0 0,0 0 0,0-1 0,0 1 0,-1 0 0,1 0 0,0 0 0,-1 2 0,-99 98 0,80-80 0,15-14 0,-1 0 0,1 0 0,-9 13 0,15-20 0,-1 0 0,1 1 0,0-1 0,0 1 0,-1-1 0,1 1 0,0-1 0,0 1 0,-1-1 0,1 1 0,0-1 0,0 1 0,0-1 0,0 1 0,0-1 0,0 1 0,0-1 0,0 1 0,0 0 0,0-1 0,0 1 0,0-1 0,0 1 0,1-1 0,-1 1 0,0-1 0,0 1 0,1-1 0,-1 1 0,0-1 0,0 1 0,1-1 0,-1 0 0,0 1 0,1-1 0,-1 1 0,1-1 0,-1 0 0,1 0 0,-1 1 0,1-1 0,-1 0 0,1 0 0,-1 1 0,1-1 0,-1 0 0,1 0 0,-1 0 0,1 0 0,-1 0 0,1 0 0,-1 0 0,1 0 0,36 2 0,-32-2 0,33-4 0,0 0 0,48-14 0,-1 1 0,140-39 0,-69 14 0,-145 39 86,1 1-1,0 0 0,20 0 1,-27 2-229,0 1 1,0-1 0,0 1 0,0 0-1,0 0 1,0 1 0,0-1 0,0 1 0,-1 0-1,1 0 1,4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5T05:25:37.01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5T05:25:55.05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49.29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0.8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2.95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3.42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3.64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0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85518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039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fed72ec0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fed72ec0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96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fed72ec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fed72ec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3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fed72ec0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fed72ec0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62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fed72ec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fed72ec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9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ed72ec0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ed72ec0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7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fed72ec0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fed72ec0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84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fed72ec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fed72ec0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03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fed72ec0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fed72ec0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50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fed72ec0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fed72ec0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4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29052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664630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23785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620642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87112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606196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59470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00713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9873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65553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345155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08-Dec-21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70286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485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39434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656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08-Dec-21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3792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08-Dec-21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10171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08-Dec-21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lumMod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34221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342900" rtl="0" eaLnBrk="1" latinLnBrk="0" hangingPunct="1">
        <a:spcBef>
          <a:spcPct val="0"/>
        </a:spcBef>
        <a:buNone/>
        <a:defRPr sz="27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75000"/>
          </a:schemeClr>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lumMod val="75000"/>
          </a:schemeClr>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customXml" Target="../ink/ink14.xml"/><Relationship Id="rId5" Type="http://schemas.openxmlformats.org/officeDocument/2006/relationships/image" Target="../media/image190.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18" Type="http://schemas.openxmlformats.org/officeDocument/2006/relationships/image" Target="../media/image13.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customXml" Target="../ink/ink9.xml"/><Relationship Id="rId17" Type="http://schemas.openxmlformats.org/officeDocument/2006/relationships/customXml" Target="../ink/ink12.xml"/><Relationship Id="rId2" Type="http://schemas.openxmlformats.org/officeDocument/2006/relationships/notesSlide" Target="../notesSlides/notesSlide5.xml"/><Relationship Id="rId16"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1.xml"/><Relationship Id="rId10" Type="http://schemas.openxmlformats.org/officeDocument/2006/relationships/image" Target="../media/image10.png"/><Relationship Id="rId19"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customXml" Target="../ink/ink1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9804" y="239410"/>
            <a:ext cx="8704131" cy="162686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400" b="1" dirty="0">
                <a:latin typeface="Times New Roman" panose="02020603050405020304" pitchFamily="18" charset="0"/>
                <a:cs typeface="Times New Roman" panose="02020603050405020304" pitchFamily="18" charset="0"/>
              </a:rPr>
              <a:t>TUTOR QUEST</a:t>
            </a:r>
            <a:endParaRPr sz="4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1C2E4BE9-DFDF-4406-B901-CA7FC0994EF7}"/>
              </a:ext>
            </a:extLst>
          </p:cNvPr>
          <p:cNvPicPr>
            <a:picLocks noChangeAspect="1"/>
          </p:cNvPicPr>
          <p:nvPr/>
        </p:nvPicPr>
        <p:blipFill rotWithShape="1">
          <a:blip r:embed="rId3"/>
          <a:srcRect t="9132"/>
          <a:stretch/>
        </p:blipFill>
        <p:spPr>
          <a:xfrm>
            <a:off x="734519" y="114537"/>
            <a:ext cx="6153462" cy="721192"/>
          </a:xfrm>
          <a:prstGeom prst="rect">
            <a:avLst/>
          </a:prstGeom>
        </p:spPr>
      </p:pic>
      <p:sp>
        <p:nvSpPr>
          <p:cNvPr id="16" name="TextBox 15">
            <a:extLst>
              <a:ext uri="{FF2B5EF4-FFF2-40B4-BE49-F238E27FC236}">
                <a16:creationId xmlns:a16="http://schemas.microsoft.com/office/drawing/2014/main" xmlns="" id="{D1F56B02-B802-45D2-8589-678A84DE00B4}"/>
              </a:ext>
            </a:extLst>
          </p:cNvPr>
          <p:cNvSpPr txBox="1"/>
          <p:nvPr/>
        </p:nvSpPr>
        <p:spPr>
          <a:xfrm>
            <a:off x="0" y="2571750"/>
            <a:ext cx="8154649" cy="2308324"/>
          </a:xfrm>
          <a:prstGeom prst="rect">
            <a:avLst/>
          </a:prstGeom>
          <a:noFill/>
        </p:spPr>
        <p:txBody>
          <a:bodyPr wrap="square" rtlCol="0">
            <a:spAutoFit/>
          </a:bodyPr>
          <a:lstStyle/>
          <a:p>
            <a:pPr algn="ctr"/>
            <a:r>
              <a:rPr lang="en-IN" dirty="0"/>
              <a:t>Under the guidance of B. Pavan sir </a:t>
            </a:r>
          </a:p>
          <a:p>
            <a:pPr algn="ctr"/>
            <a:endParaRPr lang="en-IN" dirty="0"/>
          </a:p>
          <a:p>
            <a:pPr algn="ctr"/>
            <a:endParaRPr lang="en-IN" dirty="0"/>
          </a:p>
          <a:p>
            <a:pPr algn="ctr"/>
            <a:r>
              <a:rPr lang="en-IN" b="1" dirty="0">
                <a:solidFill>
                  <a:schemeClr val="tx2">
                    <a:lumMod val="50000"/>
                  </a:schemeClr>
                </a:solidFill>
              </a:rPr>
              <a:t>Team Members:</a:t>
            </a:r>
          </a:p>
          <a:p>
            <a:pPr algn="ctr"/>
            <a:endParaRPr lang="en-IN" dirty="0">
              <a:solidFill>
                <a:schemeClr val="tx2">
                  <a:lumMod val="50000"/>
                </a:schemeClr>
              </a:solidFill>
            </a:endParaRPr>
          </a:p>
          <a:p>
            <a:pPr algn="ctr"/>
            <a:r>
              <a:rPr lang="en-IN" dirty="0">
                <a:solidFill>
                  <a:schemeClr val="tx2">
                    <a:lumMod val="50000"/>
                  </a:schemeClr>
                </a:solidFill>
              </a:rPr>
              <a:t>19H51A05F6- D. Sai Teja</a:t>
            </a:r>
          </a:p>
          <a:p>
            <a:pPr algn="ctr"/>
            <a:r>
              <a:rPr lang="en-IN" dirty="0">
                <a:solidFill>
                  <a:schemeClr val="tx2">
                    <a:lumMod val="50000"/>
                  </a:schemeClr>
                </a:solidFill>
              </a:rPr>
              <a:t>19H51A05F7- G. Sushma</a:t>
            </a:r>
          </a:p>
          <a:p>
            <a:pPr algn="ctr"/>
            <a:r>
              <a:rPr lang="en-IN" dirty="0" smtClean="0">
                <a:solidFill>
                  <a:schemeClr val="tx2">
                    <a:lumMod val="50000"/>
                  </a:schemeClr>
                </a:solidFill>
              </a:rPr>
              <a:t>	   19H51A05F8- </a:t>
            </a:r>
            <a:r>
              <a:rPr lang="en-IN" dirty="0">
                <a:solidFill>
                  <a:schemeClr val="tx2">
                    <a:lumMod val="50000"/>
                  </a:schemeClr>
                </a:solidFill>
              </a:rPr>
              <a:t>G. </a:t>
            </a:r>
            <a:r>
              <a:rPr lang="en-IN" dirty="0" err="1" smtClean="0">
                <a:solidFill>
                  <a:schemeClr val="tx2">
                    <a:lumMod val="50000"/>
                  </a:schemeClr>
                </a:solidFill>
              </a:rPr>
              <a:t>Pranay</a:t>
            </a:r>
            <a:r>
              <a:rPr lang="en-IN" dirty="0" smtClean="0">
                <a:solidFill>
                  <a:schemeClr val="tx2">
                    <a:lumMod val="50000"/>
                  </a:schemeClr>
                </a:solidFill>
              </a:rPr>
              <a:t> Kumar</a:t>
            </a:r>
            <a:endParaRPr lang="en-IN" dirty="0">
              <a:solidFill>
                <a:schemeClr val="tx2">
                  <a:lumMod val="50000"/>
                </a:schemeClr>
              </a:solidFill>
            </a:endParaRPr>
          </a:p>
        </p:txBody>
      </p:sp>
      <mc:AlternateContent xmlns:mc="http://schemas.openxmlformats.org/markup-compatibility/2006">
        <mc:Choice xmlns:p14="http://schemas.microsoft.com/office/powerpoint/2010/main" xmlns:aink="http://schemas.microsoft.com/office/drawing/2016/ink" xmlns="" Requires="p14 aink">
          <p:contentPart p14:bwMode="auto" r:id="rId4">
            <p14:nvContentPartPr>
              <p14:cNvPr id="19" name="Ink 18">
                <a:extLst>
                  <a:ext uri="{FF2B5EF4-FFF2-40B4-BE49-F238E27FC236}">
                    <a16:creationId xmlns:a16="http://schemas.microsoft.com/office/drawing/2014/main" id="{C72E92D1-0A36-479F-B4D7-4EC7480DE4A9}"/>
                  </a:ext>
                </a:extLst>
              </p14:cNvPr>
              <p14:cNvContentPartPr/>
              <p14:nvPr/>
            </p14:nvContentPartPr>
            <p14:xfrm>
              <a:off x="3477370" y="3574694"/>
              <a:ext cx="360" cy="360"/>
            </p14:xfrm>
          </p:contentPart>
        </mc:Choice>
        <mc:Fallback>
          <p:pic>
            <p:nvPicPr>
              <p:cNvPr id="19" name="Ink 18">
                <a:extLst>
                  <a:ext uri="{FF2B5EF4-FFF2-40B4-BE49-F238E27FC236}">
                    <a16:creationId xmlns:a16="http://schemas.microsoft.com/office/drawing/2014/main" xmlns="" xmlns:aink="http://schemas.microsoft.com/office/drawing/2016/ink" xmlns:p14="http://schemas.microsoft.com/office/powerpoint/2010/main" id="{C72E92D1-0A36-479F-B4D7-4EC7480DE4A9}"/>
                  </a:ext>
                </a:extLst>
              </p:cNvPr>
              <p:cNvPicPr/>
              <p:nvPr/>
            </p:nvPicPr>
            <p:blipFill>
              <a:blip r:embed="rId5"/>
              <a:stretch>
                <a:fillRect/>
              </a:stretch>
            </p:blipFill>
            <p:spPr>
              <a:xfrm>
                <a:off x="3459730" y="346669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6">
            <p14:nvContentPartPr>
              <p14:cNvPr id="20" name="Ink 19">
                <a:extLst>
                  <a:ext uri="{FF2B5EF4-FFF2-40B4-BE49-F238E27FC236}">
                    <a16:creationId xmlns:a16="http://schemas.microsoft.com/office/drawing/2014/main" id="{2EB8DD42-AE30-46AD-92CC-EA979FE52F46}"/>
                  </a:ext>
                </a:extLst>
              </p14:cNvPr>
              <p14:cNvContentPartPr/>
              <p14:nvPr/>
            </p14:nvContentPartPr>
            <p14:xfrm>
              <a:off x="3147610" y="3477494"/>
              <a:ext cx="360" cy="360"/>
            </p14:xfrm>
          </p:contentPart>
        </mc:Choice>
        <mc:Fallback>
          <p:pic>
            <p:nvPicPr>
              <p:cNvPr id="20" name="Ink 19">
                <a:extLst>
                  <a:ext uri="{FF2B5EF4-FFF2-40B4-BE49-F238E27FC236}">
                    <a16:creationId xmlns:a16="http://schemas.microsoft.com/office/drawing/2014/main" xmlns="" xmlns:aink="http://schemas.microsoft.com/office/drawing/2016/ink" xmlns:p14="http://schemas.microsoft.com/office/powerpoint/2010/main" id="{2EB8DD42-AE30-46AD-92CC-EA979FE52F46}"/>
                  </a:ext>
                </a:extLst>
              </p:cNvPr>
              <p:cNvPicPr/>
              <p:nvPr/>
            </p:nvPicPr>
            <p:blipFill>
              <a:blip r:embed="rId7"/>
              <a:stretch>
                <a:fillRect/>
              </a:stretch>
            </p:blipFill>
            <p:spPr>
              <a:xfrm>
                <a:off x="3129970" y="336949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8">
            <p14:nvContentPartPr>
              <p14:cNvPr id="23" name="Ink 22">
                <a:extLst>
                  <a:ext uri="{FF2B5EF4-FFF2-40B4-BE49-F238E27FC236}">
                    <a16:creationId xmlns:a16="http://schemas.microsoft.com/office/drawing/2014/main" id="{ED733860-40F8-48F2-94F6-546AD15A3751}"/>
                  </a:ext>
                </a:extLst>
              </p14:cNvPr>
              <p14:cNvContentPartPr/>
              <p14:nvPr/>
            </p14:nvContentPartPr>
            <p14:xfrm>
              <a:off x="-1192190" y="4774214"/>
              <a:ext cx="360" cy="360"/>
            </p14:xfrm>
          </p:contentPart>
        </mc:Choice>
        <mc:Fallback>
          <p:pic>
            <p:nvPicPr>
              <p:cNvPr id="23" name="Ink 22">
                <a:extLst>
                  <a:ext uri="{FF2B5EF4-FFF2-40B4-BE49-F238E27FC236}">
                    <a16:creationId xmlns:a16="http://schemas.microsoft.com/office/drawing/2014/main" xmlns="" xmlns:aink="http://schemas.microsoft.com/office/drawing/2016/ink" xmlns:p14="http://schemas.microsoft.com/office/powerpoint/2010/main" id="{ED733860-40F8-48F2-94F6-546AD15A3751}"/>
                  </a:ext>
                </a:extLst>
              </p:cNvPr>
              <p:cNvPicPr/>
              <p:nvPr/>
            </p:nvPicPr>
            <p:blipFill>
              <a:blip r:embed="rId9"/>
              <a:stretch>
                <a:fillRect/>
              </a:stretch>
            </p:blipFill>
            <p:spPr>
              <a:xfrm>
                <a:off x="-1209830" y="4666214"/>
                <a:ext cx="36000" cy="216000"/>
              </a:xfrm>
              <a:prstGeom prst="rect">
                <a:avLst/>
              </a:prstGeom>
            </p:spPr>
          </p:pic>
        </mc:Fallback>
      </mc:AlternateContent>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48202" y="1712533"/>
            <a:ext cx="458243" cy="50647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8B49070-D126-43F2-8F54-0A68784840C1}"/>
              </a:ext>
            </a:extLst>
          </p:cNvPr>
          <p:cNvPicPr>
            <a:picLocks noChangeAspect="1"/>
          </p:cNvPicPr>
          <p:nvPr/>
        </p:nvPicPr>
        <p:blipFill>
          <a:blip r:embed="rId2"/>
          <a:stretch>
            <a:fillRect/>
          </a:stretch>
        </p:blipFill>
        <p:spPr>
          <a:xfrm>
            <a:off x="73888" y="691810"/>
            <a:ext cx="5071478" cy="36569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366" y="219075"/>
            <a:ext cx="3352160" cy="4819650"/>
          </a:xfrm>
          <a:prstGeom prst="rect">
            <a:avLst/>
          </a:prstGeom>
        </p:spPr>
      </p:pic>
    </p:spTree>
    <p:extLst>
      <p:ext uri="{BB962C8B-B14F-4D97-AF65-F5344CB8AC3E}">
        <p14:creationId xmlns:p14="http://schemas.microsoft.com/office/powerpoint/2010/main" val="93817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678EB3E-346D-4D96-BCEE-BEBCECC669D4}"/>
              </a:ext>
            </a:extLst>
          </p:cNvPr>
          <p:cNvPicPr>
            <a:picLocks noChangeAspect="1"/>
          </p:cNvPicPr>
          <p:nvPr/>
        </p:nvPicPr>
        <p:blipFill>
          <a:blip r:embed="rId2"/>
          <a:stretch>
            <a:fillRect/>
          </a:stretch>
        </p:blipFill>
        <p:spPr>
          <a:xfrm>
            <a:off x="0" y="881201"/>
            <a:ext cx="4935948" cy="325706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948" y="99677"/>
            <a:ext cx="3577404" cy="4971599"/>
          </a:xfrm>
          <a:prstGeom prst="rect">
            <a:avLst/>
          </a:prstGeom>
        </p:spPr>
      </p:pic>
    </p:spTree>
    <p:extLst>
      <p:ext uri="{BB962C8B-B14F-4D97-AF65-F5344CB8AC3E}">
        <p14:creationId xmlns:p14="http://schemas.microsoft.com/office/powerpoint/2010/main" val="3900039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381D92-60A9-44D8-93C6-BBD761B7278B}"/>
              </a:ext>
            </a:extLst>
          </p:cNvPr>
          <p:cNvPicPr>
            <a:picLocks noChangeAspect="1"/>
          </p:cNvPicPr>
          <p:nvPr/>
        </p:nvPicPr>
        <p:blipFill>
          <a:blip r:embed="rId2"/>
          <a:stretch>
            <a:fillRect/>
          </a:stretch>
        </p:blipFill>
        <p:spPr>
          <a:xfrm>
            <a:off x="0" y="1093171"/>
            <a:ext cx="4564251" cy="2820691"/>
          </a:xfrm>
          <a:prstGeom prst="rect">
            <a:avLst/>
          </a:prstGeom>
        </p:spPr>
      </p:pic>
      <p:grpSp>
        <p:nvGrpSpPr>
          <p:cNvPr id="12" name="Group 11">
            <a:extLst>
              <a:ext uri="{FF2B5EF4-FFF2-40B4-BE49-F238E27FC236}">
                <a16:creationId xmlns:a16="http://schemas.microsoft.com/office/drawing/2014/main" xmlns="" id="{DC22C84A-75FD-4DAC-930E-B90E0F6799BC}"/>
              </a:ext>
            </a:extLst>
          </p:cNvPr>
          <p:cNvGrpSpPr/>
          <p:nvPr/>
        </p:nvGrpSpPr>
        <p:grpSpPr>
          <a:xfrm>
            <a:off x="6264130" y="2136854"/>
            <a:ext cx="759960" cy="113400"/>
            <a:chOff x="6264130" y="2136854"/>
            <a:chExt cx="759960" cy="1134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xmlns="" id="{3C8B5546-9732-48DC-8154-4C19D4E90257}"/>
                    </a:ext>
                  </a:extLst>
                </p14:cNvPr>
                <p14:cNvContentPartPr/>
                <p14:nvPr/>
              </p14:nvContentPartPr>
              <p14:xfrm>
                <a:off x="6370690" y="2150894"/>
                <a:ext cx="360" cy="360"/>
              </p14:xfrm>
            </p:contentPart>
          </mc:Choice>
          <mc:Fallback xmlns="">
            <p:pic>
              <p:nvPicPr>
                <p:cNvPr id="8" name="Ink 7">
                  <a:extLst>
                    <a:ext uri="{FF2B5EF4-FFF2-40B4-BE49-F238E27FC236}">
                      <a16:creationId xmlns:a16="http://schemas.microsoft.com/office/drawing/2014/main" id="{3C8B5546-9732-48DC-8154-4C19D4E90257}"/>
                    </a:ext>
                  </a:extLst>
                </p:cNvPr>
                <p:cNvPicPr/>
                <p:nvPr/>
              </p:nvPicPr>
              <p:blipFill>
                <a:blip r:embed="rId5"/>
                <a:stretch>
                  <a:fillRect/>
                </a:stretch>
              </p:blipFill>
              <p:spPr>
                <a:xfrm>
                  <a:off x="6335050" y="211489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xmlns="" id="{995BD5AD-EEBE-4F1D-8C82-067B1E67314E}"/>
                    </a:ext>
                  </a:extLst>
                </p14:cNvPr>
                <p14:cNvContentPartPr/>
                <p14:nvPr/>
              </p14:nvContentPartPr>
              <p14:xfrm>
                <a:off x="6370690" y="2150894"/>
                <a:ext cx="360" cy="360"/>
              </p14:xfrm>
            </p:contentPart>
          </mc:Choice>
          <mc:Fallback xmlns="">
            <p:pic>
              <p:nvPicPr>
                <p:cNvPr id="9" name="Ink 8">
                  <a:extLst>
                    <a:ext uri="{FF2B5EF4-FFF2-40B4-BE49-F238E27FC236}">
                      <a16:creationId xmlns:a16="http://schemas.microsoft.com/office/drawing/2014/main" id="{995BD5AD-EEBE-4F1D-8C82-067B1E67314E}"/>
                    </a:ext>
                  </a:extLst>
                </p:cNvPr>
                <p:cNvPicPr/>
                <p:nvPr/>
              </p:nvPicPr>
              <p:blipFill>
                <a:blip r:embed="rId5"/>
                <a:stretch>
                  <a:fillRect/>
                </a:stretch>
              </p:blipFill>
              <p:spPr>
                <a:xfrm>
                  <a:off x="6335050" y="211489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xmlns="" id="{FB5BC063-E35B-44AF-BAC0-19B39C69F291}"/>
                    </a:ext>
                  </a:extLst>
                </p14:cNvPr>
                <p14:cNvContentPartPr/>
                <p14:nvPr/>
              </p14:nvContentPartPr>
              <p14:xfrm>
                <a:off x="6264130" y="2136854"/>
                <a:ext cx="759960" cy="113400"/>
              </p14:xfrm>
            </p:contentPart>
          </mc:Choice>
          <mc:Fallback xmlns="">
            <p:pic>
              <p:nvPicPr>
                <p:cNvPr id="11" name="Ink 10">
                  <a:extLst>
                    <a:ext uri="{FF2B5EF4-FFF2-40B4-BE49-F238E27FC236}">
                      <a16:creationId xmlns:a16="http://schemas.microsoft.com/office/drawing/2014/main" id="{FB5BC063-E35B-44AF-BAC0-19B39C69F291}"/>
                    </a:ext>
                  </a:extLst>
                </p:cNvPr>
                <p:cNvPicPr/>
                <p:nvPr/>
              </p:nvPicPr>
              <p:blipFill>
                <a:blip r:embed="rId8"/>
                <a:stretch>
                  <a:fillRect/>
                </a:stretch>
              </p:blipFill>
              <p:spPr>
                <a:xfrm>
                  <a:off x="6228130" y="2100854"/>
                  <a:ext cx="831600" cy="185040"/>
                </a:xfrm>
                <a:prstGeom prst="rect">
                  <a:avLst/>
                </a:prstGeom>
              </p:spPr>
            </p:pic>
          </mc:Fallback>
        </mc:AlternateContent>
      </p:gr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64251" y="0"/>
            <a:ext cx="4579749" cy="5143500"/>
          </a:xfrm>
          <a:prstGeom prst="rect">
            <a:avLst/>
          </a:prstGeom>
        </p:spPr>
      </p:pic>
    </p:spTree>
    <p:extLst>
      <p:ext uri="{BB962C8B-B14F-4D97-AF65-F5344CB8AC3E}">
        <p14:creationId xmlns:p14="http://schemas.microsoft.com/office/powerpoint/2010/main" val="1820803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94342" y="574048"/>
            <a:ext cx="8520600" cy="572700"/>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ADVANTAGES</a:t>
            </a:r>
            <a:endParaRPr dirty="0">
              <a:solidFill>
                <a:schemeClr val="tx1"/>
              </a:solidFill>
              <a:latin typeface="Times New Roman" panose="02020603050405020304" pitchFamily="18" charset="0"/>
              <a:cs typeface="Times New Roman" panose="02020603050405020304" pitchFamily="18" charset="0"/>
            </a:endParaRPr>
          </a:p>
        </p:txBody>
      </p:sp>
      <p:sp>
        <p:nvSpPr>
          <p:cNvPr id="124" name="Google Shape;124;p23"/>
          <p:cNvSpPr txBox="1">
            <a:spLocks noGrp="1"/>
          </p:cNvSpPr>
          <p:nvPr>
            <p:ph type="body" idx="1"/>
          </p:nvPr>
        </p:nvSpPr>
        <p:spPr>
          <a:xfrm>
            <a:off x="232800" y="1146748"/>
            <a:ext cx="6602715" cy="3688010"/>
          </a:xfrm>
          <a:prstGeom prst="rect">
            <a:avLst/>
          </a:prstGeom>
        </p:spPr>
        <p:txBody>
          <a:bodyPr spcFirstLastPara="1" wrap="square" lIns="91425" tIns="91425" rIns="91425" bIns="91425" anchor="t" anchorCtr="0">
            <a:noAutofit/>
          </a:bodyPr>
          <a:lstStyle/>
          <a:p>
            <a:pPr marL="425450" lvl="0" indent="-285750" algn="just" rtl="0">
              <a:lnSpc>
                <a:spcPct val="150000"/>
              </a:lnSpc>
              <a:spcBef>
                <a:spcPts val="1200"/>
              </a:spcBef>
              <a:spcAft>
                <a:spcPts val="0"/>
              </a:spcAft>
              <a:buSzPts val="1400"/>
              <a:buFont typeface="Wingdings" panose="05000000000000000000" pitchFamily="2" charset="2"/>
              <a:buChar char="v"/>
            </a:pPr>
            <a:r>
              <a:rPr lang="en-IN" sz="1600" dirty="0">
                <a:latin typeface="Cambria" panose="02040503050406030204" pitchFamily="18" charset="0"/>
                <a:ea typeface="Cambria" panose="02040503050406030204" pitchFamily="18" charset="0"/>
                <a:cs typeface="Times New Roman" panose="02020603050405020304" pitchFamily="18" charset="0"/>
              </a:rPr>
              <a:t>Students and organizations can find tutors easily on our platform based on their requirements.</a:t>
            </a:r>
          </a:p>
          <a:p>
            <a:pPr marL="425450" lvl="0" indent="-285750" algn="just" rtl="0">
              <a:lnSpc>
                <a:spcPct val="150000"/>
              </a:lnSpc>
              <a:spcBef>
                <a:spcPts val="1200"/>
              </a:spcBef>
              <a:spcAft>
                <a:spcPts val="0"/>
              </a:spcAft>
              <a:buSzPts val="1400"/>
              <a:buFont typeface="Wingdings" panose="05000000000000000000" pitchFamily="2" charset="2"/>
              <a:buChar char="v"/>
            </a:pPr>
            <a:r>
              <a:rPr lang="en-IN" sz="1600" dirty="0">
                <a:latin typeface="Cambria" panose="02040503050406030204" pitchFamily="18" charset="0"/>
                <a:ea typeface="Cambria" panose="02040503050406030204" pitchFamily="18" charset="0"/>
                <a:cs typeface="Times New Roman" panose="02020603050405020304" pitchFamily="18" charset="0"/>
              </a:rPr>
              <a:t>Proper verification of each user is done to ensure safety and security.</a:t>
            </a:r>
          </a:p>
          <a:p>
            <a:pPr marL="425450" lvl="0" indent="-285750" algn="just" rtl="0">
              <a:lnSpc>
                <a:spcPct val="150000"/>
              </a:lnSpc>
              <a:spcBef>
                <a:spcPts val="1200"/>
              </a:spcBef>
              <a:spcAft>
                <a:spcPts val="0"/>
              </a:spcAft>
              <a:buSzPts val="1400"/>
              <a:buFont typeface="Wingdings" panose="05000000000000000000" pitchFamily="2" charset="2"/>
              <a:buChar char="v"/>
            </a:pPr>
            <a:r>
              <a:rPr lang="en-IN" sz="1600" dirty="0">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636363"/>
                </a:solidFill>
                <a:effectLst/>
                <a:latin typeface="Cambria" panose="02040503050406030204" pitchFamily="18" charset="0"/>
                <a:ea typeface="Cambria" panose="02040503050406030204" pitchFamily="18" charset="0"/>
              </a:rPr>
              <a:t>Low Charges: Since we </a:t>
            </a:r>
            <a:r>
              <a:rPr lang="en-US" sz="1600" b="0" dirty="0">
                <a:solidFill>
                  <a:srgbClr val="636363"/>
                </a:solidFill>
                <a:effectLst/>
                <a:latin typeface="Cambria" panose="02040503050406030204" pitchFamily="18" charset="0"/>
                <a:ea typeface="Cambria" panose="02040503050406030204" pitchFamily="18" charset="0"/>
              </a:rPr>
              <a:t>do not take any commission from monthly tuition fee.</a:t>
            </a:r>
            <a:endParaRPr sz="16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529058" y="4825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dirty="0">
                <a:solidFill>
                  <a:schemeClr val="tx1"/>
                </a:solidFill>
                <a:highlight>
                  <a:srgbClr val="FFFFFF"/>
                </a:highlight>
                <a:latin typeface="Times New Roman"/>
                <a:ea typeface="Times New Roman"/>
                <a:cs typeface="Times New Roman"/>
                <a:sym typeface="Times New Roman"/>
              </a:rPr>
              <a:t>APPLICATONS</a:t>
            </a:r>
            <a:r>
              <a:rPr lang="en-GB" sz="2400" dirty="0">
                <a:solidFill>
                  <a:schemeClr val="tx1"/>
                </a:solidFill>
                <a:highlight>
                  <a:srgbClr val="FFFFFF"/>
                </a:highlight>
                <a:latin typeface="Times New Roman"/>
                <a:ea typeface="Times New Roman"/>
                <a:cs typeface="Times New Roman"/>
                <a:sym typeface="Times New Roman"/>
              </a:rPr>
              <a:t>:</a:t>
            </a:r>
            <a:endParaRPr sz="2400" dirty="0">
              <a:solidFill>
                <a:schemeClr val="tx1"/>
              </a:solidFill>
              <a:highlight>
                <a:srgbClr val="FFFFFF"/>
              </a:highlight>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xmlns="" id="{3951F2E9-5700-4319-8DCF-704F8CD2F6DF}"/>
              </a:ext>
            </a:extLst>
          </p:cNvPr>
          <p:cNvSpPr>
            <a:spLocks noGrp="1"/>
          </p:cNvSpPr>
          <p:nvPr>
            <p:ph type="body" idx="1"/>
          </p:nvPr>
        </p:nvSpPr>
        <p:spPr>
          <a:xfrm>
            <a:off x="311700" y="1152475"/>
            <a:ext cx="6966025" cy="3416400"/>
          </a:xfrm>
        </p:spPr>
        <p:txBody>
          <a:bodyPr>
            <a:normAutofit/>
          </a:bodyPr>
          <a:lstStyle/>
          <a:p>
            <a:pPr algn="just">
              <a:lnSpc>
                <a:spcPct val="150000"/>
              </a:lnSpc>
              <a:buFont typeface="Wingdings" panose="05000000000000000000" pitchFamily="2" charset="2"/>
              <a:buChar char="v"/>
            </a:pPr>
            <a:r>
              <a:rPr lang="en-IN" sz="1600" dirty="0">
                <a:latin typeface="Cambria" panose="02040503050406030204" pitchFamily="18" charset="0"/>
                <a:ea typeface="Cambria" panose="02040503050406030204" pitchFamily="18" charset="0"/>
              </a:rPr>
              <a:t>Organizations can look for recruiting teachers from our web application.</a:t>
            </a:r>
          </a:p>
          <a:p>
            <a:pPr algn="just">
              <a:lnSpc>
                <a:spcPct val="150000"/>
              </a:lnSpc>
              <a:buFont typeface="Wingdings" panose="05000000000000000000" pitchFamily="2" charset="2"/>
              <a:buChar char="v"/>
            </a:pPr>
            <a:r>
              <a:rPr lang="en-IN" sz="1600" dirty="0">
                <a:latin typeface="Cambria" panose="02040503050406030204" pitchFamily="18" charset="0"/>
                <a:ea typeface="Cambria" panose="02040503050406030204" pitchFamily="18" charset="0"/>
              </a:rPr>
              <a:t>Anyone who has talent and passion to teach and share their knowledge can register themselves on our application.</a:t>
            </a:r>
          </a:p>
          <a:p>
            <a:pPr algn="just">
              <a:lnSpc>
                <a:spcPct val="150000"/>
              </a:lnSpc>
              <a:buFont typeface="Wingdings" panose="05000000000000000000" pitchFamily="2" charset="2"/>
              <a:buChar char="v"/>
            </a:pPr>
            <a:r>
              <a:rPr lang="en-IN" sz="1600" dirty="0">
                <a:latin typeface="Cambria" panose="02040503050406030204" pitchFamily="18" charset="0"/>
                <a:ea typeface="Cambria" panose="02040503050406030204" pitchFamily="18" charset="0"/>
              </a:rPr>
              <a:t>Students can take 1:1 classes with less amount charged by the tutors since </a:t>
            </a:r>
            <a:r>
              <a:rPr lang="en-IN" sz="1600" dirty="0">
                <a:effectLst/>
                <a:latin typeface="Cambria" panose="02040503050406030204" pitchFamily="18" charset="0"/>
                <a:ea typeface="Cambria" panose="02040503050406030204" pitchFamily="18" charset="0"/>
              </a:rPr>
              <a:t>we </a:t>
            </a:r>
            <a:r>
              <a:rPr lang="en-US" sz="1600" b="0" dirty="0">
                <a:effectLst/>
                <a:latin typeface="Cambria" panose="02040503050406030204" pitchFamily="18" charset="0"/>
                <a:ea typeface="Cambria" panose="02040503050406030204" pitchFamily="18" charset="0"/>
              </a:rPr>
              <a:t>do not take any commission from monthly tuition fee.</a:t>
            </a:r>
            <a:endParaRPr lang="en-IN" sz="1600" dirty="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v"/>
            </a:pPr>
            <a:endParaRPr lang="en-IN" sz="1600" dirty="0">
              <a:latin typeface="Cambria" panose="02040503050406030204" pitchFamily="18" charset="0"/>
              <a:ea typeface="Cambria" panose="02040503050406030204" pitchFamily="18" charset="0"/>
            </a:endParaRPr>
          </a:p>
          <a:p>
            <a:pPr marL="114300" indent="0" algn="just">
              <a:buNone/>
            </a:pPr>
            <a:endParaRPr lang="en-IN" sz="1600" dirty="0">
              <a:latin typeface="Cambria" panose="02040503050406030204" pitchFamily="18" charset="0"/>
              <a:ea typeface="Cambria" panose="02040503050406030204" pitchFamily="18" charset="0"/>
            </a:endParaRPr>
          </a:p>
          <a:p>
            <a:pPr algn="just"/>
            <a:endParaRPr lang="en-IN" sz="16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84284" y="52665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FUTURE SCOPE</a:t>
            </a:r>
            <a:endParaRPr dirty="0">
              <a:solidFill>
                <a:schemeClr val="tx1"/>
              </a:solidFill>
              <a:latin typeface="Times New Roman" panose="02020603050405020304" pitchFamily="18" charset="0"/>
              <a:cs typeface="Times New Roman" panose="02020603050405020304" pitchFamily="18" charset="0"/>
            </a:endParaRPr>
          </a:p>
        </p:txBody>
      </p:sp>
      <p:sp>
        <p:nvSpPr>
          <p:cNvPr id="136" name="Google Shape;136;p25"/>
          <p:cNvSpPr txBox="1">
            <a:spLocks noGrp="1"/>
          </p:cNvSpPr>
          <p:nvPr>
            <p:ph type="body" idx="1"/>
          </p:nvPr>
        </p:nvSpPr>
        <p:spPr>
          <a:xfrm>
            <a:off x="0" y="1371600"/>
            <a:ext cx="3747542" cy="3369662"/>
          </a:xfrm>
          <a:prstGeom prst="rect">
            <a:avLst/>
          </a:prstGeom>
        </p:spPr>
        <p:txBody>
          <a:bodyPr spcFirstLastPara="1" wrap="square" lIns="91425" tIns="91425" rIns="91425" bIns="91425" anchor="t" anchorCtr="0">
            <a:normAutofit/>
          </a:bodyPr>
          <a:lstStyle/>
          <a:p>
            <a:pPr marL="285750" lvl="0" indent="-285750" algn="just" rtl="0">
              <a:spcBef>
                <a:spcPts val="0"/>
              </a:spcBef>
              <a:spcAft>
                <a:spcPts val="1200"/>
              </a:spcAft>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Try automating the verification process.</a:t>
            </a:r>
          </a:p>
          <a:p>
            <a:pPr marL="285750" lvl="0" indent="-285750" algn="just" rtl="0">
              <a:spcBef>
                <a:spcPts val="0"/>
              </a:spcBef>
              <a:spcAft>
                <a:spcPts val="1200"/>
              </a:spcAft>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Integrating the application with it’s own video conferencing software.</a:t>
            </a:r>
          </a:p>
          <a:p>
            <a:pPr marL="285750" lvl="0" indent="-285750" algn="just" rtl="0">
              <a:spcBef>
                <a:spcPts val="0"/>
              </a:spcBef>
              <a:spcAft>
                <a:spcPts val="1200"/>
              </a:spcAft>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Developing it further to make it scalable and reliable.</a:t>
            </a:r>
          </a:p>
        </p:txBody>
      </p:sp>
      <p:pic>
        <p:nvPicPr>
          <p:cNvPr id="5" name="Picture 4">
            <a:extLst>
              <a:ext uri="{FF2B5EF4-FFF2-40B4-BE49-F238E27FC236}">
                <a16:creationId xmlns:a16="http://schemas.microsoft.com/office/drawing/2014/main" xmlns="" id="{FDD55F45-0CA9-4F98-A5DF-6B88140EB82A}"/>
              </a:ext>
            </a:extLst>
          </p:cNvPr>
          <p:cNvPicPr>
            <a:picLocks noChangeAspect="1"/>
          </p:cNvPicPr>
          <p:nvPr/>
        </p:nvPicPr>
        <p:blipFill>
          <a:blip r:embed="rId3"/>
          <a:stretch>
            <a:fillRect/>
          </a:stretch>
        </p:blipFill>
        <p:spPr>
          <a:xfrm>
            <a:off x="3829988" y="1026820"/>
            <a:ext cx="3301358" cy="284063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CONCLUSION</a:t>
            </a:r>
            <a:endParaRPr dirty="0">
              <a:solidFill>
                <a:schemeClr val="tx1"/>
              </a:solidFill>
              <a:latin typeface="Times New Roman" panose="02020603050405020304" pitchFamily="18" charset="0"/>
              <a:cs typeface="Times New Roman" panose="02020603050405020304" pitchFamily="18" charset="0"/>
            </a:endParaRPr>
          </a:p>
        </p:txBody>
      </p:sp>
      <p:sp>
        <p:nvSpPr>
          <p:cNvPr id="143" name="Google Shape;143;p26"/>
          <p:cNvSpPr txBox="1">
            <a:spLocks noGrp="1"/>
          </p:cNvSpPr>
          <p:nvPr>
            <p:ph type="body" idx="1"/>
          </p:nvPr>
        </p:nvSpPr>
        <p:spPr>
          <a:xfrm>
            <a:off x="311700" y="1088175"/>
            <a:ext cx="6816123"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1200"/>
              </a:spcAft>
              <a:buNone/>
            </a:pPr>
            <a:r>
              <a:rPr lang="en-IN" sz="1600" dirty="0">
                <a:latin typeface="Cambria" panose="02040503050406030204" pitchFamily="18" charset="0"/>
                <a:ea typeface="Cambria" panose="02040503050406030204" pitchFamily="18" charset="0"/>
              </a:rPr>
              <a:t>A platform for students who are passionate to learn new things, teachers who want to make future better by sharing their knowledge as well as making their ends meet and organization for recruiting teachers is made.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CONTENTS</a:t>
            </a:r>
            <a:endParaRPr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8520600" cy="3312600"/>
          </a:xfrm>
          <a:prstGeom prst="rect">
            <a:avLst/>
          </a:prstGeom>
        </p:spPr>
        <p:txBody>
          <a:bodyPr spcFirstLastPara="1" wrap="square" lIns="91425" tIns="91425" rIns="91425" bIns="91425" anchor="t" anchorCtr="0">
            <a:normAutofit/>
          </a:bodyPr>
          <a:lstStyle/>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INTRODUCTION </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REQUIREMENTS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PRINCIPLE OF OPERATION</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ADVANTAGES/APPLICATIONS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FUTURE SCOPE</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CONCLUSION</a:t>
            </a:r>
            <a:endParaRPr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DC4FF250-85D1-4FDB-8407-5D0864E9A2B7}"/>
              </a:ext>
            </a:extLst>
          </p:cNvPr>
          <p:cNvPicPr>
            <a:picLocks noChangeAspect="1"/>
          </p:cNvPicPr>
          <p:nvPr/>
        </p:nvPicPr>
        <p:blipFill>
          <a:blip r:embed="rId3"/>
          <a:stretch>
            <a:fillRect/>
          </a:stretch>
        </p:blipFill>
        <p:spPr>
          <a:xfrm>
            <a:off x="3478655" y="820947"/>
            <a:ext cx="3507681" cy="30090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INTRODUCTION</a:t>
            </a:r>
            <a:endParaRPr dirty="0">
              <a:solidFill>
                <a:schemeClr val="tx1"/>
              </a:solidFill>
              <a:latin typeface="Times New Roman" panose="02020603050405020304" pitchFamily="18" charset="0"/>
              <a:cs typeface="Times New Roman" panose="02020603050405020304" pitchFamily="18" charset="0"/>
            </a:endParaRPr>
          </a:p>
        </p:txBody>
      </p:sp>
      <p:sp>
        <p:nvSpPr>
          <p:cNvPr id="68" name="Google Shape;68;p15"/>
          <p:cNvSpPr txBox="1">
            <a:spLocks noGrp="1"/>
          </p:cNvSpPr>
          <p:nvPr>
            <p:ph type="body" idx="1"/>
          </p:nvPr>
        </p:nvSpPr>
        <p:spPr>
          <a:xfrm>
            <a:off x="311700" y="1152475"/>
            <a:ext cx="695853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1200"/>
              </a:spcAft>
              <a:buNone/>
            </a:pPr>
            <a:r>
              <a:rPr lang="en-IN" sz="1600" dirty="0">
                <a:latin typeface="Times New Roman" panose="02020603050405020304" pitchFamily="18" charset="0"/>
                <a:ea typeface="Cambria" panose="02040503050406030204" pitchFamily="18" charset="0"/>
                <a:cs typeface="Times New Roman" panose="02020603050405020304" pitchFamily="18" charset="0"/>
              </a:rPr>
              <a:t>Every person has right to study and every person who has knowledge can share their knowledge and teach people without any barriers. At present since the pandemic has shook the whole world, people lost their jobs, students were dropped out of schools and colleges due to financial crisis. There are platforms for  students to find an online teacher and  for an educator to teach. M</a:t>
            </a:r>
            <a:r>
              <a:rPr lang="en-IN" sz="1600" dirty="0">
                <a:effectLst/>
                <a:latin typeface="Times New Roman" panose="02020603050405020304" pitchFamily="18" charset="0"/>
                <a:ea typeface="Cambria" panose="02040503050406030204" pitchFamily="18" charset="0"/>
                <a:cs typeface="Times New Roman" panose="02020603050405020304" pitchFamily="18" charset="0"/>
              </a:rPr>
              <a:t>any online platforms are providing 1:1 instructor class but are charging very high amount and </a:t>
            </a:r>
            <a:r>
              <a:rPr lang="en-IN" sz="1600" dirty="0">
                <a:latin typeface="Times New Roman" panose="02020603050405020304" pitchFamily="18" charset="0"/>
                <a:ea typeface="Cambria" panose="02040503050406030204" pitchFamily="18" charset="0"/>
                <a:cs typeface="Times New Roman" panose="02020603050405020304" pitchFamily="18" charset="0"/>
              </a:rPr>
              <a:t>has been turning into profitable organizations rather than building a bridge between such students and teachers.</a:t>
            </a:r>
            <a:endParaRPr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type="title"/>
          </p:nvPr>
        </p:nvSpPr>
        <p:spPr>
          <a:xfrm>
            <a:off x="623400" y="161823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OBJECTIVE</a:t>
            </a:r>
            <a:endParaRPr dirty="0">
              <a:solidFill>
                <a:schemeClr val="tx1"/>
              </a:solidFill>
              <a:latin typeface="Times New Roman" panose="02020603050405020304" pitchFamily="18" charset="0"/>
              <a:cs typeface="Times New Roman" panose="02020603050405020304" pitchFamily="18" charset="0"/>
            </a:endParaRPr>
          </a:p>
        </p:txBody>
      </p:sp>
      <p:sp>
        <p:nvSpPr>
          <p:cNvPr id="74" name="Google Shape;74;p16"/>
          <p:cNvSpPr txBox="1">
            <a:spLocks noGrp="1"/>
          </p:cNvSpPr>
          <p:nvPr>
            <p:ph type="body" idx="4294967295"/>
          </p:nvPr>
        </p:nvSpPr>
        <p:spPr>
          <a:xfrm>
            <a:off x="548246" y="2273985"/>
            <a:ext cx="6324042" cy="2320240"/>
          </a:xfrm>
          <a:prstGeom prst="rect">
            <a:avLst/>
          </a:prstGeom>
        </p:spPr>
        <p:txBody>
          <a:bodyPr spcFirstLastPara="1" wrap="square" lIns="91425" tIns="91425" rIns="91425" bIns="91425" anchor="t" anchorCtr="0">
            <a:noAutofit/>
          </a:bodyPr>
          <a:lstStyle/>
          <a:p>
            <a:pPr marL="419100" lvl="0" indent="-285750" algn="just" rtl="0">
              <a:lnSpc>
                <a:spcPct val="150000"/>
              </a:lnSpc>
              <a:spcBef>
                <a:spcPts val="0"/>
              </a:spcBef>
              <a:spcAft>
                <a:spcPts val="0"/>
              </a:spcAft>
              <a:buSzPts val="1500"/>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Our </a:t>
            </a: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main</a:t>
            </a:r>
            <a:r>
              <a:rPr lang="en-GB" sz="1600" dirty="0">
                <a:solidFill>
                  <a:schemeClr val="tx1"/>
                </a:solidFill>
                <a:latin typeface="Times New Roman" panose="02020603050405020304" pitchFamily="18" charset="0"/>
                <a:cs typeface="Times New Roman" panose="02020603050405020304" pitchFamily="18" charset="0"/>
              </a:rPr>
              <a:t> objective is to build “TUTOR QUEST” web application.</a:t>
            </a:r>
          </a:p>
          <a:p>
            <a:pPr marL="419100" lvl="0" indent="-285750" algn="just" rtl="0">
              <a:lnSpc>
                <a:spcPct val="150000"/>
              </a:lnSpc>
              <a:spcBef>
                <a:spcPts val="0"/>
              </a:spcBef>
              <a:spcAft>
                <a:spcPts val="0"/>
              </a:spcAft>
              <a:buSzPts val="1500"/>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Users are only teachers, students, organizations.</a:t>
            </a:r>
          </a:p>
          <a:p>
            <a:pPr marL="419100" lvl="0" indent="-285750" algn="just" rtl="0">
              <a:lnSpc>
                <a:spcPct val="150000"/>
              </a:lnSpc>
              <a:spcBef>
                <a:spcPts val="0"/>
              </a:spcBef>
              <a:spcAft>
                <a:spcPts val="0"/>
              </a:spcAft>
              <a:buSzPts val="1500"/>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Proper verification of each is done to be able to signup.</a:t>
            </a:r>
          </a:p>
          <a:p>
            <a:pPr marL="419100" lvl="0" indent="-285750" algn="just" rtl="0">
              <a:lnSpc>
                <a:spcPct val="150000"/>
              </a:lnSpc>
              <a:spcBef>
                <a:spcPts val="0"/>
              </a:spcBef>
              <a:spcAft>
                <a:spcPts val="0"/>
              </a:spcAft>
              <a:buSzPts val="15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marL="419100" lvl="0" indent="-285750" algn="just" rtl="0">
              <a:lnSpc>
                <a:spcPct val="150000"/>
              </a:lnSpc>
              <a:spcBef>
                <a:spcPts val="0"/>
              </a:spcBef>
              <a:spcAft>
                <a:spcPts val="0"/>
              </a:spcAft>
              <a:buSzPts val="15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marL="419100" lvl="0" indent="-285750" algn="just" rtl="0">
              <a:lnSpc>
                <a:spcPct val="150000"/>
              </a:lnSpc>
              <a:spcBef>
                <a:spcPts val="0"/>
              </a:spcBef>
              <a:spcAft>
                <a:spcPts val="0"/>
              </a:spcAft>
              <a:buSzPts val="15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marL="133350" lvl="0" indent="0" algn="just" rtl="0">
              <a:lnSpc>
                <a:spcPct val="150000"/>
              </a:lnSpc>
              <a:spcBef>
                <a:spcPts val="0"/>
              </a:spcBef>
              <a:spcAft>
                <a:spcPts val="0"/>
              </a:spcAft>
              <a:buSzPts val="1500"/>
              <a:buNone/>
            </a:pPr>
            <a:endParaRPr sz="1600" dirty="0">
              <a:solidFill>
                <a:schemeClr val="tx1"/>
              </a:solidFill>
              <a:latin typeface="Times New Roman" panose="02020603050405020304" pitchFamily="18" charset="0"/>
              <a:cs typeface="Times New Roman" panose="02020603050405020304" pitchFamily="18" charset="0"/>
            </a:endParaRPr>
          </a:p>
        </p:txBody>
      </p:sp>
      <p:sp>
        <p:nvSpPr>
          <p:cNvPr id="76" name="Google Shape;76;p16"/>
          <p:cNvSpPr txBox="1">
            <a:spLocks noGrp="1"/>
          </p:cNvSpPr>
          <p:nvPr>
            <p:ph type="title" idx="4294967295"/>
          </p:nvPr>
        </p:nvSpPr>
        <p:spPr>
          <a:xfrm>
            <a:off x="623888" y="326323"/>
            <a:ext cx="8520112" cy="57308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AIM</a:t>
            </a:r>
            <a:endParaRPr dirty="0">
              <a:solidFill>
                <a:schemeClr val="tx1"/>
              </a:solidFill>
              <a:latin typeface="Times New Roman" panose="02020603050405020304" pitchFamily="18" charset="0"/>
              <a:cs typeface="Times New Roman" panose="02020603050405020304" pitchFamily="18" charset="0"/>
            </a:endParaRPr>
          </a:p>
        </p:txBody>
      </p:sp>
      <p:sp>
        <p:nvSpPr>
          <p:cNvPr id="77" name="Google Shape;77;p16"/>
          <p:cNvSpPr txBox="1"/>
          <p:nvPr/>
        </p:nvSpPr>
        <p:spPr>
          <a:xfrm>
            <a:off x="315899" y="357224"/>
            <a:ext cx="72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78" name="Google Shape;78;p16"/>
          <p:cNvSpPr txBox="1"/>
          <p:nvPr/>
        </p:nvSpPr>
        <p:spPr>
          <a:xfrm>
            <a:off x="623400" y="989421"/>
            <a:ext cx="6159649" cy="545760"/>
          </a:xfrm>
          <a:prstGeom prst="rect">
            <a:avLst/>
          </a:prstGeom>
          <a:noFill/>
          <a:ln>
            <a:noFill/>
          </a:ln>
        </p:spPr>
        <p:txBody>
          <a:bodyPr spcFirstLastPara="1" wrap="square" lIns="91425" tIns="91425" rIns="91425" bIns="91425" anchor="t" anchorCtr="0">
            <a:spAutoFit/>
          </a:bodyPr>
          <a:lstStyle/>
          <a:p>
            <a:pPr>
              <a:lnSpc>
                <a:spcPct val="105000"/>
              </a:lnSpc>
              <a:spcAft>
                <a:spcPts val="800"/>
              </a:spcAft>
            </a:pPr>
            <a:r>
              <a:rPr lang="en-IN" sz="1600" dirty="0">
                <a:latin typeface="+mj-lt"/>
                <a:cs typeface="Times New Roman" panose="02020603050405020304" pitchFamily="18" charset="0"/>
              </a:rPr>
              <a:t>To </a:t>
            </a:r>
            <a:r>
              <a:rPr lang="en-IN" sz="1600" dirty="0">
                <a:latin typeface="Cambria" panose="02040503050406030204" pitchFamily="18" charset="0"/>
                <a:ea typeface="Cambria" panose="02040503050406030204" pitchFamily="18" charset="0"/>
                <a:cs typeface="Times New Roman" panose="02020603050405020304" pitchFamily="18" charset="0"/>
              </a:rPr>
              <a:t>build</a:t>
            </a:r>
            <a:r>
              <a:rPr lang="en-IN" sz="1600" dirty="0">
                <a:latin typeface="+mj-lt"/>
                <a:cs typeface="Times New Roman" panose="02020603050405020304" pitchFamily="18" charset="0"/>
              </a:rPr>
              <a:t> </a:t>
            </a:r>
            <a:r>
              <a:rPr lang="en-IN" sz="1600" dirty="0">
                <a:latin typeface="Cambria" panose="02040503050406030204" pitchFamily="18" charset="0"/>
                <a:ea typeface="Cambria" panose="02040503050406030204" pitchFamily="18" charset="0"/>
                <a:cs typeface="Times New Roman" panose="02020603050405020304" pitchFamily="18" charset="0"/>
              </a:rPr>
              <a:t>a platform for students and organizations to find teachers</a:t>
            </a:r>
            <a:r>
              <a:rPr lang="en-IN" sz="1600" dirty="0">
                <a:latin typeface="+mj-lt"/>
                <a:cs typeface="Times New Roman" panose="02020603050405020304" pitchFamily="18" charset="0"/>
              </a:rPr>
              <a:t>.</a:t>
            </a:r>
            <a:endParaRPr sz="1600"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5DB80-601F-4521-80EB-0C08181EC7AE}"/>
              </a:ext>
            </a:extLst>
          </p:cNvPr>
          <p:cNvSpPr>
            <a:spLocks noGrp="1"/>
          </p:cNvSpPr>
          <p:nvPr>
            <p:ph type="title"/>
          </p:nvPr>
        </p:nvSpPr>
        <p:spPr>
          <a:xfrm>
            <a:off x="427220" y="299803"/>
            <a:ext cx="8405080" cy="561172"/>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xmlns="" id="{37B7D6CB-4A8B-4517-A8D8-4FA5014B1F36}"/>
              </a:ext>
            </a:extLst>
          </p:cNvPr>
          <p:cNvSpPr>
            <a:spLocks noGrp="1"/>
          </p:cNvSpPr>
          <p:nvPr>
            <p:ph type="body" idx="1"/>
          </p:nvPr>
        </p:nvSpPr>
        <p:spPr>
          <a:xfrm>
            <a:off x="239843" y="929390"/>
            <a:ext cx="6880485" cy="3672590"/>
          </a:xfrm>
        </p:spPr>
        <p:txBody>
          <a:bodyPr>
            <a:normAutofit fontScale="92500" lnSpcReduction="10000"/>
          </a:bodyPr>
          <a:lstStyle/>
          <a:p>
            <a:pPr marL="114300" indent="0" algn="just">
              <a:lnSpc>
                <a:spcPct val="160000"/>
              </a:lnSpc>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Due to the pandemic many of the private teachers are losing their jobs. Parents also are facing difficulties as many online platforms are providing 1:1 instructor class but are charging very high amount. Our project’s aim is to connect such Teachers and Students where they can create account on our website and create profile which includes filling in their details. Students can browse through the list of teachers according to their requirement and contact them by their email-id/phone number provided in their description. It’s not limited to students as even organizations can find teachers if needed. Our project can be created using front-end and backend technologies. We used HTML, CSS for front-end and PHP, MySQL for backend. Through this website we can connect such teachers and students which is beneficial.</a:t>
            </a:r>
          </a:p>
          <a:p>
            <a:pPr marL="114300" indent="0" algn="just">
              <a:lnSpc>
                <a:spcPct val="16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3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REQUIREMENTS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9" name="Google Shape;99;p19"/>
          <p:cNvSpPr txBox="1">
            <a:spLocks noGrp="1"/>
          </p:cNvSpPr>
          <p:nvPr>
            <p:ph type="body" idx="1"/>
          </p:nvPr>
        </p:nvSpPr>
        <p:spPr>
          <a:xfrm>
            <a:off x="311700" y="1017725"/>
            <a:ext cx="8520600" cy="3593681"/>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The requirements of our project are:</a:t>
            </a:r>
            <a:endParaRPr sz="16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Personal Computer</a:t>
            </a:r>
          </a:p>
          <a:p>
            <a:pPr lvl="0" algn="l" rtl="0">
              <a:spcBef>
                <a:spcPts val="1200"/>
              </a:spcBef>
              <a:spcAft>
                <a:spcPts val="0"/>
              </a:spcAft>
              <a:buSzPts val="1800"/>
              <a:buFont typeface="Wingdings" panose="05000000000000000000" pitchFamily="2" charset="2"/>
              <a:buChar char="v"/>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XAMPP server</a:t>
            </a:r>
          </a:p>
          <a:p>
            <a:pPr lvl="0" algn="l" rtl="0">
              <a:spcBef>
                <a:spcPts val="1200"/>
              </a:spcBef>
              <a:spcAft>
                <a:spcPts val="0"/>
              </a:spcAft>
              <a:buSzPts val="1800"/>
              <a:buFont typeface="Wingdings" panose="05000000000000000000" pitchFamily="2" charset="2"/>
              <a:buChar char="v"/>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VS Code Editor</a:t>
            </a: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xmlns:aink="http://schemas.microsoft.com/office/drawing/2016/ink" xmlns="" Requires="p14 aink">
          <p:contentPart p14:bwMode="auto" r:id="rId3">
            <p14:nvContentPartPr>
              <p14:cNvPr id="4" name="Ink 3">
                <a:extLst>
                  <a:ext uri="{FF2B5EF4-FFF2-40B4-BE49-F238E27FC236}">
                    <a16:creationId xmlns:a16="http://schemas.microsoft.com/office/drawing/2014/main" id="{EB035CDE-8474-4085-8DC7-E2043FF90124}"/>
                  </a:ext>
                </a:extLst>
              </p14:cNvPr>
              <p14:cNvContentPartPr/>
              <p14:nvPr/>
            </p14:nvContentPartPr>
            <p14:xfrm>
              <a:off x="-615110" y="2203094"/>
              <a:ext cx="360" cy="360"/>
            </p14:xfrm>
          </p:contentPart>
        </mc:Choice>
        <mc:Fallback>
          <p:pic>
            <p:nvPicPr>
              <p:cNvPr id="4" name="Ink 3">
                <a:extLst>
                  <a:ext uri="{FF2B5EF4-FFF2-40B4-BE49-F238E27FC236}">
                    <a16:creationId xmlns:a16="http://schemas.microsoft.com/office/drawing/2014/main" xmlns="" xmlns:aink="http://schemas.microsoft.com/office/drawing/2016/ink" xmlns:p14="http://schemas.microsoft.com/office/powerpoint/2010/main" id="{EB035CDE-8474-4085-8DC7-E2043FF90124}"/>
                  </a:ext>
                </a:extLst>
              </p:cNvPr>
              <p:cNvPicPr/>
              <p:nvPr/>
            </p:nvPicPr>
            <p:blipFill>
              <a:blip r:embed="rId4"/>
              <a:stretch>
                <a:fillRect/>
              </a:stretch>
            </p:blipFill>
            <p:spPr>
              <a:xfrm>
                <a:off x="-632750" y="209509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5">
            <p14:nvContentPartPr>
              <p14:cNvPr id="5" name="Ink 4">
                <a:extLst>
                  <a:ext uri="{FF2B5EF4-FFF2-40B4-BE49-F238E27FC236}">
                    <a16:creationId xmlns:a16="http://schemas.microsoft.com/office/drawing/2014/main" id="{08733F82-44A3-4077-B6EE-5E41D4717003}"/>
                  </a:ext>
                </a:extLst>
              </p14:cNvPr>
              <p14:cNvContentPartPr/>
              <p14:nvPr/>
            </p14:nvContentPartPr>
            <p14:xfrm>
              <a:off x="2593210" y="2128214"/>
              <a:ext cx="360" cy="360"/>
            </p14:xfrm>
          </p:contentPart>
        </mc:Choice>
        <mc:Fallback>
          <p:pic>
            <p:nvPicPr>
              <p:cNvPr id="5" name="Ink 4">
                <a:extLst>
                  <a:ext uri="{FF2B5EF4-FFF2-40B4-BE49-F238E27FC236}">
                    <a16:creationId xmlns:a16="http://schemas.microsoft.com/office/drawing/2014/main" xmlns="" xmlns:aink="http://schemas.microsoft.com/office/drawing/2016/ink" xmlns:p14="http://schemas.microsoft.com/office/powerpoint/2010/main" id="{08733F82-44A3-4077-B6EE-5E41D4717003}"/>
                  </a:ext>
                </a:extLst>
              </p:cNvPr>
              <p:cNvPicPr/>
              <p:nvPr/>
            </p:nvPicPr>
            <p:blipFill>
              <a:blip r:embed="rId6"/>
              <a:stretch>
                <a:fillRect/>
              </a:stretch>
            </p:blipFill>
            <p:spPr>
              <a:xfrm>
                <a:off x="2575210" y="202021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7">
            <p14:nvContentPartPr>
              <p14:cNvPr id="6" name="Ink 5">
                <a:extLst>
                  <a:ext uri="{FF2B5EF4-FFF2-40B4-BE49-F238E27FC236}">
                    <a16:creationId xmlns:a16="http://schemas.microsoft.com/office/drawing/2014/main" id="{21A5F6AF-A9BE-4C99-87F9-5A702EC1BB41}"/>
                  </a:ext>
                </a:extLst>
              </p14:cNvPr>
              <p14:cNvContentPartPr/>
              <p14:nvPr/>
            </p14:nvContentPartPr>
            <p14:xfrm>
              <a:off x="2083450" y="2000774"/>
              <a:ext cx="360" cy="360"/>
            </p14:xfrm>
          </p:contentPart>
        </mc:Choice>
        <mc:Fallback>
          <p:pic>
            <p:nvPicPr>
              <p:cNvPr id="6" name="Ink 5">
                <a:extLst>
                  <a:ext uri="{FF2B5EF4-FFF2-40B4-BE49-F238E27FC236}">
                    <a16:creationId xmlns:a16="http://schemas.microsoft.com/office/drawing/2014/main" xmlns="" xmlns:aink="http://schemas.microsoft.com/office/drawing/2016/ink" xmlns:p14="http://schemas.microsoft.com/office/powerpoint/2010/main" id="{21A5F6AF-A9BE-4C99-87F9-5A702EC1BB41}"/>
                  </a:ext>
                </a:extLst>
              </p:cNvPr>
              <p:cNvPicPr/>
              <p:nvPr/>
            </p:nvPicPr>
            <p:blipFill>
              <a:blip r:embed="rId8"/>
              <a:stretch>
                <a:fillRect/>
              </a:stretch>
            </p:blipFill>
            <p:spPr>
              <a:xfrm>
                <a:off x="2065450" y="1892774"/>
                <a:ext cx="36000" cy="216000"/>
              </a:xfrm>
              <a:prstGeom prst="rect">
                <a:avLst/>
              </a:prstGeom>
            </p:spPr>
          </p:pic>
        </mc:Fallback>
      </mc:AlternateContent>
      <p:grpSp>
        <p:nvGrpSpPr>
          <p:cNvPr id="14" name="Group 13">
            <a:extLst>
              <a:ext uri="{FF2B5EF4-FFF2-40B4-BE49-F238E27FC236}">
                <a16:creationId xmlns:a16="http://schemas.microsoft.com/office/drawing/2014/main" xmlns="" id="{C2DE5081-0FB4-45E7-8E5C-C89E89A500B3}"/>
              </a:ext>
            </a:extLst>
          </p:cNvPr>
          <p:cNvGrpSpPr/>
          <p:nvPr/>
        </p:nvGrpSpPr>
        <p:grpSpPr>
          <a:xfrm>
            <a:off x="2083450" y="2195894"/>
            <a:ext cx="360" cy="360"/>
            <a:chOff x="2083450" y="2195894"/>
            <a:chExt cx="360" cy="360"/>
          </a:xfrm>
        </p:grpSpPr>
        <mc:AlternateContent xmlns:mc="http://schemas.openxmlformats.org/markup-compatibility/2006">
          <mc:Choice xmlns:p14="http://schemas.microsoft.com/office/powerpoint/2010/main" xmlns:aink="http://schemas.microsoft.com/office/drawing/2016/ink" xmlns="" Requires="p14 aink">
            <p:contentPart p14:bwMode="auto" r:id="rId9">
              <p14:nvContentPartPr>
                <p14:cNvPr id="7" name="Ink 6">
                  <a:extLst>
                    <a:ext uri="{FF2B5EF4-FFF2-40B4-BE49-F238E27FC236}">
                      <a16:creationId xmlns:a16="http://schemas.microsoft.com/office/drawing/2014/main" id="{4EE6FEE9-3198-447B-9F57-79C641532C37}"/>
                    </a:ext>
                  </a:extLst>
                </p14:cNvPr>
                <p14:cNvContentPartPr/>
                <p14:nvPr/>
              </p14:nvContentPartPr>
              <p14:xfrm>
                <a:off x="2083450" y="2195894"/>
                <a:ext cx="360" cy="360"/>
              </p14:xfrm>
            </p:contentPart>
          </mc:Choice>
          <mc:Fallback>
            <p:pic>
              <p:nvPicPr>
                <p:cNvPr id="7" name="Ink 6">
                  <a:extLst>
                    <a:ext uri="{FF2B5EF4-FFF2-40B4-BE49-F238E27FC236}">
                      <a16:creationId xmlns:a16="http://schemas.microsoft.com/office/drawing/2014/main" xmlns="" xmlns:aink="http://schemas.microsoft.com/office/drawing/2016/ink" xmlns:p14="http://schemas.microsoft.com/office/powerpoint/2010/main" id="{4EE6FEE9-3198-447B-9F57-79C641532C37}"/>
                    </a:ext>
                  </a:extLst>
                </p:cNvPr>
                <p:cNvPicPr/>
                <p:nvPr/>
              </p:nvPicPr>
              <p:blipFill>
                <a:blip r:embed="rId10"/>
                <a:stretch>
                  <a:fillRect/>
                </a:stretch>
              </p:blipFill>
              <p:spPr>
                <a:xfrm>
                  <a:off x="2065450" y="208789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11">
              <p14:nvContentPartPr>
                <p14:cNvPr id="8" name="Ink 7">
                  <a:extLst>
                    <a:ext uri="{FF2B5EF4-FFF2-40B4-BE49-F238E27FC236}">
                      <a16:creationId xmlns:a16="http://schemas.microsoft.com/office/drawing/2014/main" id="{7E892D11-FE6C-4687-9A15-3E2EDF9F614B}"/>
                    </a:ext>
                  </a:extLst>
                </p14:cNvPr>
                <p14:cNvContentPartPr/>
                <p14:nvPr/>
              </p14:nvContentPartPr>
              <p14:xfrm>
                <a:off x="2083450" y="2195894"/>
                <a:ext cx="360" cy="360"/>
              </p14:xfrm>
            </p:contentPart>
          </mc:Choice>
          <mc:Fallback>
            <p:pic>
              <p:nvPicPr>
                <p:cNvPr id="8" name="Ink 7">
                  <a:extLst>
                    <a:ext uri="{FF2B5EF4-FFF2-40B4-BE49-F238E27FC236}">
                      <a16:creationId xmlns:a16="http://schemas.microsoft.com/office/drawing/2014/main" xmlns="" xmlns:aink="http://schemas.microsoft.com/office/drawing/2016/ink" xmlns:p14="http://schemas.microsoft.com/office/powerpoint/2010/main" id="{7E892D11-FE6C-4687-9A15-3E2EDF9F614B}"/>
                    </a:ext>
                  </a:extLst>
                </p:cNvPr>
                <p:cNvPicPr/>
                <p:nvPr/>
              </p:nvPicPr>
              <p:blipFill>
                <a:blip r:embed="rId10"/>
                <a:stretch>
                  <a:fillRect/>
                </a:stretch>
              </p:blipFill>
              <p:spPr>
                <a:xfrm>
                  <a:off x="2065450" y="2087894"/>
                  <a:ext cx="36000" cy="216000"/>
                </a:xfrm>
                <a:prstGeom prst="rect">
                  <a:avLst/>
                </a:prstGeom>
              </p:spPr>
            </p:pic>
          </mc:Fallback>
        </mc:AlternateContent>
      </p:grpSp>
      <p:grpSp>
        <p:nvGrpSpPr>
          <p:cNvPr id="13" name="Group 12">
            <a:extLst>
              <a:ext uri="{FF2B5EF4-FFF2-40B4-BE49-F238E27FC236}">
                <a16:creationId xmlns:a16="http://schemas.microsoft.com/office/drawing/2014/main" xmlns="" id="{576F7913-A0DF-4E04-9E92-E7DA0DC66CAC}"/>
              </a:ext>
            </a:extLst>
          </p:cNvPr>
          <p:cNvGrpSpPr/>
          <p:nvPr/>
        </p:nvGrpSpPr>
        <p:grpSpPr>
          <a:xfrm>
            <a:off x="2585650" y="2113454"/>
            <a:ext cx="45360" cy="360"/>
            <a:chOff x="2585650" y="2113454"/>
            <a:chExt cx="45360" cy="360"/>
          </a:xfrm>
        </p:grpSpPr>
        <mc:AlternateContent xmlns:mc="http://schemas.openxmlformats.org/markup-compatibility/2006">
          <mc:Choice xmlns:p14="http://schemas.microsoft.com/office/powerpoint/2010/main" xmlns:aink="http://schemas.microsoft.com/office/drawing/2016/ink" xmlns="" Requires="p14 aink">
            <p:contentPart p14:bwMode="auto" r:id="rId12">
              <p14:nvContentPartPr>
                <p14:cNvPr id="9" name="Ink 8">
                  <a:extLst>
                    <a:ext uri="{FF2B5EF4-FFF2-40B4-BE49-F238E27FC236}">
                      <a16:creationId xmlns:a16="http://schemas.microsoft.com/office/drawing/2014/main" id="{5F9D61D3-F756-4F84-ADAD-B0E86E7E61F5}"/>
                    </a:ext>
                  </a:extLst>
                </p14:cNvPr>
                <p14:cNvContentPartPr/>
                <p14:nvPr/>
              </p14:nvContentPartPr>
              <p14:xfrm>
                <a:off x="2630650" y="2113454"/>
                <a:ext cx="360" cy="360"/>
              </p14:xfrm>
            </p:contentPart>
          </mc:Choice>
          <mc:Fallback>
            <p:pic>
              <p:nvPicPr>
                <p:cNvPr id="9" name="Ink 8">
                  <a:extLst>
                    <a:ext uri="{FF2B5EF4-FFF2-40B4-BE49-F238E27FC236}">
                      <a16:creationId xmlns:a16="http://schemas.microsoft.com/office/drawing/2014/main" xmlns="" xmlns:aink="http://schemas.microsoft.com/office/drawing/2016/ink" xmlns:p14="http://schemas.microsoft.com/office/powerpoint/2010/main" id="{5F9D61D3-F756-4F84-ADAD-B0E86E7E61F5}"/>
                    </a:ext>
                  </a:extLst>
                </p:cNvPr>
                <p:cNvPicPr/>
                <p:nvPr/>
              </p:nvPicPr>
              <p:blipFill>
                <a:blip r:embed="rId13"/>
                <a:stretch>
                  <a:fillRect/>
                </a:stretch>
              </p:blipFill>
              <p:spPr>
                <a:xfrm>
                  <a:off x="2612650" y="200545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14">
              <p14:nvContentPartPr>
                <p14:cNvPr id="10" name="Ink 9">
                  <a:extLst>
                    <a:ext uri="{FF2B5EF4-FFF2-40B4-BE49-F238E27FC236}">
                      <a16:creationId xmlns:a16="http://schemas.microsoft.com/office/drawing/2014/main" id="{8BD20A18-711B-4627-A236-595D88B5A86F}"/>
                    </a:ext>
                  </a:extLst>
                </p14:cNvPr>
                <p14:cNvContentPartPr/>
                <p14:nvPr/>
              </p14:nvContentPartPr>
              <p14:xfrm>
                <a:off x="2630650" y="2113454"/>
                <a:ext cx="360" cy="360"/>
              </p14:xfrm>
            </p:contentPart>
          </mc:Choice>
          <mc:Fallback>
            <p:pic>
              <p:nvPicPr>
                <p:cNvPr id="10" name="Ink 9">
                  <a:extLst>
                    <a:ext uri="{FF2B5EF4-FFF2-40B4-BE49-F238E27FC236}">
                      <a16:creationId xmlns:a16="http://schemas.microsoft.com/office/drawing/2014/main" xmlns="" xmlns:aink="http://schemas.microsoft.com/office/drawing/2016/ink" xmlns:p14="http://schemas.microsoft.com/office/powerpoint/2010/main" id="{8BD20A18-711B-4627-A236-595D88B5A86F}"/>
                    </a:ext>
                  </a:extLst>
                </p:cNvPr>
                <p:cNvPicPr/>
                <p:nvPr/>
              </p:nvPicPr>
              <p:blipFill>
                <a:blip r:embed="rId13"/>
                <a:stretch>
                  <a:fillRect/>
                </a:stretch>
              </p:blipFill>
              <p:spPr>
                <a:xfrm>
                  <a:off x="2612650" y="200545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15">
              <p14:nvContentPartPr>
                <p14:cNvPr id="11" name="Ink 10">
                  <a:extLst>
                    <a:ext uri="{FF2B5EF4-FFF2-40B4-BE49-F238E27FC236}">
                      <a16:creationId xmlns:a16="http://schemas.microsoft.com/office/drawing/2014/main" id="{E26F07C2-21D0-4F21-9C83-0E3F8B0FD63B}"/>
                    </a:ext>
                  </a:extLst>
                </p14:cNvPr>
                <p14:cNvContentPartPr/>
                <p14:nvPr/>
              </p14:nvContentPartPr>
              <p14:xfrm>
                <a:off x="2615890" y="2113454"/>
                <a:ext cx="360" cy="360"/>
              </p14:xfrm>
            </p:contentPart>
          </mc:Choice>
          <mc:Fallback>
            <p:pic>
              <p:nvPicPr>
                <p:cNvPr id="11" name="Ink 10">
                  <a:extLst>
                    <a:ext uri="{FF2B5EF4-FFF2-40B4-BE49-F238E27FC236}">
                      <a16:creationId xmlns:a16="http://schemas.microsoft.com/office/drawing/2014/main" xmlns="" xmlns:aink="http://schemas.microsoft.com/office/drawing/2016/ink" xmlns:p14="http://schemas.microsoft.com/office/powerpoint/2010/main" id="{E26F07C2-21D0-4F21-9C83-0E3F8B0FD63B}"/>
                    </a:ext>
                  </a:extLst>
                </p:cNvPr>
                <p:cNvPicPr/>
                <p:nvPr/>
              </p:nvPicPr>
              <p:blipFill>
                <a:blip r:embed="rId16"/>
                <a:stretch>
                  <a:fillRect/>
                </a:stretch>
              </p:blipFill>
              <p:spPr>
                <a:xfrm>
                  <a:off x="2597890" y="200545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17">
              <p14:nvContentPartPr>
                <p14:cNvPr id="12" name="Ink 11">
                  <a:extLst>
                    <a:ext uri="{FF2B5EF4-FFF2-40B4-BE49-F238E27FC236}">
                      <a16:creationId xmlns:a16="http://schemas.microsoft.com/office/drawing/2014/main" id="{851D1861-E303-44D3-926B-410E2C7EEB27}"/>
                    </a:ext>
                  </a:extLst>
                </p14:cNvPr>
                <p14:cNvContentPartPr/>
                <p14:nvPr/>
              </p14:nvContentPartPr>
              <p14:xfrm>
                <a:off x="2585650" y="2113454"/>
                <a:ext cx="360" cy="360"/>
              </p14:xfrm>
            </p:contentPart>
          </mc:Choice>
          <mc:Fallback>
            <p:pic>
              <p:nvPicPr>
                <p:cNvPr id="12" name="Ink 11">
                  <a:extLst>
                    <a:ext uri="{FF2B5EF4-FFF2-40B4-BE49-F238E27FC236}">
                      <a16:creationId xmlns:a16="http://schemas.microsoft.com/office/drawing/2014/main" xmlns="" xmlns:aink="http://schemas.microsoft.com/office/drawing/2016/ink" xmlns:p14="http://schemas.microsoft.com/office/powerpoint/2010/main" id="{851D1861-E303-44D3-926B-410E2C7EEB27}"/>
                    </a:ext>
                  </a:extLst>
                </p:cNvPr>
                <p:cNvPicPr/>
                <p:nvPr/>
              </p:nvPicPr>
              <p:blipFill>
                <a:blip r:embed="rId18"/>
                <a:stretch>
                  <a:fillRect/>
                </a:stretch>
              </p:blipFill>
              <p:spPr>
                <a:xfrm>
                  <a:off x="2567650" y="2005454"/>
                  <a:ext cx="36000" cy="216000"/>
                </a:xfrm>
                <a:prstGeom prst="rect">
                  <a:avLst/>
                </a:prstGeom>
              </p:spPr>
            </p:pic>
          </mc:Fallback>
        </mc:AlternateContent>
      </p:grpSp>
      <p:pic>
        <p:nvPicPr>
          <p:cNvPr id="3" name="Picture 2">
            <a:extLst>
              <a:ext uri="{FF2B5EF4-FFF2-40B4-BE49-F238E27FC236}">
                <a16:creationId xmlns:a16="http://schemas.microsoft.com/office/drawing/2014/main" xmlns="" id="{EC8153BE-1E5B-4752-A840-6B4E9A246A0D}"/>
              </a:ext>
            </a:extLst>
          </p:cNvPr>
          <p:cNvPicPr>
            <a:picLocks noChangeAspect="1"/>
          </p:cNvPicPr>
          <p:nvPr/>
        </p:nvPicPr>
        <p:blipFill>
          <a:blip r:embed="rId19"/>
          <a:stretch>
            <a:fillRect/>
          </a:stretch>
        </p:blipFill>
        <p:spPr>
          <a:xfrm>
            <a:off x="3197830" y="1511406"/>
            <a:ext cx="3943705" cy="26140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958B03E-6EF1-4BD7-8EB0-1D7FC6A0D345}"/>
              </a:ext>
            </a:extLst>
          </p:cNvPr>
          <p:cNvSpPr txBox="1"/>
          <p:nvPr/>
        </p:nvSpPr>
        <p:spPr>
          <a:xfrm>
            <a:off x="3659200" y="0"/>
            <a:ext cx="196371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36" y="369332"/>
            <a:ext cx="7239000" cy="4391025"/>
          </a:xfrm>
          <a:prstGeom prst="rect">
            <a:avLst/>
          </a:prstGeom>
        </p:spPr>
      </p:pic>
    </p:spTree>
    <p:extLst>
      <p:ext uri="{BB962C8B-B14F-4D97-AF65-F5344CB8AC3E}">
        <p14:creationId xmlns:p14="http://schemas.microsoft.com/office/powerpoint/2010/main" val="1318292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97239" y="20995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RESULTS </a:t>
            </a:r>
            <a:r>
              <a:rPr lang="en-GB" sz="2200" u="sng" dirty="0">
                <a:solidFill>
                  <a:srgbClr val="0070C0"/>
                </a:solidFill>
                <a:latin typeface="Times New Roman" panose="02020603050405020304" pitchFamily="18" charset="0"/>
                <a:cs typeface="Times New Roman" panose="02020603050405020304" pitchFamily="18" charset="0"/>
              </a:rPr>
              <a:t>(http://tutorquest.ml/)</a:t>
            </a:r>
            <a:endParaRPr sz="2200" u="sng"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1C855663-5CD5-4D2B-87E4-C327E60A330D}"/>
              </a:ext>
            </a:extLst>
          </p:cNvPr>
          <p:cNvPicPr>
            <a:picLocks noChangeAspect="1"/>
          </p:cNvPicPr>
          <p:nvPr/>
        </p:nvPicPr>
        <p:blipFill>
          <a:blip r:embed="rId3"/>
          <a:stretch>
            <a:fillRect/>
          </a:stretch>
        </p:blipFill>
        <p:spPr>
          <a:xfrm>
            <a:off x="299802" y="719833"/>
            <a:ext cx="7906746" cy="44442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3B06D16-0E94-446D-8EAC-6317D5A823EA}"/>
              </a:ext>
            </a:extLst>
          </p:cNvPr>
          <p:cNvPicPr>
            <a:picLocks noChangeAspect="1"/>
          </p:cNvPicPr>
          <p:nvPr/>
        </p:nvPicPr>
        <p:blipFill>
          <a:blip r:embed="rId2"/>
          <a:stretch>
            <a:fillRect/>
          </a:stretch>
        </p:blipFill>
        <p:spPr>
          <a:xfrm>
            <a:off x="0" y="-23109"/>
            <a:ext cx="9144000" cy="5166609"/>
          </a:xfrm>
          <a:prstGeom prst="rect">
            <a:avLst/>
          </a:prstGeom>
        </p:spPr>
      </p:pic>
    </p:spTree>
    <p:extLst>
      <p:ext uri="{BB962C8B-B14F-4D97-AF65-F5344CB8AC3E}">
        <p14:creationId xmlns:p14="http://schemas.microsoft.com/office/powerpoint/2010/main" val="309434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2">
      <a:dk1>
        <a:srgbClr val="000000"/>
      </a:dk1>
      <a:lt1>
        <a:sysClr val="window" lastClr="FFFFFF"/>
      </a:lt1>
      <a:dk2>
        <a:srgbClr val="637052"/>
      </a:dk2>
      <a:lt2>
        <a:srgbClr val="CCDDEA"/>
      </a:lt2>
      <a:accent1>
        <a:srgbClr val="F8941D"/>
      </a:accent1>
      <a:accent2>
        <a:srgbClr val="F8941D"/>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TotalTime>
  <Words>517</Words>
  <Application>Microsoft Office PowerPoint</Application>
  <PresentationFormat>On-screen Show (16:9)</PresentationFormat>
  <Paragraphs>55</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vt:lpstr>
      <vt:lpstr>Times New Roman</vt:lpstr>
      <vt:lpstr>Trebuchet MS</vt:lpstr>
      <vt:lpstr>Wingdings</vt:lpstr>
      <vt:lpstr>Wingdings 3</vt:lpstr>
      <vt:lpstr>Facet</vt:lpstr>
      <vt:lpstr>TUTOR QUEST</vt:lpstr>
      <vt:lpstr>CONTENTS</vt:lpstr>
      <vt:lpstr>INTRODUCTION</vt:lpstr>
      <vt:lpstr>AIM</vt:lpstr>
      <vt:lpstr>ABSTRACT</vt:lpstr>
      <vt:lpstr>REQUIREMENTS</vt:lpstr>
      <vt:lpstr>PowerPoint Presentation</vt:lpstr>
      <vt:lpstr>RESULTS (http://tutorquest.ml/)</vt:lpstr>
      <vt:lpstr>PowerPoint Presentation</vt:lpstr>
      <vt:lpstr>PowerPoint Presentation</vt:lpstr>
      <vt:lpstr>PowerPoint Presentation</vt:lpstr>
      <vt:lpstr>PowerPoint Presentation</vt:lpstr>
      <vt:lpstr>ADVANTAGES</vt:lpstr>
      <vt:lpstr>APPLICATONS:</vt:lpstr>
      <vt:lpstr>FUTURE SCOPE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GAME</dc:title>
  <dc:creator>gpk</dc:creator>
  <cp:lastModifiedBy>gonela srinivas</cp:lastModifiedBy>
  <cp:revision>24</cp:revision>
  <dcterms:modified xsi:type="dcterms:W3CDTF">2021-12-08T18:34:07Z</dcterms:modified>
</cp:coreProperties>
</file>