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 ExtraBold"/>
      <p:bold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akWvwck9wYLKUvFYFyEOUCm/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ExtraBold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Open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6e233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eb6e233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6e2331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b6e2331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6e2331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b6e2331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6e2331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b6e2331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github.com/websockets/ws" TargetMode="External"/><Relationship Id="rId5" Type="http://schemas.openxmlformats.org/officeDocument/2006/relationships/hyperlink" Target="https://github.com/socketio/socket.io" TargetMode="External"/><Relationship Id="rId6" Type="http://schemas.openxmlformats.org/officeDocument/2006/relationships/hyperlink" Target="https://github.com/maxogden/websocket-stream" TargetMode="External"/><Relationship Id="rId7" Type="http://schemas.openxmlformats.org/officeDocument/2006/relationships/hyperlink" Target="https://github.com/theturtle32/WebSocket-Node" TargetMode="External"/><Relationship Id="rId8" Type="http://schemas.openxmlformats.org/officeDocument/2006/relationships/hyperlink" Target="https://github.com/sockjs/sockjs-no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docs.aws.amazon.com/apigateway/latest/developerguide/apigateway-websocket-api-overview.html" TargetMode="External"/><Relationship Id="rId5" Type="http://schemas.openxmlformats.org/officeDocument/2006/relationships/hyperlink" Target="https://www.serverless.com/framework/docs/providers/aws/events/websock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6172" l="44412" r="2776" t="1974"/>
          <a:stretch/>
        </p:blipFill>
        <p:spPr>
          <a:xfrm>
            <a:off x="0" y="0"/>
            <a:ext cx="9144003" cy="59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500" y="977712"/>
            <a:ext cx="6565002" cy="3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410700" y="2094900"/>
            <a:ext cx="832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0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Exemplo prático</a:t>
            </a:r>
            <a:endParaRPr b="0" i="0" sz="50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6172" l="44412" r="2776" t="1974"/>
          <a:stretch/>
        </p:blipFill>
        <p:spPr>
          <a:xfrm>
            <a:off x="0" y="0"/>
            <a:ext cx="9144003" cy="59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500" y="520512"/>
            <a:ext cx="6565002" cy="3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46750" y="3312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Apresentação - 27/08/2021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10700" y="513225"/>
            <a:ext cx="8322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Websocket - conceitos e aplicação na AWS API Gateway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2777875"/>
            <a:ext cx="85206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60">
                <a:latin typeface="Open Sans"/>
                <a:ea typeface="Open Sans"/>
                <a:cs typeface="Open Sans"/>
                <a:sym typeface="Open Sans"/>
              </a:rPr>
              <a:t>Protocolo de comunicação onde é possível abrir conexão bidirecional entre um cliente e servidor,</a:t>
            </a:r>
            <a:endParaRPr sz="13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60">
                <a:latin typeface="Open Sans"/>
                <a:ea typeface="Open Sans"/>
                <a:cs typeface="Open Sans"/>
                <a:sym typeface="Open Sans"/>
              </a:rPr>
              <a:t>através de canais full-duplex que operam através de um único socket TCP. Com isso, os dois agentes envolvidos na conexão podem trocar informações a qualquer momento em tempo real.</a:t>
            </a:r>
            <a:endParaRPr sz="136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10700" y="1795600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4800" u="none" cap="none" strike="noStrike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 que é?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eb6e23311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eb6e23311e_0_0"/>
          <p:cNvSpPr txBox="1"/>
          <p:nvPr/>
        </p:nvSpPr>
        <p:spPr>
          <a:xfrm>
            <a:off x="3025498" y="252773"/>
            <a:ext cx="30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2DCD69"/>
                </a:solidFill>
                <a:latin typeface="Open Sans"/>
                <a:ea typeface="Open Sans"/>
                <a:cs typeface="Open Sans"/>
                <a:sym typeface="Open Sans"/>
              </a:rPr>
              <a:t>Diferenças </a:t>
            </a:r>
            <a:r>
              <a:rPr b="1" lang="pt-BR" sz="2500">
                <a:solidFill>
                  <a:srgbClr val="2DCD69"/>
                </a:solidFill>
                <a:latin typeface="Open Sans"/>
                <a:ea typeface="Open Sans"/>
                <a:cs typeface="Open Sans"/>
                <a:sym typeface="Open Sans"/>
              </a:rPr>
              <a:t>entre Websocket e HTTP</a:t>
            </a:r>
            <a:endParaRPr b="1" i="0" sz="2500" u="none" cap="none" strike="noStrike">
              <a:solidFill>
                <a:srgbClr val="2DCD6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geb6e23311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725" y="1719963"/>
            <a:ext cx="51625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624791" y="467600"/>
            <a:ext cx="66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2DCD69"/>
                </a:solidFill>
                <a:latin typeface="Open Sans"/>
                <a:ea typeface="Open Sans"/>
                <a:cs typeface="Open Sans"/>
                <a:sym typeface="Open Sans"/>
              </a:rPr>
              <a:t>Handshake (aperto de mão) </a:t>
            </a:r>
            <a:endParaRPr b="1" i="0" sz="2400" u="none" cap="none" strike="noStrike">
              <a:solidFill>
                <a:srgbClr val="2DCD6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311700" y="1104125"/>
            <a:ext cx="85206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60">
                <a:latin typeface="Open Sans"/>
                <a:ea typeface="Open Sans"/>
                <a:cs typeface="Open Sans"/>
                <a:sym typeface="Open Sans"/>
              </a:rPr>
              <a:t>Servidor deve ouvir conexões socket recebidas por meio de socket TCP, em um endpoint e porta pré determinado, ex: meudominio.com/chat</a:t>
            </a:r>
            <a:endParaRPr sz="16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60">
                <a:latin typeface="Open Sans"/>
                <a:ea typeface="Open Sans"/>
                <a:cs typeface="Open Sans"/>
                <a:sym typeface="Open Sans"/>
              </a:rPr>
              <a:t>Client faz requisição para início handshake do websocket, através de uma requisição HTTP padrão e método GET. Após a solicitação o servidor pode aceitar ou rejeitar a conexão</a:t>
            </a:r>
            <a:endParaRPr sz="166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eb6e23311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eb6e23311e_0_19"/>
          <p:cNvSpPr txBox="1"/>
          <p:nvPr/>
        </p:nvSpPr>
        <p:spPr>
          <a:xfrm>
            <a:off x="624791" y="467600"/>
            <a:ext cx="66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2DCD69"/>
                </a:solidFill>
                <a:latin typeface="Open Sans"/>
                <a:ea typeface="Open Sans"/>
                <a:cs typeface="Open Sans"/>
                <a:sym typeface="Open Sans"/>
              </a:rPr>
              <a:t>Algumas vantagens</a:t>
            </a:r>
            <a:endParaRPr b="1" i="0" sz="2400" u="none" cap="none" strike="noStrike">
              <a:solidFill>
                <a:srgbClr val="2DCD6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geb6e23311e_0_19"/>
          <p:cNvSpPr txBox="1"/>
          <p:nvPr/>
        </p:nvSpPr>
        <p:spPr>
          <a:xfrm>
            <a:off x="855150" y="1180350"/>
            <a:ext cx="7433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Comunicação em tempo real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Comunicação bidirecional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Baixa latência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eb6e23311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eb6e23311e_0_7"/>
          <p:cNvSpPr txBox="1"/>
          <p:nvPr/>
        </p:nvSpPr>
        <p:spPr>
          <a:xfrm>
            <a:off x="624791" y="467600"/>
            <a:ext cx="66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2DCD69"/>
                </a:solidFill>
                <a:latin typeface="Open Sans"/>
                <a:ea typeface="Open Sans"/>
                <a:cs typeface="Open Sans"/>
                <a:sym typeface="Open Sans"/>
              </a:rPr>
              <a:t>Libs mais comuns para Nodejs</a:t>
            </a:r>
            <a:endParaRPr b="1" i="0" sz="2400" u="none" cap="none" strike="noStrike">
              <a:solidFill>
                <a:srgbClr val="2DCD6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geb6e23311e_0_7"/>
          <p:cNvSpPr txBox="1"/>
          <p:nvPr/>
        </p:nvSpPr>
        <p:spPr>
          <a:xfrm>
            <a:off x="855150" y="1180350"/>
            <a:ext cx="7433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ws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(implementação simples de ws e mais utilizada segundo downloads do npm )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socket.io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(abstrações pré implementadas, retry, reconnection, etc)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websocket-stream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(integrações node-stream com ws)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websocket-node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sockjs-node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624791" y="467600"/>
            <a:ext cx="66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2DCD69"/>
                </a:solidFill>
                <a:latin typeface="Open Sans"/>
                <a:ea typeface="Open Sans"/>
                <a:cs typeface="Open Sans"/>
                <a:sym typeface="Open Sans"/>
              </a:rPr>
              <a:t>Websocket na AWS API Gateway</a:t>
            </a:r>
            <a:endParaRPr b="1" i="0" sz="2400" u="none" cap="none" strike="noStrike">
              <a:solidFill>
                <a:srgbClr val="2DCD6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52049" y="1163250"/>
            <a:ext cx="720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Disponível desde 2018.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Podemos “triggar” lambdas com base em eventos websocket e utilizar para enviar e receber comunicações de forma bidirecional, ou até mesmo enviar mensagens para conexões com base em outros eventos.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 tipos de rotas, sendo: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$connect, executada quando há uma solicitação de conexão.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$disconnect, 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executada quando 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cliente se desconecta.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$default, 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executada quando cliente recebe uma mensagem e não é especificado nenhuma rota ou a rota informada não se encaixa em nenhuma.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custom , podemos criar nossas rotas personalizadas.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eb6e23311e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eb6e23311e_0_27"/>
          <p:cNvSpPr txBox="1"/>
          <p:nvPr/>
        </p:nvSpPr>
        <p:spPr>
          <a:xfrm>
            <a:off x="624791" y="467600"/>
            <a:ext cx="66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2DCD69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endParaRPr b="1" i="0" sz="2400" u="none" cap="none" strike="noStrike">
              <a:solidFill>
                <a:srgbClr val="2DCD6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eb6e23311e_0_27"/>
          <p:cNvSpPr txBox="1"/>
          <p:nvPr/>
        </p:nvSpPr>
        <p:spPr>
          <a:xfrm>
            <a:off x="552049" y="1163250"/>
            <a:ext cx="720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https://docs.aws.amazon.com/apigateway/latest/developerguide/apigateway-websocket-api-overview.html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400"/>
              <a:buFont typeface="Open Sans"/>
              <a:buChar char="●"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https://www.serverless.com/framework/docs/providers/aws/events/websocket/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