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Open Sans ExtraBold"/>
      <p:bold r:id="rId27"/>
      <p:boldItalic r:id="rId28"/>
    </p:embeddedFont>
    <p:embeddedFont>
      <p:font typeface="Open Sans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3" roundtripDataSignature="AMtx7mih7YRq0qATolBnH7fc3A++eE1I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OpenSansExtraBold-boldItalic.fntdata"/><Relationship Id="rId27" Type="http://schemas.openxmlformats.org/officeDocument/2006/relationships/font" Target="fonts/OpenSans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italic.fntdata"/><Relationship Id="rId30" Type="http://schemas.openxmlformats.org/officeDocument/2006/relationships/font" Target="fonts/OpenSans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OpenSans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1023f4c374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1023f4c374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023f4c374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1023f4c374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02743fb37f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102743fb37f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02743fb37f_1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102743fb37f_1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023f4c374c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g1023f4c374c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02743fb37f_1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2" name="Google Shape;152;g102743fb37f_1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02743fb37f_1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102743fb37f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102743fb37f_1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102743fb37f_1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02743fb37f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4" name="Google Shape;174;g102743fb37f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02743fb37f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02743fb37f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10298da7e6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9" name="Google Shape;189;g10298da7e6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fc5074d7dc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fc5074d7dc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02743fb37f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g102743fb37f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02743fb37f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g102743fb37f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02743fb37f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g102743fb37f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02743fb37f_1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102743fb37f_1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02743fb37f_1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g102743fb37f_1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023f4c37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g1023f4c37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Relationship Id="rId4" Type="http://schemas.openxmlformats.org/officeDocument/2006/relationships/hyperlink" Target="https://github.com/apache/lucene-solr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Relationship Id="rId4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jpg"/><Relationship Id="rId4" Type="http://schemas.openxmlformats.org/officeDocument/2006/relationships/image" Target="../media/image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jp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jpg"/><Relationship Id="rId4" Type="http://schemas.openxmlformats.org/officeDocument/2006/relationships/hyperlink" Target="https://brasil.io/home/" TargetMode="External"/><Relationship Id="rId5" Type="http://schemas.openxmlformats.org/officeDocument/2006/relationships/hyperlink" Target="https://data.brasil.io/dataset/covid19/caso_full.csv.gz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Relationship Id="rId4" Type="http://schemas.openxmlformats.org/officeDocument/2006/relationships/image" Target="../media/image1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6172" l="44412" r="2776" t="1974"/>
          <a:stretch/>
        </p:blipFill>
        <p:spPr>
          <a:xfrm>
            <a:off x="0" y="0"/>
            <a:ext cx="9144003" cy="596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9500" y="977712"/>
            <a:ext cx="6565002" cy="30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1023f4c374c_0_6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1023f4c374c_0_6"/>
          <p:cNvSpPr txBox="1"/>
          <p:nvPr>
            <p:ph idx="1" type="subTitle"/>
          </p:nvPr>
        </p:nvSpPr>
        <p:spPr>
          <a:xfrm>
            <a:off x="311700" y="1646750"/>
            <a:ext cx="8520600" cy="23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Pipeline de processamento de dados do lado do servidor que faz a ingestão de dados a partir de inúmeras fontes simultaneamente, transforma-os e envia-os para o Elasticsearch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9" name="Google Shape;119;g1023f4c374c_0_6"/>
          <p:cNvSpPr txBox="1"/>
          <p:nvPr/>
        </p:nvSpPr>
        <p:spPr>
          <a:xfrm>
            <a:off x="410700" y="369675"/>
            <a:ext cx="832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Logstash</a:t>
            </a:r>
            <a:endParaRPr b="0" i="0" sz="4800" u="none" cap="none" strike="noStrike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g1023f4c374c_0_12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1023f4c374c_0_12"/>
          <p:cNvSpPr txBox="1"/>
          <p:nvPr>
            <p:ph idx="1" type="subTitle"/>
          </p:nvPr>
        </p:nvSpPr>
        <p:spPr>
          <a:xfrm>
            <a:off x="311700" y="1646750"/>
            <a:ext cx="8520600" cy="23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Permite que os usuários visualizem os dados com diagramas e gráficos no Elasticsearch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g1023f4c374c_0_12"/>
          <p:cNvSpPr txBox="1"/>
          <p:nvPr/>
        </p:nvSpPr>
        <p:spPr>
          <a:xfrm>
            <a:off x="410700" y="369675"/>
            <a:ext cx="832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Kibana</a:t>
            </a:r>
            <a:endParaRPr b="0" i="0" sz="4800" u="none" cap="none" strike="noStrike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1" name="Google Shape;131;g102743fb37f_1_58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102743fb37f_1_58"/>
          <p:cNvSpPr txBox="1"/>
          <p:nvPr>
            <p:ph idx="1" type="subTitle"/>
          </p:nvPr>
        </p:nvSpPr>
        <p:spPr>
          <a:xfrm>
            <a:off x="311700" y="1108575"/>
            <a:ext cx="8520600" cy="23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“Comece explorando seus dados com visualizações impressionantes no Kibana, desde gráficos de waffle e mapas de calor até análise de séries temporais e muito mais. Use dashboards pré-configurados para suas diversas fontes de dados, crie apresentações ao vivo para destacar KPIs e gerencie a implantação em uma única UI”</a:t>
            </a:r>
            <a:endParaRPr sz="12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3" name="Google Shape;133;g102743fb37f_1_58"/>
          <p:cNvSpPr txBox="1"/>
          <p:nvPr/>
        </p:nvSpPr>
        <p:spPr>
          <a:xfrm>
            <a:off x="410700" y="369675"/>
            <a:ext cx="832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Kibana</a:t>
            </a:r>
            <a:endParaRPr b="0" i="0" sz="4800" u="none" cap="none" strike="noStrike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34" name="Google Shape;134;g102743fb37f_1_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61550" y="1829125"/>
            <a:ext cx="4163774" cy="28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102743fb37f_1_49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102743fb37f_1_49"/>
          <p:cNvSpPr txBox="1"/>
          <p:nvPr>
            <p:ph idx="1" type="subTitle"/>
          </p:nvPr>
        </p:nvSpPr>
        <p:spPr>
          <a:xfrm>
            <a:off x="311700" y="1646750"/>
            <a:ext cx="8520600" cy="23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marR="152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Permite armazenar, buscar e analisar com facilidade e em escala.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</a:rPr>
              <a:t>Mecanismo de busca e análise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Desenvolvido em Java sob a biblioteca </a:t>
            </a:r>
            <a:r>
              <a:rPr lang="pt-BR" sz="1600" u="sng">
                <a:solidFill>
                  <a:schemeClr val="accent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Apache Lucene</a:t>
            </a:r>
            <a:endParaRPr sz="1600">
              <a:solidFill>
                <a:schemeClr val="accen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Solução NoSQL 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Schema less/free (Orientado a documentos)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API Rest (inclusão, consulta, remoção, atualização)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Distribuído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Inteligência para encontrar resultados aproximados com a pesquisa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1" name="Google Shape;141;g102743fb37f_1_49"/>
          <p:cNvSpPr txBox="1"/>
          <p:nvPr/>
        </p:nvSpPr>
        <p:spPr>
          <a:xfrm>
            <a:off x="410700" y="369675"/>
            <a:ext cx="832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Elasticsearch</a:t>
            </a:r>
            <a:endParaRPr b="0" i="0" sz="4800" u="none" cap="none" strike="noStrike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g1023f4c374c_0_45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1023f4c374c_0_45"/>
          <p:cNvSpPr txBox="1"/>
          <p:nvPr>
            <p:ph idx="1" type="subTitle"/>
          </p:nvPr>
        </p:nvSpPr>
        <p:spPr>
          <a:xfrm>
            <a:off x="311700" y="1590700"/>
            <a:ext cx="85206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Node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Cluster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Index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Document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Shard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48" name="Google Shape;148;g1023f4c374c_0_45"/>
          <p:cNvSpPr txBox="1"/>
          <p:nvPr/>
        </p:nvSpPr>
        <p:spPr>
          <a:xfrm>
            <a:off x="410700" y="369675"/>
            <a:ext cx="832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Termos do elasticsearch</a:t>
            </a:r>
            <a:endParaRPr b="0" i="0" sz="4800" u="none" cap="none" strike="noStrike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49" name="Google Shape;149;g1023f4c374c_0_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91325" y="1485625"/>
            <a:ext cx="4942525" cy="196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g102743fb37f_1_84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102743fb37f_1_84"/>
          <p:cNvSpPr txBox="1"/>
          <p:nvPr>
            <p:ph idx="1" type="subTitle"/>
          </p:nvPr>
        </p:nvSpPr>
        <p:spPr>
          <a:xfrm>
            <a:off x="311700" y="1149225"/>
            <a:ext cx="85206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ma instância de elasticsearch. Ele é criado quando uma instância de elasticsearch começa.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g102743fb37f_1_84"/>
          <p:cNvSpPr txBox="1"/>
          <p:nvPr/>
        </p:nvSpPr>
        <p:spPr>
          <a:xfrm>
            <a:off x="410700" y="369675"/>
            <a:ext cx="832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Node</a:t>
            </a:r>
            <a:endParaRPr b="0" i="0" sz="4800" u="none" cap="none" strike="noStrike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g102743fb37f_1_78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102743fb37f_1_78"/>
          <p:cNvSpPr txBox="1"/>
          <p:nvPr>
            <p:ph idx="1" type="subTitle"/>
          </p:nvPr>
        </p:nvSpPr>
        <p:spPr>
          <a:xfrm>
            <a:off x="311700" y="1352450"/>
            <a:ext cx="85206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Um cluster é uma coleção de Nodes que, juntos, contém dados e fornece recursos de indexação e pesquisa combinados.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g102743fb37f_1_78"/>
          <p:cNvSpPr txBox="1"/>
          <p:nvPr/>
        </p:nvSpPr>
        <p:spPr>
          <a:xfrm>
            <a:off x="410700" y="369675"/>
            <a:ext cx="832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Cluster</a:t>
            </a:r>
            <a:endParaRPr b="0" i="0" sz="4800" u="none" cap="none" strike="noStrike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64" name="Google Shape;164;g102743fb37f_1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48525" y="2300450"/>
            <a:ext cx="5446949" cy="24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102743fb37f_1_90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102743fb37f_1_90"/>
          <p:cNvSpPr txBox="1"/>
          <p:nvPr>
            <p:ph idx="1" type="subTitle"/>
          </p:nvPr>
        </p:nvSpPr>
        <p:spPr>
          <a:xfrm>
            <a:off x="311700" y="1149225"/>
            <a:ext cx="85206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</a:rPr>
              <a:t>Um índice é uma coleção de documentos com características semelhantes. </a:t>
            </a:r>
            <a:endParaRPr sz="1600">
              <a:solidFill>
                <a:srgbClr val="343741"/>
              </a:solidFill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</a:rPr>
              <a:t>Operações de indexação, pesquisa, atualização e exclusão são feitas em cima de um índice. 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1" name="Google Shape;171;g102743fb37f_1_90"/>
          <p:cNvSpPr txBox="1"/>
          <p:nvPr/>
        </p:nvSpPr>
        <p:spPr>
          <a:xfrm>
            <a:off x="410700" y="369675"/>
            <a:ext cx="832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Index</a:t>
            </a:r>
            <a:endParaRPr b="0" i="0" sz="4800" u="none" cap="none" strike="noStrike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g102743fb37f_1_96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102743fb37f_1_96"/>
          <p:cNvSpPr txBox="1"/>
          <p:nvPr>
            <p:ph idx="1" type="subTitle"/>
          </p:nvPr>
        </p:nvSpPr>
        <p:spPr>
          <a:xfrm>
            <a:off x="311700" y="1149225"/>
            <a:ext cx="85206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É a unidade básica de informação que pode ser indexada. É expresso no par JSON (chave: valor). '{“Usuário”: “nullcon”}'. Cada documento está associado a um tipo e id único.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78" name="Google Shape;178;g102743fb37f_1_96"/>
          <p:cNvSpPr txBox="1"/>
          <p:nvPr/>
        </p:nvSpPr>
        <p:spPr>
          <a:xfrm>
            <a:off x="410700" y="369675"/>
            <a:ext cx="832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Document</a:t>
            </a:r>
            <a:endParaRPr b="0" i="0" sz="4800" u="none" cap="none" strike="noStrike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102743fb37f_2_4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102743fb37f_2_4"/>
          <p:cNvSpPr txBox="1"/>
          <p:nvPr>
            <p:ph idx="1" type="subTitle"/>
          </p:nvPr>
        </p:nvSpPr>
        <p:spPr>
          <a:xfrm>
            <a:off x="311700" y="1149225"/>
            <a:ext cx="85206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170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Georgia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O elasticsearch utiliza de </a:t>
            </a: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índices</a:t>
            </a: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 invertidos para ter mais performance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Quebra todos os termos de um documento em tokens e os “normaliza” através de um processo de Analyzer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g102743fb37f_2_4"/>
          <p:cNvSpPr txBox="1"/>
          <p:nvPr/>
        </p:nvSpPr>
        <p:spPr>
          <a:xfrm>
            <a:off x="410700" y="369675"/>
            <a:ext cx="832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Buscas e performance</a:t>
            </a:r>
            <a:endParaRPr b="0" i="0" sz="4800" u="none" cap="none" strike="noStrike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86" name="Google Shape;186;g102743fb37f_2_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1638" y="2428600"/>
            <a:ext cx="4820725" cy="1801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2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2"/>
          <p:cNvSpPr txBox="1"/>
          <p:nvPr>
            <p:ph idx="1" type="subTitle"/>
          </p:nvPr>
        </p:nvSpPr>
        <p:spPr>
          <a:xfrm>
            <a:off x="346750" y="33123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4265"/>
              <a:buFont typeface="Arial"/>
              <a:buNone/>
            </a:pPr>
            <a:r>
              <a:rPr b="1" lang="pt-BR" sz="3210">
                <a:latin typeface="Open Sans"/>
                <a:ea typeface="Open Sans"/>
                <a:cs typeface="Open Sans"/>
                <a:sym typeface="Open Sans"/>
              </a:rPr>
              <a:t>Gabriel Prando</a:t>
            </a:r>
            <a:endParaRPr b="1" sz="321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982"/>
              <a:buFont typeface="Arial"/>
              <a:buNone/>
            </a:pPr>
            <a:r>
              <a:t/>
            </a:r>
            <a:endParaRPr b="1" sz="2157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Apresentação — 19/11/2021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8750"/>
              <a:buFont typeface="Arial"/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75000"/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" name="Google Shape;62;p2"/>
          <p:cNvSpPr txBox="1"/>
          <p:nvPr/>
        </p:nvSpPr>
        <p:spPr>
          <a:xfrm>
            <a:off x="410700" y="1038800"/>
            <a:ext cx="8322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Elastic Stack</a:t>
            </a:r>
            <a:endParaRPr sz="4800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24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Introdução ElasticSearch, LogStash, Kibana e Beats</a:t>
            </a:r>
            <a:endParaRPr sz="2400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10298da7e65_0_1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g10298da7e65_0_1"/>
          <p:cNvSpPr txBox="1"/>
          <p:nvPr>
            <p:ph idx="1" type="subTitle"/>
          </p:nvPr>
        </p:nvSpPr>
        <p:spPr>
          <a:xfrm>
            <a:off x="311700" y="1149225"/>
            <a:ext cx="8520600" cy="33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Processar </a:t>
            </a: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csv de dados com o logstash usando o plugin logstash-filter-csv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○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Dataset de dados de covid no brasil retirado do </a:t>
            </a:r>
            <a:r>
              <a:rPr lang="pt-BR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brasil.io</a:t>
            </a:r>
            <a:endParaRPr/>
          </a:p>
          <a:p>
            <a:pPr indent="-330200" lvl="1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○"/>
            </a:pPr>
            <a:r>
              <a:rPr lang="pt-BR" sz="16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5"/>
              </a:rPr>
              <a:t>https://data.brasil.io/dataset/covid19/caso_full.csv.gz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Importar dados para o elasticsearch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Visualizar no kibana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3" name="Google Shape;193;g10298da7e65_0_1"/>
          <p:cNvSpPr txBox="1"/>
          <p:nvPr/>
        </p:nvSpPr>
        <p:spPr>
          <a:xfrm>
            <a:off x="410700" y="369675"/>
            <a:ext cx="832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Exemplo</a:t>
            </a:r>
            <a:endParaRPr sz="4800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Google Shape;198;p9"/>
          <p:cNvPicPr preferRelativeResize="0"/>
          <p:nvPr/>
        </p:nvPicPr>
        <p:blipFill rotWithShape="1">
          <a:blip r:embed="rId3">
            <a:alphaModFix/>
          </a:blip>
          <a:srcRect b="6172" l="44412" r="2776" t="1974"/>
          <a:stretch/>
        </p:blipFill>
        <p:spPr>
          <a:xfrm>
            <a:off x="0" y="0"/>
            <a:ext cx="9144003" cy="5964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9500" y="520512"/>
            <a:ext cx="6565002" cy="303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gfc5074d7dc_0_6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gfc5074d7dc_0_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Conceitos sobre a stack.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Funcionamento e arquitetura elasticsearch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Exemplo.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latin typeface="Open Sans"/>
                <a:ea typeface="Open Sans"/>
                <a:cs typeface="Open Sans"/>
                <a:sym typeface="Open Sans"/>
              </a:rPr>
              <a:t>Perguntas e dúvidas.</a:t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9" name="Google Shape;69;gfc5074d7dc_0_6"/>
          <p:cNvSpPr txBox="1"/>
          <p:nvPr>
            <p:ph type="title"/>
          </p:nvPr>
        </p:nvSpPr>
        <p:spPr>
          <a:xfrm>
            <a:off x="311700" y="168175"/>
            <a:ext cx="8520600" cy="70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pt-BR" sz="48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 que iremos ver?</a:t>
            </a:r>
            <a:endParaRPr sz="2400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0" name="Google Shape;70;gfc5074d7dc_0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49800" y="1037513"/>
            <a:ext cx="3358925" cy="335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g102743fb37f_1_15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g102743fb37f_1_15"/>
          <p:cNvSpPr txBox="1"/>
          <p:nvPr>
            <p:ph idx="1" type="subTitle"/>
          </p:nvPr>
        </p:nvSpPr>
        <p:spPr>
          <a:xfrm>
            <a:off x="311700" y="1338400"/>
            <a:ext cx="8520600" cy="23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Nasceu de um conjunto de projetos open source chamado “ELK” que era formado pelo </a:t>
            </a:r>
            <a:r>
              <a:rPr b="1"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lasticsearch, </a:t>
            </a:r>
            <a:r>
              <a:rPr b="1"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ogstash e </a:t>
            </a:r>
            <a:r>
              <a:rPr b="1"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K</a:t>
            </a: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ibana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7" name="Google Shape;77;g102743fb37f_1_15"/>
          <p:cNvSpPr txBox="1"/>
          <p:nvPr/>
        </p:nvSpPr>
        <p:spPr>
          <a:xfrm>
            <a:off x="410700" y="369675"/>
            <a:ext cx="832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 que é Elastic Stack?</a:t>
            </a:r>
            <a:endParaRPr b="0" i="0" sz="4800" u="none" cap="none" strike="noStrike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g102743fb37f_1_27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g102743fb37f_1_27"/>
          <p:cNvSpPr txBox="1"/>
          <p:nvPr>
            <p:ph idx="1" type="subTitle"/>
          </p:nvPr>
        </p:nvSpPr>
        <p:spPr>
          <a:xfrm>
            <a:off x="311700" y="1338400"/>
            <a:ext cx="8520600" cy="23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Nasceu de um conjunto de projetos open source chamado “ELK” que era formado pelo </a:t>
            </a:r>
            <a:r>
              <a:rPr b="1"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lasticsearch, </a:t>
            </a:r>
            <a:r>
              <a:rPr b="1"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ogstash e </a:t>
            </a:r>
            <a:r>
              <a:rPr b="1"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K</a:t>
            </a: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ibana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Uma solução bem completa para várias áreas no universo de tecnologia, visando </a:t>
            </a:r>
            <a:r>
              <a:rPr b="1"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ingerir, analisar, pesquisar e visualizar todo tipo de dados em escala</a:t>
            </a: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. Pode ser utilizada como ferramenta de pesquisa e consulta de dados, monitoramento de aplicações e análise de logs, aprendizagem de máquina 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g102743fb37f_1_27"/>
          <p:cNvSpPr txBox="1"/>
          <p:nvPr/>
        </p:nvSpPr>
        <p:spPr>
          <a:xfrm>
            <a:off x="410700" y="369675"/>
            <a:ext cx="832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 que é Elastic Stack?</a:t>
            </a:r>
            <a:endParaRPr b="0" i="0" sz="4800" u="none" cap="none" strike="noStrike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g102743fb37f_1_21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g102743fb37f_1_21"/>
          <p:cNvSpPr txBox="1"/>
          <p:nvPr>
            <p:ph idx="1" type="subTitle"/>
          </p:nvPr>
        </p:nvSpPr>
        <p:spPr>
          <a:xfrm>
            <a:off x="311700" y="1338400"/>
            <a:ext cx="8520600" cy="23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Nasceu de um conjunto de projetos open source chamado “ELK” que era formado pelo </a:t>
            </a:r>
            <a:r>
              <a:rPr b="1"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lasticsearch, </a:t>
            </a:r>
            <a:r>
              <a:rPr b="1"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ogstash e </a:t>
            </a:r>
            <a:r>
              <a:rPr b="1"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K</a:t>
            </a: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ibana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Uma solução bem completa para várias áreas no universo de tecnologia, visando </a:t>
            </a:r>
            <a:r>
              <a:rPr b="1"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ingerir, analisar, pesquisar e visualizar </a:t>
            </a:r>
            <a:r>
              <a:rPr b="1"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todo tipo de dados em escala</a:t>
            </a: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. Pode ser utilizada como ferramenta de pesquisa e consulta de dados, monitoramento de aplicações e análise de logs, aprendizagem de máquina 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Permite que seja criado dashboards para análise dos dados, alarmes para monitoramento de comportamentos indesejáveis, entre várias outras funcionalidades.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g102743fb37f_1_21"/>
          <p:cNvSpPr txBox="1"/>
          <p:nvPr/>
        </p:nvSpPr>
        <p:spPr>
          <a:xfrm>
            <a:off x="410700" y="369675"/>
            <a:ext cx="832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O que é Elastic Stack?</a:t>
            </a:r>
            <a:endParaRPr b="0" i="0" sz="4800" u="none" cap="none" strike="noStrike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g102743fb37f_1_33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102743fb37f_1_33"/>
          <p:cNvSpPr txBox="1"/>
          <p:nvPr>
            <p:ph idx="1" type="subTitle"/>
          </p:nvPr>
        </p:nvSpPr>
        <p:spPr>
          <a:xfrm>
            <a:off x="311700" y="1450500"/>
            <a:ext cx="8520600" cy="23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Conjunto ferramental que pode nos ajudar a fazer aplicações mais escaláveis e robustas, bem como acompanhar o desempenho dos nossos produtos e auxiliar em possíveis futuras tomadas de decisões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g102743fb37f_1_33"/>
          <p:cNvSpPr txBox="1"/>
          <p:nvPr/>
        </p:nvSpPr>
        <p:spPr>
          <a:xfrm>
            <a:off x="410700" y="369675"/>
            <a:ext cx="832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Em resumo</a:t>
            </a:r>
            <a:endParaRPr b="0" i="0" sz="4800" u="none" cap="none" strike="noStrike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g102743fb37f_1_41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g102743fb37f_1_41"/>
          <p:cNvSpPr txBox="1"/>
          <p:nvPr/>
        </p:nvSpPr>
        <p:spPr>
          <a:xfrm>
            <a:off x="410700" y="369675"/>
            <a:ext cx="832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Composição</a:t>
            </a:r>
            <a:endParaRPr b="0" i="0" sz="4800" u="none" cap="none" strike="noStrike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  <p:pic>
        <p:nvPicPr>
          <p:cNvPr id="105" name="Google Shape;105;g102743fb37f_1_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2975" y="1499675"/>
            <a:ext cx="8458051" cy="270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g1023f4c374c_0_0"/>
          <p:cNvPicPr preferRelativeResize="0"/>
          <p:nvPr/>
        </p:nvPicPr>
        <p:blipFill rotWithShape="1">
          <a:blip r:embed="rId3">
            <a:alphaModFix/>
          </a:blip>
          <a:srcRect b="0" l="33333" r="0" t="0"/>
          <a:stretch/>
        </p:blipFill>
        <p:spPr>
          <a:xfrm>
            <a:off x="0" y="0"/>
            <a:ext cx="914399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g1023f4c374c_0_0"/>
          <p:cNvSpPr txBox="1"/>
          <p:nvPr>
            <p:ph idx="1" type="subTitle"/>
          </p:nvPr>
        </p:nvSpPr>
        <p:spPr>
          <a:xfrm>
            <a:off x="311700" y="1646750"/>
            <a:ext cx="8520600" cy="23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Agentes de dados com a única finalidade de enviar dados de diversas fontes para o Logstash ou o Elasticsearch.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Ficam nos seus servidores, com os seus containers, ou são implantados como funções.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33020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DCD69"/>
              </a:buClr>
              <a:buSzPts val="1600"/>
              <a:buFont typeface="Open Sans"/>
              <a:buChar char="●"/>
            </a:pPr>
            <a:r>
              <a:rPr lang="pt-BR" sz="1600">
                <a:solidFill>
                  <a:srgbClr val="343741"/>
                </a:solidFill>
                <a:latin typeface="Open Sans"/>
                <a:ea typeface="Open Sans"/>
                <a:cs typeface="Open Sans"/>
                <a:sym typeface="Open Sans"/>
              </a:rPr>
              <a:t>Pode enviar os dados diretos ao elasticsearch, mas caso precise processar antes do envio, pode ser enviado ao logstash.</a:t>
            </a:r>
            <a:endParaRPr sz="1600">
              <a:solidFill>
                <a:srgbClr val="34374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2" name="Google Shape;112;g1023f4c374c_0_0"/>
          <p:cNvSpPr txBox="1"/>
          <p:nvPr/>
        </p:nvSpPr>
        <p:spPr>
          <a:xfrm>
            <a:off x="410700" y="369675"/>
            <a:ext cx="8322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800">
                <a:solidFill>
                  <a:srgbClr val="2DCD69"/>
                </a:solidFill>
                <a:latin typeface="Open Sans ExtraBold"/>
                <a:ea typeface="Open Sans ExtraBold"/>
                <a:cs typeface="Open Sans ExtraBold"/>
                <a:sym typeface="Open Sans ExtraBold"/>
              </a:rPr>
              <a:t>Beats</a:t>
            </a:r>
            <a:endParaRPr b="0" i="0" sz="4800" u="none" cap="none" strike="noStrike">
              <a:solidFill>
                <a:srgbClr val="2DCD69"/>
              </a:solidFill>
              <a:latin typeface="Open Sans ExtraBold"/>
              <a:ea typeface="Open Sans ExtraBold"/>
              <a:cs typeface="Open Sans ExtraBold"/>
              <a:sym typeface="Open Sans Extra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