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5" r:id="rId4"/>
    <p:sldId id="266" r:id="rId5"/>
    <p:sldId id="267" r:id="rId6"/>
    <p:sldId id="259" r:id="rId7"/>
    <p:sldId id="260" r:id="rId8"/>
    <p:sldId id="269" r:id="rId9"/>
    <p:sldId id="280" r:id="rId10"/>
    <p:sldId id="289" r:id="rId11"/>
    <p:sldId id="271" r:id="rId12"/>
    <p:sldId id="263" r:id="rId13"/>
    <p:sldId id="284" r:id="rId14"/>
    <p:sldId id="261" r:id="rId15"/>
    <p:sldId id="281" r:id="rId16"/>
    <p:sldId id="283" r:id="rId17"/>
    <p:sldId id="282" r:id="rId18"/>
    <p:sldId id="273" r:id="rId19"/>
    <p:sldId id="292" r:id="rId20"/>
    <p:sldId id="277" r:id="rId21"/>
    <p:sldId id="286" r:id="rId22"/>
    <p:sldId id="287" r:id="rId23"/>
    <p:sldId id="288" r:id="rId24"/>
    <p:sldId id="278" r:id="rId25"/>
    <p:sldId id="285" r:id="rId26"/>
    <p:sldId id="262" r:id="rId27"/>
    <p:sldId id="27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3</a:t>
            </a:fld>
            <a:endParaRPr lang="en-US"/>
          </a:p>
        </p:txBody>
      </p:sp>
    </p:spTree>
    <p:extLst>
      <p:ext uri="{BB962C8B-B14F-4D97-AF65-F5344CB8AC3E}">
        <p14:creationId xmlns:p14="http://schemas.microsoft.com/office/powerpoint/2010/main" val="7522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The TPC-H dataset provides a set of schemas to support the TPC Benchmark™ H (TPC-H). TPC-H is a database benchmark used to measure the performance of highly-complex decision support databases.</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20</a:t>
            </a:fld>
            <a:endParaRPr lang="en-US"/>
          </a:p>
        </p:txBody>
      </p:sp>
    </p:spTree>
    <p:extLst>
      <p:ext uri="{BB962C8B-B14F-4D97-AF65-F5344CB8AC3E}">
        <p14:creationId xmlns:p14="http://schemas.microsoft.com/office/powerpoint/2010/main" val="255037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ub.docker.com/repositories/gprasad09" TargetMode="External"/><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30621" y="77568"/>
            <a:ext cx="10515600" cy="1325563"/>
          </a:xfrm>
        </p:spPr>
        <p:txBody>
          <a:bodyPr/>
          <a:lstStyle/>
          <a:p>
            <a:r>
              <a:rPr lang="en-US" dirty="0"/>
              <a:t>Implementation: Steps (3-5)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630622" y="1403131"/>
            <a:ext cx="6148550" cy="5013435"/>
          </a:xfrm>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a:t>
            </a:r>
          </a:p>
          <a:p>
            <a:pPr lvl="2"/>
            <a:r>
              <a:rPr lang="en-US" dirty="0"/>
              <a:t>Slaves list, Spark path</a:t>
            </a:r>
          </a:p>
          <a:p>
            <a:pPr lvl="1"/>
            <a:r>
              <a:rPr lang="en-US" dirty="0"/>
              <a:t>Library and tools installation such as Jupyter, matplotlib etc.</a:t>
            </a:r>
          </a:p>
          <a:p>
            <a:pPr lvl="1"/>
            <a:endParaRPr lang="en-US" dirty="0"/>
          </a:p>
          <a:p>
            <a:pPr>
              <a:buFont typeface="Wingdings" panose="05000000000000000000" pitchFamily="2" charset="2"/>
              <a:buChar char="§"/>
            </a:pPr>
            <a:r>
              <a:rPr lang="en-US" dirty="0"/>
              <a:t>Automate cluster creation tasks</a:t>
            </a:r>
          </a:p>
          <a:p>
            <a:pPr lvl="1"/>
            <a:r>
              <a:rPr lang="en-US" dirty="0"/>
              <a:t>Manager and workers as docker services with docker stack</a:t>
            </a:r>
          </a:p>
          <a:p>
            <a:pPr lvl="1"/>
            <a:r>
              <a:rPr lang="en-US" dirty="0"/>
              <a:t>Automate configuration with shell scripts, docker images/compose</a:t>
            </a:r>
          </a:p>
        </p:txBody>
      </p:sp>
      <p:pic>
        <p:nvPicPr>
          <p:cNvPr id="13" name="Picture 12">
            <a:extLst>
              <a:ext uri="{FF2B5EF4-FFF2-40B4-BE49-F238E27FC236}">
                <a16:creationId xmlns:a16="http://schemas.microsoft.com/office/drawing/2014/main" id="{7C471CC6-78BE-F49D-14BD-726FB8DA825A}"/>
              </a:ext>
            </a:extLst>
          </p:cNvPr>
          <p:cNvPicPr>
            <a:picLocks noChangeAspect="1"/>
          </p:cNvPicPr>
          <p:nvPr/>
        </p:nvPicPr>
        <p:blipFill>
          <a:blip r:embed="rId2"/>
          <a:stretch>
            <a:fillRect/>
          </a:stretch>
        </p:blipFill>
        <p:spPr>
          <a:xfrm>
            <a:off x="6951115" y="1679685"/>
            <a:ext cx="4105275" cy="723900"/>
          </a:xfrm>
          <a:prstGeom prst="rect">
            <a:avLst/>
          </a:prstGeom>
        </p:spPr>
      </p:pic>
      <p:pic>
        <p:nvPicPr>
          <p:cNvPr id="15" name="Picture 14">
            <a:extLst>
              <a:ext uri="{FF2B5EF4-FFF2-40B4-BE49-F238E27FC236}">
                <a16:creationId xmlns:a16="http://schemas.microsoft.com/office/drawing/2014/main" id="{D50CC109-A3EA-C912-669D-0DFA64575E80}"/>
              </a:ext>
            </a:extLst>
          </p:cNvPr>
          <p:cNvPicPr>
            <a:picLocks noChangeAspect="1"/>
          </p:cNvPicPr>
          <p:nvPr/>
        </p:nvPicPr>
        <p:blipFill>
          <a:blip r:embed="rId3"/>
          <a:stretch>
            <a:fillRect/>
          </a:stretch>
        </p:blipFill>
        <p:spPr>
          <a:xfrm>
            <a:off x="7006368" y="3207872"/>
            <a:ext cx="3912656" cy="1142970"/>
          </a:xfrm>
          <a:prstGeom prst="rect">
            <a:avLst/>
          </a:prstGeom>
        </p:spPr>
      </p:pic>
    </p:spTree>
    <p:extLst>
      <p:ext uri="{BB962C8B-B14F-4D97-AF65-F5344CB8AC3E}">
        <p14:creationId xmlns:p14="http://schemas.microsoft.com/office/powerpoint/2010/main" val="334774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199" y="557189"/>
            <a:ext cx="3422905" cy="5567891"/>
          </a:xfrm>
        </p:spPr>
        <p:txBody>
          <a:bodyPr vert="horz" lIns="91440" tIns="45720" rIns="91440" bIns="45720" rtlCol="0">
            <a:normAutofit/>
          </a:bodyPr>
          <a:lstStyle/>
          <a:p>
            <a:r>
              <a:rPr lang="en-US" kern="1200" dirty="0">
                <a:latin typeface="+mj-lt"/>
                <a:ea typeface="+mj-ea"/>
                <a:cs typeface="+mj-cs"/>
              </a:rPr>
              <a:t>Development Strategy</a:t>
            </a:r>
          </a:p>
        </p:txBody>
      </p:sp>
      <p:grpSp>
        <p:nvGrpSpPr>
          <p:cNvPr id="15" name="Group 14">
            <a:extLst>
              <a:ext uri="{FF2B5EF4-FFF2-40B4-BE49-F238E27FC236}">
                <a16:creationId xmlns:a16="http://schemas.microsoft.com/office/drawing/2014/main" id="{70D99E1D-0852-0BDB-A53F-1DF027851A60}"/>
              </a:ext>
            </a:extLst>
          </p:cNvPr>
          <p:cNvGrpSpPr/>
          <p:nvPr/>
        </p:nvGrpSpPr>
        <p:grpSpPr>
          <a:xfrm>
            <a:off x="4443881" y="1013863"/>
            <a:ext cx="6974033" cy="5111217"/>
            <a:chOff x="4400011" y="1263786"/>
            <a:chExt cx="6906491" cy="4938480"/>
          </a:xfrm>
        </p:grpSpPr>
        <p:sp>
          <p:nvSpPr>
            <p:cNvPr id="4" name="Freeform: Shape 3">
              <a:extLst>
                <a:ext uri="{FF2B5EF4-FFF2-40B4-BE49-F238E27FC236}">
                  <a16:creationId xmlns:a16="http://schemas.microsoft.com/office/drawing/2014/main" id="{A8D0E23F-7CFE-3506-5895-23F7C770E2A0}"/>
                </a:ext>
              </a:extLst>
            </p:cNvPr>
            <p:cNvSpPr/>
            <p:nvPr/>
          </p:nvSpPr>
          <p:spPr>
            <a:xfrm>
              <a:off x="4400011" y="1499946"/>
              <a:ext cx="6906491" cy="1461600"/>
            </a:xfrm>
            <a:custGeom>
              <a:avLst/>
              <a:gdLst>
                <a:gd name="connsiteX0" fmla="*/ 0 w 6906491"/>
                <a:gd name="connsiteY0" fmla="*/ 0 h 1461600"/>
                <a:gd name="connsiteX1" fmla="*/ 6906491 w 6906491"/>
                <a:gd name="connsiteY1" fmla="*/ 0 h 1461600"/>
                <a:gd name="connsiteX2" fmla="*/ 6906491 w 6906491"/>
                <a:gd name="connsiteY2" fmla="*/ 1461600 h 1461600"/>
                <a:gd name="connsiteX3" fmla="*/ 0 w 6906491"/>
                <a:gd name="connsiteY3" fmla="*/ 1461600 h 1461600"/>
                <a:gd name="connsiteX4" fmla="*/ 0 w 6906491"/>
                <a:gd name="connsiteY4" fmla="*/ 0 h 146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1461600">
                  <a:moveTo>
                    <a:pt x="0" y="0"/>
                  </a:moveTo>
                  <a:lnTo>
                    <a:pt x="6906491" y="0"/>
                  </a:lnTo>
                  <a:lnTo>
                    <a:pt x="6906491" y="1461600"/>
                  </a:lnTo>
                  <a:lnTo>
                    <a:pt x="0" y="14616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Manually created containers in all host machines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Manually performed configuration on containers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Built fully functional Spark cluster</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Observed manual activities </a:t>
              </a:r>
              <a:endParaRPr lang="en-US" sz="1600" kern="1200"/>
            </a:p>
          </p:txBody>
        </p:sp>
        <p:sp>
          <p:nvSpPr>
            <p:cNvPr id="5" name="Freeform: Shape 4">
              <a:extLst>
                <a:ext uri="{FF2B5EF4-FFF2-40B4-BE49-F238E27FC236}">
                  <a16:creationId xmlns:a16="http://schemas.microsoft.com/office/drawing/2014/main" id="{2433BD1C-27FF-CB8C-9B5A-3A85ACC561DC}"/>
                </a:ext>
              </a:extLst>
            </p:cNvPr>
            <p:cNvSpPr/>
            <p:nvPr/>
          </p:nvSpPr>
          <p:spPr>
            <a:xfrm>
              <a:off x="4745335" y="126378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dirty="0">
                  <a:solidFill>
                    <a:schemeClr val="lt1"/>
                  </a:solidFill>
                  <a:latin typeface="+mn-lt"/>
                  <a:ea typeface="+mn-ea"/>
                  <a:cs typeface="+mn-cs"/>
                </a:rPr>
                <a:t>Iteration 1: Manual execution</a:t>
              </a:r>
              <a:endParaRPr lang="en-US" sz="1600" kern="1200" dirty="0"/>
            </a:p>
          </p:txBody>
        </p:sp>
        <p:sp>
          <p:nvSpPr>
            <p:cNvPr id="6" name="Freeform: Shape 5">
              <a:extLst>
                <a:ext uri="{FF2B5EF4-FFF2-40B4-BE49-F238E27FC236}">
                  <a16:creationId xmlns:a16="http://schemas.microsoft.com/office/drawing/2014/main" id="{2BD88CF4-FCD4-4D10-4B39-D8CA28FF014B}"/>
                </a:ext>
              </a:extLst>
            </p:cNvPr>
            <p:cNvSpPr/>
            <p:nvPr/>
          </p:nvSpPr>
          <p:spPr>
            <a:xfrm>
              <a:off x="4400011" y="3284106"/>
              <a:ext cx="6906491" cy="932400"/>
            </a:xfrm>
            <a:custGeom>
              <a:avLst/>
              <a:gdLst>
                <a:gd name="connsiteX0" fmla="*/ 0 w 6906491"/>
                <a:gd name="connsiteY0" fmla="*/ 0 h 932400"/>
                <a:gd name="connsiteX1" fmla="*/ 6906491 w 6906491"/>
                <a:gd name="connsiteY1" fmla="*/ 0 h 932400"/>
                <a:gd name="connsiteX2" fmla="*/ 6906491 w 6906491"/>
                <a:gd name="connsiteY2" fmla="*/ 932400 h 932400"/>
                <a:gd name="connsiteX3" fmla="*/ 0 w 6906491"/>
                <a:gd name="connsiteY3" fmla="*/ 932400 h 932400"/>
                <a:gd name="connsiteX4" fmla="*/ 0 w 6906491"/>
                <a:gd name="connsiteY4" fmla="*/ 0 h 93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932400">
                  <a:moveTo>
                    <a:pt x="0" y="0"/>
                  </a:moveTo>
                  <a:lnTo>
                    <a:pt x="6906491" y="0"/>
                  </a:lnTo>
                  <a:lnTo>
                    <a:pt x="6906491" y="932400"/>
                  </a:lnTo>
                  <a:lnTo>
                    <a:pt x="0" y="9324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container creation with docker compose</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However, need to execute docker compose on each host machines</a:t>
              </a:r>
              <a:endParaRPr lang="en-US" sz="1600" kern="1200"/>
            </a:p>
          </p:txBody>
        </p:sp>
        <p:sp>
          <p:nvSpPr>
            <p:cNvPr id="7" name="Freeform: Shape 6">
              <a:extLst>
                <a:ext uri="{FF2B5EF4-FFF2-40B4-BE49-F238E27FC236}">
                  <a16:creationId xmlns:a16="http://schemas.microsoft.com/office/drawing/2014/main" id="{CE0AEA0E-189A-D62C-92A9-46D26192727C}"/>
                </a:ext>
              </a:extLst>
            </p:cNvPr>
            <p:cNvSpPr/>
            <p:nvPr/>
          </p:nvSpPr>
          <p:spPr>
            <a:xfrm>
              <a:off x="4745335" y="304794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a:solidFill>
                    <a:schemeClr val="lt1"/>
                  </a:solidFill>
                  <a:latin typeface="+mn-lt"/>
                  <a:ea typeface="+mn-ea"/>
                  <a:cs typeface="+mn-cs"/>
                </a:rPr>
                <a:t>Iteration 2: Partially automated</a:t>
              </a:r>
              <a:endParaRPr lang="en-US" sz="1600" kern="1200"/>
            </a:p>
          </p:txBody>
        </p:sp>
        <p:sp>
          <p:nvSpPr>
            <p:cNvPr id="9" name="Freeform: Shape 8">
              <a:extLst>
                <a:ext uri="{FF2B5EF4-FFF2-40B4-BE49-F238E27FC236}">
                  <a16:creationId xmlns:a16="http://schemas.microsoft.com/office/drawing/2014/main" id="{2E45C5EA-87D8-E704-CC69-8E3B22D21B61}"/>
                </a:ext>
              </a:extLst>
            </p:cNvPr>
            <p:cNvSpPr/>
            <p:nvPr/>
          </p:nvSpPr>
          <p:spPr>
            <a:xfrm>
              <a:off x="4400011" y="4539066"/>
              <a:ext cx="6906491" cy="1663200"/>
            </a:xfrm>
            <a:custGeom>
              <a:avLst/>
              <a:gdLst>
                <a:gd name="connsiteX0" fmla="*/ 0 w 6906491"/>
                <a:gd name="connsiteY0" fmla="*/ 0 h 1663200"/>
                <a:gd name="connsiteX1" fmla="*/ 6906491 w 6906491"/>
                <a:gd name="connsiteY1" fmla="*/ 0 h 1663200"/>
                <a:gd name="connsiteX2" fmla="*/ 6906491 w 6906491"/>
                <a:gd name="connsiteY2" fmla="*/ 1663200 h 1663200"/>
                <a:gd name="connsiteX3" fmla="*/ 0 w 6906491"/>
                <a:gd name="connsiteY3" fmla="*/ 1663200 h 1663200"/>
                <a:gd name="connsiteX4" fmla="*/ 0 w 6906491"/>
                <a:gd name="connsiteY4" fmla="*/ 0 h 166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1663200">
                  <a:moveTo>
                    <a:pt x="0" y="0"/>
                  </a:moveTo>
                  <a:lnTo>
                    <a:pt x="6906491" y="0"/>
                  </a:lnTo>
                  <a:lnTo>
                    <a:pt x="6906491" y="1663200"/>
                  </a:lnTo>
                  <a:lnTo>
                    <a:pt x="0" y="16632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configuration by including them at docker image level</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containers creation across the host machines with docker stack services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Goal: One command to build all the pre-configured containers and start the Spark cluster</a:t>
              </a:r>
              <a:endParaRPr lang="en-US" sz="1600" kern="1200"/>
            </a:p>
          </p:txBody>
        </p:sp>
        <p:sp>
          <p:nvSpPr>
            <p:cNvPr id="11" name="Freeform: Shape 10">
              <a:extLst>
                <a:ext uri="{FF2B5EF4-FFF2-40B4-BE49-F238E27FC236}">
                  <a16:creationId xmlns:a16="http://schemas.microsoft.com/office/drawing/2014/main" id="{3DFE621D-82BD-1F78-87C3-5372C4FE0420}"/>
                </a:ext>
              </a:extLst>
            </p:cNvPr>
            <p:cNvSpPr/>
            <p:nvPr/>
          </p:nvSpPr>
          <p:spPr>
            <a:xfrm>
              <a:off x="4745335" y="430290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a:solidFill>
                    <a:schemeClr val="lt1"/>
                  </a:solidFill>
                  <a:latin typeface="+mn-lt"/>
                  <a:ea typeface="+mn-ea"/>
                  <a:cs typeface="+mn-cs"/>
                </a:rPr>
                <a:t>Iteration 3: Fully automated</a:t>
              </a:r>
              <a:endParaRPr lang="en-US" sz="1600" kern="1200"/>
            </a:p>
          </p:txBody>
        </p:sp>
      </p:grpSp>
    </p:spTree>
    <p:extLst>
      <p:ext uri="{BB962C8B-B14F-4D97-AF65-F5344CB8AC3E}">
        <p14:creationId xmlns:p14="http://schemas.microsoft.com/office/powerpoint/2010/main" val="130610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Fine-tuned docker files</a:t>
            </a:r>
          </a:p>
        </p:txBody>
      </p:sp>
      <p:pic>
        <p:nvPicPr>
          <p:cNvPr id="11" name="Picture 10">
            <a:extLst>
              <a:ext uri="{FF2B5EF4-FFF2-40B4-BE49-F238E27FC236}">
                <a16:creationId xmlns:a16="http://schemas.microsoft.com/office/drawing/2014/main" id="{F8682151-88D7-DBE7-8B99-8206DBD9BEC9}"/>
              </a:ext>
            </a:extLst>
          </p:cNvPr>
          <p:cNvPicPr>
            <a:picLocks noChangeAspect="1"/>
          </p:cNvPicPr>
          <p:nvPr/>
        </p:nvPicPr>
        <p:blipFill>
          <a:blip r:embed="rId2"/>
          <a:stretch>
            <a:fillRect/>
          </a:stretch>
        </p:blipFill>
        <p:spPr>
          <a:xfrm>
            <a:off x="1774934" y="1423309"/>
            <a:ext cx="7829331" cy="4984674"/>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Compose files: Docker Stack</a:t>
            </a:r>
          </a:p>
        </p:txBody>
      </p:sp>
      <p:pic>
        <p:nvPicPr>
          <p:cNvPr id="4" name="Picture 3">
            <a:extLst>
              <a:ext uri="{FF2B5EF4-FFF2-40B4-BE49-F238E27FC236}">
                <a16:creationId xmlns:a16="http://schemas.microsoft.com/office/drawing/2014/main" id="{6CFF357A-6DCA-0AA3-56C2-37B789983BAB}"/>
              </a:ext>
            </a:extLst>
          </p:cNvPr>
          <p:cNvPicPr>
            <a:picLocks noChangeAspect="1"/>
          </p:cNvPicPr>
          <p:nvPr/>
        </p:nvPicPr>
        <p:blipFill>
          <a:blip r:embed="rId2"/>
          <a:stretch>
            <a:fillRect/>
          </a:stretch>
        </p:blipFill>
        <p:spPr>
          <a:xfrm>
            <a:off x="6069235" y="1670488"/>
            <a:ext cx="4748158" cy="3652429"/>
          </a:xfrm>
          <a:prstGeom prst="rect">
            <a:avLst/>
          </a:prstGeom>
        </p:spPr>
      </p:pic>
      <p:pic>
        <p:nvPicPr>
          <p:cNvPr id="6" name="Picture 5">
            <a:extLst>
              <a:ext uri="{FF2B5EF4-FFF2-40B4-BE49-F238E27FC236}">
                <a16:creationId xmlns:a16="http://schemas.microsoft.com/office/drawing/2014/main" id="{5A606668-F0E6-3064-A911-CA4B9FBCA638}"/>
              </a:ext>
            </a:extLst>
          </p:cNvPr>
          <p:cNvPicPr>
            <a:picLocks noChangeAspect="1"/>
          </p:cNvPicPr>
          <p:nvPr/>
        </p:nvPicPr>
        <p:blipFill>
          <a:blip r:embed="rId3"/>
          <a:stretch>
            <a:fillRect/>
          </a:stretch>
        </p:blipFill>
        <p:spPr>
          <a:xfrm>
            <a:off x="1187175" y="1670488"/>
            <a:ext cx="3952875" cy="4762500"/>
          </a:xfrm>
          <a:prstGeom prst="rect">
            <a:avLst/>
          </a:prstGeom>
        </p:spPr>
      </p:pic>
    </p:spTree>
    <p:extLst>
      <p:ext uri="{BB962C8B-B14F-4D97-AF65-F5344CB8AC3E}">
        <p14:creationId xmlns:p14="http://schemas.microsoft.com/office/powerpoint/2010/main" val="10559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Typical Apache Spark Cluster</a:t>
            </a:r>
          </a:p>
        </p:txBody>
      </p:sp>
      <p:grpSp>
        <p:nvGrpSpPr>
          <p:cNvPr id="15" name="Group 14">
            <a:extLst>
              <a:ext uri="{FF2B5EF4-FFF2-40B4-BE49-F238E27FC236}">
                <a16:creationId xmlns:a16="http://schemas.microsoft.com/office/drawing/2014/main" id="{04F415B7-7A94-8328-81F1-E1081403461A}"/>
              </a:ext>
            </a:extLst>
          </p:cNvPr>
          <p:cNvGrpSpPr/>
          <p:nvPr/>
        </p:nvGrpSpPr>
        <p:grpSpPr>
          <a:xfrm>
            <a:off x="1590336" y="2000915"/>
            <a:ext cx="2031126" cy="2185800"/>
            <a:chOff x="633246" y="1424503"/>
            <a:chExt cx="2031126" cy="2185800"/>
          </a:xfrm>
        </p:grpSpPr>
        <p:sp>
          <p:nvSpPr>
            <p:cNvPr id="12" name="Rectangle 11">
              <a:extLst>
                <a:ext uri="{FF2B5EF4-FFF2-40B4-BE49-F238E27FC236}">
                  <a16:creationId xmlns:a16="http://schemas.microsoft.com/office/drawing/2014/main" id="{DC006951-7628-00B6-9677-4D00A5872639}"/>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a:extLst>
                <a:ext uri="{FF2B5EF4-FFF2-40B4-BE49-F238E27FC236}">
                  <a16:creationId xmlns:a16="http://schemas.microsoft.com/office/drawing/2014/main" id="{D536B429-76DF-297E-045E-31F32A4F36EA}"/>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F0FA0FC4-61EE-1B5F-A57D-88600390B000}"/>
                </a:ext>
              </a:extLst>
            </p:cNvPr>
            <p:cNvSpPr/>
            <p:nvPr/>
          </p:nvSpPr>
          <p:spPr>
            <a:xfrm>
              <a:off x="1655378" y="2308313"/>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8" name="Rectangle 7">
              <a:extLst>
                <a:ext uri="{FF2B5EF4-FFF2-40B4-BE49-F238E27FC236}">
                  <a16:creationId xmlns:a16="http://schemas.microsoft.com/office/drawing/2014/main" id="{A0063EA4-20FB-1017-A4B9-D5F4489B7FB5}"/>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0" name="Rectangle 9">
              <a:extLst>
                <a:ext uri="{FF2B5EF4-FFF2-40B4-BE49-F238E27FC236}">
                  <a16:creationId xmlns:a16="http://schemas.microsoft.com/office/drawing/2014/main" id="{0BA22508-B264-FE75-9BF4-47BE711F83CD}"/>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1" name="TextBox 10">
              <a:extLst>
                <a:ext uri="{FF2B5EF4-FFF2-40B4-BE49-F238E27FC236}">
                  <a16:creationId xmlns:a16="http://schemas.microsoft.com/office/drawing/2014/main" id="{D61DFFE9-D263-35AD-4F4C-8CCD87F1EE63}"/>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13" name="TextBox 12">
              <a:extLst>
                <a:ext uri="{FF2B5EF4-FFF2-40B4-BE49-F238E27FC236}">
                  <a16:creationId xmlns:a16="http://schemas.microsoft.com/office/drawing/2014/main" id="{81D04B57-1B3E-7362-1897-F7E4E80B8730}"/>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Worker1</a:t>
              </a:r>
            </a:p>
          </p:txBody>
        </p:sp>
        <p:sp>
          <p:nvSpPr>
            <p:cNvPr id="14" name="TextBox 13">
              <a:extLst>
                <a:ext uri="{FF2B5EF4-FFF2-40B4-BE49-F238E27FC236}">
                  <a16:creationId xmlns:a16="http://schemas.microsoft.com/office/drawing/2014/main" id="{91DE3759-AE22-54ED-B033-E04854FE6E6E}"/>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1</a:t>
              </a:r>
            </a:p>
          </p:txBody>
        </p:sp>
      </p:grpSp>
      <p:grpSp>
        <p:nvGrpSpPr>
          <p:cNvPr id="16" name="Group 15">
            <a:extLst>
              <a:ext uri="{FF2B5EF4-FFF2-40B4-BE49-F238E27FC236}">
                <a16:creationId xmlns:a16="http://schemas.microsoft.com/office/drawing/2014/main" id="{606859BE-253A-A6B7-B85D-727CEE25C39D}"/>
              </a:ext>
            </a:extLst>
          </p:cNvPr>
          <p:cNvGrpSpPr/>
          <p:nvPr/>
        </p:nvGrpSpPr>
        <p:grpSpPr>
          <a:xfrm>
            <a:off x="8347835" y="2000915"/>
            <a:ext cx="2031126" cy="2185800"/>
            <a:chOff x="633246" y="1424503"/>
            <a:chExt cx="2031126" cy="2185800"/>
          </a:xfrm>
        </p:grpSpPr>
        <p:sp>
          <p:nvSpPr>
            <p:cNvPr id="17" name="Rectangle 16">
              <a:extLst>
                <a:ext uri="{FF2B5EF4-FFF2-40B4-BE49-F238E27FC236}">
                  <a16:creationId xmlns:a16="http://schemas.microsoft.com/office/drawing/2014/main" id="{B9909FAF-1867-5AF5-AB20-14C03C17EA63}"/>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17">
              <a:extLst>
                <a:ext uri="{FF2B5EF4-FFF2-40B4-BE49-F238E27FC236}">
                  <a16:creationId xmlns:a16="http://schemas.microsoft.com/office/drawing/2014/main" id="{7C9B4530-5C7B-1029-D073-69CC36815470}"/>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Rectangle 18">
              <a:extLst>
                <a:ext uri="{FF2B5EF4-FFF2-40B4-BE49-F238E27FC236}">
                  <a16:creationId xmlns:a16="http://schemas.microsoft.com/office/drawing/2014/main" id="{231E4869-880D-FD8C-DCDE-ED4D84E0CD0D}"/>
                </a:ext>
              </a:extLst>
            </p:cNvPr>
            <p:cNvSpPr/>
            <p:nvPr/>
          </p:nvSpPr>
          <p:spPr>
            <a:xfrm>
              <a:off x="1655378" y="2303684"/>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0" name="Rectangle 19">
              <a:extLst>
                <a:ext uri="{FF2B5EF4-FFF2-40B4-BE49-F238E27FC236}">
                  <a16:creationId xmlns:a16="http://schemas.microsoft.com/office/drawing/2014/main" id="{A4C1FC53-7553-6C06-1DB0-7EFD7CAC3CEA}"/>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1" name="Rectangle 20">
              <a:extLst>
                <a:ext uri="{FF2B5EF4-FFF2-40B4-BE49-F238E27FC236}">
                  <a16:creationId xmlns:a16="http://schemas.microsoft.com/office/drawing/2014/main" id="{90B256A3-F752-9621-55C9-EA11F4A608F9}"/>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2" name="TextBox 21">
              <a:extLst>
                <a:ext uri="{FF2B5EF4-FFF2-40B4-BE49-F238E27FC236}">
                  <a16:creationId xmlns:a16="http://schemas.microsoft.com/office/drawing/2014/main" id="{022439B9-8660-DE5A-417E-751AD830E9D1}"/>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23" name="TextBox 22">
              <a:extLst>
                <a:ext uri="{FF2B5EF4-FFF2-40B4-BE49-F238E27FC236}">
                  <a16:creationId xmlns:a16="http://schemas.microsoft.com/office/drawing/2014/main" id="{4F25A1AE-A991-EF79-5E32-C271686C021E}"/>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 n</a:t>
              </a:r>
            </a:p>
          </p:txBody>
        </p:sp>
        <p:sp>
          <p:nvSpPr>
            <p:cNvPr id="24" name="TextBox 23">
              <a:extLst>
                <a:ext uri="{FF2B5EF4-FFF2-40B4-BE49-F238E27FC236}">
                  <a16:creationId xmlns:a16="http://schemas.microsoft.com/office/drawing/2014/main" id="{D73545CA-C0B5-C08D-E09A-CF569AC0C0B1}"/>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n</a:t>
              </a:r>
            </a:p>
          </p:txBody>
        </p:sp>
      </p:grpSp>
      <p:grpSp>
        <p:nvGrpSpPr>
          <p:cNvPr id="25" name="Group 24">
            <a:extLst>
              <a:ext uri="{FF2B5EF4-FFF2-40B4-BE49-F238E27FC236}">
                <a16:creationId xmlns:a16="http://schemas.microsoft.com/office/drawing/2014/main" id="{189E59EF-0C9D-38EE-6365-4501515E1510}"/>
              </a:ext>
            </a:extLst>
          </p:cNvPr>
          <p:cNvGrpSpPr/>
          <p:nvPr/>
        </p:nvGrpSpPr>
        <p:grpSpPr>
          <a:xfrm>
            <a:off x="4903232" y="2000915"/>
            <a:ext cx="2031126" cy="2185800"/>
            <a:chOff x="633246" y="1424503"/>
            <a:chExt cx="2031126" cy="2185800"/>
          </a:xfrm>
        </p:grpSpPr>
        <p:sp>
          <p:nvSpPr>
            <p:cNvPr id="26" name="Rectangle 25">
              <a:extLst>
                <a:ext uri="{FF2B5EF4-FFF2-40B4-BE49-F238E27FC236}">
                  <a16:creationId xmlns:a16="http://schemas.microsoft.com/office/drawing/2014/main" id="{BC13024D-4156-16CF-B883-FE56736296AA}"/>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Rectangle 26">
              <a:extLst>
                <a:ext uri="{FF2B5EF4-FFF2-40B4-BE49-F238E27FC236}">
                  <a16:creationId xmlns:a16="http://schemas.microsoft.com/office/drawing/2014/main" id="{0A274B05-0FC2-D47B-76EC-124CE32FC1C5}"/>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Rectangle 27">
              <a:extLst>
                <a:ext uri="{FF2B5EF4-FFF2-40B4-BE49-F238E27FC236}">
                  <a16:creationId xmlns:a16="http://schemas.microsoft.com/office/drawing/2014/main" id="{97C88380-30F0-5F46-4DD6-0A121EC955F2}"/>
                </a:ext>
              </a:extLst>
            </p:cNvPr>
            <p:cNvSpPr/>
            <p:nvPr/>
          </p:nvSpPr>
          <p:spPr>
            <a:xfrm>
              <a:off x="1655378" y="2319112"/>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9" name="Rectangle 28">
              <a:extLst>
                <a:ext uri="{FF2B5EF4-FFF2-40B4-BE49-F238E27FC236}">
                  <a16:creationId xmlns:a16="http://schemas.microsoft.com/office/drawing/2014/main" id="{B5B91C72-980E-6C48-B414-5D6CFD3BD0DD}"/>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0" name="Rectangle 29">
              <a:extLst>
                <a:ext uri="{FF2B5EF4-FFF2-40B4-BE49-F238E27FC236}">
                  <a16:creationId xmlns:a16="http://schemas.microsoft.com/office/drawing/2014/main" id="{259BAA33-31D6-77AE-BB8B-AB58506BA5AB}"/>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1" name="TextBox 30">
              <a:extLst>
                <a:ext uri="{FF2B5EF4-FFF2-40B4-BE49-F238E27FC236}">
                  <a16:creationId xmlns:a16="http://schemas.microsoft.com/office/drawing/2014/main" id="{EAF38A22-BB6B-D1E1-8677-BED619BEAB14}"/>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32" name="TextBox 31">
              <a:extLst>
                <a:ext uri="{FF2B5EF4-FFF2-40B4-BE49-F238E27FC236}">
                  <a16:creationId xmlns:a16="http://schemas.microsoft.com/office/drawing/2014/main" id="{FACDC701-18BA-550B-440E-27EB2E0BE499}"/>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Worker2</a:t>
              </a:r>
            </a:p>
          </p:txBody>
        </p:sp>
        <p:sp>
          <p:nvSpPr>
            <p:cNvPr id="33" name="TextBox 32">
              <a:extLst>
                <a:ext uri="{FF2B5EF4-FFF2-40B4-BE49-F238E27FC236}">
                  <a16:creationId xmlns:a16="http://schemas.microsoft.com/office/drawing/2014/main" id="{143EC31E-6BE2-6933-341E-D73AEBFC6449}"/>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2</a:t>
              </a:r>
            </a:p>
          </p:txBody>
        </p:sp>
      </p:grpSp>
      <p:sp>
        <p:nvSpPr>
          <p:cNvPr id="35" name="Rectangle 34">
            <a:extLst>
              <a:ext uri="{FF2B5EF4-FFF2-40B4-BE49-F238E27FC236}">
                <a16:creationId xmlns:a16="http://schemas.microsoft.com/office/drawing/2014/main" id="{E9294FC5-EE7A-87C9-8B85-5F22B34A09CB}"/>
              </a:ext>
            </a:extLst>
          </p:cNvPr>
          <p:cNvSpPr/>
          <p:nvPr/>
        </p:nvSpPr>
        <p:spPr>
          <a:xfrm>
            <a:off x="4903232" y="5028771"/>
            <a:ext cx="2031126" cy="1494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294569" y="5036611"/>
            <a:ext cx="1119357" cy="369332"/>
          </a:xfrm>
          <a:prstGeom prst="rect">
            <a:avLst/>
          </a:prstGeom>
          <a:noFill/>
        </p:spPr>
        <p:txBody>
          <a:bodyPr wrap="square" rtlCol="0">
            <a:spAutoFit/>
          </a:bodyPr>
          <a:lstStyle/>
          <a:p>
            <a:pPr algn="ctr"/>
            <a:r>
              <a:rPr lang="en-US" dirty="0">
                <a:solidFill>
                  <a:schemeClr val="lt1"/>
                </a:solidFill>
              </a:rPr>
              <a:t>Manager</a:t>
            </a:r>
          </a:p>
        </p:txBody>
      </p:sp>
      <p:sp>
        <p:nvSpPr>
          <p:cNvPr id="42" name="TextBox 41">
            <a:extLst>
              <a:ext uri="{FF2B5EF4-FFF2-40B4-BE49-F238E27FC236}">
                <a16:creationId xmlns:a16="http://schemas.microsoft.com/office/drawing/2014/main" id="{34A60359-38B9-B265-CCAE-27EC591510A8}"/>
              </a:ext>
            </a:extLst>
          </p:cNvPr>
          <p:cNvSpPr txBox="1"/>
          <p:nvPr/>
        </p:nvSpPr>
        <p:spPr>
          <a:xfrm>
            <a:off x="5037730" y="6154266"/>
            <a:ext cx="1630422" cy="369332"/>
          </a:xfrm>
          <a:prstGeom prst="rect">
            <a:avLst/>
          </a:prstGeom>
          <a:noFill/>
        </p:spPr>
        <p:txBody>
          <a:bodyPr wrap="square" rtlCol="0">
            <a:spAutoFit/>
          </a:bodyPr>
          <a:lstStyle/>
          <a:p>
            <a:pPr algn="ctr"/>
            <a:r>
              <a:rPr lang="en-US" dirty="0">
                <a:solidFill>
                  <a:schemeClr val="lt1"/>
                </a:solidFill>
              </a:rPr>
              <a:t>Host m </a:t>
            </a:r>
          </a:p>
        </p:txBody>
      </p:sp>
      <p:sp>
        <p:nvSpPr>
          <p:cNvPr id="44" name="Rectangle 43">
            <a:extLst>
              <a:ext uri="{FF2B5EF4-FFF2-40B4-BE49-F238E27FC236}">
                <a16:creationId xmlns:a16="http://schemas.microsoft.com/office/drawing/2014/main" id="{09ECB459-E7C9-A1B4-A0B8-6FC1ABEB593A}"/>
              </a:ext>
            </a:extLst>
          </p:cNvPr>
          <p:cNvSpPr/>
          <p:nvPr/>
        </p:nvSpPr>
        <p:spPr>
          <a:xfrm>
            <a:off x="5077794" y="5642340"/>
            <a:ext cx="1630422" cy="51192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SparkContext</a:t>
            </a:r>
          </a:p>
        </p:txBody>
      </p:sp>
      <p:cxnSp>
        <p:nvCxnSpPr>
          <p:cNvPr id="46" name="Straight Arrow Connector 45">
            <a:extLst>
              <a:ext uri="{FF2B5EF4-FFF2-40B4-BE49-F238E27FC236}">
                <a16:creationId xmlns:a16="http://schemas.microsoft.com/office/drawing/2014/main" id="{33EE8B1E-152D-C675-FEC7-FDD29F458186}"/>
              </a:ext>
            </a:extLst>
          </p:cNvPr>
          <p:cNvCxnSpPr>
            <a:stCxn id="12" idx="3"/>
            <a:endCxn id="26" idx="1"/>
          </p:cNvCxnSpPr>
          <p:nvPr/>
        </p:nvCxnSpPr>
        <p:spPr>
          <a:xfrm>
            <a:off x="3621462" y="3093815"/>
            <a:ext cx="128177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E7142C-D7A9-BE60-3C87-FD7534BA5873}"/>
              </a:ext>
            </a:extLst>
          </p:cNvPr>
          <p:cNvCxnSpPr>
            <a:cxnSpLocks/>
            <a:stCxn id="26" idx="3"/>
            <a:endCxn id="17" idx="1"/>
          </p:cNvCxnSpPr>
          <p:nvPr/>
        </p:nvCxnSpPr>
        <p:spPr>
          <a:xfrm>
            <a:off x="6934358" y="3093815"/>
            <a:ext cx="141347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A82BA18-A0B5-6CB4-72B8-68356FAC9428}"/>
              </a:ext>
            </a:extLst>
          </p:cNvPr>
          <p:cNvCxnSpPr>
            <a:cxnSpLocks/>
          </p:cNvCxnSpPr>
          <p:nvPr/>
        </p:nvCxnSpPr>
        <p:spPr>
          <a:xfrm flipH="1" flipV="1">
            <a:off x="2810853" y="4202766"/>
            <a:ext cx="2092379" cy="826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59E6196-DC41-5BF9-0823-9DDE8CADD630}"/>
              </a:ext>
            </a:extLst>
          </p:cNvPr>
          <p:cNvCxnSpPr>
            <a:cxnSpLocks/>
            <a:stCxn id="35" idx="0"/>
            <a:endCxn id="26" idx="2"/>
          </p:cNvCxnSpPr>
          <p:nvPr/>
        </p:nvCxnSpPr>
        <p:spPr>
          <a:xfrm flipV="1">
            <a:off x="5918795" y="4186715"/>
            <a:ext cx="0" cy="842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D2B225A-360A-FA49-A55E-BD62B5DD29C4}"/>
              </a:ext>
            </a:extLst>
          </p:cNvPr>
          <p:cNvCxnSpPr>
            <a:cxnSpLocks/>
          </p:cNvCxnSpPr>
          <p:nvPr/>
        </p:nvCxnSpPr>
        <p:spPr>
          <a:xfrm flipV="1">
            <a:off x="6934358" y="4188001"/>
            <a:ext cx="2429040" cy="848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31E7C6F4-1081-B94B-CE74-18881764D417}"/>
              </a:ext>
            </a:extLst>
          </p:cNvPr>
          <p:cNvCxnSpPr>
            <a:cxnSpLocks/>
          </p:cNvCxnSpPr>
          <p:nvPr/>
        </p:nvCxnSpPr>
        <p:spPr>
          <a:xfrm rot="5400000" flipH="1" flipV="1">
            <a:off x="6183252" y="-1419979"/>
            <a:ext cx="12700" cy="6757499"/>
          </a:xfrm>
          <a:prstGeom prst="curvedConnector3">
            <a:avLst>
              <a:gd name="adj1" fmla="val 564827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7707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DAFDC05-705C-ADAD-8E0A-8A7A653C8A88}"/>
              </a:ext>
            </a:extLst>
          </p:cNvPr>
          <p:cNvSpPr/>
          <p:nvPr/>
        </p:nvSpPr>
        <p:spPr>
          <a:xfrm>
            <a:off x="2238703" y="1117062"/>
            <a:ext cx="7409794" cy="5220676"/>
          </a:xfrm>
          <a:prstGeom prst="roundRect">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Solution Architecture</a:t>
            </a:r>
          </a:p>
        </p:txBody>
      </p:sp>
      <p:grpSp>
        <p:nvGrpSpPr>
          <p:cNvPr id="74" name="Group 73">
            <a:extLst>
              <a:ext uri="{FF2B5EF4-FFF2-40B4-BE49-F238E27FC236}">
                <a16:creationId xmlns:a16="http://schemas.microsoft.com/office/drawing/2014/main" id="{F4B95F8E-9385-8BA7-EAFA-4D1691A9D8AC}"/>
              </a:ext>
            </a:extLst>
          </p:cNvPr>
          <p:cNvGrpSpPr/>
          <p:nvPr/>
        </p:nvGrpSpPr>
        <p:grpSpPr>
          <a:xfrm>
            <a:off x="3080820" y="2340417"/>
            <a:ext cx="2490952" cy="2982251"/>
            <a:chOff x="4776952" y="3182606"/>
            <a:chExt cx="2490952" cy="3170896"/>
          </a:xfrm>
        </p:grpSpPr>
        <p:grpSp>
          <p:nvGrpSpPr>
            <p:cNvPr id="60" name="Group 59">
              <a:extLst>
                <a:ext uri="{FF2B5EF4-FFF2-40B4-BE49-F238E27FC236}">
                  <a16:creationId xmlns:a16="http://schemas.microsoft.com/office/drawing/2014/main" id="{81202DAF-718E-B7BD-AF2D-B45C0C4F8F22}"/>
                </a:ext>
              </a:extLst>
            </p:cNvPr>
            <p:cNvGrpSpPr/>
            <p:nvPr/>
          </p:nvGrpSpPr>
          <p:grpSpPr>
            <a:xfrm>
              <a:off x="4776952" y="3182606"/>
              <a:ext cx="2490952" cy="3170896"/>
              <a:chOff x="4776952" y="3429000"/>
              <a:chExt cx="2490952" cy="3170896"/>
            </a:xfrm>
            <a:solidFill>
              <a:schemeClr val="accent6">
                <a:lumMod val="40000"/>
                <a:lumOff val="60000"/>
              </a:schemeClr>
            </a:solidFill>
          </p:grpSpPr>
          <p:sp>
            <p:nvSpPr>
              <p:cNvPr id="57" name="Rectangle 56">
                <a:extLst>
                  <a:ext uri="{FF2B5EF4-FFF2-40B4-BE49-F238E27FC236}">
                    <a16:creationId xmlns:a16="http://schemas.microsoft.com/office/drawing/2014/main" id="{F0B5B089-FDF8-476A-2F22-8546CEC8B882}"/>
                  </a:ext>
                </a:extLst>
              </p:cNvPr>
              <p:cNvSpPr/>
              <p:nvPr/>
            </p:nvSpPr>
            <p:spPr>
              <a:xfrm>
                <a:off x="4776952" y="3429000"/>
                <a:ext cx="2490952" cy="3170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5E23F13-344B-4182-4625-287E84B0BD57}"/>
                  </a:ext>
                </a:extLst>
              </p:cNvPr>
              <p:cNvSpPr txBox="1"/>
              <p:nvPr/>
            </p:nvSpPr>
            <p:spPr>
              <a:xfrm>
                <a:off x="5478071" y="6230564"/>
                <a:ext cx="852156" cy="369332"/>
              </a:xfrm>
              <a:prstGeom prst="rect">
                <a:avLst/>
              </a:prstGeom>
              <a:noFill/>
            </p:spPr>
            <p:txBody>
              <a:bodyPr wrap="none" rtlCol="0">
                <a:spAutoFit/>
              </a:bodyPr>
              <a:lstStyle/>
              <a:p>
                <a:r>
                  <a:rPr lang="en-US" dirty="0"/>
                  <a:t>Host m</a:t>
                </a:r>
              </a:p>
            </p:txBody>
          </p:sp>
        </p:grpSp>
        <p:grpSp>
          <p:nvGrpSpPr>
            <p:cNvPr id="61" name="Group 60">
              <a:extLst>
                <a:ext uri="{FF2B5EF4-FFF2-40B4-BE49-F238E27FC236}">
                  <a16:creationId xmlns:a16="http://schemas.microsoft.com/office/drawing/2014/main" id="{1DF101F6-EE23-7A72-73BA-B7ABB08FA19B}"/>
                </a:ext>
              </a:extLst>
            </p:cNvPr>
            <p:cNvGrpSpPr/>
            <p:nvPr/>
          </p:nvGrpSpPr>
          <p:grpSpPr>
            <a:xfrm>
              <a:off x="4897792" y="3345915"/>
              <a:ext cx="2236027" cy="744089"/>
              <a:chOff x="4897792" y="3345915"/>
              <a:chExt cx="2236027" cy="744089"/>
            </a:xfrm>
          </p:grpSpPr>
          <p:sp>
            <p:nvSpPr>
              <p:cNvPr id="3" name="Rectangle 2">
                <a:extLst>
                  <a:ext uri="{FF2B5EF4-FFF2-40B4-BE49-F238E27FC236}">
                    <a16:creationId xmlns:a16="http://schemas.microsoft.com/office/drawing/2014/main" id="{92DEC80B-42CE-1471-CF8F-20BC1F8406BE}"/>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A4446C2-EAC4-6D76-638F-DA5BE2C96110}"/>
                  </a:ext>
                </a:extLst>
              </p:cNvPr>
              <p:cNvGrpSpPr/>
              <p:nvPr/>
            </p:nvGrpSpPr>
            <p:grpSpPr>
              <a:xfrm>
                <a:off x="5142157" y="3632415"/>
                <a:ext cx="1734051" cy="354913"/>
                <a:chOff x="5223535" y="3709109"/>
                <a:chExt cx="1734051" cy="432850"/>
              </a:xfrm>
            </p:grpSpPr>
            <p:sp>
              <p:nvSpPr>
                <p:cNvPr id="35" name="Rectangle 34">
                  <a:extLst>
                    <a:ext uri="{FF2B5EF4-FFF2-40B4-BE49-F238E27FC236}">
                      <a16:creationId xmlns:a16="http://schemas.microsoft.com/office/drawing/2014/main" id="{E9294FC5-EE7A-87C9-8B85-5F22B34A09CB}"/>
                    </a:ext>
                  </a:extLst>
                </p:cNvPr>
                <p:cNvSpPr/>
                <p:nvPr/>
              </p:nvSpPr>
              <p:spPr>
                <a:xfrm>
                  <a:off x="5223535" y="3717956"/>
                  <a:ext cx="1734051" cy="4240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478071" y="3709109"/>
                  <a:ext cx="1224979" cy="424003"/>
                </a:xfrm>
                <a:prstGeom prst="rect">
                  <a:avLst/>
                </a:prstGeom>
                <a:noFill/>
              </p:spPr>
              <p:txBody>
                <a:bodyPr wrap="square" rtlCol="0">
                  <a:spAutoFit/>
                </a:bodyPr>
                <a:lstStyle/>
                <a:p>
                  <a:pPr algn="ctr"/>
                  <a:r>
                    <a:rPr lang="en-US" dirty="0">
                      <a:solidFill>
                        <a:schemeClr val="lt1"/>
                      </a:solidFill>
                    </a:rPr>
                    <a:t>Manager</a:t>
                  </a:r>
                </a:p>
              </p:txBody>
            </p:sp>
          </p:grpSp>
          <p:sp>
            <p:nvSpPr>
              <p:cNvPr id="5" name="TextBox 4">
                <a:extLst>
                  <a:ext uri="{FF2B5EF4-FFF2-40B4-BE49-F238E27FC236}">
                    <a16:creationId xmlns:a16="http://schemas.microsoft.com/office/drawing/2014/main" id="{A8F294A7-FC9C-E35C-C5B4-E57C3DB3A534}"/>
                  </a:ext>
                </a:extLst>
              </p:cNvPr>
              <p:cNvSpPr txBox="1"/>
              <p:nvPr/>
            </p:nvSpPr>
            <p:spPr>
              <a:xfrm>
                <a:off x="4897792" y="3345915"/>
                <a:ext cx="1510694" cy="338554"/>
              </a:xfrm>
              <a:prstGeom prst="rect">
                <a:avLst/>
              </a:prstGeom>
              <a:noFill/>
            </p:spPr>
            <p:txBody>
              <a:bodyPr wrap="square" rtlCol="0">
                <a:spAutoFit/>
              </a:bodyPr>
              <a:lstStyle/>
              <a:p>
                <a:r>
                  <a:rPr lang="en-US" sz="1600" dirty="0"/>
                  <a:t>Container 1</a:t>
                </a:r>
              </a:p>
            </p:txBody>
          </p:sp>
        </p:grpSp>
        <p:grpSp>
          <p:nvGrpSpPr>
            <p:cNvPr id="62" name="Group 61">
              <a:extLst>
                <a:ext uri="{FF2B5EF4-FFF2-40B4-BE49-F238E27FC236}">
                  <a16:creationId xmlns:a16="http://schemas.microsoft.com/office/drawing/2014/main" id="{1249797B-C7EE-3014-EEA3-94AF13675AE7}"/>
                </a:ext>
              </a:extLst>
            </p:cNvPr>
            <p:cNvGrpSpPr/>
            <p:nvPr/>
          </p:nvGrpSpPr>
          <p:grpSpPr>
            <a:xfrm>
              <a:off x="4889393" y="4387111"/>
              <a:ext cx="2236027" cy="744089"/>
              <a:chOff x="4897792" y="3345915"/>
              <a:chExt cx="2236027" cy="744089"/>
            </a:xfrm>
          </p:grpSpPr>
          <p:sp>
            <p:nvSpPr>
              <p:cNvPr id="63" name="Rectangle 62">
                <a:extLst>
                  <a:ext uri="{FF2B5EF4-FFF2-40B4-BE49-F238E27FC236}">
                    <a16:creationId xmlns:a16="http://schemas.microsoft.com/office/drawing/2014/main" id="{7B9243B6-151C-9DC6-BD18-52116B6CC136}"/>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0121CDFD-242A-C1F0-F428-7DB7B1219F49}"/>
                  </a:ext>
                </a:extLst>
              </p:cNvPr>
              <p:cNvGrpSpPr/>
              <p:nvPr/>
            </p:nvGrpSpPr>
            <p:grpSpPr>
              <a:xfrm>
                <a:off x="5142157" y="3632417"/>
                <a:ext cx="1734051" cy="369332"/>
                <a:chOff x="5223535" y="3709109"/>
                <a:chExt cx="1734051" cy="450435"/>
              </a:xfrm>
            </p:grpSpPr>
            <p:sp>
              <p:nvSpPr>
                <p:cNvPr id="66" name="Rectangle 65">
                  <a:extLst>
                    <a:ext uri="{FF2B5EF4-FFF2-40B4-BE49-F238E27FC236}">
                      <a16:creationId xmlns:a16="http://schemas.microsoft.com/office/drawing/2014/main" id="{52D19DA7-47FD-4E43-7552-03FBD57713FD}"/>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TextBox 66">
                  <a:extLst>
                    <a:ext uri="{FF2B5EF4-FFF2-40B4-BE49-F238E27FC236}">
                      <a16:creationId xmlns:a16="http://schemas.microsoft.com/office/drawing/2014/main" id="{B4D0CB4B-0397-5785-2EFC-2D770EE16265}"/>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65" name="TextBox 64">
                <a:extLst>
                  <a:ext uri="{FF2B5EF4-FFF2-40B4-BE49-F238E27FC236}">
                    <a16:creationId xmlns:a16="http://schemas.microsoft.com/office/drawing/2014/main" id="{105E1D53-0B89-5210-B348-D56DB7403A05}"/>
                  </a:ext>
                </a:extLst>
              </p:cNvPr>
              <p:cNvSpPr txBox="1"/>
              <p:nvPr/>
            </p:nvSpPr>
            <p:spPr>
              <a:xfrm>
                <a:off x="4897792" y="3345915"/>
                <a:ext cx="1510694" cy="338554"/>
              </a:xfrm>
              <a:prstGeom prst="rect">
                <a:avLst/>
              </a:prstGeom>
              <a:noFill/>
            </p:spPr>
            <p:txBody>
              <a:bodyPr wrap="square" rtlCol="0">
                <a:spAutoFit/>
              </a:bodyPr>
              <a:lstStyle/>
              <a:p>
                <a:r>
                  <a:rPr lang="en-US" sz="1600" dirty="0"/>
                  <a:t>Container 2</a:t>
                </a:r>
              </a:p>
            </p:txBody>
          </p:sp>
        </p:grpSp>
        <p:grpSp>
          <p:nvGrpSpPr>
            <p:cNvPr id="68" name="Group 67">
              <a:extLst>
                <a:ext uri="{FF2B5EF4-FFF2-40B4-BE49-F238E27FC236}">
                  <a16:creationId xmlns:a16="http://schemas.microsoft.com/office/drawing/2014/main" id="{64D1A340-BE3F-73AD-D34A-DCC90CA8A8AA}"/>
                </a:ext>
              </a:extLst>
            </p:cNvPr>
            <p:cNvGrpSpPr/>
            <p:nvPr/>
          </p:nvGrpSpPr>
          <p:grpSpPr>
            <a:xfrm>
              <a:off x="4882771" y="5206590"/>
              <a:ext cx="2236027" cy="744089"/>
              <a:chOff x="4897792" y="3345915"/>
              <a:chExt cx="2236027" cy="744089"/>
            </a:xfrm>
          </p:grpSpPr>
          <p:sp>
            <p:nvSpPr>
              <p:cNvPr id="69" name="Rectangle 68">
                <a:extLst>
                  <a:ext uri="{FF2B5EF4-FFF2-40B4-BE49-F238E27FC236}">
                    <a16:creationId xmlns:a16="http://schemas.microsoft.com/office/drawing/2014/main" id="{CC22FC3A-B488-1A63-E5C9-AA476B01B75F}"/>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F1EF9C78-9F88-247A-C64E-05DEBFC2BEA7}"/>
                  </a:ext>
                </a:extLst>
              </p:cNvPr>
              <p:cNvGrpSpPr/>
              <p:nvPr/>
            </p:nvGrpSpPr>
            <p:grpSpPr>
              <a:xfrm>
                <a:off x="5142157" y="3632417"/>
                <a:ext cx="1734051" cy="369332"/>
                <a:chOff x="5223535" y="3709109"/>
                <a:chExt cx="1734051" cy="450435"/>
              </a:xfrm>
            </p:grpSpPr>
            <p:sp>
              <p:nvSpPr>
                <p:cNvPr id="72" name="Rectangle 71">
                  <a:extLst>
                    <a:ext uri="{FF2B5EF4-FFF2-40B4-BE49-F238E27FC236}">
                      <a16:creationId xmlns:a16="http://schemas.microsoft.com/office/drawing/2014/main" id="{43A2430E-D48B-E540-DE87-95E349A80552}"/>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3" name="TextBox 72">
                  <a:extLst>
                    <a:ext uri="{FF2B5EF4-FFF2-40B4-BE49-F238E27FC236}">
                      <a16:creationId xmlns:a16="http://schemas.microsoft.com/office/drawing/2014/main" id="{FF3A559E-5C12-660B-D502-5D997F4FBF1F}"/>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71" name="TextBox 70">
                <a:extLst>
                  <a:ext uri="{FF2B5EF4-FFF2-40B4-BE49-F238E27FC236}">
                    <a16:creationId xmlns:a16="http://schemas.microsoft.com/office/drawing/2014/main" id="{2E99E81C-EAB8-154B-D587-9C0066F2E19C}"/>
                  </a:ext>
                </a:extLst>
              </p:cNvPr>
              <p:cNvSpPr txBox="1"/>
              <p:nvPr/>
            </p:nvSpPr>
            <p:spPr>
              <a:xfrm>
                <a:off x="4897792" y="3345915"/>
                <a:ext cx="1510694" cy="338554"/>
              </a:xfrm>
              <a:prstGeom prst="rect">
                <a:avLst/>
              </a:prstGeom>
              <a:noFill/>
            </p:spPr>
            <p:txBody>
              <a:bodyPr wrap="square" rtlCol="0">
                <a:spAutoFit/>
              </a:bodyPr>
              <a:lstStyle/>
              <a:p>
                <a:r>
                  <a:rPr lang="en-US" sz="1600" dirty="0"/>
                  <a:t>Container 3</a:t>
                </a:r>
              </a:p>
            </p:txBody>
          </p:sp>
        </p:grpSp>
      </p:grpSp>
      <p:grpSp>
        <p:nvGrpSpPr>
          <p:cNvPr id="98" name="Group 97">
            <a:extLst>
              <a:ext uri="{FF2B5EF4-FFF2-40B4-BE49-F238E27FC236}">
                <a16:creationId xmlns:a16="http://schemas.microsoft.com/office/drawing/2014/main" id="{96D7ED74-FC02-5CB7-3D7D-080D7C404588}"/>
              </a:ext>
            </a:extLst>
          </p:cNvPr>
          <p:cNvGrpSpPr/>
          <p:nvPr/>
        </p:nvGrpSpPr>
        <p:grpSpPr>
          <a:xfrm>
            <a:off x="6526170" y="1610459"/>
            <a:ext cx="2490952" cy="1966542"/>
            <a:chOff x="1769124" y="1404719"/>
            <a:chExt cx="2490952" cy="1966542"/>
          </a:xfrm>
        </p:grpSpPr>
        <p:sp>
          <p:nvSpPr>
            <p:cNvPr id="95" name="Rectangle 94">
              <a:extLst>
                <a:ext uri="{FF2B5EF4-FFF2-40B4-BE49-F238E27FC236}">
                  <a16:creationId xmlns:a16="http://schemas.microsoft.com/office/drawing/2014/main" id="{59039019-0CBD-E730-6E2F-13A77E8D98CB}"/>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7D13FE1-5912-CA26-65B5-830C5AA6BB7F}"/>
                </a:ext>
              </a:extLst>
            </p:cNvPr>
            <p:cNvSpPr txBox="1"/>
            <p:nvPr/>
          </p:nvSpPr>
          <p:spPr>
            <a:xfrm>
              <a:off x="2512743" y="3001929"/>
              <a:ext cx="1347238" cy="369332"/>
            </a:xfrm>
            <a:prstGeom prst="rect">
              <a:avLst/>
            </a:prstGeom>
            <a:noFill/>
          </p:spPr>
          <p:txBody>
            <a:bodyPr wrap="square" rtlCol="0">
              <a:spAutoFit/>
            </a:bodyPr>
            <a:lstStyle/>
            <a:p>
              <a:r>
                <a:rPr lang="en-US" dirty="0"/>
                <a:t>Host 2</a:t>
              </a:r>
            </a:p>
          </p:txBody>
        </p:sp>
        <p:sp>
          <p:nvSpPr>
            <p:cNvPr id="85" name="Rectangle 84">
              <a:extLst>
                <a:ext uri="{FF2B5EF4-FFF2-40B4-BE49-F238E27FC236}">
                  <a16:creationId xmlns:a16="http://schemas.microsoft.com/office/drawing/2014/main" id="{9285DCA1-E330-3620-BB22-860A53A54C8F}"/>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49978F99-A0F9-CCD8-A675-FD9C6B29A470}"/>
                </a:ext>
              </a:extLst>
            </p:cNvPr>
            <p:cNvGrpSpPr/>
            <p:nvPr/>
          </p:nvGrpSpPr>
          <p:grpSpPr>
            <a:xfrm>
              <a:off x="2114025" y="1801584"/>
              <a:ext cx="1734051" cy="369332"/>
              <a:chOff x="5223535" y="3709109"/>
              <a:chExt cx="1734051" cy="450435"/>
            </a:xfrm>
          </p:grpSpPr>
          <p:sp>
            <p:nvSpPr>
              <p:cNvPr id="88" name="Rectangle 87">
                <a:extLst>
                  <a:ext uri="{FF2B5EF4-FFF2-40B4-BE49-F238E27FC236}">
                    <a16:creationId xmlns:a16="http://schemas.microsoft.com/office/drawing/2014/main" id="{6EDB5AC2-7F0B-4E79-EE40-3A988ED69EDB}"/>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9" name="TextBox 88">
                <a:extLst>
                  <a:ext uri="{FF2B5EF4-FFF2-40B4-BE49-F238E27FC236}">
                    <a16:creationId xmlns:a16="http://schemas.microsoft.com/office/drawing/2014/main" id="{623961B1-3118-F9BC-C6B8-B872FC82450B}"/>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7" name="TextBox 86">
              <a:extLst>
                <a:ext uri="{FF2B5EF4-FFF2-40B4-BE49-F238E27FC236}">
                  <a16:creationId xmlns:a16="http://schemas.microsoft.com/office/drawing/2014/main" id="{58BF8E4E-7EEC-625B-FF93-219E94F4B190}"/>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97" name="Group 96">
              <a:extLst>
                <a:ext uri="{FF2B5EF4-FFF2-40B4-BE49-F238E27FC236}">
                  <a16:creationId xmlns:a16="http://schemas.microsoft.com/office/drawing/2014/main" id="{2A4E31A5-0952-0D14-0B30-38861EA0B645}"/>
                </a:ext>
              </a:extLst>
            </p:cNvPr>
            <p:cNvGrpSpPr/>
            <p:nvPr/>
          </p:nvGrpSpPr>
          <p:grpSpPr>
            <a:xfrm>
              <a:off x="1863038" y="2334561"/>
              <a:ext cx="2236027" cy="744089"/>
              <a:chOff x="1863038" y="2334561"/>
              <a:chExt cx="2236027" cy="744089"/>
            </a:xfrm>
          </p:grpSpPr>
          <p:sp>
            <p:nvSpPr>
              <p:cNvPr id="80" name="Rectangle 79">
                <a:extLst>
                  <a:ext uri="{FF2B5EF4-FFF2-40B4-BE49-F238E27FC236}">
                    <a16:creationId xmlns:a16="http://schemas.microsoft.com/office/drawing/2014/main" id="{7B46E4AF-6180-1635-533F-5C92948EFFD8}"/>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006B23BA-4B1F-1150-551F-B8266E943ED6}"/>
                  </a:ext>
                </a:extLst>
              </p:cNvPr>
              <p:cNvGrpSpPr/>
              <p:nvPr/>
            </p:nvGrpSpPr>
            <p:grpSpPr>
              <a:xfrm>
                <a:off x="2107403" y="2621063"/>
                <a:ext cx="1734051" cy="369332"/>
                <a:chOff x="5223535" y="3709109"/>
                <a:chExt cx="1734051" cy="450435"/>
              </a:xfrm>
            </p:grpSpPr>
            <p:sp>
              <p:nvSpPr>
                <p:cNvPr id="83" name="Rectangle 82">
                  <a:extLst>
                    <a:ext uri="{FF2B5EF4-FFF2-40B4-BE49-F238E27FC236}">
                      <a16:creationId xmlns:a16="http://schemas.microsoft.com/office/drawing/2014/main" id="{AE85B023-D2CD-84CD-F07A-5532390F1CEE}"/>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4" name="TextBox 83">
                  <a:extLst>
                    <a:ext uri="{FF2B5EF4-FFF2-40B4-BE49-F238E27FC236}">
                      <a16:creationId xmlns:a16="http://schemas.microsoft.com/office/drawing/2014/main" id="{698BB39D-3B03-8587-706A-B5152284AC1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2" name="TextBox 81">
                <a:extLst>
                  <a:ext uri="{FF2B5EF4-FFF2-40B4-BE49-F238E27FC236}">
                    <a16:creationId xmlns:a16="http://schemas.microsoft.com/office/drawing/2014/main" id="{E822ECBF-EA3E-8846-0225-F2634E3A1DA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grpSp>
        <p:nvGrpSpPr>
          <p:cNvPr id="99" name="Group 98">
            <a:extLst>
              <a:ext uri="{FF2B5EF4-FFF2-40B4-BE49-F238E27FC236}">
                <a16:creationId xmlns:a16="http://schemas.microsoft.com/office/drawing/2014/main" id="{FE4EB339-AC42-CF28-FCF7-8ED3D223834D}"/>
              </a:ext>
            </a:extLst>
          </p:cNvPr>
          <p:cNvGrpSpPr/>
          <p:nvPr/>
        </p:nvGrpSpPr>
        <p:grpSpPr>
          <a:xfrm>
            <a:off x="6529714" y="4150765"/>
            <a:ext cx="2490952" cy="1996446"/>
            <a:chOff x="1769124" y="1404719"/>
            <a:chExt cx="2490952" cy="1996446"/>
          </a:xfrm>
        </p:grpSpPr>
        <p:sp>
          <p:nvSpPr>
            <p:cNvPr id="100" name="Rectangle 99">
              <a:extLst>
                <a:ext uri="{FF2B5EF4-FFF2-40B4-BE49-F238E27FC236}">
                  <a16:creationId xmlns:a16="http://schemas.microsoft.com/office/drawing/2014/main" id="{A80D427D-661A-17DA-28AF-B133C8E44D40}"/>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A70C096-C8EE-3FF1-7271-1DAFF17E3B91}"/>
                </a:ext>
              </a:extLst>
            </p:cNvPr>
            <p:cNvSpPr txBox="1"/>
            <p:nvPr/>
          </p:nvSpPr>
          <p:spPr>
            <a:xfrm>
              <a:off x="2618385" y="3031833"/>
              <a:ext cx="1347238" cy="369332"/>
            </a:xfrm>
            <a:prstGeom prst="rect">
              <a:avLst/>
            </a:prstGeom>
            <a:noFill/>
          </p:spPr>
          <p:txBody>
            <a:bodyPr wrap="square" rtlCol="0">
              <a:spAutoFit/>
            </a:bodyPr>
            <a:lstStyle/>
            <a:p>
              <a:r>
                <a:rPr lang="en-US" dirty="0"/>
                <a:t>Host 1</a:t>
              </a:r>
            </a:p>
          </p:txBody>
        </p:sp>
        <p:sp>
          <p:nvSpPr>
            <p:cNvPr id="102" name="Rectangle 101">
              <a:extLst>
                <a:ext uri="{FF2B5EF4-FFF2-40B4-BE49-F238E27FC236}">
                  <a16:creationId xmlns:a16="http://schemas.microsoft.com/office/drawing/2014/main" id="{D4757B62-3777-835F-37C3-C76AA09B27D3}"/>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ACDBD585-D734-5D7F-7AAC-C08FBF5D5ED3}"/>
                </a:ext>
              </a:extLst>
            </p:cNvPr>
            <p:cNvGrpSpPr/>
            <p:nvPr/>
          </p:nvGrpSpPr>
          <p:grpSpPr>
            <a:xfrm>
              <a:off x="2114025" y="1801584"/>
              <a:ext cx="1734051" cy="369332"/>
              <a:chOff x="5223535" y="3709109"/>
              <a:chExt cx="1734051" cy="450435"/>
            </a:xfrm>
          </p:grpSpPr>
          <p:sp>
            <p:nvSpPr>
              <p:cNvPr id="111" name="Rectangle 110">
                <a:extLst>
                  <a:ext uri="{FF2B5EF4-FFF2-40B4-BE49-F238E27FC236}">
                    <a16:creationId xmlns:a16="http://schemas.microsoft.com/office/drawing/2014/main" id="{6261EBE3-83DD-E64E-306C-95704E5E3718}"/>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2" name="TextBox 111">
                <a:extLst>
                  <a:ext uri="{FF2B5EF4-FFF2-40B4-BE49-F238E27FC236}">
                    <a16:creationId xmlns:a16="http://schemas.microsoft.com/office/drawing/2014/main" id="{4E330FD5-E213-76D2-473D-815B8A707FD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4" name="TextBox 103">
              <a:extLst>
                <a:ext uri="{FF2B5EF4-FFF2-40B4-BE49-F238E27FC236}">
                  <a16:creationId xmlns:a16="http://schemas.microsoft.com/office/drawing/2014/main" id="{43248462-9C03-4EB1-8C4C-3856FB69C88B}"/>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105" name="Group 104">
              <a:extLst>
                <a:ext uri="{FF2B5EF4-FFF2-40B4-BE49-F238E27FC236}">
                  <a16:creationId xmlns:a16="http://schemas.microsoft.com/office/drawing/2014/main" id="{A1ED502B-6490-CE30-146C-22A9C9BF7A60}"/>
                </a:ext>
              </a:extLst>
            </p:cNvPr>
            <p:cNvGrpSpPr/>
            <p:nvPr/>
          </p:nvGrpSpPr>
          <p:grpSpPr>
            <a:xfrm>
              <a:off x="1863038" y="2334561"/>
              <a:ext cx="2236027" cy="744089"/>
              <a:chOff x="1863038" y="2334561"/>
              <a:chExt cx="2236027" cy="744089"/>
            </a:xfrm>
          </p:grpSpPr>
          <p:sp>
            <p:nvSpPr>
              <p:cNvPr id="106" name="Rectangle 105">
                <a:extLst>
                  <a:ext uri="{FF2B5EF4-FFF2-40B4-BE49-F238E27FC236}">
                    <a16:creationId xmlns:a16="http://schemas.microsoft.com/office/drawing/2014/main" id="{31816D35-C7DA-16A8-BB15-07B7569A9F26}"/>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C6239295-F569-AF2F-1B7B-CD6452711D3B}"/>
                  </a:ext>
                </a:extLst>
              </p:cNvPr>
              <p:cNvGrpSpPr/>
              <p:nvPr/>
            </p:nvGrpSpPr>
            <p:grpSpPr>
              <a:xfrm>
                <a:off x="2107403" y="2621063"/>
                <a:ext cx="1734051" cy="369332"/>
                <a:chOff x="5223535" y="3709109"/>
                <a:chExt cx="1734051" cy="450435"/>
              </a:xfrm>
            </p:grpSpPr>
            <p:sp>
              <p:nvSpPr>
                <p:cNvPr id="109" name="Rectangle 108">
                  <a:extLst>
                    <a:ext uri="{FF2B5EF4-FFF2-40B4-BE49-F238E27FC236}">
                      <a16:creationId xmlns:a16="http://schemas.microsoft.com/office/drawing/2014/main" id="{F2281B9D-AF3C-D9D5-7ADB-16148619FBD0}"/>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0" name="TextBox 109">
                  <a:extLst>
                    <a:ext uri="{FF2B5EF4-FFF2-40B4-BE49-F238E27FC236}">
                      <a16:creationId xmlns:a16="http://schemas.microsoft.com/office/drawing/2014/main" id="{EDB9C295-E895-A2AA-F283-80AD1167B713}"/>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8" name="TextBox 107">
                <a:extLst>
                  <a:ext uri="{FF2B5EF4-FFF2-40B4-BE49-F238E27FC236}">
                    <a16:creationId xmlns:a16="http://schemas.microsoft.com/office/drawing/2014/main" id="{DC616021-DFB2-4049-BA71-A03A857985E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sp>
        <p:nvSpPr>
          <p:cNvPr id="118" name="TextBox 117">
            <a:extLst>
              <a:ext uri="{FF2B5EF4-FFF2-40B4-BE49-F238E27FC236}">
                <a16:creationId xmlns:a16="http://schemas.microsoft.com/office/drawing/2014/main" id="{6198645C-B43C-A393-7F50-1A2DE39AEEBB}"/>
              </a:ext>
            </a:extLst>
          </p:cNvPr>
          <p:cNvSpPr txBox="1"/>
          <p:nvPr/>
        </p:nvSpPr>
        <p:spPr>
          <a:xfrm>
            <a:off x="3718385" y="1101843"/>
            <a:ext cx="4570591" cy="369332"/>
          </a:xfrm>
          <a:prstGeom prst="rect">
            <a:avLst/>
          </a:prstGeom>
          <a:noFill/>
        </p:spPr>
        <p:txBody>
          <a:bodyPr wrap="square" rtlCol="0">
            <a:spAutoFit/>
          </a:bodyPr>
          <a:lstStyle/>
          <a:p>
            <a:r>
              <a:rPr lang="en-US" b="1" dirty="0">
                <a:solidFill>
                  <a:schemeClr val="accent1">
                    <a:lumMod val="75000"/>
                  </a:schemeClr>
                </a:solidFill>
              </a:rPr>
              <a:t>Communication over Docker Swarm Network</a:t>
            </a:r>
          </a:p>
        </p:txBody>
      </p:sp>
    </p:spTree>
    <p:extLst>
      <p:ext uri="{BB962C8B-B14F-4D97-AF65-F5344CB8AC3E}">
        <p14:creationId xmlns:p14="http://schemas.microsoft.com/office/powerpoint/2010/main" val="145633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543226" y="2792991"/>
            <a:ext cx="9492977" cy="3481685"/>
          </a:xfrm>
          <a:prstGeom prst="rect">
            <a:avLst/>
          </a:prstGeom>
        </p:spPr>
      </p:pic>
      <p:sp>
        <p:nvSpPr>
          <p:cNvPr id="3" name="TextBox 2">
            <a:extLst>
              <a:ext uri="{FF2B5EF4-FFF2-40B4-BE49-F238E27FC236}">
                <a16:creationId xmlns:a16="http://schemas.microsoft.com/office/drawing/2014/main" id="{31734417-15CC-8B91-C968-BBA6403114E3}"/>
              </a:ext>
            </a:extLst>
          </p:cNvPr>
          <p:cNvSpPr txBox="1"/>
          <p:nvPr/>
        </p:nvSpPr>
        <p:spPr>
          <a:xfrm>
            <a:off x="543226" y="1325563"/>
            <a:ext cx="4871545" cy="1754326"/>
          </a:xfrm>
          <a:prstGeom prst="rect">
            <a:avLst/>
          </a:prstGeom>
          <a:noFill/>
        </p:spPr>
        <p:txBody>
          <a:bodyPr wrap="square" rtlCol="0">
            <a:spAutoFit/>
          </a:bodyPr>
          <a:lstStyle/>
          <a:p>
            <a:r>
              <a:rPr lang="en-US" dirty="0"/>
              <a:t>Build and start cluster with one command</a:t>
            </a:r>
          </a:p>
          <a:p>
            <a:pPr marL="285750" indent="-285750">
              <a:buFont typeface="Wingdings" panose="05000000000000000000" pitchFamily="2" charset="2"/>
              <a:buChar char="§"/>
            </a:pPr>
            <a:r>
              <a:rPr lang="en-US" dirty="0"/>
              <a:t>Create stack network</a:t>
            </a:r>
          </a:p>
          <a:p>
            <a:pPr marL="285750" indent="-285750">
              <a:buFont typeface="Wingdings" panose="05000000000000000000" pitchFamily="2" charset="2"/>
              <a:buChar char="§"/>
            </a:pPr>
            <a:r>
              <a:rPr lang="en-US" dirty="0"/>
              <a:t>Create stack of services (containers) </a:t>
            </a:r>
          </a:p>
          <a:p>
            <a:pPr marL="285750" indent="-285750">
              <a:buFont typeface="Wingdings" panose="05000000000000000000" pitchFamily="2" charset="2"/>
              <a:buChar char="§"/>
            </a:pPr>
            <a:r>
              <a:rPr lang="en-US" dirty="0"/>
              <a:t>Start the cluster</a:t>
            </a:r>
          </a:p>
          <a:p>
            <a:endParaRPr lang="en-US" dirty="0"/>
          </a:p>
          <a:p>
            <a:endParaRPr lang="en-US" dirty="0"/>
          </a:p>
        </p:txBody>
      </p:sp>
    </p:spTree>
    <p:extLst>
      <p:ext uri="{BB962C8B-B14F-4D97-AF65-F5344CB8AC3E}">
        <p14:creationId xmlns:p14="http://schemas.microsoft.com/office/powerpoint/2010/main" val="354409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12" name="Picture 11">
            <a:extLst>
              <a:ext uri="{FF2B5EF4-FFF2-40B4-BE49-F238E27FC236}">
                <a16:creationId xmlns:a16="http://schemas.microsoft.com/office/drawing/2014/main" id="{2BAD1587-2714-91A9-FF9F-28E0AEBEC8A5}"/>
              </a:ext>
            </a:extLst>
          </p:cNvPr>
          <p:cNvPicPr>
            <a:picLocks noChangeAspect="1"/>
          </p:cNvPicPr>
          <p:nvPr/>
        </p:nvPicPr>
        <p:blipFill>
          <a:blip r:embed="rId2"/>
          <a:stretch>
            <a:fillRect/>
          </a:stretch>
        </p:blipFill>
        <p:spPr>
          <a:xfrm>
            <a:off x="542159" y="2716416"/>
            <a:ext cx="11250448" cy="1061206"/>
          </a:xfrm>
          <a:prstGeom prst="rect">
            <a:avLst/>
          </a:prstGeom>
        </p:spPr>
      </p:pic>
      <p:pic>
        <p:nvPicPr>
          <p:cNvPr id="14" name="Picture 13">
            <a:extLst>
              <a:ext uri="{FF2B5EF4-FFF2-40B4-BE49-F238E27FC236}">
                <a16:creationId xmlns:a16="http://schemas.microsoft.com/office/drawing/2014/main" id="{FEC8EDBC-D8BA-149B-6363-882F84708A2E}"/>
              </a:ext>
            </a:extLst>
          </p:cNvPr>
          <p:cNvPicPr>
            <a:picLocks noChangeAspect="1"/>
          </p:cNvPicPr>
          <p:nvPr/>
        </p:nvPicPr>
        <p:blipFill>
          <a:blip r:embed="rId3"/>
          <a:stretch>
            <a:fillRect/>
          </a:stretch>
        </p:blipFill>
        <p:spPr>
          <a:xfrm>
            <a:off x="518949" y="3933064"/>
            <a:ext cx="11250448" cy="842324"/>
          </a:xfrm>
          <a:prstGeom prst="rect">
            <a:avLst/>
          </a:prstGeom>
        </p:spPr>
      </p:pic>
      <p:pic>
        <p:nvPicPr>
          <p:cNvPr id="16" name="Picture 15">
            <a:extLst>
              <a:ext uri="{FF2B5EF4-FFF2-40B4-BE49-F238E27FC236}">
                <a16:creationId xmlns:a16="http://schemas.microsoft.com/office/drawing/2014/main" id="{518EF394-3340-62DD-383D-5B8BAC0DB6DB}"/>
              </a:ext>
            </a:extLst>
          </p:cNvPr>
          <p:cNvPicPr>
            <a:picLocks noChangeAspect="1"/>
          </p:cNvPicPr>
          <p:nvPr/>
        </p:nvPicPr>
        <p:blipFill>
          <a:blip r:embed="rId4"/>
          <a:stretch>
            <a:fillRect/>
          </a:stretch>
        </p:blipFill>
        <p:spPr>
          <a:xfrm>
            <a:off x="518949" y="5045524"/>
            <a:ext cx="11250448" cy="965275"/>
          </a:xfrm>
          <a:prstGeom prst="rect">
            <a:avLst/>
          </a:prstGeom>
        </p:spPr>
      </p:pic>
      <p:pic>
        <p:nvPicPr>
          <p:cNvPr id="18" name="Picture 17">
            <a:extLst>
              <a:ext uri="{FF2B5EF4-FFF2-40B4-BE49-F238E27FC236}">
                <a16:creationId xmlns:a16="http://schemas.microsoft.com/office/drawing/2014/main" id="{5F31CAFE-8588-0DF6-518B-AEF76BEF9A71}"/>
              </a:ext>
            </a:extLst>
          </p:cNvPr>
          <p:cNvPicPr>
            <a:picLocks noChangeAspect="1"/>
          </p:cNvPicPr>
          <p:nvPr/>
        </p:nvPicPr>
        <p:blipFill>
          <a:blip r:embed="rId5"/>
          <a:stretch>
            <a:fillRect/>
          </a:stretch>
        </p:blipFill>
        <p:spPr>
          <a:xfrm>
            <a:off x="542159" y="940656"/>
            <a:ext cx="10951396" cy="1620318"/>
          </a:xfrm>
          <a:prstGeom prst="rect">
            <a:avLst/>
          </a:prstGeom>
        </p:spPr>
      </p:pic>
    </p:spTree>
    <p:extLst>
      <p:ext uri="{BB962C8B-B14F-4D97-AF65-F5344CB8AC3E}">
        <p14:creationId xmlns:p14="http://schemas.microsoft.com/office/powerpoint/2010/main" val="176674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1011620" y="1690688"/>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199" y="557189"/>
            <a:ext cx="3422905" cy="5567891"/>
          </a:xfrm>
        </p:spPr>
        <p:txBody>
          <a:bodyPr vert="horz" lIns="91440" tIns="45720" rIns="91440" bIns="45720" rtlCol="0">
            <a:normAutofit/>
          </a:bodyPr>
          <a:lstStyle/>
          <a:p>
            <a:r>
              <a:rPr lang="en-US" dirty="0"/>
              <a:t>Jupyter</a:t>
            </a:r>
            <a:br>
              <a:rPr lang="en-US" dirty="0"/>
            </a:br>
            <a:r>
              <a:rPr lang="en-US" dirty="0"/>
              <a:t>Integration</a:t>
            </a:r>
            <a:endParaRPr lang="en-US" kern="1200" dirty="0">
              <a:latin typeface="+mj-lt"/>
              <a:ea typeface="+mj-ea"/>
              <a:cs typeface="+mj-cs"/>
            </a:endParaRPr>
          </a:p>
        </p:txBody>
      </p:sp>
      <p:pic>
        <p:nvPicPr>
          <p:cNvPr id="3" name="Picture 2">
            <a:extLst>
              <a:ext uri="{FF2B5EF4-FFF2-40B4-BE49-F238E27FC236}">
                <a16:creationId xmlns:a16="http://schemas.microsoft.com/office/drawing/2014/main" id="{1E63AFEA-E213-BE22-5D04-B20C2FE355C5}"/>
              </a:ext>
            </a:extLst>
          </p:cNvPr>
          <p:cNvPicPr>
            <a:picLocks noChangeAspect="1"/>
          </p:cNvPicPr>
          <p:nvPr/>
        </p:nvPicPr>
        <p:blipFill>
          <a:blip r:embed="rId2"/>
          <a:stretch>
            <a:fillRect/>
          </a:stretch>
        </p:blipFill>
        <p:spPr>
          <a:xfrm>
            <a:off x="5368544" y="3341134"/>
            <a:ext cx="6284719" cy="3058811"/>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A82E1CD9-F713-FD91-A417-9E076BE04FB6}"/>
              </a:ext>
            </a:extLst>
          </p:cNvPr>
          <p:cNvPicPr>
            <a:picLocks noChangeAspect="1"/>
          </p:cNvPicPr>
          <p:nvPr/>
        </p:nvPicPr>
        <p:blipFill>
          <a:blip r:embed="rId3"/>
          <a:stretch>
            <a:fillRect/>
          </a:stretch>
        </p:blipFill>
        <p:spPr>
          <a:xfrm>
            <a:off x="5513553" y="405349"/>
            <a:ext cx="5994702" cy="262163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0024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199" y="1831920"/>
            <a:ext cx="4853152" cy="4351338"/>
          </a:xfrm>
        </p:spPr>
        <p:txBody>
          <a:bodyPr>
            <a:normAutofit/>
          </a:bodyPr>
          <a:lstStyle/>
          <a:p>
            <a:pPr>
              <a:buSzPct val="50000"/>
              <a:buFont typeface="Wingdings" panose="05000000000000000000" pitchFamily="2" charset="2"/>
              <a:buChar char="q"/>
            </a:pPr>
            <a:r>
              <a:rPr lang="en-US" dirty="0"/>
              <a:t>Project summary</a:t>
            </a:r>
          </a:p>
          <a:p>
            <a:pPr>
              <a:buSzPct val="50000"/>
              <a:buFont typeface="Wingdings" panose="05000000000000000000" pitchFamily="2" charset="2"/>
              <a:buChar char="q"/>
            </a:pPr>
            <a:r>
              <a:rPr lang="en-US" dirty="0"/>
              <a:t>About Spark</a:t>
            </a:r>
          </a:p>
          <a:p>
            <a:pPr>
              <a:buSzPct val="50000"/>
              <a:buFont typeface="Wingdings" panose="05000000000000000000" pitchFamily="2" charset="2"/>
              <a:buChar char="q"/>
            </a:pPr>
            <a:r>
              <a:rPr lang="en-US" dirty="0"/>
              <a:t>About Docker</a:t>
            </a:r>
          </a:p>
          <a:p>
            <a:pPr>
              <a:buSzPct val="50000"/>
              <a:buFont typeface="Wingdings" panose="05000000000000000000" pitchFamily="2" charset="2"/>
              <a:buChar char="q"/>
            </a:pPr>
            <a:r>
              <a:rPr lang="en-US" dirty="0"/>
              <a:t>Problem statement</a:t>
            </a:r>
          </a:p>
          <a:p>
            <a:pPr>
              <a:buSzPct val="50000"/>
              <a:buFont typeface="Wingdings" panose="05000000000000000000" pitchFamily="2" charset="2"/>
              <a:buChar char="q"/>
            </a:pPr>
            <a:r>
              <a:rPr lang="en-US" dirty="0"/>
              <a:t>Goals</a:t>
            </a:r>
          </a:p>
          <a:p>
            <a:pPr>
              <a:buSzPct val="50000"/>
              <a:buFont typeface="Wingdings" panose="05000000000000000000" pitchFamily="2" charset="2"/>
              <a:buChar char="q"/>
            </a:pPr>
            <a:r>
              <a:rPr lang="en-US" dirty="0"/>
              <a:t>Implementation steps</a:t>
            </a:r>
          </a:p>
          <a:p>
            <a:pPr>
              <a:buSzPct val="50000"/>
              <a:buFont typeface="Wingdings" panose="05000000000000000000" pitchFamily="2" charset="2"/>
              <a:buChar char="q"/>
            </a:pPr>
            <a:r>
              <a:rPr lang="en-US" dirty="0"/>
              <a:t>Development strategy </a:t>
            </a:r>
          </a:p>
        </p:txBody>
      </p:sp>
      <p:sp>
        <p:nvSpPr>
          <p:cNvPr id="4" name="Content Placeholder 2">
            <a:extLst>
              <a:ext uri="{FF2B5EF4-FFF2-40B4-BE49-F238E27FC236}">
                <a16:creationId xmlns:a16="http://schemas.microsoft.com/office/drawing/2014/main" id="{870CE542-7D72-22FE-D945-722BE9C118F4}"/>
              </a:ext>
            </a:extLst>
          </p:cNvPr>
          <p:cNvSpPr txBox="1">
            <a:spLocks/>
          </p:cNvSpPr>
          <p:nvPr/>
        </p:nvSpPr>
        <p:spPr>
          <a:xfrm>
            <a:off x="6500650" y="1831920"/>
            <a:ext cx="48531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Architecture diagrams</a:t>
            </a:r>
          </a:p>
          <a:p>
            <a:r>
              <a:rPr lang="en-US" dirty="0"/>
              <a:t>Results</a:t>
            </a:r>
          </a:p>
          <a:p>
            <a:r>
              <a:rPr lang="en-US" dirty="0"/>
              <a:t>Challenges </a:t>
            </a:r>
          </a:p>
          <a:p>
            <a:r>
              <a:rPr lang="en-US" dirty="0"/>
              <a:t>Future work</a:t>
            </a:r>
          </a:p>
          <a:p>
            <a:r>
              <a:rPr lang="en-US" dirty="0"/>
              <a:t>Conclusion</a:t>
            </a:r>
          </a:p>
          <a:p>
            <a:r>
              <a:rPr lang="en-US" dirty="0"/>
              <a:t>References </a:t>
            </a:r>
          </a:p>
          <a:p>
            <a:r>
              <a:rPr lang="en-US" dirty="0"/>
              <a:t>Repository </a:t>
            </a:r>
          </a:p>
          <a:p>
            <a:endParaRPr lang="en-US" dirty="0"/>
          </a:p>
          <a:p>
            <a:endParaRPr lang="en-US" dirty="0"/>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a:t>Big data generation: TPC-H </a:t>
            </a:r>
            <a:endParaRPr lang="en-US" dirty="0"/>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1614214"/>
            <a:ext cx="10515600" cy="421902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Wingdings" panose="05000000000000000000" pitchFamily="2" charset="2"/>
              <a:buChar char="§"/>
              <a:defRPr sz="2800"/>
            </a:lvl1pPr>
            <a:lvl2pPr marL="685800" lvl="1" indent="-228600">
              <a:lnSpc>
                <a:spcPct val="90000"/>
              </a:lnSpc>
              <a:spcBef>
                <a:spcPts val="500"/>
              </a:spcBef>
              <a:buFont typeface="Arial" panose="020B0604020202020204" pitchFamily="34" charset="0"/>
              <a:buChar char="•"/>
              <a:defRPr sz="29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TPC-H Database benchmark used to measure the performance of highly-complex decision support databases.</a:t>
            </a:r>
          </a:p>
          <a:p>
            <a:pPr marL="0" indent="0">
              <a:buNone/>
            </a:pPr>
            <a:endParaRPr lang="en-US" dirty="0"/>
          </a:p>
          <a:p>
            <a:r>
              <a:rPr lang="en-US" dirty="0"/>
              <a:t>Tool to generate data with large volumes</a:t>
            </a:r>
          </a:p>
          <a:p>
            <a:endParaRPr lang="en-US" dirty="0"/>
          </a:p>
          <a:p>
            <a:r>
              <a:rPr lang="en-US" dirty="0"/>
              <a:t>Consists of a suite of queries and data sets</a:t>
            </a:r>
          </a:p>
          <a:p>
            <a:endParaRPr lang="en-US" dirty="0"/>
          </a:p>
          <a:p>
            <a:r>
              <a:rPr lang="en-US" dirty="0"/>
              <a:t>Capable to generate uniform as well as skewed(z value) distributed data</a:t>
            </a:r>
          </a:p>
          <a:p>
            <a:endParaRPr lang="en-US" dirty="0"/>
          </a:p>
          <a:p>
            <a:r>
              <a:rPr lang="en-US" dirty="0"/>
              <a:t>Generates data and creates 8 tables for a given data volume</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17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a:t>Big data visualization: TPC-H </a:t>
            </a:r>
            <a:endParaRPr lang="en-US" dirty="0"/>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4049001" cy="646331"/>
          </a:xfrm>
          <a:prstGeom prst="rect">
            <a:avLst/>
          </a:prstGeom>
          <a:noFill/>
        </p:spPr>
        <p:txBody>
          <a:bodyPr wrap="square" rtlCol="0">
            <a:spAutoFit/>
          </a:bodyPr>
          <a:lstStyle/>
          <a:p>
            <a:pPr marL="285750" indent="-285750">
              <a:buFont typeface="Arial" panose="020B0604020202020204" pitchFamily="34" charset="0"/>
              <a:buChar char="•"/>
            </a:pPr>
            <a:r>
              <a:rPr lang="en-US"/>
              <a:t>Generated 100MB data</a:t>
            </a:r>
          </a:p>
          <a:p>
            <a:pPr marL="285750" indent="-285750">
              <a:buFont typeface="Arial" panose="020B0604020202020204" pitchFamily="34" charset="0"/>
              <a:buChar char="•"/>
            </a:pPr>
            <a:r>
              <a:rPr lang="en-US"/>
              <a:t>Visualized Lineitem table</a:t>
            </a:r>
            <a:endParaRPr lang="en-US" dirty="0"/>
          </a:p>
        </p:txBody>
      </p:sp>
      <p:pic>
        <p:nvPicPr>
          <p:cNvPr id="1036" name="Picture 12">
            <a:extLst>
              <a:ext uri="{FF2B5EF4-FFF2-40B4-BE49-F238E27FC236}">
                <a16:creationId xmlns:a16="http://schemas.microsoft.com/office/drawing/2014/main" id="{6F3A3153-668F-901E-3EE2-B0DA0DA2A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26282"/>
            <a:ext cx="38481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DC2DD8D-C11A-B243-5963-172F30188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2626282"/>
            <a:ext cx="38481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6A06F98-6FB6-0C00-8251-985A90B98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2626282"/>
            <a:ext cx="38481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a:t>Histogram for L_EXTENDEDPRICE</a:t>
            </a:r>
            <a:endParaRPr lang="en-US" sz="2400" dirty="0"/>
          </a:p>
        </p:txBody>
      </p:sp>
    </p:spTree>
    <p:extLst>
      <p:ext uri="{BB962C8B-B14F-4D97-AF65-F5344CB8AC3E}">
        <p14:creationId xmlns:p14="http://schemas.microsoft.com/office/powerpoint/2010/main" val="14050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L_QUANTITY</a:t>
            </a:r>
          </a:p>
        </p:txBody>
      </p:sp>
      <p:pic>
        <p:nvPicPr>
          <p:cNvPr id="2050" name="Picture 2">
            <a:extLst>
              <a:ext uri="{FF2B5EF4-FFF2-40B4-BE49-F238E27FC236}">
                <a16:creationId xmlns:a16="http://schemas.microsoft.com/office/drawing/2014/main" id="{6BCD12A9-746F-4E59-4C98-4FC00810A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228E0BB-7AC6-99F7-BF2D-F7CCD779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4FB0426-6A8C-6644-65C1-BE25D7C6B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2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L_COMMITDATE</a:t>
            </a:r>
          </a:p>
        </p:txBody>
      </p:sp>
      <p:pic>
        <p:nvPicPr>
          <p:cNvPr id="3074" name="Picture 2">
            <a:extLst>
              <a:ext uri="{FF2B5EF4-FFF2-40B4-BE49-F238E27FC236}">
                <a16:creationId xmlns:a16="http://schemas.microsoft.com/office/drawing/2014/main" id="{410B9CF1-52BA-6339-87B1-37CD90286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6825"/>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42D4036-4AD0-4254-85B8-44DE47E97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024" y="2896825"/>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7A404B7-4EC5-8C30-9B5E-C387F7096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049" y="2896825"/>
            <a:ext cx="37433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07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pPr>
              <a:buFont typeface="Wingdings" panose="05000000000000000000" pitchFamily="2" charset="2"/>
              <a:buChar char="§"/>
            </a:pPr>
            <a:r>
              <a:rPr lang="en-US" dirty="0"/>
              <a:t>Faced a steep learning curve to understand the concepts and tools involved in Spark ,Docker and Linux</a:t>
            </a:r>
          </a:p>
          <a:p>
            <a:pPr>
              <a:buFont typeface="Wingdings" panose="05000000000000000000" pitchFamily="2" charset="2"/>
              <a:buChar char="§"/>
            </a:pPr>
            <a:endParaRPr lang="en-US" dirty="0"/>
          </a:p>
          <a:p>
            <a:pPr>
              <a:buFont typeface="Wingdings" panose="05000000000000000000" pitchFamily="2" charset="2"/>
              <a:buChar char="§"/>
            </a:pPr>
            <a:r>
              <a:rPr lang="en-US" dirty="0"/>
              <a:t>Integration with additional service such as Jupyter</a:t>
            </a:r>
          </a:p>
          <a:p>
            <a:pPr>
              <a:buFont typeface="Wingdings" panose="05000000000000000000" pitchFamily="2" charset="2"/>
              <a:buChar char="§"/>
            </a:pPr>
            <a:endParaRPr lang="en-US" dirty="0"/>
          </a:p>
          <a:p>
            <a:pPr>
              <a:buFont typeface="Wingdings" panose="05000000000000000000" pitchFamily="2" charset="2"/>
              <a:buChar char="§"/>
            </a:pPr>
            <a:r>
              <a:rPr lang="en-US" dirty="0"/>
              <a:t>Controlled environments and servers </a:t>
            </a:r>
          </a:p>
          <a:p>
            <a:pPr lvl="1">
              <a:buFont typeface="Wingdings" panose="05000000000000000000" pitchFamily="2" charset="2"/>
              <a:buChar char="§"/>
            </a:pPr>
            <a:r>
              <a:rPr lang="en-US" dirty="0"/>
              <a:t>Utilized git, docker hub for file edits and sharing</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76337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Possibilities for future expand</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4400" dirty="0">
                <a:latin typeface="+mj-lt"/>
                <a:ea typeface="+mj-ea"/>
                <a:cs typeface="+mj-cs"/>
              </a:rPr>
              <a:t>Integration with Cloud provider</a:t>
            </a:r>
          </a:p>
          <a:p>
            <a:pPr marL="0" marR="0" indent="0">
              <a:lnSpc>
                <a:spcPct val="107000"/>
              </a:lnSpc>
              <a:spcBef>
                <a:spcPts val="0"/>
              </a:spcBef>
              <a:spcAft>
                <a:spcPts val="800"/>
              </a:spcAft>
              <a:buNone/>
            </a:pPr>
            <a:r>
              <a:rPr lang="en-US" sz="4400" dirty="0">
                <a:latin typeface="+mj-lt"/>
                <a:ea typeface="+mj-ea"/>
                <a:cs typeface="+mj-cs"/>
              </a:rPr>
              <a:t> </a:t>
            </a:r>
          </a:p>
          <a:p>
            <a:pPr marL="0" marR="0">
              <a:lnSpc>
                <a:spcPct val="107000"/>
              </a:lnSpc>
              <a:spcBef>
                <a:spcPts val="0"/>
              </a:spcBef>
              <a:spcAft>
                <a:spcPts val="800"/>
              </a:spcAft>
            </a:pPr>
            <a:r>
              <a:rPr lang="en-US" sz="4400" dirty="0">
                <a:latin typeface="+mj-lt"/>
                <a:ea typeface="+mj-ea"/>
                <a:cs typeface="+mj-cs"/>
              </a:rPr>
              <a:t>Leverage the capabilities of Kubernetes as container orchestration tool</a:t>
            </a:r>
          </a:p>
          <a:p>
            <a:pPr marL="0" marR="0">
              <a:lnSpc>
                <a:spcPct val="107000"/>
              </a:lnSpc>
              <a:spcBef>
                <a:spcPts val="0"/>
              </a:spcBef>
              <a:spcAft>
                <a:spcPts val="800"/>
              </a:spcAft>
            </a:pPr>
            <a:endParaRPr lang="en-US" sz="4400" dirty="0">
              <a:latin typeface="+mj-lt"/>
              <a:ea typeface="+mj-ea"/>
              <a:cs typeface="+mj-cs"/>
            </a:endParaRPr>
          </a:p>
          <a:p>
            <a:pPr marL="0" marR="0">
              <a:lnSpc>
                <a:spcPct val="107000"/>
              </a:lnSpc>
              <a:spcBef>
                <a:spcPts val="0"/>
              </a:spcBef>
              <a:spcAft>
                <a:spcPts val="800"/>
              </a:spcAft>
            </a:pPr>
            <a:r>
              <a:rPr lang="en-US" sz="4400" dirty="0">
                <a:latin typeface="+mj-lt"/>
                <a:ea typeface="+mj-ea"/>
                <a:cs typeface="+mj-cs"/>
              </a:rPr>
              <a:t>Additional on-demand services in separate containers which can link to the cluster such as visual source code, etc.</a:t>
            </a:r>
          </a:p>
        </p:txBody>
      </p:sp>
    </p:spTree>
    <p:extLst>
      <p:ext uri="{BB962C8B-B14F-4D97-AF65-F5344CB8AC3E}">
        <p14:creationId xmlns:p14="http://schemas.microsoft.com/office/powerpoint/2010/main" val="351171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dirty="0"/>
              <a:t>We have successfully created an Apache Spark cluster using Docker containers, which can be easily deployed and scaled on different environments. </a:t>
            </a:r>
          </a:p>
          <a:p>
            <a:endParaRPr lang="en-US" dirty="0"/>
          </a:p>
          <a:p>
            <a:r>
              <a:rPr lang="en-US" dirty="0"/>
              <a:t>We have also automated the creation of the Spark cluster by fine-tuning docker files, images, services and shell scripts. </a:t>
            </a:r>
          </a:p>
          <a:p>
            <a:endParaRPr lang="en-US" dirty="0"/>
          </a:p>
          <a:p>
            <a:r>
              <a:rPr lang="en-US" dirty="0"/>
              <a:t>We successfully configured the resource utilization such as CPU usages by managers and workers of the cluster.</a:t>
            </a:r>
          </a:p>
          <a:p>
            <a:pPr marL="0" indent="0">
              <a:buNone/>
            </a:pPr>
            <a:endParaRPr lang="en-US" dirty="0"/>
          </a:p>
          <a:p>
            <a:r>
              <a:rPr lang="en-US" dirty="0"/>
              <a:t>Finally, we have provided a comprehensive documentation and examples that demonstrate how to use the Spark cluster for different use cases, such as data processing, machine learning, and data visualization. </a:t>
            </a:r>
          </a:p>
          <a:p>
            <a:endParaRPr lang="en-US" dirty="0"/>
          </a:p>
          <a:p>
            <a:r>
              <a:rPr lang="en-US" dirty="0"/>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sz="1800" dirty="0">
                <a:latin typeface="Slack-Lato"/>
              </a:rPr>
              <a:t>https://docs.docker.com/</a:t>
            </a:r>
          </a:p>
          <a:p>
            <a:endParaRPr lang="en-US" sz="1800" dirty="0">
              <a:latin typeface="Slack-Lato"/>
            </a:endParaRPr>
          </a:p>
          <a:p>
            <a:r>
              <a:rPr lang="en-US" sz="1800" dirty="0">
                <a:latin typeface="Slack-Lato"/>
              </a:rPr>
              <a:t>https://spark.apache.org/docs/latest/quick-start.html</a:t>
            </a:r>
          </a:p>
          <a:p>
            <a:endParaRPr lang="en-US" sz="1800" dirty="0">
              <a:latin typeface="Slack-Lato"/>
            </a:endParaRPr>
          </a:p>
          <a:p>
            <a:r>
              <a:rPr lang="en-US" sz="1800" dirty="0">
                <a:latin typeface="Slack-Lato"/>
              </a:rPr>
              <a:t>https://www.linkedin.com/pulse/setup-multi-node-hadoop-cluster-using-docker-komal-suthar/</a:t>
            </a:r>
          </a:p>
          <a:p>
            <a:endParaRPr lang="en-US" sz="1800" dirty="0">
              <a:latin typeface="Slack-Lato"/>
            </a:endParaRPr>
          </a:p>
          <a:p>
            <a:r>
              <a:rPr lang="en-US" sz="1800" dirty="0">
                <a:latin typeface="Slack-Lato"/>
              </a:rPr>
              <a:t>https://github.com/YSU-Data-Lab/TPC-H-Skew</a:t>
            </a:r>
          </a:p>
          <a:p>
            <a:endParaRPr lang="en-US" sz="1800" dirty="0">
              <a:latin typeface="Slack-Lato"/>
            </a:endParaRPr>
          </a:p>
          <a:p>
            <a:r>
              <a:rPr lang="en-US" sz="1800" dirty="0">
                <a:latin typeface="Slack-Lato"/>
              </a:rPr>
              <a:t>https://medium.com/sicara/get-started-pyspark-jupyter-guide-tutorial-ae2fe84f594f</a:t>
            </a: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34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Repository</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67228"/>
            <a:ext cx="10515600" cy="4351338"/>
          </a:xfrm>
        </p:spPr>
        <p:txBody>
          <a:bodyPr vert="horz" lIns="91440" tIns="45720" rIns="91440" bIns="45720" rtlCol="0">
            <a:normAutofit/>
          </a:bodyPr>
          <a:lstStyle/>
          <a:p>
            <a:pPr marL="0" indent="0">
              <a:buNone/>
            </a:pPr>
            <a:r>
              <a:rPr lang="en-US" dirty="0"/>
              <a:t>Git Repository</a:t>
            </a:r>
          </a:p>
          <a:p>
            <a:r>
              <a:rPr lang="en-US" dirty="0">
                <a:hlinkClick r:id="rId2"/>
              </a:rPr>
              <a:t>https://github.com/gprasad09/Apache-Spark-Cluster-Project</a:t>
            </a:r>
            <a:endParaRPr lang="en-US" dirty="0"/>
          </a:p>
          <a:p>
            <a:pPr marL="0" indent="0">
              <a:buNone/>
            </a:pPr>
            <a:endParaRPr lang="en-US" dirty="0"/>
          </a:p>
          <a:p>
            <a:pPr marL="0" indent="0">
              <a:buNone/>
            </a:pPr>
            <a:r>
              <a:rPr lang="en-US" dirty="0"/>
              <a:t>Docker images</a:t>
            </a:r>
          </a:p>
          <a:p>
            <a:r>
              <a:rPr lang="en-US" dirty="0">
                <a:hlinkClick r:id="rId3"/>
              </a:rPr>
              <a:t>https://hub.docker.com/repositories/gprasad09</a:t>
            </a:r>
            <a:endParaRPr lang="en-US" dirty="0"/>
          </a:p>
          <a:p>
            <a:endParaRPr lang="en-US" dirty="0"/>
          </a:p>
        </p:txBody>
      </p:sp>
    </p:spTree>
    <p:extLst>
      <p:ext uri="{BB962C8B-B14F-4D97-AF65-F5344CB8AC3E}">
        <p14:creationId xmlns:p14="http://schemas.microsoft.com/office/powerpoint/2010/main" val="124571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575307" y="432318"/>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925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for processing large datasets in parallel</a:t>
            </a:r>
          </a:p>
          <a:p>
            <a:pPr marL="0" indent="0">
              <a:buNone/>
            </a:pPr>
            <a:endParaRPr lang="en-US" dirty="0"/>
          </a:p>
          <a:p>
            <a:r>
              <a:rPr lang="en-US" dirty="0"/>
              <a:t>Docker for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3"/>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4"/>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20040" y="365125"/>
            <a:ext cx="10515600" cy="1325563"/>
          </a:xfrm>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Step(1/5)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4837385" cy="4007616"/>
          </a:xfrm>
        </p:spPr>
        <p:txBody>
          <a:bodyPr vert="horz" lIns="91440" tIns="45720" rIns="91440" bIns="45720" rtlCol="0">
            <a:normAutofit lnSpcReduction="10000"/>
          </a:bodyPr>
          <a:lstStyle/>
          <a:p>
            <a:pPr>
              <a:buFont typeface="Wingdings" panose="05000000000000000000" pitchFamily="2" charset="2"/>
              <a:buChar char="§"/>
            </a:pPr>
            <a:r>
              <a:rPr lang="en-US" dirty="0"/>
              <a:t>Create docker images</a:t>
            </a:r>
          </a:p>
          <a:p>
            <a:pPr lvl="1"/>
            <a:r>
              <a:rPr lang="en-US" dirty="0"/>
              <a:t>Docker files</a:t>
            </a:r>
          </a:p>
          <a:p>
            <a:pPr marL="457200" lvl="1" indent="0">
              <a:buNone/>
            </a:pPr>
            <a:endParaRPr lang="en-US" dirty="0"/>
          </a:p>
          <a:p>
            <a:pPr lvl="1"/>
            <a:r>
              <a:rPr lang="en-US" dirty="0"/>
              <a:t>Build docker images </a:t>
            </a:r>
          </a:p>
          <a:p>
            <a:pPr lvl="2"/>
            <a:r>
              <a:rPr lang="en-US" dirty="0"/>
              <a:t> Base images, manager image, worker images</a:t>
            </a:r>
          </a:p>
          <a:p>
            <a:pPr marL="914400" lvl="2" indent="0">
              <a:buNone/>
            </a:pPr>
            <a:endParaRPr lang="en-US" dirty="0"/>
          </a:p>
          <a:p>
            <a:pPr lvl="1"/>
            <a:r>
              <a:rPr lang="en-US" dirty="0"/>
              <a:t>Config preparation</a:t>
            </a:r>
          </a:p>
          <a:p>
            <a:pPr marL="457200" lvl="1" indent="0">
              <a:buNone/>
            </a:pPr>
            <a:endParaRPr lang="en-US" dirty="0"/>
          </a:p>
          <a:p>
            <a:pPr lvl="1"/>
            <a:r>
              <a:rPr lang="en-US" dirty="0"/>
              <a:t>Push build images to docker hub</a:t>
            </a:r>
          </a:p>
          <a:p>
            <a:pPr marL="457200" lvl="1" indent="0">
              <a:buNone/>
            </a:pPr>
            <a:endParaRPr lang="en-US" dirty="0"/>
          </a:p>
          <a:p>
            <a:pPr marL="0" indent="0">
              <a:buNone/>
            </a:pPr>
            <a:endParaRPr lang="en-US" dirty="0"/>
          </a:p>
        </p:txBody>
      </p:sp>
      <p:pic>
        <p:nvPicPr>
          <p:cNvPr id="18" name="Picture 17">
            <a:extLst>
              <a:ext uri="{FF2B5EF4-FFF2-40B4-BE49-F238E27FC236}">
                <a16:creationId xmlns:a16="http://schemas.microsoft.com/office/drawing/2014/main" id="{0A8A52EA-53C6-6AC3-6F55-4D8DDD0E1293}"/>
              </a:ext>
            </a:extLst>
          </p:cNvPr>
          <p:cNvPicPr>
            <a:picLocks noChangeAspect="1"/>
          </p:cNvPicPr>
          <p:nvPr/>
        </p:nvPicPr>
        <p:blipFill>
          <a:blip r:embed="rId2"/>
          <a:stretch>
            <a:fillRect/>
          </a:stretch>
        </p:blipFill>
        <p:spPr>
          <a:xfrm>
            <a:off x="6369269" y="4009079"/>
            <a:ext cx="4779852" cy="2316465"/>
          </a:xfrm>
          <a:prstGeom prst="rect">
            <a:avLst/>
          </a:prstGeom>
        </p:spPr>
      </p:pic>
      <p:pic>
        <p:nvPicPr>
          <p:cNvPr id="5" name="Picture 4">
            <a:extLst>
              <a:ext uri="{FF2B5EF4-FFF2-40B4-BE49-F238E27FC236}">
                <a16:creationId xmlns:a16="http://schemas.microsoft.com/office/drawing/2014/main" id="{B9DFC22B-CB99-85EB-0F2B-2233B40F6ED1}"/>
              </a:ext>
            </a:extLst>
          </p:cNvPr>
          <p:cNvPicPr>
            <a:picLocks noChangeAspect="1"/>
          </p:cNvPicPr>
          <p:nvPr/>
        </p:nvPicPr>
        <p:blipFill>
          <a:blip r:embed="rId3"/>
          <a:stretch>
            <a:fillRect/>
          </a:stretch>
        </p:blipFill>
        <p:spPr>
          <a:xfrm>
            <a:off x="6369269" y="1690688"/>
            <a:ext cx="4686300" cy="2228850"/>
          </a:xfrm>
          <a:prstGeom prst="rect">
            <a:avLst/>
          </a:prstGeom>
        </p:spPr>
      </p:pic>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 (2/5)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5546834" cy="4351338"/>
          </a:xfrm>
        </p:spPr>
        <p:txBody>
          <a:bodyPr vert="horz" lIns="91440" tIns="45720" rIns="91440" bIns="45720" rtlCol="0">
            <a:normAutofit/>
          </a:bodyPr>
          <a:lstStyle/>
          <a:p>
            <a:pPr>
              <a:buFont typeface="Wingdings" panose="05000000000000000000" pitchFamily="2" charset="2"/>
              <a:buChar char="§"/>
            </a:pPr>
            <a:r>
              <a:rPr lang="en-US" dirty="0"/>
              <a:t>Create docker compose file</a:t>
            </a:r>
          </a:p>
          <a:p>
            <a:pPr lvl="1"/>
            <a:r>
              <a:rPr lang="en-US" dirty="0"/>
              <a:t>Manager and Worker container configuration</a:t>
            </a:r>
          </a:p>
          <a:p>
            <a:pPr lvl="1"/>
            <a:endParaRPr lang="en-US" dirty="0"/>
          </a:p>
          <a:p>
            <a:pPr lvl="1"/>
            <a:r>
              <a:rPr lang="en-US" dirty="0"/>
              <a:t>Hostname configuration</a:t>
            </a:r>
          </a:p>
          <a:p>
            <a:pPr lvl="1"/>
            <a:endParaRPr lang="en-US" dirty="0"/>
          </a:p>
          <a:p>
            <a:pPr lvl="1"/>
            <a:r>
              <a:rPr lang="en-US" dirty="0"/>
              <a:t>Resource utilization (No of CPUs)</a:t>
            </a:r>
          </a:p>
          <a:p>
            <a:pPr lvl="1"/>
            <a:endParaRPr lang="en-US" dirty="0"/>
          </a:p>
          <a:p>
            <a:pPr lvl="1"/>
            <a:r>
              <a:rPr lang="en-US" dirty="0"/>
              <a:t>Port configuration</a:t>
            </a:r>
          </a:p>
          <a:p>
            <a:pPr lvl="1"/>
            <a:endParaRPr lang="en-US" dirty="0"/>
          </a:p>
          <a:p>
            <a:pPr lvl="1"/>
            <a:r>
              <a:rPr lang="en-US" dirty="0"/>
              <a:t>Data volume mapping</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534C27A-0D0E-5A74-F380-6F59065B87CE}"/>
              </a:ext>
            </a:extLst>
          </p:cNvPr>
          <p:cNvPicPr>
            <a:picLocks noChangeAspect="1"/>
          </p:cNvPicPr>
          <p:nvPr/>
        </p:nvPicPr>
        <p:blipFill>
          <a:blip r:embed="rId2"/>
          <a:stretch>
            <a:fillRect/>
          </a:stretch>
        </p:blipFill>
        <p:spPr>
          <a:xfrm>
            <a:off x="6802163" y="1529857"/>
            <a:ext cx="4108363" cy="5033963"/>
          </a:xfrm>
          <a:prstGeom prst="rect">
            <a:avLst/>
          </a:prstGeom>
        </p:spPr>
      </p:pic>
    </p:spTree>
    <p:extLst>
      <p:ext uri="{BB962C8B-B14F-4D97-AF65-F5344CB8AC3E}">
        <p14:creationId xmlns:p14="http://schemas.microsoft.com/office/powerpoint/2010/main" val="334474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2293</TotalTime>
  <Words>1510</Words>
  <Application>Microsoft Office PowerPoint</Application>
  <PresentationFormat>Widescreen</PresentationFormat>
  <Paragraphs>244</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Slack-Lato</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Step(1/5)</vt:lpstr>
      <vt:lpstr>Implementation: Step (2/5)</vt:lpstr>
      <vt:lpstr>Implementation: Steps (3-5)</vt:lpstr>
      <vt:lpstr>Development Strategy</vt:lpstr>
      <vt:lpstr>Fine-tuned docker files</vt:lpstr>
      <vt:lpstr>Compose files: Docker Stack</vt:lpstr>
      <vt:lpstr>Typical Apache Spark Cluster</vt:lpstr>
      <vt:lpstr>Solution Architecture</vt:lpstr>
      <vt:lpstr>Results</vt:lpstr>
      <vt:lpstr>Results</vt:lpstr>
      <vt:lpstr>Spark UI</vt:lpstr>
      <vt:lpstr>Jupyter Integration</vt:lpstr>
      <vt:lpstr>Big data generation: TPC-H </vt:lpstr>
      <vt:lpstr>Big data visualization: TPC-H </vt:lpstr>
      <vt:lpstr>Big data visualization: TPC-H </vt:lpstr>
      <vt:lpstr>Big data visualization: TPC-H </vt:lpstr>
      <vt:lpstr>Challenges</vt:lpstr>
      <vt:lpstr>Possibilities for future expand</vt:lpstr>
      <vt:lpstr>Conclusion </vt:lpstr>
      <vt:lpstr>References</vt:lpstr>
      <vt:lpstr>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191</cp:revision>
  <dcterms:created xsi:type="dcterms:W3CDTF">2023-03-29T01:59:14Z</dcterms:created>
  <dcterms:modified xsi:type="dcterms:W3CDTF">2023-04-05T03:07:54Z</dcterms:modified>
</cp:coreProperties>
</file>