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5" r:id="rId4"/>
    <p:sldId id="266" r:id="rId5"/>
    <p:sldId id="267" r:id="rId6"/>
    <p:sldId id="259" r:id="rId7"/>
    <p:sldId id="260" r:id="rId8"/>
    <p:sldId id="269" r:id="rId9"/>
    <p:sldId id="270" r:id="rId10"/>
    <p:sldId id="271" r:id="rId11"/>
    <p:sldId id="261" r:id="rId12"/>
    <p:sldId id="263" r:id="rId13"/>
    <p:sldId id="273" r:id="rId14"/>
    <p:sldId id="274" r:id="rId15"/>
    <p:sldId id="277" r:id="rId16"/>
    <p:sldId id="275" r:id="rId17"/>
    <p:sldId id="276" r:id="rId18"/>
    <p:sldId id="268" r:id="rId19"/>
    <p:sldId id="278" r:id="rId20"/>
    <p:sldId id="262" r:id="rId21"/>
    <p:sldId id="279"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4/2/2023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4/2/2023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Development Strategy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62500" lnSpcReduction="20000"/>
          </a:bodyPr>
          <a:lstStyle/>
          <a:p>
            <a:pPr>
              <a:buFont typeface="Wingdings" panose="05000000000000000000" pitchFamily="2" charset="2"/>
              <a:buChar char="§"/>
            </a:pPr>
            <a:r>
              <a:rPr lang="en-US" dirty="0"/>
              <a:t>Executed in 3 iterations</a:t>
            </a:r>
          </a:p>
          <a:p>
            <a:pPr>
              <a:buFont typeface="Wingdings" panose="05000000000000000000" pitchFamily="2" charset="2"/>
              <a:buChar char="§"/>
            </a:pPr>
            <a:r>
              <a:rPr lang="en-US" dirty="0"/>
              <a:t>Iteration 1: Manual execution</a:t>
            </a:r>
          </a:p>
          <a:p>
            <a:pPr lvl="1"/>
            <a:r>
              <a:rPr lang="en-US" dirty="0"/>
              <a:t>Manually created containers in all host machines</a:t>
            </a:r>
          </a:p>
          <a:p>
            <a:pPr lvl="1"/>
            <a:r>
              <a:rPr lang="en-US" dirty="0"/>
              <a:t>Manually performed configuration on containers</a:t>
            </a:r>
          </a:p>
          <a:p>
            <a:pPr lvl="1"/>
            <a:r>
              <a:rPr lang="en-US" dirty="0"/>
              <a:t>Built fully functional Spark cluster</a:t>
            </a:r>
          </a:p>
          <a:p>
            <a:pPr lvl="1"/>
            <a:r>
              <a:rPr lang="en-US" dirty="0"/>
              <a:t>Observed manual activities </a:t>
            </a:r>
          </a:p>
          <a:p>
            <a:pPr marL="457200" lvl="1" indent="0">
              <a:buNone/>
            </a:pPr>
            <a:endParaRPr lang="en-US" dirty="0"/>
          </a:p>
          <a:p>
            <a:pPr>
              <a:buFont typeface="Wingdings" panose="05000000000000000000" pitchFamily="2" charset="2"/>
              <a:buChar char="§"/>
            </a:pPr>
            <a:r>
              <a:rPr lang="en-US" dirty="0"/>
              <a:t>Iteration 2: Partially automated</a:t>
            </a:r>
          </a:p>
          <a:p>
            <a:pPr lvl="1"/>
            <a:r>
              <a:rPr lang="en-US" dirty="0"/>
              <a:t>	Automated container creation with docker compose</a:t>
            </a:r>
          </a:p>
          <a:p>
            <a:pPr lvl="1"/>
            <a:r>
              <a:rPr lang="en-US" dirty="0"/>
              <a:t>	However, need to execute docker compose on each host machines</a:t>
            </a:r>
          </a:p>
          <a:p>
            <a:pPr marL="0" indent="0">
              <a:buNone/>
            </a:pPr>
            <a:endParaRPr lang="en-US" dirty="0"/>
          </a:p>
          <a:p>
            <a:pPr>
              <a:buFont typeface="Wingdings" panose="05000000000000000000" pitchFamily="2" charset="2"/>
              <a:buChar char="§"/>
            </a:pPr>
            <a:r>
              <a:rPr lang="en-US" dirty="0"/>
              <a:t> Iteration 3: Fully automated</a:t>
            </a:r>
          </a:p>
          <a:p>
            <a:pPr lvl="1"/>
            <a:r>
              <a:rPr lang="en-US" sz="2500" dirty="0"/>
              <a:t>Automated configuration by including them at docker image level</a:t>
            </a:r>
          </a:p>
          <a:p>
            <a:pPr lvl="1"/>
            <a:r>
              <a:rPr lang="en-US" sz="2500" dirty="0"/>
              <a:t>Automated containers creation across the host machines with docker stack services</a:t>
            </a:r>
          </a:p>
          <a:p>
            <a:pPr lvl="1"/>
            <a:r>
              <a:rPr lang="en-US" sz="2500" dirty="0"/>
              <a:t>Goal: One command to build all the pre-configured containers and start the Spark cluster</a:t>
            </a:r>
          </a:p>
          <a:p>
            <a:pPr marL="0" indent="0">
              <a:buNone/>
            </a:pPr>
            <a:r>
              <a:rPr lang="en-US" dirty="0"/>
              <a:t>	</a:t>
            </a:r>
          </a:p>
        </p:txBody>
      </p:sp>
    </p:spTree>
    <p:extLst>
      <p:ext uri="{BB962C8B-B14F-4D97-AF65-F5344CB8AC3E}">
        <p14:creationId xmlns:p14="http://schemas.microsoft.com/office/powerpoint/2010/main" val="130610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Architecture diagram</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normAutofit/>
          </a:bodyPr>
          <a:lstStyle/>
          <a:p>
            <a:pPr marL="457200" lvl="1">
              <a:lnSpc>
                <a:spcPct val="107000"/>
              </a:lnSpc>
              <a:spcBef>
                <a:spcPts val="0"/>
              </a:spcBef>
              <a:spcAft>
                <a:spcPts val="800"/>
              </a:spcAft>
            </a:pPr>
            <a:endParaRPr lang="en-US" sz="1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228600" lvl="1" indent="0">
              <a:lnSpc>
                <a:spcPct val="107000"/>
              </a:lnSpc>
              <a:spcBef>
                <a:spcPts val="0"/>
              </a:spcBef>
              <a:spcAft>
                <a:spcPts val="800"/>
              </a:spcAft>
              <a:buNone/>
            </a:pPr>
            <a:endParaRPr lang="en-US" sz="10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7000"/>
              </a:lnSpc>
              <a:spcBef>
                <a:spcPts val="0"/>
              </a:spcBef>
              <a:spcAft>
                <a:spcPts val="800"/>
              </a:spcAft>
            </a:pPr>
            <a:endParaRPr lang="en-US" sz="10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Architecture ( Typical Apache Spark)</a:t>
            </a:r>
          </a:p>
          <a:p>
            <a:pPr marL="0" marR="0">
              <a:lnSpc>
                <a:spcPct val="107000"/>
              </a:lnSpc>
              <a:spcBef>
                <a:spcPts val="0"/>
              </a:spcBef>
              <a:spcAft>
                <a:spcPts val="800"/>
              </a:spcAft>
            </a:pP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Architecture ( Implemented in the project)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770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431800" y="887115"/>
            <a:ext cx="9492977" cy="3481685"/>
          </a:xfrm>
          <a:prstGeom prst="rect">
            <a:avLst/>
          </a:prstGeom>
        </p:spPr>
      </p:pic>
      <p:pic>
        <p:nvPicPr>
          <p:cNvPr id="9" name="Picture 8">
            <a:extLst>
              <a:ext uri="{FF2B5EF4-FFF2-40B4-BE49-F238E27FC236}">
                <a16:creationId xmlns:a16="http://schemas.microsoft.com/office/drawing/2014/main" id="{8DB22542-32BB-8425-DA80-383D8F697C89}"/>
              </a:ext>
            </a:extLst>
          </p:cNvPr>
          <p:cNvPicPr>
            <a:picLocks noChangeAspect="1"/>
          </p:cNvPicPr>
          <p:nvPr/>
        </p:nvPicPr>
        <p:blipFill>
          <a:blip r:embed="rId3"/>
          <a:stretch>
            <a:fillRect/>
          </a:stretch>
        </p:blipFill>
        <p:spPr>
          <a:xfrm>
            <a:off x="431800" y="4609025"/>
            <a:ext cx="7632700" cy="923631"/>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838200" y="1320006"/>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err="1"/>
              <a:t>Jupyter</a:t>
            </a:r>
            <a:endParaRPr lang="en-US" dirty="0"/>
          </a:p>
        </p:txBody>
      </p:sp>
      <p:pic>
        <p:nvPicPr>
          <p:cNvPr id="5" name="Picture 4">
            <a:extLst>
              <a:ext uri="{FF2B5EF4-FFF2-40B4-BE49-F238E27FC236}">
                <a16:creationId xmlns:a16="http://schemas.microsoft.com/office/drawing/2014/main" id="{8B6FFB84-4D9D-7219-DD53-0FF1CA8EBED7}"/>
              </a:ext>
            </a:extLst>
          </p:cNvPr>
          <p:cNvPicPr>
            <a:picLocks noChangeAspect="1"/>
          </p:cNvPicPr>
          <p:nvPr/>
        </p:nvPicPr>
        <p:blipFill>
          <a:blip r:embed="rId2"/>
          <a:stretch>
            <a:fillRect/>
          </a:stretch>
        </p:blipFill>
        <p:spPr>
          <a:xfrm>
            <a:off x="4546297" y="365125"/>
            <a:ext cx="6284719" cy="3058811"/>
          </a:xfrm>
          <a:prstGeom prst="rect">
            <a:avLst/>
          </a:prstGeom>
        </p:spPr>
      </p:pic>
      <p:pic>
        <p:nvPicPr>
          <p:cNvPr id="7" name="Picture 6">
            <a:extLst>
              <a:ext uri="{FF2B5EF4-FFF2-40B4-BE49-F238E27FC236}">
                <a16:creationId xmlns:a16="http://schemas.microsoft.com/office/drawing/2014/main" id="{EDF8C378-9748-FEB8-5C5B-86C0EDCCA40C}"/>
              </a:ext>
            </a:extLst>
          </p:cNvPr>
          <p:cNvPicPr>
            <a:picLocks noChangeAspect="1"/>
          </p:cNvPicPr>
          <p:nvPr/>
        </p:nvPicPr>
        <p:blipFill>
          <a:blip r:embed="rId3"/>
          <a:stretch>
            <a:fillRect/>
          </a:stretch>
        </p:blipFill>
        <p:spPr>
          <a:xfrm>
            <a:off x="4836314" y="3717964"/>
            <a:ext cx="5994702" cy="2597111"/>
          </a:xfrm>
          <a:prstGeom prst="rect">
            <a:avLst/>
          </a:prstGeom>
        </p:spPr>
      </p:pic>
    </p:spTree>
    <p:extLst>
      <p:ext uri="{BB962C8B-B14F-4D97-AF65-F5344CB8AC3E}">
        <p14:creationId xmlns:p14="http://schemas.microsoft.com/office/powerpoint/2010/main" val="234335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generation: TPC-H </a:t>
            </a:r>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2260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What is TPC-H</a:t>
            </a:r>
          </a:p>
          <a:p>
            <a:r>
              <a:rPr lang="en-US" sz="2400" dirty="0"/>
              <a:t>How to generate data with TPC-H ( Uniform and skewed)</a:t>
            </a:r>
          </a:p>
        </p:txBody>
      </p:sp>
    </p:spTree>
    <p:extLst>
      <p:ext uri="{BB962C8B-B14F-4D97-AF65-F5344CB8AC3E}">
        <p14:creationId xmlns:p14="http://schemas.microsoft.com/office/powerpoint/2010/main" val="344173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pic>
        <p:nvPicPr>
          <p:cNvPr id="4" name="Picture 3">
            <a:extLst>
              <a:ext uri="{FF2B5EF4-FFF2-40B4-BE49-F238E27FC236}">
                <a16:creationId xmlns:a16="http://schemas.microsoft.com/office/drawing/2014/main" id="{5130AF80-8B66-4552-61F4-72C8E8E4DB5E}"/>
              </a:ext>
            </a:extLst>
          </p:cNvPr>
          <p:cNvPicPr>
            <a:picLocks noChangeAspect="1"/>
          </p:cNvPicPr>
          <p:nvPr/>
        </p:nvPicPr>
        <p:blipFill>
          <a:blip r:embed="rId2"/>
          <a:stretch>
            <a:fillRect/>
          </a:stretch>
        </p:blipFill>
        <p:spPr>
          <a:xfrm>
            <a:off x="396875" y="1506537"/>
            <a:ext cx="3219450" cy="4200525"/>
          </a:xfrm>
          <a:prstGeom prst="rect">
            <a:avLst/>
          </a:prstGeom>
        </p:spPr>
      </p:pic>
      <p:pic>
        <p:nvPicPr>
          <p:cNvPr id="8" name="Picture 7">
            <a:extLst>
              <a:ext uri="{FF2B5EF4-FFF2-40B4-BE49-F238E27FC236}">
                <a16:creationId xmlns:a16="http://schemas.microsoft.com/office/drawing/2014/main" id="{11BA7A77-BEAC-9E1E-93F4-3D3124AC645B}"/>
              </a:ext>
            </a:extLst>
          </p:cNvPr>
          <p:cNvPicPr>
            <a:picLocks noChangeAspect="1"/>
          </p:cNvPicPr>
          <p:nvPr/>
        </p:nvPicPr>
        <p:blipFill>
          <a:blip r:embed="rId3"/>
          <a:stretch>
            <a:fillRect/>
          </a:stretch>
        </p:blipFill>
        <p:spPr>
          <a:xfrm>
            <a:off x="3517900" y="1516062"/>
            <a:ext cx="3276600" cy="4191000"/>
          </a:xfrm>
          <a:prstGeom prst="rect">
            <a:avLst/>
          </a:prstGeom>
        </p:spPr>
      </p:pic>
      <p:pic>
        <p:nvPicPr>
          <p:cNvPr id="10" name="Picture 9">
            <a:extLst>
              <a:ext uri="{FF2B5EF4-FFF2-40B4-BE49-F238E27FC236}">
                <a16:creationId xmlns:a16="http://schemas.microsoft.com/office/drawing/2014/main" id="{7DFD344E-46D4-5475-4621-0469737BAF6A}"/>
              </a:ext>
            </a:extLst>
          </p:cNvPr>
          <p:cNvPicPr>
            <a:picLocks noChangeAspect="1"/>
          </p:cNvPicPr>
          <p:nvPr/>
        </p:nvPicPr>
        <p:blipFill>
          <a:blip r:embed="rId4"/>
          <a:stretch>
            <a:fillRect/>
          </a:stretch>
        </p:blipFill>
        <p:spPr>
          <a:xfrm>
            <a:off x="6910387" y="1516062"/>
            <a:ext cx="3095625" cy="4152900"/>
          </a:xfrm>
          <a:prstGeom prst="rect">
            <a:avLst/>
          </a:prstGeom>
        </p:spPr>
      </p:pic>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3452355" cy="369332"/>
          </a:xfrm>
          <a:prstGeom prst="rect">
            <a:avLst/>
          </a:prstGeom>
          <a:noFill/>
        </p:spPr>
        <p:txBody>
          <a:bodyPr wrap="none" rtlCol="0">
            <a:spAutoFit/>
          </a:bodyPr>
          <a:lstStyle/>
          <a:p>
            <a:r>
              <a:rPr lang="en-US" dirty="0"/>
              <a:t>Uniform distributed: </a:t>
            </a:r>
            <a:r>
              <a:rPr lang="en-US" dirty="0" err="1"/>
              <a:t>lineitem</a:t>
            </a:r>
            <a:r>
              <a:rPr lang="en-US" dirty="0"/>
              <a:t> table</a:t>
            </a:r>
          </a:p>
        </p:txBody>
      </p:sp>
    </p:spTree>
    <p:extLst>
      <p:ext uri="{BB962C8B-B14F-4D97-AF65-F5344CB8AC3E}">
        <p14:creationId xmlns:p14="http://schemas.microsoft.com/office/powerpoint/2010/main" val="285473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6923242" cy="646331"/>
          </a:xfrm>
          <a:prstGeom prst="rect">
            <a:avLst/>
          </a:prstGeom>
          <a:noFill/>
        </p:spPr>
        <p:txBody>
          <a:bodyPr wrap="none" rtlCol="0">
            <a:spAutoFit/>
          </a:bodyPr>
          <a:lstStyle/>
          <a:p>
            <a:r>
              <a:rPr lang="en-US" dirty="0"/>
              <a:t>Skewed distribution: </a:t>
            </a:r>
            <a:r>
              <a:rPr lang="en-US" dirty="0" err="1"/>
              <a:t>lineitem</a:t>
            </a:r>
            <a:r>
              <a:rPr lang="en-US" dirty="0"/>
              <a:t> table</a:t>
            </a:r>
          </a:p>
          <a:p>
            <a:r>
              <a:rPr lang="en-US" dirty="0"/>
              <a:t>3 fields quantity, discount , </a:t>
            </a:r>
            <a:r>
              <a:rPr lang="en-US" dirty="0" err="1"/>
              <a:t>commitdat</a:t>
            </a:r>
            <a:r>
              <a:rPr lang="en-US" dirty="0"/>
              <a:t> … slide for </a:t>
            </a:r>
            <a:r>
              <a:rPr lang="en-US"/>
              <a:t>each field…z=0 , 0.5 ,1 </a:t>
            </a:r>
            <a:endParaRPr lang="en-US" dirty="0"/>
          </a:p>
        </p:txBody>
      </p:sp>
      <p:pic>
        <p:nvPicPr>
          <p:cNvPr id="5" name="Picture 4">
            <a:extLst>
              <a:ext uri="{FF2B5EF4-FFF2-40B4-BE49-F238E27FC236}">
                <a16:creationId xmlns:a16="http://schemas.microsoft.com/office/drawing/2014/main" id="{9EAFF7ED-C075-BB14-E62A-DD502E22C130}"/>
              </a:ext>
            </a:extLst>
          </p:cNvPr>
          <p:cNvPicPr>
            <a:picLocks noChangeAspect="1"/>
          </p:cNvPicPr>
          <p:nvPr/>
        </p:nvPicPr>
        <p:blipFill>
          <a:blip r:embed="rId2"/>
          <a:stretch>
            <a:fillRect/>
          </a:stretch>
        </p:blipFill>
        <p:spPr>
          <a:xfrm>
            <a:off x="596662" y="1601232"/>
            <a:ext cx="3057525" cy="4210050"/>
          </a:xfrm>
          <a:prstGeom prst="rect">
            <a:avLst/>
          </a:prstGeom>
        </p:spPr>
      </p:pic>
      <p:pic>
        <p:nvPicPr>
          <p:cNvPr id="7" name="Picture 6">
            <a:extLst>
              <a:ext uri="{FF2B5EF4-FFF2-40B4-BE49-F238E27FC236}">
                <a16:creationId xmlns:a16="http://schemas.microsoft.com/office/drawing/2014/main" id="{58D2A798-F635-8F61-46B4-B977E6F4DE93}"/>
              </a:ext>
            </a:extLst>
          </p:cNvPr>
          <p:cNvPicPr>
            <a:picLocks noChangeAspect="1"/>
          </p:cNvPicPr>
          <p:nvPr/>
        </p:nvPicPr>
        <p:blipFill>
          <a:blip r:embed="rId3"/>
          <a:stretch>
            <a:fillRect/>
          </a:stretch>
        </p:blipFill>
        <p:spPr>
          <a:xfrm>
            <a:off x="4019550" y="1601232"/>
            <a:ext cx="3086100" cy="4248150"/>
          </a:xfrm>
          <a:prstGeom prst="rect">
            <a:avLst/>
          </a:prstGeom>
        </p:spPr>
      </p:pic>
      <p:pic>
        <p:nvPicPr>
          <p:cNvPr id="12" name="Picture 11">
            <a:extLst>
              <a:ext uri="{FF2B5EF4-FFF2-40B4-BE49-F238E27FC236}">
                <a16:creationId xmlns:a16="http://schemas.microsoft.com/office/drawing/2014/main" id="{D31E53CC-1BB9-7C5E-997F-44E57E167104}"/>
              </a:ext>
            </a:extLst>
          </p:cNvPr>
          <p:cNvPicPr>
            <a:picLocks noChangeAspect="1"/>
          </p:cNvPicPr>
          <p:nvPr/>
        </p:nvPicPr>
        <p:blipFill>
          <a:blip r:embed="rId4"/>
          <a:stretch>
            <a:fillRect/>
          </a:stretch>
        </p:blipFill>
        <p:spPr>
          <a:xfrm>
            <a:off x="7471013" y="1591707"/>
            <a:ext cx="3152775" cy="4219575"/>
          </a:xfrm>
          <a:prstGeom prst="rect">
            <a:avLst/>
          </a:prstGeom>
        </p:spPr>
      </p:pic>
    </p:spTree>
    <p:extLst>
      <p:ext uri="{BB962C8B-B14F-4D97-AF65-F5344CB8AC3E}">
        <p14:creationId xmlns:p14="http://schemas.microsoft.com/office/powerpoint/2010/main" val="357408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Git repository &amp; hub.docker.com links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57325"/>
            <a:ext cx="10515600" cy="4351338"/>
          </a:xfrm>
        </p:spPr>
        <p:txBody>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2"/>
              </a:rPr>
              <a:t>https://github.com/gprasad09/Apache-Spark-Cluster-Project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571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33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r>
              <a:rPr lang="en-US" dirty="0"/>
              <a:t>Project summary</a:t>
            </a:r>
          </a:p>
          <a:p>
            <a:r>
              <a:rPr lang="en-US" dirty="0"/>
              <a:t>About Spark</a:t>
            </a:r>
          </a:p>
          <a:p>
            <a:r>
              <a:rPr lang="en-US" dirty="0"/>
              <a:t>About Docker</a:t>
            </a:r>
          </a:p>
          <a:p>
            <a:r>
              <a:rPr lang="en-US" dirty="0"/>
              <a:t>Problem statement</a:t>
            </a:r>
          </a:p>
          <a:p>
            <a:r>
              <a:rPr lang="en-US" dirty="0"/>
              <a:t>Goals</a:t>
            </a:r>
          </a:p>
          <a:p>
            <a:r>
              <a:rPr lang="en-US" dirty="0"/>
              <a:t>Implementation steps</a:t>
            </a:r>
          </a:p>
          <a:p>
            <a:r>
              <a:rPr lang="en-US" dirty="0"/>
              <a:t>Results</a:t>
            </a:r>
          </a:p>
          <a:p>
            <a:r>
              <a:rPr lang="en-US" dirty="0"/>
              <a:t>Conclusion</a:t>
            </a:r>
          </a:p>
          <a:p>
            <a:endParaRPr lang="en-US" dirty="0"/>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endParaRPr lang="en-US" dirty="0"/>
          </a:p>
        </p:txBody>
      </p:sp>
    </p:spTree>
    <p:extLst>
      <p:ext uri="{BB962C8B-B14F-4D97-AF65-F5344CB8AC3E}">
        <p14:creationId xmlns:p14="http://schemas.microsoft.com/office/powerpoint/2010/main" val="331963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p:txBody>
          <a:bodyPr>
            <a:noAutofit/>
          </a:bodyPr>
          <a:lstStyle/>
          <a:p>
            <a:r>
              <a:rPr lang="en-US" sz="4000" dirty="0"/>
              <a:t>Thank you</a:t>
            </a:r>
            <a:endParaRPr lang="en-US" sz="2800" dirty="0"/>
          </a:p>
        </p:txBody>
      </p:sp>
    </p:spTree>
    <p:extLst>
      <p:ext uri="{BB962C8B-B14F-4D97-AF65-F5344CB8AC3E}">
        <p14:creationId xmlns:p14="http://schemas.microsoft.com/office/powerpoint/2010/main" val="267808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200" y="368903"/>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850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2"/>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3"/>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92500" lnSpcReduction="20000"/>
          </a:bodyPr>
          <a:lstStyle/>
          <a:p>
            <a:pPr>
              <a:buFont typeface="Wingdings" panose="05000000000000000000" pitchFamily="2" charset="2"/>
              <a:buChar char="§"/>
            </a:pPr>
            <a:r>
              <a:rPr lang="en-US" dirty="0"/>
              <a:t>Create docker images</a:t>
            </a:r>
          </a:p>
          <a:p>
            <a:pPr lvl="1"/>
            <a:r>
              <a:rPr lang="en-US" dirty="0"/>
              <a:t>Docker files</a:t>
            </a:r>
          </a:p>
          <a:p>
            <a:pPr lvl="1"/>
            <a:r>
              <a:rPr lang="en-US" dirty="0"/>
              <a:t>Build docker images ( Base images, manager image, worker images)</a:t>
            </a:r>
          </a:p>
          <a:p>
            <a:pPr lvl="1"/>
            <a:r>
              <a:rPr lang="en-US" dirty="0"/>
              <a:t>Config preparation</a:t>
            </a:r>
          </a:p>
          <a:p>
            <a:pPr lvl="1"/>
            <a:r>
              <a:rPr lang="en-US" dirty="0"/>
              <a:t>Push build images to docker hub</a:t>
            </a:r>
          </a:p>
          <a:p>
            <a:pPr marL="457200" lvl="1" indent="0">
              <a:buNone/>
            </a:pPr>
            <a:endParaRPr lang="en-US" dirty="0"/>
          </a:p>
          <a:p>
            <a:pPr>
              <a:lnSpc>
                <a:spcPct val="107000"/>
              </a:lnSpc>
              <a:spcBef>
                <a:spcPts val="0"/>
              </a:spcBef>
              <a:spcAft>
                <a:spcPts val="800"/>
              </a:spcAft>
              <a:buFont typeface="Wingdings" panose="05000000000000000000" pitchFamily="2" charset="2"/>
              <a:buChar char="§"/>
            </a:pPr>
            <a:r>
              <a:rPr lang="en-US" dirty="0"/>
              <a:t>Create docker compose file</a:t>
            </a:r>
          </a:p>
          <a:p>
            <a:pPr marL="457200" lvl="1">
              <a:lnSpc>
                <a:spcPct val="107000"/>
              </a:lnSpc>
              <a:spcBef>
                <a:spcPts val="0"/>
              </a:spcBef>
              <a:spcAft>
                <a:spcPts val="800"/>
              </a:spcAft>
            </a:pPr>
            <a:r>
              <a:rPr lang="en-US" dirty="0"/>
              <a:t>Manager and Worker container configuration</a:t>
            </a:r>
          </a:p>
          <a:p>
            <a:pPr marL="457200" lvl="1">
              <a:lnSpc>
                <a:spcPct val="107000"/>
              </a:lnSpc>
              <a:spcBef>
                <a:spcPts val="0"/>
              </a:spcBef>
              <a:spcAft>
                <a:spcPts val="800"/>
              </a:spcAft>
            </a:pPr>
            <a:r>
              <a:rPr lang="en-US" dirty="0"/>
              <a:t>Hostname configuration</a:t>
            </a:r>
          </a:p>
          <a:p>
            <a:pPr marL="457200" lvl="1">
              <a:lnSpc>
                <a:spcPct val="107000"/>
              </a:lnSpc>
              <a:spcBef>
                <a:spcPts val="0"/>
              </a:spcBef>
              <a:spcAft>
                <a:spcPts val="800"/>
              </a:spcAft>
            </a:pPr>
            <a:r>
              <a:rPr lang="en-US" dirty="0"/>
              <a:t>Resource utilization (No of CPUs)</a:t>
            </a:r>
          </a:p>
          <a:p>
            <a:pPr marL="457200" lvl="1">
              <a:lnSpc>
                <a:spcPct val="107000"/>
              </a:lnSpc>
              <a:spcBef>
                <a:spcPts val="0"/>
              </a:spcBef>
              <a:spcAft>
                <a:spcPts val="800"/>
              </a:spcAft>
            </a:pPr>
            <a:r>
              <a:rPr lang="en-US" dirty="0"/>
              <a:t>Port configuration</a:t>
            </a:r>
          </a:p>
          <a:p>
            <a:pPr marL="457200" lvl="1">
              <a:lnSpc>
                <a:spcPct val="107000"/>
              </a:lnSpc>
              <a:spcBef>
                <a:spcPts val="0"/>
              </a:spcBef>
              <a:spcAft>
                <a:spcPts val="800"/>
              </a:spcAft>
            </a:pPr>
            <a:r>
              <a:rPr lang="en-US" dirty="0"/>
              <a:t>Data volume mapping</a:t>
            </a:r>
          </a:p>
          <a:p>
            <a:endParaRPr lang="en-US" dirty="0"/>
          </a:p>
        </p:txBody>
      </p:sp>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steps: Continue</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 Slaves list, Spark path)</a:t>
            </a:r>
          </a:p>
          <a:p>
            <a:pPr lvl="1"/>
            <a:r>
              <a:rPr lang="en-US" dirty="0"/>
              <a:t>Library and tools installation such as </a:t>
            </a:r>
            <a:r>
              <a:rPr lang="en-US" dirty="0" err="1"/>
              <a:t>Jupyter</a:t>
            </a:r>
            <a:r>
              <a:rPr lang="en-US" dirty="0"/>
              <a:t>, matplotlib etc.</a:t>
            </a:r>
          </a:p>
          <a:p>
            <a:pPr lvl="1"/>
            <a:endParaRPr lang="en-US" dirty="0"/>
          </a:p>
          <a:p>
            <a:pPr>
              <a:buFont typeface="Wingdings" panose="05000000000000000000" pitchFamily="2" charset="2"/>
              <a:buChar char="§"/>
            </a:pPr>
            <a:r>
              <a:rPr lang="en-US" dirty="0"/>
              <a:t>Start Spark cluster</a:t>
            </a:r>
          </a:p>
          <a:p>
            <a:pPr>
              <a:buFont typeface="Wingdings" panose="05000000000000000000" pitchFamily="2" charset="2"/>
              <a:buChar char="§"/>
            </a:pPr>
            <a:r>
              <a:rPr lang="en-US" dirty="0"/>
              <a:t>Automate cluster creation tasks</a:t>
            </a:r>
          </a:p>
          <a:p>
            <a:pPr lvl="1">
              <a:buFont typeface="Wingdings" panose="05000000000000000000" pitchFamily="2" charset="2"/>
              <a:buChar char="§"/>
            </a:pPr>
            <a:r>
              <a:rPr lang="en-US" dirty="0"/>
              <a:t> Manager and workers as docker services with docker stack</a:t>
            </a:r>
          </a:p>
          <a:p>
            <a:pPr lvl="1">
              <a:buFont typeface="Wingdings" panose="05000000000000000000" pitchFamily="2" charset="2"/>
              <a:buChar char="§"/>
            </a:pPr>
            <a:r>
              <a:rPr lang="en-US" dirty="0"/>
              <a:t>Automate configuration with shell scripts, docker images/compose</a:t>
            </a:r>
          </a:p>
        </p:txBody>
      </p:sp>
    </p:spTree>
    <p:extLst>
      <p:ext uri="{BB962C8B-B14F-4D97-AF65-F5344CB8AC3E}">
        <p14:creationId xmlns:p14="http://schemas.microsoft.com/office/powerpoint/2010/main" val="181514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1162</Words>
  <Application>Microsoft Office PowerPoint</Application>
  <PresentationFormat>Widescreen</PresentationFormat>
  <Paragraphs>145</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steps</vt:lpstr>
      <vt:lpstr>Implementation steps: Continue</vt:lpstr>
      <vt:lpstr>Development Strategy</vt:lpstr>
      <vt:lpstr>Architecture diagram</vt:lpstr>
      <vt:lpstr>Results</vt:lpstr>
      <vt:lpstr>Spark UI</vt:lpstr>
      <vt:lpstr>Jupyter</vt:lpstr>
      <vt:lpstr>Big data generation: TPC-H </vt:lpstr>
      <vt:lpstr>Big data visualization: TPC-H </vt:lpstr>
      <vt:lpstr>Big data visualization: TPC-H </vt:lpstr>
      <vt:lpstr>Git repository &amp; hub.docker.com links</vt:lpstr>
      <vt:lpstr>Challenges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95</cp:revision>
  <dcterms:created xsi:type="dcterms:W3CDTF">2023-03-29T01:59:14Z</dcterms:created>
  <dcterms:modified xsi:type="dcterms:W3CDTF">2023-04-03T02:35:19Z</dcterms:modified>
</cp:coreProperties>
</file>