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8" r:id="rId3"/>
    <p:sldId id="265" r:id="rId4"/>
    <p:sldId id="266" r:id="rId5"/>
    <p:sldId id="267" r:id="rId6"/>
    <p:sldId id="259" r:id="rId7"/>
    <p:sldId id="260" r:id="rId8"/>
    <p:sldId id="269" r:id="rId9"/>
    <p:sldId id="280" r:id="rId10"/>
    <p:sldId id="270" r:id="rId11"/>
    <p:sldId id="271" r:id="rId12"/>
    <p:sldId id="263" r:id="rId13"/>
    <p:sldId id="284" r:id="rId14"/>
    <p:sldId id="261" r:id="rId15"/>
    <p:sldId id="281" r:id="rId16"/>
    <p:sldId id="283" r:id="rId17"/>
    <p:sldId id="282" r:id="rId18"/>
    <p:sldId id="273" r:id="rId19"/>
    <p:sldId id="274" r:id="rId20"/>
    <p:sldId id="277" r:id="rId21"/>
    <p:sldId id="286" r:id="rId22"/>
    <p:sldId id="287" r:id="rId23"/>
    <p:sldId id="288" r:id="rId24"/>
    <p:sldId id="278" r:id="rId25"/>
    <p:sldId id="285" r:id="rId26"/>
    <p:sldId id="262" r:id="rId27"/>
    <p:sldId id="279" r:id="rId28"/>
    <p:sldId id="26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73" autoAdjust="0"/>
  </p:normalViewPr>
  <p:slideViewPr>
    <p:cSldViewPr snapToGrid="0">
      <p:cViewPr varScale="1">
        <p:scale>
          <a:sx n="61" d="100"/>
          <a:sy n="61" d="100"/>
        </p:scale>
        <p:origin x="10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A2BE9F-DAE6-48F5-9E72-C32827DA6BA0}" type="datetimeFigureOut">
              <a:rPr lang="en-US" smtClean="0"/>
              <a:t>4/4/2023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266774-C4F8-4CB9-8AF6-5B9C8DAC2892}" type="slidenum">
              <a:rPr lang="en-US" smtClean="0"/>
              <a:t>‹#›</a:t>
            </a:fld>
            <a:endParaRPr lang="en-US"/>
          </a:p>
        </p:txBody>
      </p:sp>
    </p:spTree>
    <p:extLst>
      <p:ext uri="{BB962C8B-B14F-4D97-AF65-F5344CB8AC3E}">
        <p14:creationId xmlns:p14="http://schemas.microsoft.com/office/powerpoint/2010/main" val="1716077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Objective: To create an Apache Spark cluster using Docker containers and visualize big data</a:t>
            </a:r>
          </a:p>
          <a:p>
            <a:pPr marL="0" indent="0">
              <a:buNone/>
            </a:pPr>
            <a:endParaRPr lang="en-US" dirty="0"/>
          </a:p>
          <a:p>
            <a:r>
              <a:rPr lang="en-US" dirty="0"/>
              <a:t>Apache Spark is a distributed computing framework that enables processing of large datasets in parallel across multiple machines.</a:t>
            </a:r>
          </a:p>
          <a:p>
            <a:pPr marL="0" indent="0">
              <a:buNone/>
            </a:pPr>
            <a:endParaRPr lang="en-US" dirty="0"/>
          </a:p>
          <a:p>
            <a:r>
              <a:rPr lang="en-US" dirty="0"/>
              <a:t>Docker is a popular platform for building, shipping, and running applications in containers. </a:t>
            </a:r>
          </a:p>
          <a:p>
            <a:pPr marL="0" indent="0">
              <a:buNone/>
            </a:pPr>
            <a:endParaRPr lang="en-US" dirty="0"/>
          </a:p>
          <a:p>
            <a:r>
              <a:rPr lang="en-US" dirty="0"/>
              <a:t>By combining these technologies, we aimed to create a scalable and portable Spark cluster that can be easily deployed on different environments.</a:t>
            </a:r>
          </a:p>
          <a:p>
            <a:endParaRPr lang="en-US" dirty="0"/>
          </a:p>
        </p:txBody>
      </p:sp>
      <p:sp>
        <p:nvSpPr>
          <p:cNvPr id="4" name="Slide Number Placeholder 3"/>
          <p:cNvSpPr>
            <a:spLocks noGrp="1"/>
          </p:cNvSpPr>
          <p:nvPr>
            <p:ph type="sldNum" sz="quarter" idx="5"/>
          </p:nvPr>
        </p:nvSpPr>
        <p:spPr/>
        <p:txBody>
          <a:bodyPr/>
          <a:lstStyle/>
          <a:p>
            <a:fld id="{C9266774-C4F8-4CB9-8AF6-5B9C8DAC2892}" type="slidenum">
              <a:rPr lang="en-US" smtClean="0"/>
              <a:t>3</a:t>
            </a:fld>
            <a:endParaRPr lang="en-US"/>
          </a:p>
        </p:txBody>
      </p:sp>
    </p:spTree>
    <p:extLst>
      <p:ext uri="{BB962C8B-B14F-4D97-AF65-F5344CB8AC3E}">
        <p14:creationId xmlns:p14="http://schemas.microsoft.com/office/powerpoint/2010/main" val="752272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Apache Spark is a distributed computing framework designed to process large datasets in parallel across multiple computers in a cluster. It is an open-source project developed by the Apache Software Foundation and is written in Scala, Java, and Python.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several reasons why we use Apache Spark. One of the primary reasons is its ability to handle large datasets efficiently. Spark's in-memory processing model enables it to perform much faster than traditional big data processing frameworks like Hadoop, especially when dealing with iterative algorithms and machine learning workloads. Spark also provides a rich set of libraries, such as Spark SQL, Spark Streaming,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MLlib</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make it easier to work with different types of data and perform complex data processing tasks</a:t>
            </a:r>
          </a:p>
          <a:p>
            <a:endParaRPr lang="en-US" dirty="0"/>
          </a:p>
        </p:txBody>
      </p:sp>
      <p:sp>
        <p:nvSpPr>
          <p:cNvPr id="4" name="Slide Number Placeholder 3"/>
          <p:cNvSpPr>
            <a:spLocks noGrp="1"/>
          </p:cNvSpPr>
          <p:nvPr>
            <p:ph type="sldNum" sz="quarter" idx="5"/>
          </p:nvPr>
        </p:nvSpPr>
        <p:spPr/>
        <p:txBody>
          <a:bodyPr/>
          <a:lstStyle/>
          <a:p>
            <a:fld id="{C9266774-C4F8-4CB9-8AF6-5B9C8DAC2892}" type="slidenum">
              <a:rPr lang="en-US" smtClean="0"/>
              <a:t>4</a:t>
            </a:fld>
            <a:endParaRPr lang="en-US"/>
          </a:p>
        </p:txBody>
      </p:sp>
    </p:spTree>
    <p:extLst>
      <p:ext uri="{BB962C8B-B14F-4D97-AF65-F5344CB8AC3E}">
        <p14:creationId xmlns:p14="http://schemas.microsoft.com/office/powerpoint/2010/main" val="3082548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Docker is a popular platform for developing, shipping, and running applications using containerization technology. It allows developers to create a self-contained environment for their applications, where all the necessary dependencies and configurations are included in the container. This means that the application can be easily deployed and run on any machine that has Docker installed, without worrying about compatibility issues or dependencies. Docker also makes it easy to scale your application horizontally by spinning up multiple containers on different machines. Docker containers are lightweight and use fewer resources than traditional virtual machines, which means you can run more containers on a single machine.</a:t>
            </a:r>
            <a:endParaRPr lang="en-US" dirty="0"/>
          </a:p>
        </p:txBody>
      </p:sp>
      <p:sp>
        <p:nvSpPr>
          <p:cNvPr id="4" name="Slide Number Placeholder 3"/>
          <p:cNvSpPr>
            <a:spLocks noGrp="1"/>
          </p:cNvSpPr>
          <p:nvPr>
            <p:ph type="sldNum" sz="quarter" idx="5"/>
          </p:nvPr>
        </p:nvSpPr>
        <p:spPr/>
        <p:txBody>
          <a:bodyPr/>
          <a:lstStyle/>
          <a:p>
            <a:fld id="{C9266774-C4F8-4CB9-8AF6-5B9C8DAC2892}" type="slidenum">
              <a:rPr lang="en-US" smtClean="0"/>
              <a:t>5</a:t>
            </a:fld>
            <a:endParaRPr lang="en-US"/>
          </a:p>
        </p:txBody>
      </p:sp>
    </p:spTree>
    <p:extLst>
      <p:ext uri="{BB962C8B-B14F-4D97-AF65-F5344CB8AC3E}">
        <p14:creationId xmlns:p14="http://schemas.microsoft.com/office/powerpoint/2010/main" val="2927164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Big data processing has become increasingly important in various industries, from finance to healthcare to retail. </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Setting up a reliable and efficient Spark cluster can be a daunting task, especially for small or medium-sized enterprises that do not have dedicated IT infrastructure. </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Deploying a Spark cluster on different environments, such as local machines or cloud providers, can be challenging due to dependencies and configuration issues. </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Therefore, we wanted to provide a solution that simplifies the process of creating and deploying a Spark cluster, while also ensuring high performance and scalability.</a:t>
            </a:r>
          </a:p>
          <a:p>
            <a:endParaRPr lang="en-US" dirty="0"/>
          </a:p>
        </p:txBody>
      </p:sp>
      <p:sp>
        <p:nvSpPr>
          <p:cNvPr id="4" name="Slide Number Placeholder 3"/>
          <p:cNvSpPr>
            <a:spLocks noGrp="1"/>
          </p:cNvSpPr>
          <p:nvPr>
            <p:ph type="sldNum" sz="quarter" idx="5"/>
          </p:nvPr>
        </p:nvSpPr>
        <p:spPr/>
        <p:txBody>
          <a:bodyPr/>
          <a:lstStyle/>
          <a:p>
            <a:fld id="{C9266774-C4F8-4CB9-8AF6-5B9C8DAC2892}" type="slidenum">
              <a:rPr lang="en-US" smtClean="0"/>
              <a:t>6</a:t>
            </a:fld>
            <a:endParaRPr lang="en-US"/>
          </a:p>
        </p:txBody>
      </p:sp>
    </p:spTree>
    <p:extLst>
      <p:ext uri="{BB962C8B-B14F-4D97-AF65-F5344CB8AC3E}">
        <p14:creationId xmlns:p14="http://schemas.microsoft.com/office/powerpoint/2010/main" val="3117904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F1"/>
                </a:solidFill>
                <a:effectLst/>
                <a:latin typeface="Söhne"/>
              </a:rPr>
              <a:t>The TPC-H dataset provides a set of schemas to support the TPC Benchmark™ H (TPC-H). TPC-H is a database benchmark used to measure the performance of highly-complex decision support databases.</a:t>
            </a:r>
            <a:endParaRPr lang="en-US" dirty="0"/>
          </a:p>
        </p:txBody>
      </p:sp>
      <p:sp>
        <p:nvSpPr>
          <p:cNvPr id="4" name="Slide Number Placeholder 3"/>
          <p:cNvSpPr>
            <a:spLocks noGrp="1"/>
          </p:cNvSpPr>
          <p:nvPr>
            <p:ph type="sldNum" sz="quarter" idx="5"/>
          </p:nvPr>
        </p:nvSpPr>
        <p:spPr/>
        <p:txBody>
          <a:bodyPr/>
          <a:lstStyle/>
          <a:p>
            <a:fld id="{C9266774-C4F8-4CB9-8AF6-5B9C8DAC2892}" type="slidenum">
              <a:rPr lang="en-US" smtClean="0"/>
              <a:t>20</a:t>
            </a:fld>
            <a:endParaRPr lang="en-US"/>
          </a:p>
        </p:txBody>
      </p:sp>
    </p:spTree>
    <p:extLst>
      <p:ext uri="{BB962C8B-B14F-4D97-AF65-F5344CB8AC3E}">
        <p14:creationId xmlns:p14="http://schemas.microsoft.com/office/powerpoint/2010/main" val="2550372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E438B-6292-82E3-0B6C-46A9EC746D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765D91-5903-0AE7-9890-F89BD33A4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B7CF78-1346-2F42-30F9-D74C585D8980}"/>
              </a:ext>
            </a:extLst>
          </p:cNvPr>
          <p:cNvSpPr>
            <a:spLocks noGrp="1"/>
          </p:cNvSpPr>
          <p:nvPr>
            <p:ph type="dt" sz="half" idx="10"/>
          </p:nvPr>
        </p:nvSpPr>
        <p:spPr/>
        <p:txBody>
          <a:bodyPr/>
          <a:lstStyle/>
          <a:p>
            <a:fld id="{1A3DC9A9-B6E5-4E50-9F75-EF86E7D5F96E}" type="datetimeFigureOut">
              <a:rPr lang="en-US" smtClean="0"/>
              <a:t>4/4/2023</a:t>
            </a:fld>
            <a:endParaRPr lang="en-US"/>
          </a:p>
        </p:txBody>
      </p:sp>
      <p:sp>
        <p:nvSpPr>
          <p:cNvPr id="5" name="Footer Placeholder 4">
            <a:extLst>
              <a:ext uri="{FF2B5EF4-FFF2-40B4-BE49-F238E27FC236}">
                <a16:creationId xmlns:a16="http://schemas.microsoft.com/office/drawing/2014/main" id="{490B8CB5-F006-3AEC-6E2A-98CF24A336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469BB4-FE0C-4FDB-1E85-B1CB3DCE9765}"/>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543852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892D0-68B8-96F0-D464-A337AE9BA5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088FCB-3D56-6D3F-68E5-00690D94A3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7F370E-1EBF-4C81-F9A9-B5C546559C73}"/>
              </a:ext>
            </a:extLst>
          </p:cNvPr>
          <p:cNvSpPr>
            <a:spLocks noGrp="1"/>
          </p:cNvSpPr>
          <p:nvPr>
            <p:ph type="dt" sz="half" idx="10"/>
          </p:nvPr>
        </p:nvSpPr>
        <p:spPr/>
        <p:txBody>
          <a:bodyPr/>
          <a:lstStyle/>
          <a:p>
            <a:fld id="{1A3DC9A9-B6E5-4E50-9F75-EF86E7D5F96E}" type="datetimeFigureOut">
              <a:rPr lang="en-US" smtClean="0"/>
              <a:t>4/4/2023</a:t>
            </a:fld>
            <a:endParaRPr lang="en-US"/>
          </a:p>
        </p:txBody>
      </p:sp>
      <p:sp>
        <p:nvSpPr>
          <p:cNvPr id="5" name="Footer Placeholder 4">
            <a:extLst>
              <a:ext uri="{FF2B5EF4-FFF2-40B4-BE49-F238E27FC236}">
                <a16:creationId xmlns:a16="http://schemas.microsoft.com/office/drawing/2014/main" id="{7552284F-4D02-AF45-78CD-7C54FAE851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1C88AF-B391-0B88-0105-9D6AE206EC52}"/>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4197208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A6AE4D-7AB8-9BC9-69A7-38D30F11B1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6AF2C4-D595-9E30-78A5-85D1E88161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CAD53E-5358-B0B0-56BC-EE0F1FFF5CB9}"/>
              </a:ext>
            </a:extLst>
          </p:cNvPr>
          <p:cNvSpPr>
            <a:spLocks noGrp="1"/>
          </p:cNvSpPr>
          <p:nvPr>
            <p:ph type="dt" sz="half" idx="10"/>
          </p:nvPr>
        </p:nvSpPr>
        <p:spPr/>
        <p:txBody>
          <a:bodyPr/>
          <a:lstStyle/>
          <a:p>
            <a:fld id="{1A3DC9A9-B6E5-4E50-9F75-EF86E7D5F96E}" type="datetimeFigureOut">
              <a:rPr lang="en-US" smtClean="0"/>
              <a:t>4/4/2023</a:t>
            </a:fld>
            <a:endParaRPr lang="en-US"/>
          </a:p>
        </p:txBody>
      </p:sp>
      <p:sp>
        <p:nvSpPr>
          <p:cNvPr id="5" name="Footer Placeholder 4">
            <a:extLst>
              <a:ext uri="{FF2B5EF4-FFF2-40B4-BE49-F238E27FC236}">
                <a16:creationId xmlns:a16="http://schemas.microsoft.com/office/drawing/2014/main" id="{5068AC8A-AE03-BA39-8E42-2978C6D606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9502B-86E6-8C29-FBE9-DD10D6C8F280}"/>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161051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38421-60A9-AA99-1315-AA3A2F17BE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8AB260-2796-F869-DBE2-A09C9AA848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4AEBA3-A9B6-F7C3-9262-D7501257ECC8}"/>
              </a:ext>
            </a:extLst>
          </p:cNvPr>
          <p:cNvSpPr>
            <a:spLocks noGrp="1"/>
          </p:cNvSpPr>
          <p:nvPr>
            <p:ph type="dt" sz="half" idx="10"/>
          </p:nvPr>
        </p:nvSpPr>
        <p:spPr/>
        <p:txBody>
          <a:bodyPr/>
          <a:lstStyle/>
          <a:p>
            <a:fld id="{1A3DC9A9-B6E5-4E50-9F75-EF86E7D5F96E}" type="datetimeFigureOut">
              <a:rPr lang="en-US" smtClean="0"/>
              <a:t>4/4/2023</a:t>
            </a:fld>
            <a:endParaRPr lang="en-US"/>
          </a:p>
        </p:txBody>
      </p:sp>
      <p:sp>
        <p:nvSpPr>
          <p:cNvPr id="5" name="Footer Placeholder 4">
            <a:extLst>
              <a:ext uri="{FF2B5EF4-FFF2-40B4-BE49-F238E27FC236}">
                <a16:creationId xmlns:a16="http://schemas.microsoft.com/office/drawing/2014/main" id="{3794AA4C-D77D-4FCE-C5CA-6E7135040B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EA6062-9709-94D7-09BE-12A9E92C57FA}"/>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3514237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DC6B3-EC44-9AD1-F0EA-BC133ED562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798915-D18F-3377-7985-5AE7848094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FC1A10-FD7C-F47A-EB40-CDAD0F9AF6A6}"/>
              </a:ext>
            </a:extLst>
          </p:cNvPr>
          <p:cNvSpPr>
            <a:spLocks noGrp="1"/>
          </p:cNvSpPr>
          <p:nvPr>
            <p:ph type="dt" sz="half" idx="10"/>
          </p:nvPr>
        </p:nvSpPr>
        <p:spPr/>
        <p:txBody>
          <a:bodyPr/>
          <a:lstStyle/>
          <a:p>
            <a:fld id="{1A3DC9A9-B6E5-4E50-9F75-EF86E7D5F96E}" type="datetimeFigureOut">
              <a:rPr lang="en-US" smtClean="0"/>
              <a:t>4/4/2023</a:t>
            </a:fld>
            <a:endParaRPr lang="en-US"/>
          </a:p>
        </p:txBody>
      </p:sp>
      <p:sp>
        <p:nvSpPr>
          <p:cNvPr id="5" name="Footer Placeholder 4">
            <a:extLst>
              <a:ext uri="{FF2B5EF4-FFF2-40B4-BE49-F238E27FC236}">
                <a16:creationId xmlns:a16="http://schemas.microsoft.com/office/drawing/2014/main" id="{0CBA961C-236B-E6F5-93F0-446DB856C8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33D7D9-DE52-597D-00DB-8E8ADB84D6BB}"/>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2763399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25F0E-DFCB-3255-A4B2-92077E4265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2F33BD-0290-2045-B3FC-D207A67C21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EC3BED-4C90-3DE9-16C0-DC26C1F231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43A6CD-A978-6478-5685-94EC4B1EE1BB}"/>
              </a:ext>
            </a:extLst>
          </p:cNvPr>
          <p:cNvSpPr>
            <a:spLocks noGrp="1"/>
          </p:cNvSpPr>
          <p:nvPr>
            <p:ph type="dt" sz="half" idx="10"/>
          </p:nvPr>
        </p:nvSpPr>
        <p:spPr/>
        <p:txBody>
          <a:bodyPr/>
          <a:lstStyle/>
          <a:p>
            <a:fld id="{1A3DC9A9-B6E5-4E50-9F75-EF86E7D5F96E}" type="datetimeFigureOut">
              <a:rPr lang="en-US" smtClean="0"/>
              <a:t>4/4/2023</a:t>
            </a:fld>
            <a:endParaRPr lang="en-US"/>
          </a:p>
        </p:txBody>
      </p:sp>
      <p:sp>
        <p:nvSpPr>
          <p:cNvPr id="6" name="Footer Placeholder 5">
            <a:extLst>
              <a:ext uri="{FF2B5EF4-FFF2-40B4-BE49-F238E27FC236}">
                <a16:creationId xmlns:a16="http://schemas.microsoft.com/office/drawing/2014/main" id="{D9450DEA-99EF-C7C8-1F69-371D3C997D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551618-B5B5-AAD5-724C-95C22864C95A}"/>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153125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2C0DC-DE3A-9721-6104-1E4F3D5078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02F166-A123-3D7A-7B89-387DE1B5B7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AA67A5-646F-4D77-CD1E-E06B9895E2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682347-B115-A000-06EB-DDBA62FCAD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48B879-6360-0F67-7583-4AD8847B4F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96BCD1-3382-39D7-0FAC-71ABE4A7A4A4}"/>
              </a:ext>
            </a:extLst>
          </p:cNvPr>
          <p:cNvSpPr>
            <a:spLocks noGrp="1"/>
          </p:cNvSpPr>
          <p:nvPr>
            <p:ph type="dt" sz="half" idx="10"/>
          </p:nvPr>
        </p:nvSpPr>
        <p:spPr/>
        <p:txBody>
          <a:bodyPr/>
          <a:lstStyle/>
          <a:p>
            <a:fld id="{1A3DC9A9-B6E5-4E50-9F75-EF86E7D5F96E}" type="datetimeFigureOut">
              <a:rPr lang="en-US" smtClean="0"/>
              <a:t>4/4/2023</a:t>
            </a:fld>
            <a:endParaRPr lang="en-US"/>
          </a:p>
        </p:txBody>
      </p:sp>
      <p:sp>
        <p:nvSpPr>
          <p:cNvPr id="8" name="Footer Placeholder 7">
            <a:extLst>
              <a:ext uri="{FF2B5EF4-FFF2-40B4-BE49-F238E27FC236}">
                <a16:creationId xmlns:a16="http://schemas.microsoft.com/office/drawing/2014/main" id="{61601BBD-E56A-34A8-68CB-F52CBE95AC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7FF051-E193-5E24-32DC-81FD5AE3B4BA}"/>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1500693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2F8C-310F-4C5A-04A1-140BC0BF8B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4BC724-8CE0-9D58-C14B-E73FDD425A82}"/>
              </a:ext>
            </a:extLst>
          </p:cNvPr>
          <p:cNvSpPr>
            <a:spLocks noGrp="1"/>
          </p:cNvSpPr>
          <p:nvPr>
            <p:ph type="dt" sz="half" idx="10"/>
          </p:nvPr>
        </p:nvSpPr>
        <p:spPr/>
        <p:txBody>
          <a:bodyPr/>
          <a:lstStyle/>
          <a:p>
            <a:fld id="{1A3DC9A9-B6E5-4E50-9F75-EF86E7D5F96E}" type="datetimeFigureOut">
              <a:rPr lang="en-US" smtClean="0"/>
              <a:t>4/4/2023</a:t>
            </a:fld>
            <a:endParaRPr lang="en-US"/>
          </a:p>
        </p:txBody>
      </p:sp>
      <p:sp>
        <p:nvSpPr>
          <p:cNvPr id="4" name="Footer Placeholder 3">
            <a:extLst>
              <a:ext uri="{FF2B5EF4-FFF2-40B4-BE49-F238E27FC236}">
                <a16:creationId xmlns:a16="http://schemas.microsoft.com/office/drawing/2014/main" id="{0F915FE1-9AA0-2BA2-1D15-59AC1840C7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0B69A4-DC99-57D4-67AA-7F0A524D3BD6}"/>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2403574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E4F7C4-1B02-86EB-40ED-7C8F3D3F91A6}"/>
              </a:ext>
            </a:extLst>
          </p:cNvPr>
          <p:cNvSpPr>
            <a:spLocks noGrp="1"/>
          </p:cNvSpPr>
          <p:nvPr>
            <p:ph type="dt" sz="half" idx="10"/>
          </p:nvPr>
        </p:nvSpPr>
        <p:spPr/>
        <p:txBody>
          <a:bodyPr/>
          <a:lstStyle/>
          <a:p>
            <a:fld id="{1A3DC9A9-B6E5-4E50-9F75-EF86E7D5F96E}" type="datetimeFigureOut">
              <a:rPr lang="en-US" smtClean="0"/>
              <a:t>4/4/2023</a:t>
            </a:fld>
            <a:endParaRPr lang="en-US"/>
          </a:p>
        </p:txBody>
      </p:sp>
      <p:sp>
        <p:nvSpPr>
          <p:cNvPr id="3" name="Footer Placeholder 2">
            <a:extLst>
              <a:ext uri="{FF2B5EF4-FFF2-40B4-BE49-F238E27FC236}">
                <a16:creationId xmlns:a16="http://schemas.microsoft.com/office/drawing/2014/main" id="{09D1CF94-60EA-9B49-F0C4-AF7146ECE1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812020-5531-286C-B9F4-C2D738FA0B3E}"/>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1298635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C1235-ECC9-C220-A2AC-0E378D2B62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EC662-7D85-1D95-7295-37C78D547C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77A2FD-A179-CC35-AFE4-F391127F0D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8D8340-0A9A-D3EF-50BF-AC5A3789D9A4}"/>
              </a:ext>
            </a:extLst>
          </p:cNvPr>
          <p:cNvSpPr>
            <a:spLocks noGrp="1"/>
          </p:cNvSpPr>
          <p:nvPr>
            <p:ph type="dt" sz="half" idx="10"/>
          </p:nvPr>
        </p:nvSpPr>
        <p:spPr/>
        <p:txBody>
          <a:bodyPr/>
          <a:lstStyle/>
          <a:p>
            <a:fld id="{1A3DC9A9-B6E5-4E50-9F75-EF86E7D5F96E}" type="datetimeFigureOut">
              <a:rPr lang="en-US" smtClean="0"/>
              <a:t>4/4/2023</a:t>
            </a:fld>
            <a:endParaRPr lang="en-US"/>
          </a:p>
        </p:txBody>
      </p:sp>
      <p:sp>
        <p:nvSpPr>
          <p:cNvPr id="6" name="Footer Placeholder 5">
            <a:extLst>
              <a:ext uri="{FF2B5EF4-FFF2-40B4-BE49-F238E27FC236}">
                <a16:creationId xmlns:a16="http://schemas.microsoft.com/office/drawing/2014/main" id="{6A6623B6-B8A9-0640-D990-693FEB9A50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C2609A-6998-E971-DE9F-0935C8F03A86}"/>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261269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B687-F4E3-AB4C-5B13-B1CAAAD39D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3F2997-565B-5E45-141E-04C692CBF1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13AAEC-FFA0-A63C-CACE-6700D017DE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42D136-283C-F569-A749-F7C07A15BF31}"/>
              </a:ext>
            </a:extLst>
          </p:cNvPr>
          <p:cNvSpPr>
            <a:spLocks noGrp="1"/>
          </p:cNvSpPr>
          <p:nvPr>
            <p:ph type="dt" sz="half" idx="10"/>
          </p:nvPr>
        </p:nvSpPr>
        <p:spPr/>
        <p:txBody>
          <a:bodyPr/>
          <a:lstStyle/>
          <a:p>
            <a:fld id="{1A3DC9A9-B6E5-4E50-9F75-EF86E7D5F96E}" type="datetimeFigureOut">
              <a:rPr lang="en-US" smtClean="0"/>
              <a:t>4/4/2023</a:t>
            </a:fld>
            <a:endParaRPr lang="en-US"/>
          </a:p>
        </p:txBody>
      </p:sp>
      <p:sp>
        <p:nvSpPr>
          <p:cNvPr id="6" name="Footer Placeholder 5">
            <a:extLst>
              <a:ext uri="{FF2B5EF4-FFF2-40B4-BE49-F238E27FC236}">
                <a16:creationId xmlns:a16="http://schemas.microsoft.com/office/drawing/2014/main" id="{530CAED1-F820-C67C-A227-4528B64387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92FF13-F577-D79C-3B8C-2A72586A52F3}"/>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879955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812B9F-8CAB-8BDD-6E84-035603D93F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31E309-943D-DFE6-F505-D44210502C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9E87A1-6F45-3DAF-FB18-BE3C2628EA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3DC9A9-B6E5-4E50-9F75-EF86E7D5F96E}" type="datetimeFigureOut">
              <a:rPr lang="en-US" smtClean="0"/>
              <a:t>4/4/2023</a:t>
            </a:fld>
            <a:endParaRPr lang="en-US"/>
          </a:p>
        </p:txBody>
      </p:sp>
      <p:sp>
        <p:nvSpPr>
          <p:cNvPr id="5" name="Footer Placeholder 4">
            <a:extLst>
              <a:ext uri="{FF2B5EF4-FFF2-40B4-BE49-F238E27FC236}">
                <a16:creationId xmlns:a16="http://schemas.microsoft.com/office/drawing/2014/main" id="{9C904FF2-C67E-16A8-2F2A-281A692961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44F47A-68CE-12D3-ABFF-9B1145EE77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7E716-E4F7-4430-8142-524F8D4404A4}" type="slidenum">
              <a:rPr lang="en-US" smtClean="0"/>
              <a:t>‹#›</a:t>
            </a:fld>
            <a:endParaRPr lang="en-US"/>
          </a:p>
        </p:txBody>
      </p:sp>
    </p:spTree>
    <p:extLst>
      <p:ext uri="{BB962C8B-B14F-4D97-AF65-F5344CB8AC3E}">
        <p14:creationId xmlns:p14="http://schemas.microsoft.com/office/powerpoint/2010/main" val="1490267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m.wikipedia.org/wiki/Youngstown_State_University"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hub.docker.com/repositories/gprasad09" TargetMode="External"/><Relationship Id="rId2" Type="http://schemas.openxmlformats.org/officeDocument/2006/relationships/hyperlink" Target="https://github.com/gprasad09/Apache-Spark-Cluster-Proje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B9DCF-A0CB-2AB3-21F2-539C06229AAA}"/>
              </a:ext>
            </a:extLst>
          </p:cNvPr>
          <p:cNvSpPr>
            <a:spLocks noGrp="1"/>
          </p:cNvSpPr>
          <p:nvPr>
            <p:ph type="ctrTitle"/>
          </p:nvPr>
        </p:nvSpPr>
        <p:spPr>
          <a:xfrm>
            <a:off x="1524000" y="1122363"/>
            <a:ext cx="9144000" cy="1874044"/>
          </a:xfrm>
        </p:spPr>
        <p:txBody>
          <a:bodyPr>
            <a:noAutofit/>
          </a:bodyPr>
          <a:lstStyle/>
          <a:p>
            <a:r>
              <a:rPr lang="en-US" sz="4000" dirty="0"/>
              <a:t>Exploratory Big Data visualization</a:t>
            </a:r>
            <a:endParaRPr lang="en-US" sz="2800" dirty="0"/>
          </a:p>
        </p:txBody>
      </p:sp>
      <p:sp>
        <p:nvSpPr>
          <p:cNvPr id="3" name="Title 1">
            <a:extLst>
              <a:ext uri="{FF2B5EF4-FFF2-40B4-BE49-F238E27FC236}">
                <a16:creationId xmlns:a16="http://schemas.microsoft.com/office/drawing/2014/main" id="{33964098-01A4-4EFF-2F30-DC1315541ECE}"/>
              </a:ext>
            </a:extLst>
          </p:cNvPr>
          <p:cNvSpPr txBox="1">
            <a:spLocks/>
          </p:cNvSpPr>
          <p:nvPr/>
        </p:nvSpPr>
        <p:spPr>
          <a:xfrm>
            <a:off x="1524000" y="2922110"/>
            <a:ext cx="9144000" cy="23876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t>Author: Girraj Prasad</a:t>
            </a:r>
          </a:p>
          <a:p>
            <a:r>
              <a:rPr lang="en-US" sz="2800" dirty="0"/>
              <a:t>Advisor: Dr. Feng Yu</a:t>
            </a:r>
          </a:p>
        </p:txBody>
      </p:sp>
      <p:pic>
        <p:nvPicPr>
          <p:cNvPr id="6" name="Picture 5" descr="A picture containing graphical user interface&#10;&#10;Description automatically generated">
            <a:extLst>
              <a:ext uri="{FF2B5EF4-FFF2-40B4-BE49-F238E27FC236}">
                <a16:creationId xmlns:a16="http://schemas.microsoft.com/office/drawing/2014/main" id="{37CFE584-B2DA-2111-54FA-2B785C67B0D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82707" y="6114836"/>
            <a:ext cx="1341293" cy="382065"/>
          </a:xfrm>
          <a:prstGeom prst="rect">
            <a:avLst/>
          </a:prstGeom>
        </p:spPr>
      </p:pic>
      <p:sp>
        <p:nvSpPr>
          <p:cNvPr id="8" name="Title 1">
            <a:extLst>
              <a:ext uri="{FF2B5EF4-FFF2-40B4-BE49-F238E27FC236}">
                <a16:creationId xmlns:a16="http://schemas.microsoft.com/office/drawing/2014/main" id="{872D3D61-F472-84B7-2F6D-13FEE34991BF}"/>
              </a:ext>
            </a:extLst>
          </p:cNvPr>
          <p:cNvSpPr txBox="1">
            <a:spLocks/>
          </p:cNvSpPr>
          <p:nvPr/>
        </p:nvSpPr>
        <p:spPr>
          <a:xfrm>
            <a:off x="1524000" y="2937350"/>
            <a:ext cx="9144000" cy="4916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a:t>Using an automated containerized Spark cluster</a:t>
            </a:r>
            <a:endParaRPr lang="en-US" sz="2800" dirty="0"/>
          </a:p>
        </p:txBody>
      </p:sp>
    </p:spTree>
    <p:extLst>
      <p:ext uri="{BB962C8B-B14F-4D97-AF65-F5344CB8AC3E}">
        <p14:creationId xmlns:p14="http://schemas.microsoft.com/office/powerpoint/2010/main" val="156072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630621" y="77568"/>
            <a:ext cx="10515600" cy="1325563"/>
          </a:xfrm>
        </p:spPr>
        <p:txBody>
          <a:bodyPr/>
          <a:lstStyle/>
          <a:p>
            <a:r>
              <a:rPr lang="en-US" dirty="0"/>
              <a:t>Implementation: Steps (3-5)</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630622" y="1403131"/>
            <a:ext cx="6148550" cy="5013435"/>
          </a:xfrm>
        </p:spPr>
        <p:txBody>
          <a:bodyPr vert="horz" lIns="91440" tIns="45720" rIns="91440" bIns="45720" rtlCol="0">
            <a:normAutofit fontScale="92500" lnSpcReduction="20000"/>
          </a:bodyPr>
          <a:lstStyle/>
          <a:p>
            <a:pPr>
              <a:buFont typeface="Wingdings" panose="05000000000000000000" pitchFamily="2" charset="2"/>
              <a:buChar char="§"/>
            </a:pPr>
            <a:r>
              <a:rPr lang="en-US" dirty="0"/>
              <a:t> Build manager and worker containers</a:t>
            </a:r>
          </a:p>
          <a:p>
            <a:pPr lvl="1"/>
            <a:r>
              <a:rPr lang="en-US" dirty="0"/>
              <a:t>Docker swarm network</a:t>
            </a:r>
          </a:p>
          <a:p>
            <a:pPr lvl="1"/>
            <a:r>
              <a:rPr lang="en-US" dirty="0"/>
              <a:t>Create manager and worker containers on Swarm network</a:t>
            </a:r>
          </a:p>
          <a:p>
            <a:pPr lvl="1"/>
            <a:endParaRPr lang="en-US" dirty="0"/>
          </a:p>
          <a:p>
            <a:pPr>
              <a:buFont typeface="Wingdings" panose="05000000000000000000" pitchFamily="2" charset="2"/>
              <a:buChar char="§"/>
            </a:pPr>
            <a:r>
              <a:rPr lang="en-US" dirty="0"/>
              <a:t> Configuration post containers creation</a:t>
            </a:r>
          </a:p>
          <a:p>
            <a:pPr lvl="1"/>
            <a:r>
              <a:rPr lang="en-US" dirty="0"/>
              <a:t>Master container configuration </a:t>
            </a:r>
          </a:p>
          <a:p>
            <a:pPr lvl="2"/>
            <a:r>
              <a:rPr lang="en-US" dirty="0"/>
              <a:t>Slaves list, Spark path</a:t>
            </a:r>
          </a:p>
          <a:p>
            <a:pPr lvl="1"/>
            <a:r>
              <a:rPr lang="en-US" dirty="0"/>
              <a:t>Library and tools installation such as Jupyter, matplotlib etc.</a:t>
            </a:r>
          </a:p>
          <a:p>
            <a:pPr lvl="1"/>
            <a:endParaRPr lang="en-US" dirty="0"/>
          </a:p>
          <a:p>
            <a:pPr>
              <a:buFont typeface="Wingdings" panose="05000000000000000000" pitchFamily="2" charset="2"/>
              <a:buChar char="§"/>
            </a:pPr>
            <a:r>
              <a:rPr lang="en-US" dirty="0"/>
              <a:t>Automate cluster creation tasks</a:t>
            </a:r>
          </a:p>
          <a:p>
            <a:pPr lvl="1"/>
            <a:r>
              <a:rPr lang="en-US" dirty="0"/>
              <a:t>Manager and workers as docker services with docker stack</a:t>
            </a:r>
          </a:p>
          <a:p>
            <a:pPr lvl="1"/>
            <a:r>
              <a:rPr lang="en-US" dirty="0"/>
              <a:t>Automate configuration with shell scripts, docker images/compose</a:t>
            </a:r>
          </a:p>
        </p:txBody>
      </p:sp>
      <p:pic>
        <p:nvPicPr>
          <p:cNvPr id="13" name="Picture 12">
            <a:extLst>
              <a:ext uri="{FF2B5EF4-FFF2-40B4-BE49-F238E27FC236}">
                <a16:creationId xmlns:a16="http://schemas.microsoft.com/office/drawing/2014/main" id="{7C471CC6-78BE-F49D-14BD-726FB8DA825A}"/>
              </a:ext>
            </a:extLst>
          </p:cNvPr>
          <p:cNvPicPr>
            <a:picLocks noChangeAspect="1"/>
          </p:cNvPicPr>
          <p:nvPr/>
        </p:nvPicPr>
        <p:blipFill>
          <a:blip r:embed="rId2"/>
          <a:stretch>
            <a:fillRect/>
          </a:stretch>
        </p:blipFill>
        <p:spPr>
          <a:xfrm>
            <a:off x="6951115" y="1679685"/>
            <a:ext cx="4105275" cy="723900"/>
          </a:xfrm>
          <a:prstGeom prst="rect">
            <a:avLst/>
          </a:prstGeom>
        </p:spPr>
      </p:pic>
      <p:pic>
        <p:nvPicPr>
          <p:cNvPr id="15" name="Picture 14">
            <a:extLst>
              <a:ext uri="{FF2B5EF4-FFF2-40B4-BE49-F238E27FC236}">
                <a16:creationId xmlns:a16="http://schemas.microsoft.com/office/drawing/2014/main" id="{D50CC109-A3EA-C912-669D-0DFA64575E80}"/>
              </a:ext>
            </a:extLst>
          </p:cNvPr>
          <p:cNvPicPr>
            <a:picLocks noChangeAspect="1"/>
          </p:cNvPicPr>
          <p:nvPr/>
        </p:nvPicPr>
        <p:blipFill>
          <a:blip r:embed="rId3"/>
          <a:stretch>
            <a:fillRect/>
          </a:stretch>
        </p:blipFill>
        <p:spPr>
          <a:xfrm>
            <a:off x="7006368" y="3207872"/>
            <a:ext cx="3912656" cy="1142970"/>
          </a:xfrm>
          <a:prstGeom prst="rect">
            <a:avLst/>
          </a:prstGeom>
        </p:spPr>
      </p:pic>
    </p:spTree>
    <p:extLst>
      <p:ext uri="{BB962C8B-B14F-4D97-AF65-F5344CB8AC3E}">
        <p14:creationId xmlns:p14="http://schemas.microsoft.com/office/powerpoint/2010/main" val="1815147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686834" y="1153572"/>
            <a:ext cx="3200400" cy="4461163"/>
          </a:xfrm>
        </p:spPr>
        <p:txBody>
          <a:bodyPr>
            <a:normAutofit/>
          </a:bodyPr>
          <a:lstStyle/>
          <a:p>
            <a:r>
              <a:rPr lang="en-US" sz="4100">
                <a:solidFill>
                  <a:srgbClr val="FFFFFF"/>
                </a:solidFill>
              </a:rPr>
              <a:t>Development Strategy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sz="1100"/>
              <a:t>Executed in 3 iterations</a:t>
            </a:r>
          </a:p>
          <a:p>
            <a:pPr>
              <a:buFont typeface="Wingdings" panose="05000000000000000000" pitchFamily="2" charset="2"/>
              <a:buChar char="§"/>
            </a:pPr>
            <a:r>
              <a:rPr lang="en-US" sz="1100"/>
              <a:t>Iteration 1: Manual execution</a:t>
            </a:r>
          </a:p>
          <a:p>
            <a:pPr lvl="1"/>
            <a:r>
              <a:rPr lang="en-US" sz="1100"/>
              <a:t>Manually created containers in all host machines</a:t>
            </a:r>
          </a:p>
          <a:p>
            <a:pPr lvl="1"/>
            <a:r>
              <a:rPr lang="en-US" sz="1100"/>
              <a:t>Manually performed configuration on containers</a:t>
            </a:r>
          </a:p>
          <a:p>
            <a:pPr lvl="1"/>
            <a:r>
              <a:rPr lang="en-US" sz="1100"/>
              <a:t>Built fully functional Spark cluster</a:t>
            </a:r>
          </a:p>
          <a:p>
            <a:pPr lvl="1"/>
            <a:r>
              <a:rPr lang="en-US" sz="1100"/>
              <a:t>Observed manual activities </a:t>
            </a:r>
          </a:p>
          <a:p>
            <a:pPr marL="457200" lvl="1" indent="0">
              <a:buNone/>
            </a:pPr>
            <a:endParaRPr lang="en-US" sz="1100"/>
          </a:p>
          <a:p>
            <a:pPr>
              <a:buFont typeface="Wingdings" panose="05000000000000000000" pitchFamily="2" charset="2"/>
              <a:buChar char="§"/>
            </a:pPr>
            <a:r>
              <a:rPr lang="en-US" sz="1100"/>
              <a:t>Iteration 2: Partially automated</a:t>
            </a:r>
          </a:p>
          <a:p>
            <a:pPr lvl="1"/>
            <a:r>
              <a:rPr lang="en-US" sz="1100"/>
              <a:t>	Automated container creation with docker compose</a:t>
            </a:r>
          </a:p>
          <a:p>
            <a:pPr lvl="1"/>
            <a:r>
              <a:rPr lang="en-US" sz="1100"/>
              <a:t>	However, need to execute docker compose on each host machines</a:t>
            </a:r>
          </a:p>
          <a:p>
            <a:pPr marL="0" indent="0">
              <a:buNone/>
            </a:pPr>
            <a:endParaRPr lang="en-US" sz="1100"/>
          </a:p>
          <a:p>
            <a:pPr>
              <a:buFont typeface="Wingdings" panose="05000000000000000000" pitchFamily="2" charset="2"/>
              <a:buChar char="§"/>
            </a:pPr>
            <a:r>
              <a:rPr lang="en-US" sz="1100"/>
              <a:t> Iteration 3: Fully automated</a:t>
            </a:r>
          </a:p>
          <a:p>
            <a:pPr lvl="1"/>
            <a:r>
              <a:rPr lang="en-US" sz="1100"/>
              <a:t>Automated configuration by including them at docker image level</a:t>
            </a:r>
          </a:p>
          <a:p>
            <a:pPr lvl="1"/>
            <a:r>
              <a:rPr lang="en-US" sz="1100"/>
              <a:t>Automated containers creation across the host machines with docker stack services</a:t>
            </a:r>
          </a:p>
          <a:p>
            <a:pPr lvl="1"/>
            <a:r>
              <a:rPr lang="en-US" sz="1100"/>
              <a:t>Goal: One command to build all the pre-configured containers and start the Spark cluster</a:t>
            </a:r>
          </a:p>
          <a:p>
            <a:pPr marL="0" indent="0">
              <a:buNone/>
            </a:pPr>
            <a:r>
              <a:rPr lang="en-US" sz="1100"/>
              <a:t>	</a:t>
            </a:r>
          </a:p>
        </p:txBody>
      </p:sp>
    </p:spTree>
    <p:extLst>
      <p:ext uri="{BB962C8B-B14F-4D97-AF65-F5344CB8AC3E}">
        <p14:creationId xmlns:p14="http://schemas.microsoft.com/office/powerpoint/2010/main" val="1306106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431800" y="0"/>
            <a:ext cx="10515600" cy="1325563"/>
          </a:xfrm>
        </p:spPr>
        <p:txBody>
          <a:bodyPr/>
          <a:lstStyle/>
          <a:p>
            <a:r>
              <a:rPr lang="en-US" dirty="0"/>
              <a:t>Fine-tuned docker files</a:t>
            </a:r>
          </a:p>
        </p:txBody>
      </p:sp>
      <p:pic>
        <p:nvPicPr>
          <p:cNvPr id="11" name="Picture 10">
            <a:extLst>
              <a:ext uri="{FF2B5EF4-FFF2-40B4-BE49-F238E27FC236}">
                <a16:creationId xmlns:a16="http://schemas.microsoft.com/office/drawing/2014/main" id="{F8682151-88D7-DBE7-8B99-8206DBD9BEC9}"/>
              </a:ext>
            </a:extLst>
          </p:cNvPr>
          <p:cNvPicPr>
            <a:picLocks noChangeAspect="1"/>
          </p:cNvPicPr>
          <p:nvPr/>
        </p:nvPicPr>
        <p:blipFill>
          <a:blip r:embed="rId2"/>
          <a:stretch>
            <a:fillRect/>
          </a:stretch>
        </p:blipFill>
        <p:spPr>
          <a:xfrm>
            <a:off x="1774934" y="1423309"/>
            <a:ext cx="7829331" cy="4984674"/>
          </a:xfrm>
          <a:prstGeom prst="rect">
            <a:avLst/>
          </a:prstGeom>
        </p:spPr>
      </p:pic>
    </p:spTree>
    <p:extLst>
      <p:ext uri="{BB962C8B-B14F-4D97-AF65-F5344CB8AC3E}">
        <p14:creationId xmlns:p14="http://schemas.microsoft.com/office/powerpoint/2010/main" val="1687381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431800" y="0"/>
            <a:ext cx="10515600" cy="1325563"/>
          </a:xfrm>
        </p:spPr>
        <p:txBody>
          <a:bodyPr/>
          <a:lstStyle/>
          <a:p>
            <a:r>
              <a:rPr lang="en-US" dirty="0"/>
              <a:t>Compose files: Docker Stack</a:t>
            </a:r>
          </a:p>
        </p:txBody>
      </p:sp>
      <p:pic>
        <p:nvPicPr>
          <p:cNvPr id="4" name="Picture 3">
            <a:extLst>
              <a:ext uri="{FF2B5EF4-FFF2-40B4-BE49-F238E27FC236}">
                <a16:creationId xmlns:a16="http://schemas.microsoft.com/office/drawing/2014/main" id="{6CFF357A-6DCA-0AA3-56C2-37B789983BAB}"/>
              </a:ext>
            </a:extLst>
          </p:cNvPr>
          <p:cNvPicPr>
            <a:picLocks noChangeAspect="1"/>
          </p:cNvPicPr>
          <p:nvPr/>
        </p:nvPicPr>
        <p:blipFill>
          <a:blip r:embed="rId2"/>
          <a:stretch>
            <a:fillRect/>
          </a:stretch>
        </p:blipFill>
        <p:spPr>
          <a:xfrm>
            <a:off x="6069235" y="1670488"/>
            <a:ext cx="4748158" cy="3652429"/>
          </a:xfrm>
          <a:prstGeom prst="rect">
            <a:avLst/>
          </a:prstGeom>
        </p:spPr>
      </p:pic>
      <p:pic>
        <p:nvPicPr>
          <p:cNvPr id="6" name="Picture 5">
            <a:extLst>
              <a:ext uri="{FF2B5EF4-FFF2-40B4-BE49-F238E27FC236}">
                <a16:creationId xmlns:a16="http://schemas.microsoft.com/office/drawing/2014/main" id="{5A606668-F0E6-3064-A911-CA4B9FBCA638}"/>
              </a:ext>
            </a:extLst>
          </p:cNvPr>
          <p:cNvPicPr>
            <a:picLocks noChangeAspect="1"/>
          </p:cNvPicPr>
          <p:nvPr/>
        </p:nvPicPr>
        <p:blipFill>
          <a:blip r:embed="rId3"/>
          <a:stretch>
            <a:fillRect/>
          </a:stretch>
        </p:blipFill>
        <p:spPr>
          <a:xfrm>
            <a:off x="1187175" y="1670488"/>
            <a:ext cx="3952875" cy="4762500"/>
          </a:xfrm>
          <a:prstGeom prst="rect">
            <a:avLst/>
          </a:prstGeom>
        </p:spPr>
      </p:pic>
    </p:spTree>
    <p:extLst>
      <p:ext uri="{BB962C8B-B14F-4D97-AF65-F5344CB8AC3E}">
        <p14:creationId xmlns:p14="http://schemas.microsoft.com/office/powerpoint/2010/main" val="1055925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754103" y="79156"/>
            <a:ext cx="10515600" cy="1325563"/>
          </a:xfrm>
        </p:spPr>
        <p:txBody>
          <a:bodyPr/>
          <a:lstStyle/>
          <a:p>
            <a:r>
              <a:rPr lang="en-US" dirty="0"/>
              <a:t>Typical Apache Spark Cluster</a:t>
            </a:r>
          </a:p>
        </p:txBody>
      </p:sp>
      <p:grpSp>
        <p:nvGrpSpPr>
          <p:cNvPr id="15" name="Group 14">
            <a:extLst>
              <a:ext uri="{FF2B5EF4-FFF2-40B4-BE49-F238E27FC236}">
                <a16:creationId xmlns:a16="http://schemas.microsoft.com/office/drawing/2014/main" id="{04F415B7-7A94-8328-81F1-E1081403461A}"/>
              </a:ext>
            </a:extLst>
          </p:cNvPr>
          <p:cNvGrpSpPr/>
          <p:nvPr/>
        </p:nvGrpSpPr>
        <p:grpSpPr>
          <a:xfrm>
            <a:off x="1590336" y="2000915"/>
            <a:ext cx="2031126" cy="2185800"/>
            <a:chOff x="633246" y="1424503"/>
            <a:chExt cx="2031126" cy="2185800"/>
          </a:xfrm>
        </p:grpSpPr>
        <p:sp>
          <p:nvSpPr>
            <p:cNvPr id="12" name="Rectangle 11">
              <a:extLst>
                <a:ext uri="{FF2B5EF4-FFF2-40B4-BE49-F238E27FC236}">
                  <a16:creationId xmlns:a16="http://schemas.microsoft.com/office/drawing/2014/main" id="{DC006951-7628-00B6-9677-4D00A5872639}"/>
                </a:ext>
              </a:extLst>
            </p:cNvPr>
            <p:cNvSpPr/>
            <p:nvPr/>
          </p:nvSpPr>
          <p:spPr>
            <a:xfrm>
              <a:off x="633246" y="1424503"/>
              <a:ext cx="2031126" cy="21858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9" name="Rectangle 8">
              <a:extLst>
                <a:ext uri="{FF2B5EF4-FFF2-40B4-BE49-F238E27FC236}">
                  <a16:creationId xmlns:a16="http://schemas.microsoft.com/office/drawing/2014/main" id="{D536B429-76DF-297E-045E-31F32A4F36EA}"/>
                </a:ext>
              </a:extLst>
            </p:cNvPr>
            <p:cNvSpPr/>
            <p:nvPr/>
          </p:nvSpPr>
          <p:spPr>
            <a:xfrm>
              <a:off x="765938" y="2053620"/>
              <a:ext cx="1778877" cy="115088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Rectangle 5">
              <a:extLst>
                <a:ext uri="{FF2B5EF4-FFF2-40B4-BE49-F238E27FC236}">
                  <a16:creationId xmlns:a16="http://schemas.microsoft.com/office/drawing/2014/main" id="{F0FA0FC4-61EE-1B5F-A57D-88600390B000}"/>
                </a:ext>
              </a:extLst>
            </p:cNvPr>
            <p:cNvSpPr/>
            <p:nvPr/>
          </p:nvSpPr>
          <p:spPr>
            <a:xfrm>
              <a:off x="1655378" y="2308313"/>
              <a:ext cx="756745" cy="27179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Cache</a:t>
              </a:r>
            </a:p>
          </p:txBody>
        </p:sp>
        <p:sp>
          <p:nvSpPr>
            <p:cNvPr id="8" name="Rectangle 7">
              <a:extLst>
                <a:ext uri="{FF2B5EF4-FFF2-40B4-BE49-F238E27FC236}">
                  <a16:creationId xmlns:a16="http://schemas.microsoft.com/office/drawing/2014/main" id="{A0063EA4-20FB-1017-A4B9-D5F4489B7FB5}"/>
                </a:ext>
              </a:extLst>
            </p:cNvPr>
            <p:cNvSpPr/>
            <p:nvPr/>
          </p:nvSpPr>
          <p:spPr>
            <a:xfrm>
              <a:off x="1655378" y="2629063"/>
              <a:ext cx="756745" cy="5044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a:t>
              </a:r>
            </a:p>
          </p:txBody>
        </p:sp>
        <p:sp>
          <p:nvSpPr>
            <p:cNvPr id="10" name="Rectangle 9">
              <a:extLst>
                <a:ext uri="{FF2B5EF4-FFF2-40B4-BE49-F238E27FC236}">
                  <a16:creationId xmlns:a16="http://schemas.microsoft.com/office/drawing/2014/main" id="{0BA22508-B264-FE75-9BF4-47BE711F83CD}"/>
                </a:ext>
              </a:extLst>
            </p:cNvPr>
            <p:cNvSpPr/>
            <p:nvPr/>
          </p:nvSpPr>
          <p:spPr>
            <a:xfrm>
              <a:off x="835567" y="2629062"/>
              <a:ext cx="756745" cy="5044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a:t>
              </a:r>
            </a:p>
          </p:txBody>
        </p:sp>
        <p:sp>
          <p:nvSpPr>
            <p:cNvPr id="11" name="TextBox 10">
              <a:extLst>
                <a:ext uri="{FF2B5EF4-FFF2-40B4-BE49-F238E27FC236}">
                  <a16:creationId xmlns:a16="http://schemas.microsoft.com/office/drawing/2014/main" id="{D61DFFE9-D263-35AD-4F4C-8CCD87F1EE63}"/>
                </a:ext>
              </a:extLst>
            </p:cNvPr>
            <p:cNvSpPr txBox="1"/>
            <p:nvPr/>
          </p:nvSpPr>
          <p:spPr>
            <a:xfrm>
              <a:off x="734406" y="2016889"/>
              <a:ext cx="1119357" cy="369332"/>
            </a:xfrm>
            <a:prstGeom prst="rect">
              <a:avLst/>
            </a:prstGeom>
            <a:noFill/>
          </p:spPr>
          <p:txBody>
            <a:bodyPr wrap="square" rtlCol="0">
              <a:spAutoFit/>
            </a:bodyPr>
            <a:lstStyle/>
            <a:p>
              <a:r>
                <a:rPr lang="en-US" dirty="0">
                  <a:solidFill>
                    <a:schemeClr val="lt1"/>
                  </a:solidFill>
                </a:rPr>
                <a:t>Executor</a:t>
              </a:r>
            </a:p>
          </p:txBody>
        </p:sp>
        <p:sp>
          <p:nvSpPr>
            <p:cNvPr id="13" name="TextBox 12">
              <a:extLst>
                <a:ext uri="{FF2B5EF4-FFF2-40B4-BE49-F238E27FC236}">
                  <a16:creationId xmlns:a16="http://schemas.microsoft.com/office/drawing/2014/main" id="{81D04B57-1B3E-7362-1897-F7E4E80B8730}"/>
                </a:ext>
              </a:extLst>
            </p:cNvPr>
            <p:cNvSpPr txBox="1"/>
            <p:nvPr/>
          </p:nvSpPr>
          <p:spPr>
            <a:xfrm>
              <a:off x="1089131" y="1463155"/>
              <a:ext cx="1119357" cy="369332"/>
            </a:xfrm>
            <a:prstGeom prst="rect">
              <a:avLst/>
            </a:prstGeom>
            <a:noFill/>
          </p:spPr>
          <p:txBody>
            <a:bodyPr wrap="square" rtlCol="0">
              <a:spAutoFit/>
            </a:bodyPr>
            <a:lstStyle/>
            <a:p>
              <a:r>
                <a:rPr lang="en-US" dirty="0">
                  <a:solidFill>
                    <a:schemeClr val="lt1"/>
                  </a:solidFill>
                </a:rPr>
                <a:t>Worker1</a:t>
              </a:r>
            </a:p>
          </p:txBody>
        </p:sp>
        <p:sp>
          <p:nvSpPr>
            <p:cNvPr id="14" name="TextBox 13">
              <a:extLst>
                <a:ext uri="{FF2B5EF4-FFF2-40B4-BE49-F238E27FC236}">
                  <a16:creationId xmlns:a16="http://schemas.microsoft.com/office/drawing/2014/main" id="{91DE3759-AE22-54ED-B033-E04854FE6E6E}"/>
                </a:ext>
              </a:extLst>
            </p:cNvPr>
            <p:cNvSpPr txBox="1"/>
            <p:nvPr/>
          </p:nvSpPr>
          <p:spPr>
            <a:xfrm>
              <a:off x="914393" y="3207551"/>
              <a:ext cx="1630422" cy="369332"/>
            </a:xfrm>
            <a:prstGeom prst="rect">
              <a:avLst/>
            </a:prstGeom>
            <a:noFill/>
          </p:spPr>
          <p:txBody>
            <a:bodyPr wrap="square" rtlCol="0">
              <a:spAutoFit/>
            </a:bodyPr>
            <a:lstStyle/>
            <a:p>
              <a:pPr algn="ctr"/>
              <a:r>
                <a:rPr lang="en-US" dirty="0">
                  <a:solidFill>
                    <a:schemeClr val="lt1"/>
                  </a:solidFill>
                </a:rPr>
                <a:t>Host 1</a:t>
              </a:r>
            </a:p>
          </p:txBody>
        </p:sp>
      </p:grpSp>
      <p:grpSp>
        <p:nvGrpSpPr>
          <p:cNvPr id="16" name="Group 15">
            <a:extLst>
              <a:ext uri="{FF2B5EF4-FFF2-40B4-BE49-F238E27FC236}">
                <a16:creationId xmlns:a16="http://schemas.microsoft.com/office/drawing/2014/main" id="{606859BE-253A-A6B7-B85D-727CEE25C39D}"/>
              </a:ext>
            </a:extLst>
          </p:cNvPr>
          <p:cNvGrpSpPr/>
          <p:nvPr/>
        </p:nvGrpSpPr>
        <p:grpSpPr>
          <a:xfrm>
            <a:off x="8347835" y="2000915"/>
            <a:ext cx="2031126" cy="2185800"/>
            <a:chOff x="633246" y="1424503"/>
            <a:chExt cx="2031126" cy="2185800"/>
          </a:xfrm>
        </p:grpSpPr>
        <p:sp>
          <p:nvSpPr>
            <p:cNvPr id="17" name="Rectangle 16">
              <a:extLst>
                <a:ext uri="{FF2B5EF4-FFF2-40B4-BE49-F238E27FC236}">
                  <a16:creationId xmlns:a16="http://schemas.microsoft.com/office/drawing/2014/main" id="{B9909FAF-1867-5AF5-AB20-14C03C17EA63}"/>
                </a:ext>
              </a:extLst>
            </p:cNvPr>
            <p:cNvSpPr/>
            <p:nvPr/>
          </p:nvSpPr>
          <p:spPr>
            <a:xfrm>
              <a:off x="633246" y="1424503"/>
              <a:ext cx="2031126" cy="21858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8" name="Rectangle 17">
              <a:extLst>
                <a:ext uri="{FF2B5EF4-FFF2-40B4-BE49-F238E27FC236}">
                  <a16:creationId xmlns:a16="http://schemas.microsoft.com/office/drawing/2014/main" id="{7C9B4530-5C7B-1029-D073-69CC36815470}"/>
                </a:ext>
              </a:extLst>
            </p:cNvPr>
            <p:cNvSpPr/>
            <p:nvPr/>
          </p:nvSpPr>
          <p:spPr>
            <a:xfrm>
              <a:off x="765938" y="2053620"/>
              <a:ext cx="1778877" cy="115088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9" name="Rectangle 18">
              <a:extLst>
                <a:ext uri="{FF2B5EF4-FFF2-40B4-BE49-F238E27FC236}">
                  <a16:creationId xmlns:a16="http://schemas.microsoft.com/office/drawing/2014/main" id="{231E4869-880D-FD8C-DCDE-ED4D84E0CD0D}"/>
                </a:ext>
              </a:extLst>
            </p:cNvPr>
            <p:cNvSpPr/>
            <p:nvPr/>
          </p:nvSpPr>
          <p:spPr>
            <a:xfrm>
              <a:off x="1655378" y="2303684"/>
              <a:ext cx="756745" cy="27179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Cache</a:t>
              </a:r>
            </a:p>
          </p:txBody>
        </p:sp>
        <p:sp>
          <p:nvSpPr>
            <p:cNvPr id="20" name="Rectangle 19">
              <a:extLst>
                <a:ext uri="{FF2B5EF4-FFF2-40B4-BE49-F238E27FC236}">
                  <a16:creationId xmlns:a16="http://schemas.microsoft.com/office/drawing/2014/main" id="{A4C1FC53-7553-6C06-1DB0-7EFD7CAC3CEA}"/>
                </a:ext>
              </a:extLst>
            </p:cNvPr>
            <p:cNvSpPr/>
            <p:nvPr/>
          </p:nvSpPr>
          <p:spPr>
            <a:xfrm>
              <a:off x="1655378" y="2629063"/>
              <a:ext cx="756745" cy="5044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a:t>
              </a:r>
            </a:p>
          </p:txBody>
        </p:sp>
        <p:sp>
          <p:nvSpPr>
            <p:cNvPr id="21" name="Rectangle 20">
              <a:extLst>
                <a:ext uri="{FF2B5EF4-FFF2-40B4-BE49-F238E27FC236}">
                  <a16:creationId xmlns:a16="http://schemas.microsoft.com/office/drawing/2014/main" id="{90B256A3-F752-9621-55C9-EA11F4A608F9}"/>
                </a:ext>
              </a:extLst>
            </p:cNvPr>
            <p:cNvSpPr/>
            <p:nvPr/>
          </p:nvSpPr>
          <p:spPr>
            <a:xfrm>
              <a:off x="835567" y="2629062"/>
              <a:ext cx="756745" cy="5044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a:t>
              </a:r>
            </a:p>
          </p:txBody>
        </p:sp>
        <p:sp>
          <p:nvSpPr>
            <p:cNvPr id="22" name="TextBox 21">
              <a:extLst>
                <a:ext uri="{FF2B5EF4-FFF2-40B4-BE49-F238E27FC236}">
                  <a16:creationId xmlns:a16="http://schemas.microsoft.com/office/drawing/2014/main" id="{022439B9-8660-DE5A-417E-751AD830E9D1}"/>
                </a:ext>
              </a:extLst>
            </p:cNvPr>
            <p:cNvSpPr txBox="1"/>
            <p:nvPr/>
          </p:nvSpPr>
          <p:spPr>
            <a:xfrm>
              <a:off x="734406" y="2016889"/>
              <a:ext cx="1119357" cy="369332"/>
            </a:xfrm>
            <a:prstGeom prst="rect">
              <a:avLst/>
            </a:prstGeom>
            <a:noFill/>
          </p:spPr>
          <p:txBody>
            <a:bodyPr wrap="square" rtlCol="0">
              <a:spAutoFit/>
            </a:bodyPr>
            <a:lstStyle/>
            <a:p>
              <a:r>
                <a:rPr lang="en-US" dirty="0">
                  <a:solidFill>
                    <a:schemeClr val="lt1"/>
                  </a:solidFill>
                </a:rPr>
                <a:t>Executor</a:t>
              </a:r>
            </a:p>
          </p:txBody>
        </p:sp>
        <p:sp>
          <p:nvSpPr>
            <p:cNvPr id="23" name="TextBox 22">
              <a:extLst>
                <a:ext uri="{FF2B5EF4-FFF2-40B4-BE49-F238E27FC236}">
                  <a16:creationId xmlns:a16="http://schemas.microsoft.com/office/drawing/2014/main" id="{4F25A1AE-A991-EF79-5E32-C271686C021E}"/>
                </a:ext>
              </a:extLst>
            </p:cNvPr>
            <p:cNvSpPr txBox="1"/>
            <p:nvPr/>
          </p:nvSpPr>
          <p:spPr>
            <a:xfrm>
              <a:off x="1089131" y="1463155"/>
              <a:ext cx="1119357" cy="369332"/>
            </a:xfrm>
            <a:prstGeom prst="rect">
              <a:avLst/>
            </a:prstGeom>
            <a:noFill/>
          </p:spPr>
          <p:txBody>
            <a:bodyPr wrap="square" rtlCol="0">
              <a:spAutoFit/>
            </a:bodyPr>
            <a:lstStyle/>
            <a:p>
              <a:r>
                <a:rPr lang="en-US" dirty="0">
                  <a:solidFill>
                    <a:schemeClr val="lt1"/>
                  </a:solidFill>
                </a:rPr>
                <a:t>Worker n</a:t>
              </a:r>
            </a:p>
          </p:txBody>
        </p:sp>
        <p:sp>
          <p:nvSpPr>
            <p:cNvPr id="24" name="TextBox 23">
              <a:extLst>
                <a:ext uri="{FF2B5EF4-FFF2-40B4-BE49-F238E27FC236}">
                  <a16:creationId xmlns:a16="http://schemas.microsoft.com/office/drawing/2014/main" id="{D73545CA-C0B5-C08D-E09A-CF569AC0C0B1}"/>
                </a:ext>
              </a:extLst>
            </p:cNvPr>
            <p:cNvSpPr txBox="1"/>
            <p:nvPr/>
          </p:nvSpPr>
          <p:spPr>
            <a:xfrm>
              <a:off x="914393" y="3207551"/>
              <a:ext cx="1630422" cy="369332"/>
            </a:xfrm>
            <a:prstGeom prst="rect">
              <a:avLst/>
            </a:prstGeom>
            <a:noFill/>
          </p:spPr>
          <p:txBody>
            <a:bodyPr wrap="square" rtlCol="0">
              <a:spAutoFit/>
            </a:bodyPr>
            <a:lstStyle/>
            <a:p>
              <a:pPr algn="ctr"/>
              <a:r>
                <a:rPr lang="en-US" dirty="0">
                  <a:solidFill>
                    <a:schemeClr val="lt1"/>
                  </a:solidFill>
                </a:rPr>
                <a:t>Host n</a:t>
              </a:r>
            </a:p>
          </p:txBody>
        </p:sp>
      </p:grpSp>
      <p:grpSp>
        <p:nvGrpSpPr>
          <p:cNvPr id="25" name="Group 24">
            <a:extLst>
              <a:ext uri="{FF2B5EF4-FFF2-40B4-BE49-F238E27FC236}">
                <a16:creationId xmlns:a16="http://schemas.microsoft.com/office/drawing/2014/main" id="{189E59EF-0C9D-38EE-6365-4501515E1510}"/>
              </a:ext>
            </a:extLst>
          </p:cNvPr>
          <p:cNvGrpSpPr/>
          <p:nvPr/>
        </p:nvGrpSpPr>
        <p:grpSpPr>
          <a:xfrm>
            <a:off x="4903232" y="2000915"/>
            <a:ext cx="2031126" cy="2185800"/>
            <a:chOff x="633246" y="1424503"/>
            <a:chExt cx="2031126" cy="2185800"/>
          </a:xfrm>
        </p:grpSpPr>
        <p:sp>
          <p:nvSpPr>
            <p:cNvPr id="26" name="Rectangle 25">
              <a:extLst>
                <a:ext uri="{FF2B5EF4-FFF2-40B4-BE49-F238E27FC236}">
                  <a16:creationId xmlns:a16="http://schemas.microsoft.com/office/drawing/2014/main" id="{BC13024D-4156-16CF-B883-FE56736296AA}"/>
                </a:ext>
              </a:extLst>
            </p:cNvPr>
            <p:cNvSpPr/>
            <p:nvPr/>
          </p:nvSpPr>
          <p:spPr>
            <a:xfrm>
              <a:off x="633246" y="1424503"/>
              <a:ext cx="2031126" cy="21858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7" name="Rectangle 26">
              <a:extLst>
                <a:ext uri="{FF2B5EF4-FFF2-40B4-BE49-F238E27FC236}">
                  <a16:creationId xmlns:a16="http://schemas.microsoft.com/office/drawing/2014/main" id="{0A274B05-0FC2-D47B-76EC-124CE32FC1C5}"/>
                </a:ext>
              </a:extLst>
            </p:cNvPr>
            <p:cNvSpPr/>
            <p:nvPr/>
          </p:nvSpPr>
          <p:spPr>
            <a:xfrm>
              <a:off x="765938" y="2053620"/>
              <a:ext cx="1778877" cy="115088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8" name="Rectangle 27">
              <a:extLst>
                <a:ext uri="{FF2B5EF4-FFF2-40B4-BE49-F238E27FC236}">
                  <a16:creationId xmlns:a16="http://schemas.microsoft.com/office/drawing/2014/main" id="{97C88380-30F0-5F46-4DD6-0A121EC955F2}"/>
                </a:ext>
              </a:extLst>
            </p:cNvPr>
            <p:cNvSpPr/>
            <p:nvPr/>
          </p:nvSpPr>
          <p:spPr>
            <a:xfrm>
              <a:off x="1655378" y="2319112"/>
              <a:ext cx="756745" cy="27179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Cache</a:t>
              </a:r>
            </a:p>
          </p:txBody>
        </p:sp>
        <p:sp>
          <p:nvSpPr>
            <p:cNvPr id="29" name="Rectangle 28">
              <a:extLst>
                <a:ext uri="{FF2B5EF4-FFF2-40B4-BE49-F238E27FC236}">
                  <a16:creationId xmlns:a16="http://schemas.microsoft.com/office/drawing/2014/main" id="{B5B91C72-980E-6C48-B414-5D6CFD3BD0DD}"/>
                </a:ext>
              </a:extLst>
            </p:cNvPr>
            <p:cNvSpPr/>
            <p:nvPr/>
          </p:nvSpPr>
          <p:spPr>
            <a:xfrm>
              <a:off x="1655378" y="2629063"/>
              <a:ext cx="756745" cy="5044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a:t>
              </a:r>
            </a:p>
          </p:txBody>
        </p:sp>
        <p:sp>
          <p:nvSpPr>
            <p:cNvPr id="30" name="Rectangle 29">
              <a:extLst>
                <a:ext uri="{FF2B5EF4-FFF2-40B4-BE49-F238E27FC236}">
                  <a16:creationId xmlns:a16="http://schemas.microsoft.com/office/drawing/2014/main" id="{259BAA33-31D6-77AE-BB8B-AB58506BA5AB}"/>
                </a:ext>
              </a:extLst>
            </p:cNvPr>
            <p:cNvSpPr/>
            <p:nvPr/>
          </p:nvSpPr>
          <p:spPr>
            <a:xfrm>
              <a:off x="835567" y="2629062"/>
              <a:ext cx="756745" cy="5044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a:t>
              </a:r>
            </a:p>
          </p:txBody>
        </p:sp>
        <p:sp>
          <p:nvSpPr>
            <p:cNvPr id="31" name="TextBox 30">
              <a:extLst>
                <a:ext uri="{FF2B5EF4-FFF2-40B4-BE49-F238E27FC236}">
                  <a16:creationId xmlns:a16="http://schemas.microsoft.com/office/drawing/2014/main" id="{EAF38A22-BB6B-D1E1-8677-BED619BEAB14}"/>
                </a:ext>
              </a:extLst>
            </p:cNvPr>
            <p:cNvSpPr txBox="1"/>
            <p:nvPr/>
          </p:nvSpPr>
          <p:spPr>
            <a:xfrm>
              <a:off x="734406" y="2016889"/>
              <a:ext cx="1119357" cy="369332"/>
            </a:xfrm>
            <a:prstGeom prst="rect">
              <a:avLst/>
            </a:prstGeom>
            <a:noFill/>
          </p:spPr>
          <p:txBody>
            <a:bodyPr wrap="square" rtlCol="0">
              <a:spAutoFit/>
            </a:bodyPr>
            <a:lstStyle/>
            <a:p>
              <a:r>
                <a:rPr lang="en-US" dirty="0">
                  <a:solidFill>
                    <a:schemeClr val="lt1"/>
                  </a:solidFill>
                </a:rPr>
                <a:t>Executor</a:t>
              </a:r>
            </a:p>
          </p:txBody>
        </p:sp>
        <p:sp>
          <p:nvSpPr>
            <p:cNvPr id="32" name="TextBox 31">
              <a:extLst>
                <a:ext uri="{FF2B5EF4-FFF2-40B4-BE49-F238E27FC236}">
                  <a16:creationId xmlns:a16="http://schemas.microsoft.com/office/drawing/2014/main" id="{FACDC701-18BA-550B-440E-27EB2E0BE499}"/>
                </a:ext>
              </a:extLst>
            </p:cNvPr>
            <p:cNvSpPr txBox="1"/>
            <p:nvPr/>
          </p:nvSpPr>
          <p:spPr>
            <a:xfrm>
              <a:off x="1089131" y="1463155"/>
              <a:ext cx="1119357" cy="369332"/>
            </a:xfrm>
            <a:prstGeom prst="rect">
              <a:avLst/>
            </a:prstGeom>
            <a:noFill/>
          </p:spPr>
          <p:txBody>
            <a:bodyPr wrap="square" rtlCol="0">
              <a:spAutoFit/>
            </a:bodyPr>
            <a:lstStyle/>
            <a:p>
              <a:r>
                <a:rPr lang="en-US" dirty="0">
                  <a:solidFill>
                    <a:schemeClr val="lt1"/>
                  </a:solidFill>
                </a:rPr>
                <a:t>Worker2</a:t>
              </a:r>
            </a:p>
          </p:txBody>
        </p:sp>
        <p:sp>
          <p:nvSpPr>
            <p:cNvPr id="33" name="TextBox 32">
              <a:extLst>
                <a:ext uri="{FF2B5EF4-FFF2-40B4-BE49-F238E27FC236}">
                  <a16:creationId xmlns:a16="http://schemas.microsoft.com/office/drawing/2014/main" id="{143EC31E-6BE2-6933-341E-D73AEBFC6449}"/>
                </a:ext>
              </a:extLst>
            </p:cNvPr>
            <p:cNvSpPr txBox="1"/>
            <p:nvPr/>
          </p:nvSpPr>
          <p:spPr>
            <a:xfrm>
              <a:off x="914393" y="3207551"/>
              <a:ext cx="1630422" cy="369332"/>
            </a:xfrm>
            <a:prstGeom prst="rect">
              <a:avLst/>
            </a:prstGeom>
            <a:noFill/>
          </p:spPr>
          <p:txBody>
            <a:bodyPr wrap="square" rtlCol="0">
              <a:spAutoFit/>
            </a:bodyPr>
            <a:lstStyle/>
            <a:p>
              <a:pPr algn="ctr"/>
              <a:r>
                <a:rPr lang="en-US" dirty="0">
                  <a:solidFill>
                    <a:schemeClr val="lt1"/>
                  </a:solidFill>
                </a:rPr>
                <a:t>Host 2</a:t>
              </a:r>
            </a:p>
          </p:txBody>
        </p:sp>
      </p:grpSp>
      <p:sp>
        <p:nvSpPr>
          <p:cNvPr id="35" name="Rectangle 34">
            <a:extLst>
              <a:ext uri="{FF2B5EF4-FFF2-40B4-BE49-F238E27FC236}">
                <a16:creationId xmlns:a16="http://schemas.microsoft.com/office/drawing/2014/main" id="{E9294FC5-EE7A-87C9-8B85-5F22B34A09CB}"/>
              </a:ext>
            </a:extLst>
          </p:cNvPr>
          <p:cNvSpPr/>
          <p:nvPr/>
        </p:nvSpPr>
        <p:spPr>
          <a:xfrm>
            <a:off x="4903232" y="5028771"/>
            <a:ext cx="2031126" cy="149482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1" name="TextBox 40">
            <a:extLst>
              <a:ext uri="{FF2B5EF4-FFF2-40B4-BE49-F238E27FC236}">
                <a16:creationId xmlns:a16="http://schemas.microsoft.com/office/drawing/2014/main" id="{D6E68227-52BC-D1BD-7A25-B169577BEF6A}"/>
              </a:ext>
            </a:extLst>
          </p:cNvPr>
          <p:cNvSpPr txBox="1"/>
          <p:nvPr/>
        </p:nvSpPr>
        <p:spPr>
          <a:xfrm>
            <a:off x="5294569" y="5036611"/>
            <a:ext cx="1119357" cy="369332"/>
          </a:xfrm>
          <a:prstGeom prst="rect">
            <a:avLst/>
          </a:prstGeom>
          <a:noFill/>
        </p:spPr>
        <p:txBody>
          <a:bodyPr wrap="square" rtlCol="0">
            <a:spAutoFit/>
          </a:bodyPr>
          <a:lstStyle/>
          <a:p>
            <a:pPr algn="ctr"/>
            <a:r>
              <a:rPr lang="en-US" dirty="0">
                <a:solidFill>
                  <a:schemeClr val="lt1"/>
                </a:solidFill>
              </a:rPr>
              <a:t>Manager</a:t>
            </a:r>
          </a:p>
        </p:txBody>
      </p:sp>
      <p:sp>
        <p:nvSpPr>
          <p:cNvPr id="42" name="TextBox 41">
            <a:extLst>
              <a:ext uri="{FF2B5EF4-FFF2-40B4-BE49-F238E27FC236}">
                <a16:creationId xmlns:a16="http://schemas.microsoft.com/office/drawing/2014/main" id="{34A60359-38B9-B265-CCAE-27EC591510A8}"/>
              </a:ext>
            </a:extLst>
          </p:cNvPr>
          <p:cNvSpPr txBox="1"/>
          <p:nvPr/>
        </p:nvSpPr>
        <p:spPr>
          <a:xfrm>
            <a:off x="5037730" y="6154266"/>
            <a:ext cx="1630422" cy="369332"/>
          </a:xfrm>
          <a:prstGeom prst="rect">
            <a:avLst/>
          </a:prstGeom>
          <a:noFill/>
        </p:spPr>
        <p:txBody>
          <a:bodyPr wrap="square" rtlCol="0">
            <a:spAutoFit/>
          </a:bodyPr>
          <a:lstStyle/>
          <a:p>
            <a:pPr algn="ctr"/>
            <a:r>
              <a:rPr lang="en-US" dirty="0">
                <a:solidFill>
                  <a:schemeClr val="lt1"/>
                </a:solidFill>
              </a:rPr>
              <a:t>Host m </a:t>
            </a:r>
          </a:p>
        </p:txBody>
      </p:sp>
      <p:sp>
        <p:nvSpPr>
          <p:cNvPr id="44" name="Rectangle 43">
            <a:extLst>
              <a:ext uri="{FF2B5EF4-FFF2-40B4-BE49-F238E27FC236}">
                <a16:creationId xmlns:a16="http://schemas.microsoft.com/office/drawing/2014/main" id="{09ECB459-E7C9-A1B4-A0B8-6FC1ABEB593A}"/>
              </a:ext>
            </a:extLst>
          </p:cNvPr>
          <p:cNvSpPr/>
          <p:nvPr/>
        </p:nvSpPr>
        <p:spPr>
          <a:xfrm>
            <a:off x="5077794" y="5642340"/>
            <a:ext cx="1630422" cy="511926"/>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SparkContext</a:t>
            </a:r>
          </a:p>
        </p:txBody>
      </p:sp>
      <p:cxnSp>
        <p:nvCxnSpPr>
          <p:cNvPr id="46" name="Straight Arrow Connector 45">
            <a:extLst>
              <a:ext uri="{FF2B5EF4-FFF2-40B4-BE49-F238E27FC236}">
                <a16:creationId xmlns:a16="http://schemas.microsoft.com/office/drawing/2014/main" id="{33EE8B1E-152D-C675-FEC7-FDD29F458186}"/>
              </a:ext>
            </a:extLst>
          </p:cNvPr>
          <p:cNvCxnSpPr>
            <a:stCxn id="12" idx="3"/>
            <a:endCxn id="26" idx="1"/>
          </p:cNvCxnSpPr>
          <p:nvPr/>
        </p:nvCxnSpPr>
        <p:spPr>
          <a:xfrm>
            <a:off x="3621462" y="3093815"/>
            <a:ext cx="128177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37E7142C-D7A9-BE60-3C87-FD7534BA5873}"/>
              </a:ext>
            </a:extLst>
          </p:cNvPr>
          <p:cNvCxnSpPr>
            <a:cxnSpLocks/>
            <a:stCxn id="26" idx="3"/>
            <a:endCxn id="17" idx="1"/>
          </p:cNvCxnSpPr>
          <p:nvPr/>
        </p:nvCxnSpPr>
        <p:spPr>
          <a:xfrm>
            <a:off x="6934358" y="3093815"/>
            <a:ext cx="141347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0A82BA18-A0B5-6CB4-72B8-68356FAC9428}"/>
              </a:ext>
            </a:extLst>
          </p:cNvPr>
          <p:cNvCxnSpPr>
            <a:cxnSpLocks/>
          </p:cNvCxnSpPr>
          <p:nvPr/>
        </p:nvCxnSpPr>
        <p:spPr>
          <a:xfrm flipH="1" flipV="1">
            <a:off x="2810853" y="4202766"/>
            <a:ext cx="2092379" cy="82600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F59E6196-DC41-5BF9-0823-9DDE8CADD630}"/>
              </a:ext>
            </a:extLst>
          </p:cNvPr>
          <p:cNvCxnSpPr>
            <a:cxnSpLocks/>
            <a:stCxn id="35" idx="0"/>
            <a:endCxn id="26" idx="2"/>
          </p:cNvCxnSpPr>
          <p:nvPr/>
        </p:nvCxnSpPr>
        <p:spPr>
          <a:xfrm flipV="1">
            <a:off x="5918795" y="4186715"/>
            <a:ext cx="0" cy="84205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3D2B225A-360A-FA49-A55E-BD62B5DD29C4}"/>
              </a:ext>
            </a:extLst>
          </p:cNvPr>
          <p:cNvCxnSpPr>
            <a:cxnSpLocks/>
          </p:cNvCxnSpPr>
          <p:nvPr/>
        </p:nvCxnSpPr>
        <p:spPr>
          <a:xfrm flipV="1">
            <a:off x="6934358" y="4188001"/>
            <a:ext cx="2429040" cy="84861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7" name="Connector: Curved 66">
            <a:extLst>
              <a:ext uri="{FF2B5EF4-FFF2-40B4-BE49-F238E27FC236}">
                <a16:creationId xmlns:a16="http://schemas.microsoft.com/office/drawing/2014/main" id="{31E7C6F4-1081-B94B-CE74-18881764D417}"/>
              </a:ext>
            </a:extLst>
          </p:cNvPr>
          <p:cNvCxnSpPr>
            <a:cxnSpLocks/>
          </p:cNvCxnSpPr>
          <p:nvPr/>
        </p:nvCxnSpPr>
        <p:spPr>
          <a:xfrm rot="5400000" flipH="1" flipV="1">
            <a:off x="6183252" y="-1419979"/>
            <a:ext cx="12700" cy="6757499"/>
          </a:xfrm>
          <a:prstGeom prst="curvedConnector3">
            <a:avLst>
              <a:gd name="adj1" fmla="val 5648276"/>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97707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Rounded Corners 121">
            <a:extLst>
              <a:ext uri="{FF2B5EF4-FFF2-40B4-BE49-F238E27FC236}">
                <a16:creationId xmlns:a16="http://schemas.microsoft.com/office/drawing/2014/main" id="{8DAFDC05-705C-ADAD-8E0A-8A7A653C8A88}"/>
              </a:ext>
            </a:extLst>
          </p:cNvPr>
          <p:cNvSpPr/>
          <p:nvPr/>
        </p:nvSpPr>
        <p:spPr>
          <a:xfrm>
            <a:off x="2238703" y="1117062"/>
            <a:ext cx="7409794" cy="5220676"/>
          </a:xfrm>
          <a:prstGeom prst="roundRect">
            <a:avLst/>
          </a:prstGeom>
          <a:noFill/>
          <a:ln>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754103" y="79156"/>
            <a:ext cx="10515600" cy="1325563"/>
          </a:xfrm>
        </p:spPr>
        <p:txBody>
          <a:bodyPr/>
          <a:lstStyle/>
          <a:p>
            <a:r>
              <a:rPr lang="en-US" dirty="0"/>
              <a:t>Solution Architecture</a:t>
            </a:r>
          </a:p>
        </p:txBody>
      </p:sp>
      <p:grpSp>
        <p:nvGrpSpPr>
          <p:cNvPr id="74" name="Group 73">
            <a:extLst>
              <a:ext uri="{FF2B5EF4-FFF2-40B4-BE49-F238E27FC236}">
                <a16:creationId xmlns:a16="http://schemas.microsoft.com/office/drawing/2014/main" id="{F4B95F8E-9385-8BA7-EAFA-4D1691A9D8AC}"/>
              </a:ext>
            </a:extLst>
          </p:cNvPr>
          <p:cNvGrpSpPr/>
          <p:nvPr/>
        </p:nvGrpSpPr>
        <p:grpSpPr>
          <a:xfrm>
            <a:off x="3080820" y="2340417"/>
            <a:ext cx="2490952" cy="2982251"/>
            <a:chOff x="4776952" y="3182606"/>
            <a:chExt cx="2490952" cy="3170896"/>
          </a:xfrm>
        </p:grpSpPr>
        <p:grpSp>
          <p:nvGrpSpPr>
            <p:cNvPr id="60" name="Group 59">
              <a:extLst>
                <a:ext uri="{FF2B5EF4-FFF2-40B4-BE49-F238E27FC236}">
                  <a16:creationId xmlns:a16="http://schemas.microsoft.com/office/drawing/2014/main" id="{81202DAF-718E-B7BD-AF2D-B45C0C4F8F22}"/>
                </a:ext>
              </a:extLst>
            </p:cNvPr>
            <p:cNvGrpSpPr/>
            <p:nvPr/>
          </p:nvGrpSpPr>
          <p:grpSpPr>
            <a:xfrm>
              <a:off x="4776952" y="3182606"/>
              <a:ext cx="2490952" cy="3170896"/>
              <a:chOff x="4776952" y="3429000"/>
              <a:chExt cx="2490952" cy="3170896"/>
            </a:xfrm>
            <a:solidFill>
              <a:schemeClr val="accent6">
                <a:lumMod val="40000"/>
                <a:lumOff val="60000"/>
              </a:schemeClr>
            </a:solidFill>
          </p:grpSpPr>
          <p:sp>
            <p:nvSpPr>
              <p:cNvPr id="57" name="Rectangle 56">
                <a:extLst>
                  <a:ext uri="{FF2B5EF4-FFF2-40B4-BE49-F238E27FC236}">
                    <a16:creationId xmlns:a16="http://schemas.microsoft.com/office/drawing/2014/main" id="{F0B5B089-FDF8-476A-2F22-8546CEC8B882}"/>
                  </a:ext>
                </a:extLst>
              </p:cNvPr>
              <p:cNvSpPr/>
              <p:nvPr/>
            </p:nvSpPr>
            <p:spPr>
              <a:xfrm>
                <a:off x="4776952" y="3429000"/>
                <a:ext cx="2490952" cy="31708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35E23F13-344B-4182-4625-287E84B0BD57}"/>
                  </a:ext>
                </a:extLst>
              </p:cNvPr>
              <p:cNvSpPr txBox="1"/>
              <p:nvPr/>
            </p:nvSpPr>
            <p:spPr>
              <a:xfrm>
                <a:off x="5478071" y="6230564"/>
                <a:ext cx="852156" cy="369332"/>
              </a:xfrm>
              <a:prstGeom prst="rect">
                <a:avLst/>
              </a:prstGeom>
              <a:noFill/>
            </p:spPr>
            <p:txBody>
              <a:bodyPr wrap="none" rtlCol="0">
                <a:spAutoFit/>
              </a:bodyPr>
              <a:lstStyle/>
              <a:p>
                <a:r>
                  <a:rPr lang="en-US" dirty="0"/>
                  <a:t>Host m</a:t>
                </a:r>
              </a:p>
            </p:txBody>
          </p:sp>
        </p:grpSp>
        <p:grpSp>
          <p:nvGrpSpPr>
            <p:cNvPr id="61" name="Group 60">
              <a:extLst>
                <a:ext uri="{FF2B5EF4-FFF2-40B4-BE49-F238E27FC236}">
                  <a16:creationId xmlns:a16="http://schemas.microsoft.com/office/drawing/2014/main" id="{1DF101F6-EE23-7A72-73BA-B7ABB08FA19B}"/>
                </a:ext>
              </a:extLst>
            </p:cNvPr>
            <p:cNvGrpSpPr/>
            <p:nvPr/>
          </p:nvGrpSpPr>
          <p:grpSpPr>
            <a:xfrm>
              <a:off x="4897792" y="3345915"/>
              <a:ext cx="2236027" cy="744089"/>
              <a:chOff x="4897792" y="3345915"/>
              <a:chExt cx="2236027" cy="744089"/>
            </a:xfrm>
          </p:grpSpPr>
          <p:sp>
            <p:nvSpPr>
              <p:cNvPr id="3" name="Rectangle 2">
                <a:extLst>
                  <a:ext uri="{FF2B5EF4-FFF2-40B4-BE49-F238E27FC236}">
                    <a16:creationId xmlns:a16="http://schemas.microsoft.com/office/drawing/2014/main" id="{92DEC80B-42CE-1471-CF8F-20BC1F8406BE}"/>
                  </a:ext>
                </a:extLst>
              </p:cNvPr>
              <p:cNvSpPr/>
              <p:nvPr/>
            </p:nvSpPr>
            <p:spPr>
              <a:xfrm>
                <a:off x="4911037" y="3380455"/>
                <a:ext cx="2222782" cy="7095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9" name="Group 58">
                <a:extLst>
                  <a:ext uri="{FF2B5EF4-FFF2-40B4-BE49-F238E27FC236}">
                    <a16:creationId xmlns:a16="http://schemas.microsoft.com/office/drawing/2014/main" id="{5A4446C2-EAC4-6D76-638F-DA5BE2C96110}"/>
                  </a:ext>
                </a:extLst>
              </p:cNvPr>
              <p:cNvGrpSpPr/>
              <p:nvPr/>
            </p:nvGrpSpPr>
            <p:grpSpPr>
              <a:xfrm>
                <a:off x="5142157" y="3632415"/>
                <a:ext cx="1734051" cy="354913"/>
                <a:chOff x="5223535" y="3709109"/>
                <a:chExt cx="1734051" cy="432850"/>
              </a:xfrm>
            </p:grpSpPr>
            <p:sp>
              <p:nvSpPr>
                <p:cNvPr id="35" name="Rectangle 34">
                  <a:extLst>
                    <a:ext uri="{FF2B5EF4-FFF2-40B4-BE49-F238E27FC236}">
                      <a16:creationId xmlns:a16="http://schemas.microsoft.com/office/drawing/2014/main" id="{E9294FC5-EE7A-87C9-8B85-5F22B34A09CB}"/>
                    </a:ext>
                  </a:extLst>
                </p:cNvPr>
                <p:cNvSpPr/>
                <p:nvPr/>
              </p:nvSpPr>
              <p:spPr>
                <a:xfrm>
                  <a:off x="5223535" y="3717956"/>
                  <a:ext cx="1734051" cy="42400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1" name="TextBox 40">
                  <a:extLst>
                    <a:ext uri="{FF2B5EF4-FFF2-40B4-BE49-F238E27FC236}">
                      <a16:creationId xmlns:a16="http://schemas.microsoft.com/office/drawing/2014/main" id="{D6E68227-52BC-D1BD-7A25-B169577BEF6A}"/>
                    </a:ext>
                  </a:extLst>
                </p:cNvPr>
                <p:cNvSpPr txBox="1"/>
                <p:nvPr/>
              </p:nvSpPr>
              <p:spPr>
                <a:xfrm>
                  <a:off x="5478071" y="3709109"/>
                  <a:ext cx="1224979" cy="424003"/>
                </a:xfrm>
                <a:prstGeom prst="rect">
                  <a:avLst/>
                </a:prstGeom>
                <a:noFill/>
              </p:spPr>
              <p:txBody>
                <a:bodyPr wrap="square" rtlCol="0">
                  <a:spAutoFit/>
                </a:bodyPr>
                <a:lstStyle/>
                <a:p>
                  <a:pPr algn="ctr"/>
                  <a:r>
                    <a:rPr lang="en-US" dirty="0">
                      <a:solidFill>
                        <a:schemeClr val="lt1"/>
                      </a:solidFill>
                    </a:rPr>
                    <a:t>Manager</a:t>
                  </a:r>
                </a:p>
              </p:txBody>
            </p:sp>
          </p:grpSp>
          <p:sp>
            <p:nvSpPr>
              <p:cNvPr id="5" name="TextBox 4">
                <a:extLst>
                  <a:ext uri="{FF2B5EF4-FFF2-40B4-BE49-F238E27FC236}">
                    <a16:creationId xmlns:a16="http://schemas.microsoft.com/office/drawing/2014/main" id="{A8F294A7-FC9C-E35C-C5B4-E57C3DB3A534}"/>
                  </a:ext>
                </a:extLst>
              </p:cNvPr>
              <p:cNvSpPr txBox="1"/>
              <p:nvPr/>
            </p:nvSpPr>
            <p:spPr>
              <a:xfrm>
                <a:off x="4897792" y="3345915"/>
                <a:ext cx="1510694" cy="338554"/>
              </a:xfrm>
              <a:prstGeom prst="rect">
                <a:avLst/>
              </a:prstGeom>
              <a:noFill/>
            </p:spPr>
            <p:txBody>
              <a:bodyPr wrap="square" rtlCol="0">
                <a:spAutoFit/>
              </a:bodyPr>
              <a:lstStyle/>
              <a:p>
                <a:r>
                  <a:rPr lang="en-US" sz="1600" dirty="0"/>
                  <a:t>Container 1</a:t>
                </a:r>
              </a:p>
            </p:txBody>
          </p:sp>
        </p:grpSp>
        <p:grpSp>
          <p:nvGrpSpPr>
            <p:cNvPr id="62" name="Group 61">
              <a:extLst>
                <a:ext uri="{FF2B5EF4-FFF2-40B4-BE49-F238E27FC236}">
                  <a16:creationId xmlns:a16="http://schemas.microsoft.com/office/drawing/2014/main" id="{1249797B-C7EE-3014-EEA3-94AF13675AE7}"/>
                </a:ext>
              </a:extLst>
            </p:cNvPr>
            <p:cNvGrpSpPr/>
            <p:nvPr/>
          </p:nvGrpSpPr>
          <p:grpSpPr>
            <a:xfrm>
              <a:off x="4889393" y="4387111"/>
              <a:ext cx="2236027" cy="744089"/>
              <a:chOff x="4897792" y="3345915"/>
              <a:chExt cx="2236027" cy="744089"/>
            </a:xfrm>
          </p:grpSpPr>
          <p:sp>
            <p:nvSpPr>
              <p:cNvPr id="63" name="Rectangle 62">
                <a:extLst>
                  <a:ext uri="{FF2B5EF4-FFF2-40B4-BE49-F238E27FC236}">
                    <a16:creationId xmlns:a16="http://schemas.microsoft.com/office/drawing/2014/main" id="{7B9243B6-151C-9DC6-BD18-52116B6CC136}"/>
                  </a:ext>
                </a:extLst>
              </p:cNvPr>
              <p:cNvSpPr/>
              <p:nvPr/>
            </p:nvSpPr>
            <p:spPr>
              <a:xfrm>
                <a:off x="4911037" y="3380455"/>
                <a:ext cx="2222782" cy="7095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a:extLst>
                  <a:ext uri="{FF2B5EF4-FFF2-40B4-BE49-F238E27FC236}">
                    <a16:creationId xmlns:a16="http://schemas.microsoft.com/office/drawing/2014/main" id="{0121CDFD-242A-C1F0-F428-7DB7B1219F49}"/>
                  </a:ext>
                </a:extLst>
              </p:cNvPr>
              <p:cNvGrpSpPr/>
              <p:nvPr/>
            </p:nvGrpSpPr>
            <p:grpSpPr>
              <a:xfrm>
                <a:off x="5142157" y="3632417"/>
                <a:ext cx="1734051" cy="369332"/>
                <a:chOff x="5223535" y="3709109"/>
                <a:chExt cx="1734051" cy="450435"/>
              </a:xfrm>
            </p:grpSpPr>
            <p:sp>
              <p:nvSpPr>
                <p:cNvPr id="66" name="Rectangle 65">
                  <a:extLst>
                    <a:ext uri="{FF2B5EF4-FFF2-40B4-BE49-F238E27FC236}">
                      <a16:creationId xmlns:a16="http://schemas.microsoft.com/office/drawing/2014/main" id="{52D19DA7-47FD-4E43-7552-03FBD57713FD}"/>
                    </a:ext>
                  </a:extLst>
                </p:cNvPr>
                <p:cNvSpPr/>
                <p:nvPr/>
              </p:nvSpPr>
              <p:spPr>
                <a:xfrm>
                  <a:off x="5223535" y="3717956"/>
                  <a:ext cx="1734051" cy="42400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7" name="TextBox 66">
                  <a:extLst>
                    <a:ext uri="{FF2B5EF4-FFF2-40B4-BE49-F238E27FC236}">
                      <a16:creationId xmlns:a16="http://schemas.microsoft.com/office/drawing/2014/main" id="{B4D0CB4B-0397-5785-2EFC-2D770EE16265}"/>
                    </a:ext>
                  </a:extLst>
                </p:cNvPr>
                <p:cNvSpPr txBox="1"/>
                <p:nvPr/>
              </p:nvSpPr>
              <p:spPr>
                <a:xfrm>
                  <a:off x="5478071" y="3709109"/>
                  <a:ext cx="1224979" cy="450435"/>
                </a:xfrm>
                <a:prstGeom prst="rect">
                  <a:avLst/>
                </a:prstGeom>
                <a:noFill/>
              </p:spPr>
              <p:txBody>
                <a:bodyPr wrap="square" rtlCol="0">
                  <a:spAutoFit/>
                </a:bodyPr>
                <a:lstStyle/>
                <a:p>
                  <a:pPr algn="ctr"/>
                  <a:r>
                    <a:rPr lang="en-US" dirty="0">
                      <a:solidFill>
                        <a:schemeClr val="lt1"/>
                      </a:solidFill>
                    </a:rPr>
                    <a:t>Worker</a:t>
                  </a:r>
                </a:p>
              </p:txBody>
            </p:sp>
          </p:grpSp>
          <p:sp>
            <p:nvSpPr>
              <p:cNvPr id="65" name="TextBox 64">
                <a:extLst>
                  <a:ext uri="{FF2B5EF4-FFF2-40B4-BE49-F238E27FC236}">
                    <a16:creationId xmlns:a16="http://schemas.microsoft.com/office/drawing/2014/main" id="{105E1D53-0B89-5210-B348-D56DB7403A05}"/>
                  </a:ext>
                </a:extLst>
              </p:cNvPr>
              <p:cNvSpPr txBox="1"/>
              <p:nvPr/>
            </p:nvSpPr>
            <p:spPr>
              <a:xfrm>
                <a:off x="4897792" y="3345915"/>
                <a:ext cx="1510694" cy="338554"/>
              </a:xfrm>
              <a:prstGeom prst="rect">
                <a:avLst/>
              </a:prstGeom>
              <a:noFill/>
            </p:spPr>
            <p:txBody>
              <a:bodyPr wrap="square" rtlCol="0">
                <a:spAutoFit/>
              </a:bodyPr>
              <a:lstStyle/>
              <a:p>
                <a:r>
                  <a:rPr lang="en-US" sz="1600" dirty="0"/>
                  <a:t>Container 2</a:t>
                </a:r>
              </a:p>
            </p:txBody>
          </p:sp>
        </p:grpSp>
        <p:grpSp>
          <p:nvGrpSpPr>
            <p:cNvPr id="68" name="Group 67">
              <a:extLst>
                <a:ext uri="{FF2B5EF4-FFF2-40B4-BE49-F238E27FC236}">
                  <a16:creationId xmlns:a16="http://schemas.microsoft.com/office/drawing/2014/main" id="{64D1A340-BE3F-73AD-D34A-DCC90CA8A8AA}"/>
                </a:ext>
              </a:extLst>
            </p:cNvPr>
            <p:cNvGrpSpPr/>
            <p:nvPr/>
          </p:nvGrpSpPr>
          <p:grpSpPr>
            <a:xfrm>
              <a:off x="4882771" y="5206590"/>
              <a:ext cx="2236027" cy="744089"/>
              <a:chOff x="4897792" y="3345915"/>
              <a:chExt cx="2236027" cy="744089"/>
            </a:xfrm>
          </p:grpSpPr>
          <p:sp>
            <p:nvSpPr>
              <p:cNvPr id="69" name="Rectangle 68">
                <a:extLst>
                  <a:ext uri="{FF2B5EF4-FFF2-40B4-BE49-F238E27FC236}">
                    <a16:creationId xmlns:a16="http://schemas.microsoft.com/office/drawing/2014/main" id="{CC22FC3A-B488-1A63-E5C9-AA476B01B75F}"/>
                  </a:ext>
                </a:extLst>
              </p:cNvPr>
              <p:cNvSpPr/>
              <p:nvPr/>
            </p:nvSpPr>
            <p:spPr>
              <a:xfrm>
                <a:off x="4911037" y="3380455"/>
                <a:ext cx="2222782" cy="7095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0" name="Group 69">
                <a:extLst>
                  <a:ext uri="{FF2B5EF4-FFF2-40B4-BE49-F238E27FC236}">
                    <a16:creationId xmlns:a16="http://schemas.microsoft.com/office/drawing/2014/main" id="{F1EF9C78-9F88-247A-C64E-05DEBFC2BEA7}"/>
                  </a:ext>
                </a:extLst>
              </p:cNvPr>
              <p:cNvGrpSpPr/>
              <p:nvPr/>
            </p:nvGrpSpPr>
            <p:grpSpPr>
              <a:xfrm>
                <a:off x="5142157" y="3632417"/>
                <a:ext cx="1734051" cy="369332"/>
                <a:chOff x="5223535" y="3709109"/>
                <a:chExt cx="1734051" cy="450435"/>
              </a:xfrm>
            </p:grpSpPr>
            <p:sp>
              <p:nvSpPr>
                <p:cNvPr id="72" name="Rectangle 71">
                  <a:extLst>
                    <a:ext uri="{FF2B5EF4-FFF2-40B4-BE49-F238E27FC236}">
                      <a16:creationId xmlns:a16="http://schemas.microsoft.com/office/drawing/2014/main" id="{43A2430E-D48B-E540-DE87-95E349A80552}"/>
                    </a:ext>
                  </a:extLst>
                </p:cNvPr>
                <p:cNvSpPr/>
                <p:nvPr/>
              </p:nvSpPr>
              <p:spPr>
                <a:xfrm>
                  <a:off x="5223535" y="3717956"/>
                  <a:ext cx="1734051" cy="42400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3" name="TextBox 72">
                  <a:extLst>
                    <a:ext uri="{FF2B5EF4-FFF2-40B4-BE49-F238E27FC236}">
                      <a16:creationId xmlns:a16="http://schemas.microsoft.com/office/drawing/2014/main" id="{FF3A559E-5C12-660B-D502-5D997F4FBF1F}"/>
                    </a:ext>
                  </a:extLst>
                </p:cNvPr>
                <p:cNvSpPr txBox="1"/>
                <p:nvPr/>
              </p:nvSpPr>
              <p:spPr>
                <a:xfrm>
                  <a:off x="5478071" y="3709109"/>
                  <a:ext cx="1224979" cy="450435"/>
                </a:xfrm>
                <a:prstGeom prst="rect">
                  <a:avLst/>
                </a:prstGeom>
                <a:noFill/>
              </p:spPr>
              <p:txBody>
                <a:bodyPr wrap="square" rtlCol="0">
                  <a:spAutoFit/>
                </a:bodyPr>
                <a:lstStyle/>
                <a:p>
                  <a:pPr algn="ctr"/>
                  <a:r>
                    <a:rPr lang="en-US" dirty="0">
                      <a:solidFill>
                        <a:schemeClr val="lt1"/>
                      </a:solidFill>
                    </a:rPr>
                    <a:t>Worker</a:t>
                  </a:r>
                </a:p>
              </p:txBody>
            </p:sp>
          </p:grpSp>
          <p:sp>
            <p:nvSpPr>
              <p:cNvPr id="71" name="TextBox 70">
                <a:extLst>
                  <a:ext uri="{FF2B5EF4-FFF2-40B4-BE49-F238E27FC236}">
                    <a16:creationId xmlns:a16="http://schemas.microsoft.com/office/drawing/2014/main" id="{2E99E81C-EAB8-154B-D587-9C0066F2E19C}"/>
                  </a:ext>
                </a:extLst>
              </p:cNvPr>
              <p:cNvSpPr txBox="1"/>
              <p:nvPr/>
            </p:nvSpPr>
            <p:spPr>
              <a:xfrm>
                <a:off x="4897792" y="3345915"/>
                <a:ext cx="1510694" cy="338554"/>
              </a:xfrm>
              <a:prstGeom prst="rect">
                <a:avLst/>
              </a:prstGeom>
              <a:noFill/>
            </p:spPr>
            <p:txBody>
              <a:bodyPr wrap="square" rtlCol="0">
                <a:spAutoFit/>
              </a:bodyPr>
              <a:lstStyle/>
              <a:p>
                <a:r>
                  <a:rPr lang="en-US" sz="1600" dirty="0"/>
                  <a:t>Container 3</a:t>
                </a:r>
              </a:p>
            </p:txBody>
          </p:sp>
        </p:grpSp>
      </p:grpSp>
      <p:grpSp>
        <p:nvGrpSpPr>
          <p:cNvPr id="98" name="Group 97">
            <a:extLst>
              <a:ext uri="{FF2B5EF4-FFF2-40B4-BE49-F238E27FC236}">
                <a16:creationId xmlns:a16="http://schemas.microsoft.com/office/drawing/2014/main" id="{96D7ED74-FC02-5CB7-3D7D-080D7C404588}"/>
              </a:ext>
            </a:extLst>
          </p:cNvPr>
          <p:cNvGrpSpPr/>
          <p:nvPr/>
        </p:nvGrpSpPr>
        <p:grpSpPr>
          <a:xfrm>
            <a:off x="6526170" y="1610459"/>
            <a:ext cx="2490952" cy="1966542"/>
            <a:chOff x="1769124" y="1404719"/>
            <a:chExt cx="2490952" cy="1966542"/>
          </a:xfrm>
        </p:grpSpPr>
        <p:sp>
          <p:nvSpPr>
            <p:cNvPr id="95" name="Rectangle 94">
              <a:extLst>
                <a:ext uri="{FF2B5EF4-FFF2-40B4-BE49-F238E27FC236}">
                  <a16:creationId xmlns:a16="http://schemas.microsoft.com/office/drawing/2014/main" id="{59039019-0CBD-E730-6E2F-13A77E8D98CB}"/>
                </a:ext>
              </a:extLst>
            </p:cNvPr>
            <p:cNvSpPr/>
            <p:nvPr/>
          </p:nvSpPr>
          <p:spPr>
            <a:xfrm>
              <a:off x="1769124" y="1404719"/>
              <a:ext cx="2490952" cy="19663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TextBox 95">
              <a:extLst>
                <a:ext uri="{FF2B5EF4-FFF2-40B4-BE49-F238E27FC236}">
                  <a16:creationId xmlns:a16="http://schemas.microsoft.com/office/drawing/2014/main" id="{F7D13FE1-5912-CA26-65B5-830C5AA6BB7F}"/>
                </a:ext>
              </a:extLst>
            </p:cNvPr>
            <p:cNvSpPr txBox="1"/>
            <p:nvPr/>
          </p:nvSpPr>
          <p:spPr>
            <a:xfrm>
              <a:off x="2512743" y="3001929"/>
              <a:ext cx="1347238" cy="369332"/>
            </a:xfrm>
            <a:prstGeom prst="rect">
              <a:avLst/>
            </a:prstGeom>
            <a:noFill/>
          </p:spPr>
          <p:txBody>
            <a:bodyPr wrap="square" rtlCol="0">
              <a:spAutoFit/>
            </a:bodyPr>
            <a:lstStyle/>
            <a:p>
              <a:r>
                <a:rPr lang="en-US" dirty="0"/>
                <a:t>Host 2</a:t>
              </a:r>
            </a:p>
          </p:txBody>
        </p:sp>
        <p:sp>
          <p:nvSpPr>
            <p:cNvPr id="85" name="Rectangle 84">
              <a:extLst>
                <a:ext uri="{FF2B5EF4-FFF2-40B4-BE49-F238E27FC236}">
                  <a16:creationId xmlns:a16="http://schemas.microsoft.com/office/drawing/2014/main" id="{9285DCA1-E330-3620-BB22-860A53A54C8F}"/>
                </a:ext>
              </a:extLst>
            </p:cNvPr>
            <p:cNvSpPr/>
            <p:nvPr/>
          </p:nvSpPr>
          <p:spPr>
            <a:xfrm>
              <a:off x="1882905" y="1549622"/>
              <a:ext cx="2222782" cy="7095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6" name="Group 85">
              <a:extLst>
                <a:ext uri="{FF2B5EF4-FFF2-40B4-BE49-F238E27FC236}">
                  <a16:creationId xmlns:a16="http://schemas.microsoft.com/office/drawing/2014/main" id="{49978F99-A0F9-CCD8-A675-FD9C6B29A470}"/>
                </a:ext>
              </a:extLst>
            </p:cNvPr>
            <p:cNvGrpSpPr/>
            <p:nvPr/>
          </p:nvGrpSpPr>
          <p:grpSpPr>
            <a:xfrm>
              <a:off x="2114025" y="1801584"/>
              <a:ext cx="1734051" cy="369332"/>
              <a:chOff x="5223535" y="3709109"/>
              <a:chExt cx="1734051" cy="450435"/>
            </a:xfrm>
          </p:grpSpPr>
          <p:sp>
            <p:nvSpPr>
              <p:cNvPr id="88" name="Rectangle 87">
                <a:extLst>
                  <a:ext uri="{FF2B5EF4-FFF2-40B4-BE49-F238E27FC236}">
                    <a16:creationId xmlns:a16="http://schemas.microsoft.com/office/drawing/2014/main" id="{6EDB5AC2-7F0B-4E79-EE40-3A988ED69EDB}"/>
                  </a:ext>
                </a:extLst>
              </p:cNvPr>
              <p:cNvSpPr/>
              <p:nvPr/>
            </p:nvSpPr>
            <p:spPr>
              <a:xfrm>
                <a:off x="5223535" y="3717956"/>
                <a:ext cx="1734051" cy="42400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89" name="TextBox 88">
                <a:extLst>
                  <a:ext uri="{FF2B5EF4-FFF2-40B4-BE49-F238E27FC236}">
                    <a16:creationId xmlns:a16="http://schemas.microsoft.com/office/drawing/2014/main" id="{623961B1-3118-F9BC-C6B8-B872FC82450B}"/>
                  </a:ext>
                </a:extLst>
              </p:cNvPr>
              <p:cNvSpPr txBox="1"/>
              <p:nvPr/>
            </p:nvSpPr>
            <p:spPr>
              <a:xfrm>
                <a:off x="5478071" y="3709109"/>
                <a:ext cx="1224979" cy="450435"/>
              </a:xfrm>
              <a:prstGeom prst="rect">
                <a:avLst/>
              </a:prstGeom>
              <a:noFill/>
            </p:spPr>
            <p:txBody>
              <a:bodyPr wrap="square" rtlCol="0">
                <a:spAutoFit/>
              </a:bodyPr>
              <a:lstStyle/>
              <a:p>
                <a:pPr algn="ctr"/>
                <a:r>
                  <a:rPr lang="en-US" dirty="0">
                    <a:solidFill>
                      <a:schemeClr val="lt1"/>
                    </a:solidFill>
                  </a:rPr>
                  <a:t>Worker</a:t>
                </a:r>
              </a:p>
            </p:txBody>
          </p:sp>
        </p:grpSp>
        <p:sp>
          <p:nvSpPr>
            <p:cNvPr id="87" name="TextBox 86">
              <a:extLst>
                <a:ext uri="{FF2B5EF4-FFF2-40B4-BE49-F238E27FC236}">
                  <a16:creationId xmlns:a16="http://schemas.microsoft.com/office/drawing/2014/main" id="{58BF8E4E-7EEC-625B-FF93-219E94F4B190}"/>
                </a:ext>
              </a:extLst>
            </p:cNvPr>
            <p:cNvSpPr txBox="1"/>
            <p:nvPr/>
          </p:nvSpPr>
          <p:spPr>
            <a:xfrm>
              <a:off x="1869660" y="1515082"/>
              <a:ext cx="1510694" cy="338554"/>
            </a:xfrm>
            <a:prstGeom prst="rect">
              <a:avLst/>
            </a:prstGeom>
            <a:noFill/>
          </p:spPr>
          <p:txBody>
            <a:bodyPr wrap="square" rtlCol="0">
              <a:spAutoFit/>
            </a:bodyPr>
            <a:lstStyle/>
            <a:p>
              <a:r>
                <a:rPr lang="en-US" sz="1600" dirty="0"/>
                <a:t>Container 1</a:t>
              </a:r>
            </a:p>
          </p:txBody>
        </p:sp>
        <p:grpSp>
          <p:nvGrpSpPr>
            <p:cNvPr id="97" name="Group 96">
              <a:extLst>
                <a:ext uri="{FF2B5EF4-FFF2-40B4-BE49-F238E27FC236}">
                  <a16:creationId xmlns:a16="http://schemas.microsoft.com/office/drawing/2014/main" id="{2A4E31A5-0952-0D14-0B30-38861EA0B645}"/>
                </a:ext>
              </a:extLst>
            </p:cNvPr>
            <p:cNvGrpSpPr/>
            <p:nvPr/>
          </p:nvGrpSpPr>
          <p:grpSpPr>
            <a:xfrm>
              <a:off x="1863038" y="2334561"/>
              <a:ext cx="2236027" cy="744089"/>
              <a:chOff x="1863038" y="2334561"/>
              <a:chExt cx="2236027" cy="744089"/>
            </a:xfrm>
          </p:grpSpPr>
          <p:sp>
            <p:nvSpPr>
              <p:cNvPr id="80" name="Rectangle 79">
                <a:extLst>
                  <a:ext uri="{FF2B5EF4-FFF2-40B4-BE49-F238E27FC236}">
                    <a16:creationId xmlns:a16="http://schemas.microsoft.com/office/drawing/2014/main" id="{7B46E4AF-6180-1635-533F-5C92948EFFD8}"/>
                  </a:ext>
                </a:extLst>
              </p:cNvPr>
              <p:cNvSpPr/>
              <p:nvPr/>
            </p:nvSpPr>
            <p:spPr>
              <a:xfrm>
                <a:off x="1876283" y="2369101"/>
                <a:ext cx="2222782" cy="7095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1" name="Group 80">
                <a:extLst>
                  <a:ext uri="{FF2B5EF4-FFF2-40B4-BE49-F238E27FC236}">
                    <a16:creationId xmlns:a16="http://schemas.microsoft.com/office/drawing/2014/main" id="{006B23BA-4B1F-1150-551F-B8266E943ED6}"/>
                  </a:ext>
                </a:extLst>
              </p:cNvPr>
              <p:cNvGrpSpPr/>
              <p:nvPr/>
            </p:nvGrpSpPr>
            <p:grpSpPr>
              <a:xfrm>
                <a:off x="2107403" y="2621063"/>
                <a:ext cx="1734051" cy="369332"/>
                <a:chOff x="5223535" y="3709109"/>
                <a:chExt cx="1734051" cy="450435"/>
              </a:xfrm>
            </p:grpSpPr>
            <p:sp>
              <p:nvSpPr>
                <p:cNvPr id="83" name="Rectangle 82">
                  <a:extLst>
                    <a:ext uri="{FF2B5EF4-FFF2-40B4-BE49-F238E27FC236}">
                      <a16:creationId xmlns:a16="http://schemas.microsoft.com/office/drawing/2014/main" id="{AE85B023-D2CD-84CD-F07A-5532390F1CEE}"/>
                    </a:ext>
                  </a:extLst>
                </p:cNvPr>
                <p:cNvSpPr/>
                <p:nvPr/>
              </p:nvSpPr>
              <p:spPr>
                <a:xfrm>
                  <a:off x="5223535" y="3717956"/>
                  <a:ext cx="1734051" cy="42400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84" name="TextBox 83">
                  <a:extLst>
                    <a:ext uri="{FF2B5EF4-FFF2-40B4-BE49-F238E27FC236}">
                      <a16:creationId xmlns:a16="http://schemas.microsoft.com/office/drawing/2014/main" id="{698BB39D-3B03-8587-706A-B5152284AC10}"/>
                    </a:ext>
                  </a:extLst>
                </p:cNvPr>
                <p:cNvSpPr txBox="1"/>
                <p:nvPr/>
              </p:nvSpPr>
              <p:spPr>
                <a:xfrm>
                  <a:off x="5478071" y="3709109"/>
                  <a:ext cx="1224979" cy="450435"/>
                </a:xfrm>
                <a:prstGeom prst="rect">
                  <a:avLst/>
                </a:prstGeom>
                <a:noFill/>
              </p:spPr>
              <p:txBody>
                <a:bodyPr wrap="square" rtlCol="0">
                  <a:spAutoFit/>
                </a:bodyPr>
                <a:lstStyle/>
                <a:p>
                  <a:pPr algn="ctr"/>
                  <a:r>
                    <a:rPr lang="en-US" dirty="0">
                      <a:solidFill>
                        <a:schemeClr val="lt1"/>
                      </a:solidFill>
                    </a:rPr>
                    <a:t>Worker</a:t>
                  </a:r>
                </a:p>
              </p:txBody>
            </p:sp>
          </p:grpSp>
          <p:sp>
            <p:nvSpPr>
              <p:cNvPr id="82" name="TextBox 81">
                <a:extLst>
                  <a:ext uri="{FF2B5EF4-FFF2-40B4-BE49-F238E27FC236}">
                    <a16:creationId xmlns:a16="http://schemas.microsoft.com/office/drawing/2014/main" id="{E822ECBF-EA3E-8846-0225-F2634E3A1DAD}"/>
                  </a:ext>
                </a:extLst>
              </p:cNvPr>
              <p:cNvSpPr txBox="1"/>
              <p:nvPr/>
            </p:nvSpPr>
            <p:spPr>
              <a:xfrm>
                <a:off x="1863038" y="2334561"/>
                <a:ext cx="1510694" cy="338554"/>
              </a:xfrm>
              <a:prstGeom prst="rect">
                <a:avLst/>
              </a:prstGeom>
              <a:noFill/>
            </p:spPr>
            <p:txBody>
              <a:bodyPr wrap="square" rtlCol="0">
                <a:spAutoFit/>
              </a:bodyPr>
              <a:lstStyle/>
              <a:p>
                <a:r>
                  <a:rPr lang="en-US" sz="1600" dirty="0"/>
                  <a:t>Container 2</a:t>
                </a:r>
              </a:p>
            </p:txBody>
          </p:sp>
        </p:grpSp>
      </p:grpSp>
      <p:grpSp>
        <p:nvGrpSpPr>
          <p:cNvPr id="99" name="Group 98">
            <a:extLst>
              <a:ext uri="{FF2B5EF4-FFF2-40B4-BE49-F238E27FC236}">
                <a16:creationId xmlns:a16="http://schemas.microsoft.com/office/drawing/2014/main" id="{FE4EB339-AC42-CF28-FCF7-8ED3D223834D}"/>
              </a:ext>
            </a:extLst>
          </p:cNvPr>
          <p:cNvGrpSpPr/>
          <p:nvPr/>
        </p:nvGrpSpPr>
        <p:grpSpPr>
          <a:xfrm>
            <a:off x="6529714" y="4150765"/>
            <a:ext cx="2490952" cy="1996446"/>
            <a:chOff x="1769124" y="1404719"/>
            <a:chExt cx="2490952" cy="1996446"/>
          </a:xfrm>
        </p:grpSpPr>
        <p:sp>
          <p:nvSpPr>
            <p:cNvPr id="100" name="Rectangle 99">
              <a:extLst>
                <a:ext uri="{FF2B5EF4-FFF2-40B4-BE49-F238E27FC236}">
                  <a16:creationId xmlns:a16="http://schemas.microsoft.com/office/drawing/2014/main" id="{A80D427D-661A-17DA-28AF-B133C8E44D40}"/>
                </a:ext>
              </a:extLst>
            </p:cNvPr>
            <p:cNvSpPr/>
            <p:nvPr/>
          </p:nvSpPr>
          <p:spPr>
            <a:xfrm>
              <a:off x="1769124" y="1404719"/>
              <a:ext cx="2490952" cy="19663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DA70C096-C8EE-3FF1-7271-1DAFF17E3B91}"/>
                </a:ext>
              </a:extLst>
            </p:cNvPr>
            <p:cNvSpPr txBox="1"/>
            <p:nvPr/>
          </p:nvSpPr>
          <p:spPr>
            <a:xfrm>
              <a:off x="2618385" y="3031833"/>
              <a:ext cx="1347238" cy="369332"/>
            </a:xfrm>
            <a:prstGeom prst="rect">
              <a:avLst/>
            </a:prstGeom>
            <a:noFill/>
          </p:spPr>
          <p:txBody>
            <a:bodyPr wrap="square" rtlCol="0">
              <a:spAutoFit/>
            </a:bodyPr>
            <a:lstStyle/>
            <a:p>
              <a:r>
                <a:rPr lang="en-US" dirty="0"/>
                <a:t>Host 1</a:t>
              </a:r>
            </a:p>
          </p:txBody>
        </p:sp>
        <p:sp>
          <p:nvSpPr>
            <p:cNvPr id="102" name="Rectangle 101">
              <a:extLst>
                <a:ext uri="{FF2B5EF4-FFF2-40B4-BE49-F238E27FC236}">
                  <a16:creationId xmlns:a16="http://schemas.microsoft.com/office/drawing/2014/main" id="{D4757B62-3777-835F-37C3-C76AA09B27D3}"/>
                </a:ext>
              </a:extLst>
            </p:cNvPr>
            <p:cNvSpPr/>
            <p:nvPr/>
          </p:nvSpPr>
          <p:spPr>
            <a:xfrm>
              <a:off x="1882905" y="1549622"/>
              <a:ext cx="2222782" cy="7095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3" name="Group 102">
              <a:extLst>
                <a:ext uri="{FF2B5EF4-FFF2-40B4-BE49-F238E27FC236}">
                  <a16:creationId xmlns:a16="http://schemas.microsoft.com/office/drawing/2014/main" id="{ACDBD585-D734-5D7F-7AAC-C08FBF5D5ED3}"/>
                </a:ext>
              </a:extLst>
            </p:cNvPr>
            <p:cNvGrpSpPr/>
            <p:nvPr/>
          </p:nvGrpSpPr>
          <p:grpSpPr>
            <a:xfrm>
              <a:off x="2114025" y="1801584"/>
              <a:ext cx="1734051" cy="369332"/>
              <a:chOff x="5223535" y="3709109"/>
              <a:chExt cx="1734051" cy="450435"/>
            </a:xfrm>
          </p:grpSpPr>
          <p:sp>
            <p:nvSpPr>
              <p:cNvPr id="111" name="Rectangle 110">
                <a:extLst>
                  <a:ext uri="{FF2B5EF4-FFF2-40B4-BE49-F238E27FC236}">
                    <a16:creationId xmlns:a16="http://schemas.microsoft.com/office/drawing/2014/main" id="{6261EBE3-83DD-E64E-306C-95704E5E3718}"/>
                  </a:ext>
                </a:extLst>
              </p:cNvPr>
              <p:cNvSpPr/>
              <p:nvPr/>
            </p:nvSpPr>
            <p:spPr>
              <a:xfrm>
                <a:off x="5223535" y="3717956"/>
                <a:ext cx="1734051" cy="42400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12" name="TextBox 111">
                <a:extLst>
                  <a:ext uri="{FF2B5EF4-FFF2-40B4-BE49-F238E27FC236}">
                    <a16:creationId xmlns:a16="http://schemas.microsoft.com/office/drawing/2014/main" id="{4E330FD5-E213-76D2-473D-815B8A707FD0}"/>
                  </a:ext>
                </a:extLst>
              </p:cNvPr>
              <p:cNvSpPr txBox="1"/>
              <p:nvPr/>
            </p:nvSpPr>
            <p:spPr>
              <a:xfrm>
                <a:off x="5478071" y="3709109"/>
                <a:ext cx="1224979" cy="450435"/>
              </a:xfrm>
              <a:prstGeom prst="rect">
                <a:avLst/>
              </a:prstGeom>
              <a:noFill/>
            </p:spPr>
            <p:txBody>
              <a:bodyPr wrap="square" rtlCol="0">
                <a:spAutoFit/>
              </a:bodyPr>
              <a:lstStyle/>
              <a:p>
                <a:pPr algn="ctr"/>
                <a:r>
                  <a:rPr lang="en-US" dirty="0">
                    <a:solidFill>
                      <a:schemeClr val="lt1"/>
                    </a:solidFill>
                  </a:rPr>
                  <a:t>Worker</a:t>
                </a:r>
              </a:p>
            </p:txBody>
          </p:sp>
        </p:grpSp>
        <p:sp>
          <p:nvSpPr>
            <p:cNvPr id="104" name="TextBox 103">
              <a:extLst>
                <a:ext uri="{FF2B5EF4-FFF2-40B4-BE49-F238E27FC236}">
                  <a16:creationId xmlns:a16="http://schemas.microsoft.com/office/drawing/2014/main" id="{43248462-9C03-4EB1-8C4C-3856FB69C88B}"/>
                </a:ext>
              </a:extLst>
            </p:cNvPr>
            <p:cNvSpPr txBox="1"/>
            <p:nvPr/>
          </p:nvSpPr>
          <p:spPr>
            <a:xfrm>
              <a:off x="1869660" y="1515082"/>
              <a:ext cx="1510694" cy="338554"/>
            </a:xfrm>
            <a:prstGeom prst="rect">
              <a:avLst/>
            </a:prstGeom>
            <a:noFill/>
          </p:spPr>
          <p:txBody>
            <a:bodyPr wrap="square" rtlCol="0">
              <a:spAutoFit/>
            </a:bodyPr>
            <a:lstStyle/>
            <a:p>
              <a:r>
                <a:rPr lang="en-US" sz="1600" dirty="0"/>
                <a:t>Container 1</a:t>
              </a:r>
            </a:p>
          </p:txBody>
        </p:sp>
        <p:grpSp>
          <p:nvGrpSpPr>
            <p:cNvPr id="105" name="Group 104">
              <a:extLst>
                <a:ext uri="{FF2B5EF4-FFF2-40B4-BE49-F238E27FC236}">
                  <a16:creationId xmlns:a16="http://schemas.microsoft.com/office/drawing/2014/main" id="{A1ED502B-6490-CE30-146C-22A9C9BF7A60}"/>
                </a:ext>
              </a:extLst>
            </p:cNvPr>
            <p:cNvGrpSpPr/>
            <p:nvPr/>
          </p:nvGrpSpPr>
          <p:grpSpPr>
            <a:xfrm>
              <a:off x="1863038" y="2334561"/>
              <a:ext cx="2236027" cy="744089"/>
              <a:chOff x="1863038" y="2334561"/>
              <a:chExt cx="2236027" cy="744089"/>
            </a:xfrm>
          </p:grpSpPr>
          <p:sp>
            <p:nvSpPr>
              <p:cNvPr id="106" name="Rectangle 105">
                <a:extLst>
                  <a:ext uri="{FF2B5EF4-FFF2-40B4-BE49-F238E27FC236}">
                    <a16:creationId xmlns:a16="http://schemas.microsoft.com/office/drawing/2014/main" id="{31816D35-C7DA-16A8-BB15-07B7569A9F26}"/>
                  </a:ext>
                </a:extLst>
              </p:cNvPr>
              <p:cNvSpPr/>
              <p:nvPr/>
            </p:nvSpPr>
            <p:spPr>
              <a:xfrm>
                <a:off x="1876283" y="2369101"/>
                <a:ext cx="2222782" cy="7095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7" name="Group 106">
                <a:extLst>
                  <a:ext uri="{FF2B5EF4-FFF2-40B4-BE49-F238E27FC236}">
                    <a16:creationId xmlns:a16="http://schemas.microsoft.com/office/drawing/2014/main" id="{C6239295-F569-AF2F-1B7B-CD6452711D3B}"/>
                  </a:ext>
                </a:extLst>
              </p:cNvPr>
              <p:cNvGrpSpPr/>
              <p:nvPr/>
            </p:nvGrpSpPr>
            <p:grpSpPr>
              <a:xfrm>
                <a:off x="2107403" y="2621063"/>
                <a:ext cx="1734051" cy="369332"/>
                <a:chOff x="5223535" y="3709109"/>
                <a:chExt cx="1734051" cy="450435"/>
              </a:xfrm>
            </p:grpSpPr>
            <p:sp>
              <p:nvSpPr>
                <p:cNvPr id="109" name="Rectangle 108">
                  <a:extLst>
                    <a:ext uri="{FF2B5EF4-FFF2-40B4-BE49-F238E27FC236}">
                      <a16:creationId xmlns:a16="http://schemas.microsoft.com/office/drawing/2014/main" id="{F2281B9D-AF3C-D9D5-7ADB-16148619FBD0}"/>
                    </a:ext>
                  </a:extLst>
                </p:cNvPr>
                <p:cNvSpPr/>
                <p:nvPr/>
              </p:nvSpPr>
              <p:spPr>
                <a:xfrm>
                  <a:off x="5223535" y="3717956"/>
                  <a:ext cx="1734051" cy="42400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10" name="TextBox 109">
                  <a:extLst>
                    <a:ext uri="{FF2B5EF4-FFF2-40B4-BE49-F238E27FC236}">
                      <a16:creationId xmlns:a16="http://schemas.microsoft.com/office/drawing/2014/main" id="{EDB9C295-E895-A2AA-F283-80AD1167B713}"/>
                    </a:ext>
                  </a:extLst>
                </p:cNvPr>
                <p:cNvSpPr txBox="1"/>
                <p:nvPr/>
              </p:nvSpPr>
              <p:spPr>
                <a:xfrm>
                  <a:off x="5478071" y="3709109"/>
                  <a:ext cx="1224979" cy="450435"/>
                </a:xfrm>
                <a:prstGeom prst="rect">
                  <a:avLst/>
                </a:prstGeom>
                <a:noFill/>
              </p:spPr>
              <p:txBody>
                <a:bodyPr wrap="square" rtlCol="0">
                  <a:spAutoFit/>
                </a:bodyPr>
                <a:lstStyle/>
                <a:p>
                  <a:pPr algn="ctr"/>
                  <a:r>
                    <a:rPr lang="en-US" dirty="0">
                      <a:solidFill>
                        <a:schemeClr val="lt1"/>
                      </a:solidFill>
                    </a:rPr>
                    <a:t>Worker</a:t>
                  </a:r>
                </a:p>
              </p:txBody>
            </p:sp>
          </p:grpSp>
          <p:sp>
            <p:nvSpPr>
              <p:cNvPr id="108" name="TextBox 107">
                <a:extLst>
                  <a:ext uri="{FF2B5EF4-FFF2-40B4-BE49-F238E27FC236}">
                    <a16:creationId xmlns:a16="http://schemas.microsoft.com/office/drawing/2014/main" id="{DC616021-DFB2-4049-BA71-A03A857985ED}"/>
                  </a:ext>
                </a:extLst>
              </p:cNvPr>
              <p:cNvSpPr txBox="1"/>
              <p:nvPr/>
            </p:nvSpPr>
            <p:spPr>
              <a:xfrm>
                <a:off x="1863038" y="2334561"/>
                <a:ext cx="1510694" cy="338554"/>
              </a:xfrm>
              <a:prstGeom prst="rect">
                <a:avLst/>
              </a:prstGeom>
              <a:noFill/>
            </p:spPr>
            <p:txBody>
              <a:bodyPr wrap="square" rtlCol="0">
                <a:spAutoFit/>
              </a:bodyPr>
              <a:lstStyle/>
              <a:p>
                <a:r>
                  <a:rPr lang="en-US" sz="1600" dirty="0"/>
                  <a:t>Container 2</a:t>
                </a:r>
              </a:p>
            </p:txBody>
          </p:sp>
        </p:grpSp>
      </p:grpSp>
      <p:sp>
        <p:nvSpPr>
          <p:cNvPr id="118" name="TextBox 117">
            <a:extLst>
              <a:ext uri="{FF2B5EF4-FFF2-40B4-BE49-F238E27FC236}">
                <a16:creationId xmlns:a16="http://schemas.microsoft.com/office/drawing/2014/main" id="{6198645C-B43C-A393-7F50-1A2DE39AEEBB}"/>
              </a:ext>
            </a:extLst>
          </p:cNvPr>
          <p:cNvSpPr txBox="1"/>
          <p:nvPr/>
        </p:nvSpPr>
        <p:spPr>
          <a:xfrm>
            <a:off x="3718385" y="1101843"/>
            <a:ext cx="4570591" cy="369332"/>
          </a:xfrm>
          <a:prstGeom prst="rect">
            <a:avLst/>
          </a:prstGeom>
          <a:noFill/>
        </p:spPr>
        <p:txBody>
          <a:bodyPr wrap="square" rtlCol="0">
            <a:spAutoFit/>
          </a:bodyPr>
          <a:lstStyle/>
          <a:p>
            <a:r>
              <a:rPr lang="en-US" b="1" dirty="0">
                <a:solidFill>
                  <a:schemeClr val="accent1">
                    <a:lumMod val="75000"/>
                  </a:schemeClr>
                </a:solidFill>
              </a:rPr>
              <a:t>Communication over Docker Swarm Network</a:t>
            </a:r>
          </a:p>
        </p:txBody>
      </p:sp>
    </p:spTree>
    <p:extLst>
      <p:ext uri="{BB962C8B-B14F-4D97-AF65-F5344CB8AC3E}">
        <p14:creationId xmlns:p14="http://schemas.microsoft.com/office/powerpoint/2010/main" val="1456336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431800" y="0"/>
            <a:ext cx="10515600" cy="1325563"/>
          </a:xfrm>
        </p:spPr>
        <p:txBody>
          <a:bodyPr/>
          <a:lstStyle/>
          <a:p>
            <a:r>
              <a:rPr lang="en-US" dirty="0"/>
              <a:t>Results</a:t>
            </a:r>
          </a:p>
        </p:txBody>
      </p:sp>
      <p:pic>
        <p:nvPicPr>
          <p:cNvPr id="5" name="Picture 4">
            <a:extLst>
              <a:ext uri="{FF2B5EF4-FFF2-40B4-BE49-F238E27FC236}">
                <a16:creationId xmlns:a16="http://schemas.microsoft.com/office/drawing/2014/main" id="{FE1A6819-69C8-23D0-4A77-4A196209BCC5}"/>
              </a:ext>
            </a:extLst>
          </p:cNvPr>
          <p:cNvPicPr>
            <a:picLocks noChangeAspect="1"/>
          </p:cNvPicPr>
          <p:nvPr/>
        </p:nvPicPr>
        <p:blipFill>
          <a:blip r:embed="rId2"/>
          <a:stretch>
            <a:fillRect/>
          </a:stretch>
        </p:blipFill>
        <p:spPr>
          <a:xfrm>
            <a:off x="543226" y="2792991"/>
            <a:ext cx="9492977" cy="3481685"/>
          </a:xfrm>
          <a:prstGeom prst="rect">
            <a:avLst/>
          </a:prstGeom>
        </p:spPr>
      </p:pic>
      <p:sp>
        <p:nvSpPr>
          <p:cNvPr id="3" name="TextBox 2">
            <a:extLst>
              <a:ext uri="{FF2B5EF4-FFF2-40B4-BE49-F238E27FC236}">
                <a16:creationId xmlns:a16="http://schemas.microsoft.com/office/drawing/2014/main" id="{31734417-15CC-8B91-C968-BBA6403114E3}"/>
              </a:ext>
            </a:extLst>
          </p:cNvPr>
          <p:cNvSpPr txBox="1"/>
          <p:nvPr/>
        </p:nvSpPr>
        <p:spPr>
          <a:xfrm>
            <a:off x="543226" y="1325563"/>
            <a:ext cx="4871545" cy="1754326"/>
          </a:xfrm>
          <a:prstGeom prst="rect">
            <a:avLst/>
          </a:prstGeom>
          <a:noFill/>
        </p:spPr>
        <p:txBody>
          <a:bodyPr wrap="square" rtlCol="0">
            <a:spAutoFit/>
          </a:bodyPr>
          <a:lstStyle/>
          <a:p>
            <a:r>
              <a:rPr lang="en-US" dirty="0"/>
              <a:t>Build and start cluster with one command</a:t>
            </a:r>
          </a:p>
          <a:p>
            <a:pPr marL="285750" indent="-285750">
              <a:buFont typeface="Wingdings" panose="05000000000000000000" pitchFamily="2" charset="2"/>
              <a:buChar char="§"/>
            </a:pPr>
            <a:r>
              <a:rPr lang="en-US" dirty="0"/>
              <a:t>Create stack network</a:t>
            </a:r>
          </a:p>
          <a:p>
            <a:pPr marL="285750" indent="-285750">
              <a:buFont typeface="Wingdings" panose="05000000000000000000" pitchFamily="2" charset="2"/>
              <a:buChar char="§"/>
            </a:pPr>
            <a:r>
              <a:rPr lang="en-US" dirty="0"/>
              <a:t>Create stack of services (containers) </a:t>
            </a:r>
          </a:p>
          <a:p>
            <a:pPr marL="285750" indent="-285750">
              <a:buFont typeface="Wingdings" panose="05000000000000000000" pitchFamily="2" charset="2"/>
              <a:buChar char="§"/>
            </a:pPr>
            <a:r>
              <a:rPr lang="en-US" dirty="0"/>
              <a:t>Start the cluster</a:t>
            </a:r>
          </a:p>
          <a:p>
            <a:endParaRPr lang="en-US" dirty="0"/>
          </a:p>
          <a:p>
            <a:endParaRPr lang="en-US" dirty="0"/>
          </a:p>
        </p:txBody>
      </p:sp>
    </p:spTree>
    <p:extLst>
      <p:ext uri="{BB962C8B-B14F-4D97-AF65-F5344CB8AC3E}">
        <p14:creationId xmlns:p14="http://schemas.microsoft.com/office/powerpoint/2010/main" val="3544092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431800" y="0"/>
            <a:ext cx="10515600" cy="1325563"/>
          </a:xfrm>
        </p:spPr>
        <p:txBody>
          <a:bodyPr/>
          <a:lstStyle/>
          <a:p>
            <a:r>
              <a:rPr lang="en-US" dirty="0"/>
              <a:t>Results</a:t>
            </a:r>
          </a:p>
        </p:txBody>
      </p:sp>
      <p:pic>
        <p:nvPicPr>
          <p:cNvPr id="12" name="Picture 11">
            <a:extLst>
              <a:ext uri="{FF2B5EF4-FFF2-40B4-BE49-F238E27FC236}">
                <a16:creationId xmlns:a16="http://schemas.microsoft.com/office/drawing/2014/main" id="{2BAD1587-2714-91A9-FF9F-28E0AEBEC8A5}"/>
              </a:ext>
            </a:extLst>
          </p:cNvPr>
          <p:cNvPicPr>
            <a:picLocks noChangeAspect="1"/>
          </p:cNvPicPr>
          <p:nvPr/>
        </p:nvPicPr>
        <p:blipFill>
          <a:blip r:embed="rId2"/>
          <a:stretch>
            <a:fillRect/>
          </a:stretch>
        </p:blipFill>
        <p:spPr>
          <a:xfrm>
            <a:off x="542159" y="2716416"/>
            <a:ext cx="11250448" cy="1061206"/>
          </a:xfrm>
          <a:prstGeom prst="rect">
            <a:avLst/>
          </a:prstGeom>
        </p:spPr>
      </p:pic>
      <p:pic>
        <p:nvPicPr>
          <p:cNvPr id="14" name="Picture 13">
            <a:extLst>
              <a:ext uri="{FF2B5EF4-FFF2-40B4-BE49-F238E27FC236}">
                <a16:creationId xmlns:a16="http://schemas.microsoft.com/office/drawing/2014/main" id="{FEC8EDBC-D8BA-149B-6363-882F84708A2E}"/>
              </a:ext>
            </a:extLst>
          </p:cNvPr>
          <p:cNvPicPr>
            <a:picLocks noChangeAspect="1"/>
          </p:cNvPicPr>
          <p:nvPr/>
        </p:nvPicPr>
        <p:blipFill>
          <a:blip r:embed="rId3"/>
          <a:stretch>
            <a:fillRect/>
          </a:stretch>
        </p:blipFill>
        <p:spPr>
          <a:xfrm>
            <a:off x="518949" y="3933064"/>
            <a:ext cx="11250448" cy="842324"/>
          </a:xfrm>
          <a:prstGeom prst="rect">
            <a:avLst/>
          </a:prstGeom>
        </p:spPr>
      </p:pic>
      <p:pic>
        <p:nvPicPr>
          <p:cNvPr id="16" name="Picture 15">
            <a:extLst>
              <a:ext uri="{FF2B5EF4-FFF2-40B4-BE49-F238E27FC236}">
                <a16:creationId xmlns:a16="http://schemas.microsoft.com/office/drawing/2014/main" id="{518EF394-3340-62DD-383D-5B8BAC0DB6DB}"/>
              </a:ext>
            </a:extLst>
          </p:cNvPr>
          <p:cNvPicPr>
            <a:picLocks noChangeAspect="1"/>
          </p:cNvPicPr>
          <p:nvPr/>
        </p:nvPicPr>
        <p:blipFill>
          <a:blip r:embed="rId4"/>
          <a:stretch>
            <a:fillRect/>
          </a:stretch>
        </p:blipFill>
        <p:spPr>
          <a:xfrm>
            <a:off x="518949" y="5045524"/>
            <a:ext cx="11250448" cy="965275"/>
          </a:xfrm>
          <a:prstGeom prst="rect">
            <a:avLst/>
          </a:prstGeom>
        </p:spPr>
      </p:pic>
      <p:pic>
        <p:nvPicPr>
          <p:cNvPr id="18" name="Picture 17">
            <a:extLst>
              <a:ext uri="{FF2B5EF4-FFF2-40B4-BE49-F238E27FC236}">
                <a16:creationId xmlns:a16="http://schemas.microsoft.com/office/drawing/2014/main" id="{5F31CAFE-8588-0DF6-518B-AEF76BEF9A71}"/>
              </a:ext>
            </a:extLst>
          </p:cNvPr>
          <p:cNvPicPr>
            <a:picLocks noChangeAspect="1"/>
          </p:cNvPicPr>
          <p:nvPr/>
        </p:nvPicPr>
        <p:blipFill>
          <a:blip r:embed="rId5"/>
          <a:stretch>
            <a:fillRect/>
          </a:stretch>
        </p:blipFill>
        <p:spPr>
          <a:xfrm>
            <a:off x="542159" y="940656"/>
            <a:ext cx="10951396" cy="1620318"/>
          </a:xfrm>
          <a:prstGeom prst="rect">
            <a:avLst/>
          </a:prstGeom>
        </p:spPr>
      </p:pic>
    </p:spTree>
    <p:extLst>
      <p:ext uri="{BB962C8B-B14F-4D97-AF65-F5344CB8AC3E}">
        <p14:creationId xmlns:p14="http://schemas.microsoft.com/office/powerpoint/2010/main" val="1766746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Spark UI</a:t>
            </a:r>
          </a:p>
        </p:txBody>
      </p:sp>
      <p:pic>
        <p:nvPicPr>
          <p:cNvPr id="3" name="Picture 2">
            <a:extLst>
              <a:ext uri="{FF2B5EF4-FFF2-40B4-BE49-F238E27FC236}">
                <a16:creationId xmlns:a16="http://schemas.microsoft.com/office/drawing/2014/main" id="{A6598981-2E53-AB0F-F7F9-1186689ED018}"/>
              </a:ext>
            </a:extLst>
          </p:cNvPr>
          <p:cNvPicPr>
            <a:picLocks noChangeAspect="1"/>
          </p:cNvPicPr>
          <p:nvPr/>
        </p:nvPicPr>
        <p:blipFill>
          <a:blip r:embed="rId2"/>
          <a:stretch>
            <a:fillRect/>
          </a:stretch>
        </p:blipFill>
        <p:spPr>
          <a:xfrm>
            <a:off x="1011620" y="1690688"/>
            <a:ext cx="9211569" cy="4585494"/>
          </a:xfrm>
          <a:prstGeom prst="rect">
            <a:avLst/>
          </a:prstGeom>
        </p:spPr>
      </p:pic>
    </p:spTree>
    <p:extLst>
      <p:ext uri="{BB962C8B-B14F-4D97-AF65-F5344CB8AC3E}">
        <p14:creationId xmlns:p14="http://schemas.microsoft.com/office/powerpoint/2010/main" val="2682270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321138" y="2509235"/>
            <a:ext cx="10515600" cy="1325563"/>
          </a:xfrm>
        </p:spPr>
        <p:txBody>
          <a:bodyPr/>
          <a:lstStyle/>
          <a:p>
            <a:r>
              <a:rPr lang="en-US" dirty="0"/>
              <a:t>Jupyter</a:t>
            </a:r>
          </a:p>
        </p:txBody>
      </p:sp>
      <p:pic>
        <p:nvPicPr>
          <p:cNvPr id="5" name="Picture 4">
            <a:extLst>
              <a:ext uri="{FF2B5EF4-FFF2-40B4-BE49-F238E27FC236}">
                <a16:creationId xmlns:a16="http://schemas.microsoft.com/office/drawing/2014/main" id="{8B6FFB84-4D9D-7219-DD53-0FF1CA8EBED7}"/>
              </a:ext>
            </a:extLst>
          </p:cNvPr>
          <p:cNvPicPr>
            <a:picLocks noChangeAspect="1"/>
          </p:cNvPicPr>
          <p:nvPr/>
        </p:nvPicPr>
        <p:blipFill>
          <a:blip r:embed="rId2"/>
          <a:stretch>
            <a:fillRect/>
          </a:stretch>
        </p:blipFill>
        <p:spPr>
          <a:xfrm>
            <a:off x="5747560" y="370189"/>
            <a:ext cx="6284719" cy="3058811"/>
          </a:xfrm>
          <a:prstGeom prst="rect">
            <a:avLst/>
          </a:prstGeom>
        </p:spPr>
      </p:pic>
      <p:pic>
        <p:nvPicPr>
          <p:cNvPr id="7" name="Picture 6">
            <a:extLst>
              <a:ext uri="{FF2B5EF4-FFF2-40B4-BE49-F238E27FC236}">
                <a16:creationId xmlns:a16="http://schemas.microsoft.com/office/drawing/2014/main" id="{EDF8C378-9748-FEB8-5C5B-86C0EDCCA40C}"/>
              </a:ext>
            </a:extLst>
          </p:cNvPr>
          <p:cNvPicPr>
            <a:picLocks noChangeAspect="1"/>
          </p:cNvPicPr>
          <p:nvPr/>
        </p:nvPicPr>
        <p:blipFill>
          <a:blip r:embed="rId3"/>
          <a:stretch>
            <a:fillRect/>
          </a:stretch>
        </p:blipFill>
        <p:spPr>
          <a:xfrm>
            <a:off x="5734270" y="3968356"/>
            <a:ext cx="5994702" cy="2621630"/>
          </a:xfrm>
          <a:prstGeom prst="rect">
            <a:avLst/>
          </a:prstGeom>
        </p:spPr>
      </p:pic>
    </p:spTree>
    <p:extLst>
      <p:ext uri="{BB962C8B-B14F-4D97-AF65-F5344CB8AC3E}">
        <p14:creationId xmlns:p14="http://schemas.microsoft.com/office/powerpoint/2010/main" val="2343354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a:t>Agenda</a:t>
            </a:r>
            <a:endParaRPr lang="en-US" dirty="0"/>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a:lstStyle/>
          <a:p>
            <a:r>
              <a:rPr lang="en-US"/>
              <a:t>Project summary</a:t>
            </a:r>
          </a:p>
          <a:p>
            <a:r>
              <a:rPr lang="en-US"/>
              <a:t>About Spark</a:t>
            </a:r>
          </a:p>
          <a:p>
            <a:r>
              <a:rPr lang="en-US"/>
              <a:t>About Docker</a:t>
            </a:r>
          </a:p>
          <a:p>
            <a:r>
              <a:rPr lang="en-US"/>
              <a:t>Problem statement</a:t>
            </a:r>
          </a:p>
          <a:p>
            <a:r>
              <a:rPr lang="en-US"/>
              <a:t>Goals</a:t>
            </a:r>
          </a:p>
          <a:p>
            <a:r>
              <a:rPr lang="en-US"/>
              <a:t>Implementation steps</a:t>
            </a:r>
          </a:p>
          <a:p>
            <a:r>
              <a:rPr lang="en-US"/>
              <a:t>Results</a:t>
            </a:r>
          </a:p>
          <a:p>
            <a:r>
              <a:rPr lang="en-US"/>
              <a:t>Conclusion</a:t>
            </a:r>
          </a:p>
          <a:p>
            <a:endParaRPr lang="en-US"/>
          </a:p>
          <a:p>
            <a:endParaRPr lang="en-US" dirty="0"/>
          </a:p>
        </p:txBody>
      </p:sp>
    </p:spTree>
    <p:extLst>
      <p:ext uri="{BB962C8B-B14F-4D97-AF65-F5344CB8AC3E}">
        <p14:creationId xmlns:p14="http://schemas.microsoft.com/office/powerpoint/2010/main" val="1661911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304800" y="0"/>
            <a:ext cx="10515600" cy="1325563"/>
          </a:xfrm>
        </p:spPr>
        <p:txBody>
          <a:bodyPr/>
          <a:lstStyle/>
          <a:p>
            <a:r>
              <a:rPr lang="en-US" dirty="0"/>
              <a:t>Big data generation: TPC-H </a:t>
            </a:r>
          </a:p>
        </p:txBody>
      </p:sp>
      <p:sp>
        <p:nvSpPr>
          <p:cNvPr id="3" name="Title 1">
            <a:extLst>
              <a:ext uri="{FF2B5EF4-FFF2-40B4-BE49-F238E27FC236}">
                <a16:creationId xmlns:a16="http://schemas.microsoft.com/office/drawing/2014/main" id="{7B475895-E346-AFF7-B063-94DFEB46B0C4}"/>
              </a:ext>
            </a:extLst>
          </p:cNvPr>
          <p:cNvSpPr txBox="1">
            <a:spLocks/>
          </p:cNvSpPr>
          <p:nvPr/>
        </p:nvSpPr>
        <p:spPr>
          <a:xfrm>
            <a:off x="304800" y="1614214"/>
            <a:ext cx="10515600" cy="4219028"/>
          </a:xfrm>
          <a:prstGeom prst="rect">
            <a:avLst/>
          </a:prstGeom>
        </p:spPr>
        <p:txBody>
          <a:bodyPr vert="horz" lIns="91440" tIns="45720" rIns="91440" bIns="45720" rtlCol="0">
            <a:normAutofit fontScale="92500" lnSpcReduction="20000"/>
          </a:bodyPr>
          <a:lstStyle>
            <a:lvl1pPr marL="228600" indent="-228600">
              <a:lnSpc>
                <a:spcPct val="90000"/>
              </a:lnSpc>
              <a:spcBef>
                <a:spcPts val="1000"/>
              </a:spcBef>
              <a:buFont typeface="Wingdings" panose="05000000000000000000" pitchFamily="2" charset="2"/>
              <a:buChar char="§"/>
              <a:defRPr sz="2800"/>
            </a:lvl1pPr>
            <a:lvl2pPr marL="685800" lvl="1" indent="-228600">
              <a:lnSpc>
                <a:spcPct val="90000"/>
              </a:lnSpc>
              <a:spcBef>
                <a:spcPts val="500"/>
              </a:spcBef>
              <a:buFont typeface="Arial" panose="020B0604020202020204" pitchFamily="34" charset="0"/>
              <a:buChar char="•"/>
              <a:defRPr sz="29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TPC-H Database benchmark used to measure the performance of highly-complex decision support databases.</a:t>
            </a:r>
          </a:p>
          <a:p>
            <a:pPr marL="0" indent="0">
              <a:buNone/>
            </a:pPr>
            <a:endParaRPr lang="en-US" dirty="0"/>
          </a:p>
          <a:p>
            <a:r>
              <a:rPr lang="en-US" dirty="0"/>
              <a:t>Tool to generate data with large volumes</a:t>
            </a:r>
          </a:p>
          <a:p>
            <a:endParaRPr lang="en-US" dirty="0"/>
          </a:p>
          <a:p>
            <a:r>
              <a:rPr lang="en-US" dirty="0"/>
              <a:t>Consists of a suite of queries and data sets</a:t>
            </a:r>
          </a:p>
          <a:p>
            <a:endParaRPr lang="en-US" dirty="0"/>
          </a:p>
          <a:p>
            <a:r>
              <a:rPr lang="en-US" dirty="0"/>
              <a:t>Capable to generate uniform as well as skewed(z value) distributed data</a:t>
            </a:r>
          </a:p>
          <a:p>
            <a:endParaRPr lang="en-US" dirty="0"/>
          </a:p>
          <a:p>
            <a:r>
              <a:rPr lang="en-US" dirty="0"/>
              <a:t>Generates data and creates 8 tables for a given data volume</a:t>
            </a:r>
          </a:p>
          <a:p>
            <a:endParaRPr lang="en-US" dirty="0"/>
          </a:p>
          <a:p>
            <a:pPr marL="0" indent="0">
              <a:buNone/>
            </a:pPr>
            <a:endParaRPr lang="en-US" dirty="0"/>
          </a:p>
          <a:p>
            <a:endParaRPr lang="en-US" dirty="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41731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304800" y="0"/>
            <a:ext cx="10515600" cy="1325563"/>
          </a:xfrm>
        </p:spPr>
        <p:txBody>
          <a:bodyPr/>
          <a:lstStyle/>
          <a:p>
            <a:r>
              <a:rPr lang="en-US" dirty="0"/>
              <a:t>Big data visualization: TPC-H </a:t>
            </a:r>
          </a:p>
        </p:txBody>
      </p:sp>
      <p:sp>
        <p:nvSpPr>
          <p:cNvPr id="11" name="TextBox 10">
            <a:extLst>
              <a:ext uri="{FF2B5EF4-FFF2-40B4-BE49-F238E27FC236}">
                <a16:creationId xmlns:a16="http://schemas.microsoft.com/office/drawing/2014/main" id="{F55E360D-2CC5-CFED-A0B8-5B66B9E31FF3}"/>
              </a:ext>
            </a:extLst>
          </p:cNvPr>
          <p:cNvSpPr txBox="1"/>
          <p:nvPr/>
        </p:nvSpPr>
        <p:spPr>
          <a:xfrm>
            <a:off x="396875" y="1046718"/>
            <a:ext cx="4049001" cy="646331"/>
          </a:xfrm>
          <a:prstGeom prst="rect">
            <a:avLst/>
          </a:prstGeom>
          <a:noFill/>
        </p:spPr>
        <p:txBody>
          <a:bodyPr wrap="square" rtlCol="0">
            <a:spAutoFit/>
          </a:bodyPr>
          <a:lstStyle/>
          <a:p>
            <a:pPr marL="285750" indent="-285750">
              <a:buFont typeface="Arial" panose="020B0604020202020204" pitchFamily="34" charset="0"/>
              <a:buChar char="•"/>
            </a:pPr>
            <a:r>
              <a:rPr lang="en-US" dirty="0"/>
              <a:t>Generated 100MB data</a:t>
            </a:r>
          </a:p>
          <a:p>
            <a:pPr marL="285750" indent="-285750">
              <a:buFont typeface="Arial" panose="020B0604020202020204" pitchFamily="34" charset="0"/>
              <a:buChar char="•"/>
            </a:pPr>
            <a:r>
              <a:rPr lang="en-US" dirty="0"/>
              <a:t>Visualized Lineitem table</a:t>
            </a:r>
          </a:p>
        </p:txBody>
      </p:sp>
      <p:pic>
        <p:nvPicPr>
          <p:cNvPr id="1036" name="Picture 12">
            <a:extLst>
              <a:ext uri="{FF2B5EF4-FFF2-40B4-BE49-F238E27FC236}">
                <a16:creationId xmlns:a16="http://schemas.microsoft.com/office/drawing/2014/main" id="{6F3A3153-668F-901E-3EE2-B0DA0DA2AB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626282"/>
            <a:ext cx="38481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0DC2DD8D-C11A-B243-5963-172F301886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1950" y="2626282"/>
            <a:ext cx="38481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F6A06F98-6FB6-0C00-8251-985A90B98F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9100" y="2626282"/>
            <a:ext cx="3848100" cy="25146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4A6DAD51-E174-D03A-0F98-7F197D373EB4}"/>
              </a:ext>
            </a:extLst>
          </p:cNvPr>
          <p:cNvSpPr txBox="1"/>
          <p:nvPr/>
        </p:nvSpPr>
        <p:spPr>
          <a:xfrm>
            <a:off x="3255251" y="2220496"/>
            <a:ext cx="5681498" cy="461665"/>
          </a:xfrm>
          <a:prstGeom prst="rect">
            <a:avLst/>
          </a:prstGeom>
          <a:noFill/>
        </p:spPr>
        <p:txBody>
          <a:bodyPr wrap="square" rtlCol="0">
            <a:spAutoFit/>
          </a:bodyPr>
          <a:lstStyle/>
          <a:p>
            <a:pPr algn="ctr"/>
            <a:r>
              <a:rPr lang="en-US" sz="2400" dirty="0"/>
              <a:t>Histogram for L_EXTENDEDPRICE</a:t>
            </a:r>
          </a:p>
        </p:txBody>
      </p:sp>
    </p:spTree>
    <p:extLst>
      <p:ext uri="{BB962C8B-B14F-4D97-AF65-F5344CB8AC3E}">
        <p14:creationId xmlns:p14="http://schemas.microsoft.com/office/powerpoint/2010/main" val="1405018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304800" y="0"/>
            <a:ext cx="10515600" cy="1325563"/>
          </a:xfrm>
        </p:spPr>
        <p:txBody>
          <a:bodyPr/>
          <a:lstStyle/>
          <a:p>
            <a:r>
              <a:rPr lang="en-US" dirty="0"/>
              <a:t>Big data visualization: TPC-H </a:t>
            </a:r>
          </a:p>
        </p:txBody>
      </p:sp>
      <p:sp>
        <p:nvSpPr>
          <p:cNvPr id="12" name="TextBox 11">
            <a:extLst>
              <a:ext uri="{FF2B5EF4-FFF2-40B4-BE49-F238E27FC236}">
                <a16:creationId xmlns:a16="http://schemas.microsoft.com/office/drawing/2014/main" id="{4A6DAD51-E174-D03A-0F98-7F197D373EB4}"/>
              </a:ext>
            </a:extLst>
          </p:cNvPr>
          <p:cNvSpPr txBox="1"/>
          <p:nvPr/>
        </p:nvSpPr>
        <p:spPr>
          <a:xfrm>
            <a:off x="3255251" y="2220496"/>
            <a:ext cx="5681498" cy="461665"/>
          </a:xfrm>
          <a:prstGeom prst="rect">
            <a:avLst/>
          </a:prstGeom>
          <a:noFill/>
        </p:spPr>
        <p:txBody>
          <a:bodyPr wrap="square" rtlCol="0">
            <a:spAutoFit/>
          </a:bodyPr>
          <a:lstStyle/>
          <a:p>
            <a:pPr algn="ctr"/>
            <a:r>
              <a:rPr lang="en-US" sz="2400" dirty="0"/>
              <a:t>Histogram for L_QUANTITY</a:t>
            </a:r>
          </a:p>
        </p:txBody>
      </p:sp>
      <p:pic>
        <p:nvPicPr>
          <p:cNvPr id="2050" name="Picture 2">
            <a:extLst>
              <a:ext uri="{FF2B5EF4-FFF2-40B4-BE49-F238E27FC236}">
                <a16:creationId xmlns:a16="http://schemas.microsoft.com/office/drawing/2014/main" id="{6BCD12A9-746F-4E59-4C98-4FC00810A6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682161"/>
            <a:ext cx="36957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228E0BB-7AC6-99F7-BF2D-F7CCD77953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8150" y="2682161"/>
            <a:ext cx="36957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D4FB0426-6A8C-6644-65C1-BE25D7C6BA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1500" y="2682161"/>
            <a:ext cx="36957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822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304800" y="0"/>
            <a:ext cx="10515600" cy="1325563"/>
          </a:xfrm>
        </p:spPr>
        <p:txBody>
          <a:bodyPr/>
          <a:lstStyle/>
          <a:p>
            <a:r>
              <a:rPr lang="en-US" dirty="0"/>
              <a:t>Big data visualization: TPC-H </a:t>
            </a:r>
          </a:p>
        </p:txBody>
      </p:sp>
      <p:sp>
        <p:nvSpPr>
          <p:cNvPr id="12" name="TextBox 11">
            <a:extLst>
              <a:ext uri="{FF2B5EF4-FFF2-40B4-BE49-F238E27FC236}">
                <a16:creationId xmlns:a16="http://schemas.microsoft.com/office/drawing/2014/main" id="{4A6DAD51-E174-D03A-0F98-7F197D373EB4}"/>
              </a:ext>
            </a:extLst>
          </p:cNvPr>
          <p:cNvSpPr txBox="1"/>
          <p:nvPr/>
        </p:nvSpPr>
        <p:spPr>
          <a:xfrm>
            <a:off x="3255251" y="2220496"/>
            <a:ext cx="5681498" cy="461665"/>
          </a:xfrm>
          <a:prstGeom prst="rect">
            <a:avLst/>
          </a:prstGeom>
          <a:noFill/>
        </p:spPr>
        <p:txBody>
          <a:bodyPr wrap="square" rtlCol="0">
            <a:spAutoFit/>
          </a:bodyPr>
          <a:lstStyle/>
          <a:p>
            <a:pPr algn="ctr"/>
            <a:r>
              <a:rPr lang="en-US" sz="2400" dirty="0"/>
              <a:t>Histogram for L_COMMITDATE</a:t>
            </a:r>
          </a:p>
        </p:txBody>
      </p:sp>
      <p:pic>
        <p:nvPicPr>
          <p:cNvPr id="3074" name="Picture 2">
            <a:extLst>
              <a:ext uri="{FF2B5EF4-FFF2-40B4-BE49-F238E27FC236}">
                <a16:creationId xmlns:a16="http://schemas.microsoft.com/office/drawing/2014/main" id="{410B9CF1-52BA-6339-87B1-37CD90286B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896825"/>
            <a:ext cx="3743325" cy="2514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142D4036-4AD0-4254-85B8-44DE47E974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7024" y="2896825"/>
            <a:ext cx="3743325" cy="25146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B7A404B7-4EC5-8C30-9B5E-C387F7096D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3049" y="2896825"/>
            <a:ext cx="3743325"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077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vert="horz" lIns="91440" tIns="45720" rIns="91440" bIns="45720" rtlCol="0">
            <a:normAutofit/>
          </a:bodyPr>
          <a:lstStyle/>
          <a:p>
            <a:pPr>
              <a:buFont typeface="Wingdings" panose="05000000000000000000" pitchFamily="2" charset="2"/>
              <a:buChar char="§"/>
            </a:pPr>
            <a:r>
              <a:rPr lang="en-US" dirty="0"/>
              <a:t>Faced a steep learning curve to understand the concepts and tools involved in Spark ,Docker and Linux</a:t>
            </a:r>
          </a:p>
          <a:p>
            <a:pPr>
              <a:buFont typeface="Wingdings" panose="05000000000000000000" pitchFamily="2" charset="2"/>
              <a:buChar char="§"/>
            </a:pPr>
            <a:endParaRPr lang="en-US" dirty="0"/>
          </a:p>
          <a:p>
            <a:pPr>
              <a:buFont typeface="Wingdings" panose="05000000000000000000" pitchFamily="2" charset="2"/>
              <a:buChar char="§"/>
            </a:pPr>
            <a:r>
              <a:rPr lang="en-US" dirty="0"/>
              <a:t>Integration with additional service such as Jupyter</a:t>
            </a:r>
          </a:p>
          <a:p>
            <a:pPr>
              <a:buFont typeface="Wingdings" panose="05000000000000000000" pitchFamily="2" charset="2"/>
              <a:buChar char="§"/>
            </a:pPr>
            <a:endParaRPr lang="en-US" dirty="0"/>
          </a:p>
          <a:p>
            <a:pPr>
              <a:buFont typeface="Wingdings" panose="05000000000000000000" pitchFamily="2" charset="2"/>
              <a:buChar char="§"/>
            </a:pPr>
            <a:r>
              <a:rPr lang="en-US" dirty="0"/>
              <a:t>Controlled environments and servers </a:t>
            </a:r>
          </a:p>
          <a:p>
            <a:pPr lvl="1">
              <a:buFont typeface="Wingdings" panose="05000000000000000000" pitchFamily="2" charset="2"/>
              <a:buChar char="§"/>
            </a:pPr>
            <a:r>
              <a:rPr lang="en-US" dirty="0"/>
              <a:t>Utilized git, docker hub for file edits and sharing</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2376337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Possibilities for future expand</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a:normAutofit fontScale="77500" lnSpcReduction="20000"/>
          </a:bodyPr>
          <a:lstStyle/>
          <a:p>
            <a:pPr marL="0" marR="0">
              <a:lnSpc>
                <a:spcPct val="107000"/>
              </a:lnSpc>
              <a:spcBef>
                <a:spcPts val="0"/>
              </a:spcBef>
              <a:spcAft>
                <a:spcPts val="800"/>
              </a:spcAft>
            </a:pPr>
            <a:r>
              <a:rPr lang="en-US" sz="4400" dirty="0">
                <a:latin typeface="+mj-lt"/>
                <a:ea typeface="+mj-ea"/>
                <a:cs typeface="+mj-cs"/>
              </a:rPr>
              <a:t>Integration with Cloud provider</a:t>
            </a:r>
          </a:p>
          <a:p>
            <a:pPr marL="0" marR="0" indent="0">
              <a:lnSpc>
                <a:spcPct val="107000"/>
              </a:lnSpc>
              <a:spcBef>
                <a:spcPts val="0"/>
              </a:spcBef>
              <a:spcAft>
                <a:spcPts val="800"/>
              </a:spcAft>
              <a:buNone/>
            </a:pPr>
            <a:r>
              <a:rPr lang="en-US" sz="4400" dirty="0">
                <a:latin typeface="+mj-lt"/>
                <a:ea typeface="+mj-ea"/>
                <a:cs typeface="+mj-cs"/>
              </a:rPr>
              <a:t> </a:t>
            </a:r>
          </a:p>
          <a:p>
            <a:pPr marL="0" marR="0">
              <a:lnSpc>
                <a:spcPct val="107000"/>
              </a:lnSpc>
              <a:spcBef>
                <a:spcPts val="0"/>
              </a:spcBef>
              <a:spcAft>
                <a:spcPts val="800"/>
              </a:spcAft>
            </a:pPr>
            <a:r>
              <a:rPr lang="en-US" sz="4400" dirty="0">
                <a:latin typeface="+mj-lt"/>
                <a:ea typeface="+mj-ea"/>
                <a:cs typeface="+mj-cs"/>
              </a:rPr>
              <a:t>Leverage the capabilities of Kubernetes as container orchestration tool</a:t>
            </a:r>
          </a:p>
          <a:p>
            <a:pPr marL="0" marR="0">
              <a:lnSpc>
                <a:spcPct val="107000"/>
              </a:lnSpc>
              <a:spcBef>
                <a:spcPts val="0"/>
              </a:spcBef>
              <a:spcAft>
                <a:spcPts val="800"/>
              </a:spcAft>
            </a:pPr>
            <a:endParaRPr lang="en-US" sz="4400" dirty="0">
              <a:latin typeface="+mj-lt"/>
              <a:ea typeface="+mj-ea"/>
              <a:cs typeface="+mj-cs"/>
            </a:endParaRPr>
          </a:p>
          <a:p>
            <a:pPr marL="0" marR="0">
              <a:lnSpc>
                <a:spcPct val="107000"/>
              </a:lnSpc>
              <a:spcBef>
                <a:spcPts val="0"/>
              </a:spcBef>
              <a:spcAft>
                <a:spcPts val="800"/>
              </a:spcAft>
            </a:pPr>
            <a:r>
              <a:rPr lang="en-US" sz="4400" dirty="0">
                <a:latin typeface="+mj-lt"/>
                <a:ea typeface="+mj-ea"/>
                <a:cs typeface="+mj-cs"/>
              </a:rPr>
              <a:t>Additional on-demand services in separate containers which can link to the cluster such as visual source code, etc.</a:t>
            </a:r>
          </a:p>
        </p:txBody>
      </p:sp>
    </p:spTree>
    <p:extLst>
      <p:ext uri="{BB962C8B-B14F-4D97-AF65-F5344CB8AC3E}">
        <p14:creationId xmlns:p14="http://schemas.microsoft.com/office/powerpoint/2010/main" val="3511718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a:t>Conclusion	</a:t>
            </a:r>
            <a:endParaRPr lang="en-US" dirty="0"/>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vert="horz" lIns="91440" tIns="45720" rIns="91440" bIns="45720" rtlCol="0">
            <a:normAutofit fontScale="70000" lnSpcReduction="20000"/>
          </a:bodyPr>
          <a:lstStyle/>
          <a:p>
            <a:r>
              <a:rPr lang="en-US"/>
              <a:t>We have successfully created an Apache Spark cluster using Docker containers, which can be easily deployed and scaled on different environments. </a:t>
            </a:r>
          </a:p>
          <a:p>
            <a:endParaRPr lang="en-US"/>
          </a:p>
          <a:p>
            <a:r>
              <a:rPr lang="en-US"/>
              <a:t>We have also automated the creation of the Spark cluster by fine-tuning docker files, images, services and shell scripts. </a:t>
            </a:r>
          </a:p>
          <a:p>
            <a:endParaRPr lang="en-US"/>
          </a:p>
          <a:p>
            <a:r>
              <a:rPr lang="en-US"/>
              <a:t>We successfully configured the resource utilization such as CPU usages by managers and workers of the cluster.</a:t>
            </a:r>
          </a:p>
          <a:p>
            <a:pPr marL="0" indent="0">
              <a:buNone/>
            </a:pPr>
            <a:endParaRPr lang="en-US"/>
          </a:p>
          <a:p>
            <a:r>
              <a:rPr lang="en-US"/>
              <a:t>Finally, we have provided a comprehensive documentation and examples that demonstrate how to use the Spark cluster for different use cases, such as data processing, machine learning, and data visualization. </a:t>
            </a:r>
          </a:p>
          <a:p>
            <a:endParaRPr lang="en-US"/>
          </a:p>
          <a:p>
            <a:r>
              <a:rPr lang="en-US"/>
              <a:t>We believe that this project can be useful for anyone who needs to process big data using Spark, without the need for dedicated infrastructure or complex setups.</a:t>
            </a:r>
          </a:p>
          <a:p>
            <a:endParaRPr lang="en-US" dirty="0"/>
          </a:p>
        </p:txBody>
      </p:sp>
    </p:spTree>
    <p:extLst>
      <p:ext uri="{BB962C8B-B14F-4D97-AF65-F5344CB8AC3E}">
        <p14:creationId xmlns:p14="http://schemas.microsoft.com/office/powerpoint/2010/main" val="3034444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vert="horz" lIns="91440" tIns="45720" rIns="91440" bIns="45720" rtlCol="0">
            <a:normAutofit/>
          </a:bodyPr>
          <a:lstStyle/>
          <a:p>
            <a:r>
              <a:rPr lang="en-US" sz="1800" dirty="0">
                <a:latin typeface="Slack-Lato"/>
              </a:rPr>
              <a:t>https://docs.docker.com/</a:t>
            </a:r>
          </a:p>
          <a:p>
            <a:endParaRPr lang="en-US" sz="1800" dirty="0">
              <a:latin typeface="Slack-Lato"/>
            </a:endParaRPr>
          </a:p>
          <a:p>
            <a:r>
              <a:rPr lang="en-US" sz="1800" dirty="0">
                <a:latin typeface="Slack-Lato"/>
              </a:rPr>
              <a:t>https://spark.apache.org/docs/latest/quick-start.html</a:t>
            </a:r>
          </a:p>
          <a:p>
            <a:endParaRPr lang="en-US" sz="1800" dirty="0">
              <a:latin typeface="Slack-Lato"/>
            </a:endParaRPr>
          </a:p>
          <a:p>
            <a:r>
              <a:rPr lang="en-US" sz="1800" dirty="0">
                <a:latin typeface="Slack-Lato"/>
              </a:rPr>
              <a:t>https://www.linkedin.com/pulse/setup-multi-node-hadoop-cluster-using-docker-komal-suthar/</a:t>
            </a:r>
          </a:p>
          <a:p>
            <a:endParaRPr lang="en-US" sz="1800" dirty="0">
              <a:latin typeface="Slack-Lato"/>
            </a:endParaRPr>
          </a:p>
          <a:p>
            <a:r>
              <a:rPr lang="en-US" sz="1800" dirty="0">
                <a:latin typeface="Slack-Lato"/>
              </a:rPr>
              <a:t>https://github.com/YSU-Data-Lab/TPC-H-Skew</a:t>
            </a:r>
          </a:p>
          <a:p>
            <a:endParaRPr lang="en-US" sz="1800" dirty="0">
              <a:latin typeface="Slack-Lato"/>
            </a:endParaRPr>
          </a:p>
          <a:p>
            <a:r>
              <a:rPr lang="en-US" sz="1800" dirty="0">
                <a:latin typeface="Slack-Lato"/>
              </a:rPr>
              <a:t>https://medium.com/sicara/get-started-pyspark-jupyter-guide-tutorial-ae2fe84f594f</a:t>
            </a:r>
          </a:p>
          <a:p>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96346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Repositories</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838200" y="1867228"/>
            <a:ext cx="10515600" cy="4351338"/>
          </a:xfrm>
        </p:spPr>
        <p:txBody>
          <a:bodyPr vert="horz" lIns="91440" tIns="45720" rIns="91440" bIns="45720" rtlCol="0">
            <a:normAutofit/>
          </a:bodyPr>
          <a:lstStyle/>
          <a:p>
            <a:pPr marL="0" indent="0">
              <a:buNone/>
            </a:pPr>
            <a:r>
              <a:rPr lang="en-US" dirty="0"/>
              <a:t>Git Repository</a:t>
            </a:r>
          </a:p>
          <a:p>
            <a:r>
              <a:rPr lang="en-US" dirty="0">
                <a:hlinkClick r:id="rId2"/>
              </a:rPr>
              <a:t>https://github.com/gprasad09/Apache-Spark-Cluster-Project</a:t>
            </a:r>
            <a:endParaRPr lang="en-US" dirty="0"/>
          </a:p>
          <a:p>
            <a:pPr marL="0" indent="0">
              <a:buNone/>
            </a:pPr>
            <a:endParaRPr lang="en-US" dirty="0"/>
          </a:p>
          <a:p>
            <a:pPr marL="0" indent="0">
              <a:buNone/>
            </a:pPr>
            <a:r>
              <a:rPr lang="en-US" dirty="0"/>
              <a:t>Docker images</a:t>
            </a:r>
          </a:p>
          <a:p>
            <a:r>
              <a:rPr lang="en-US" dirty="0">
                <a:hlinkClick r:id="rId3"/>
              </a:rPr>
              <a:t>https://hub.docker.com/repositories/gprasad09</a:t>
            </a:r>
            <a:endParaRPr lang="en-US" dirty="0"/>
          </a:p>
          <a:p>
            <a:endParaRPr lang="en-US" dirty="0"/>
          </a:p>
        </p:txBody>
      </p:sp>
    </p:spTree>
    <p:extLst>
      <p:ext uri="{BB962C8B-B14F-4D97-AF65-F5344CB8AC3E}">
        <p14:creationId xmlns:p14="http://schemas.microsoft.com/office/powerpoint/2010/main" val="1245715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838200" y="368903"/>
            <a:ext cx="10515600" cy="1325563"/>
          </a:xfrm>
        </p:spPr>
        <p:txBody>
          <a:bodyPr/>
          <a:lstStyle/>
          <a:p>
            <a:r>
              <a:rPr lang="en-US" dirty="0"/>
              <a:t>Project summary</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575307" y="1361622"/>
            <a:ext cx="6872578" cy="4835879"/>
          </a:xfrm>
        </p:spPr>
        <p:txBody>
          <a:bodyPr vert="horz" lIns="91440" tIns="45720" rIns="91440" bIns="45720" rtlCol="0">
            <a:normAutofit fontScale="92500" lnSpcReduction="20000"/>
          </a:bodyPr>
          <a:lstStyle/>
          <a:p>
            <a:endParaRPr lang="en-US" dirty="0"/>
          </a:p>
          <a:p>
            <a:r>
              <a:rPr lang="en-US" dirty="0"/>
              <a:t>Objective: To create an Apache Spark cluster using Docker containers and visualize big data</a:t>
            </a:r>
          </a:p>
          <a:p>
            <a:pPr marL="0" indent="0">
              <a:buNone/>
            </a:pPr>
            <a:endParaRPr lang="en-US" dirty="0"/>
          </a:p>
          <a:p>
            <a:r>
              <a:rPr lang="en-US" dirty="0"/>
              <a:t>Apache Spark for processing large datasets in parallel</a:t>
            </a:r>
          </a:p>
          <a:p>
            <a:pPr marL="0" indent="0">
              <a:buNone/>
            </a:pPr>
            <a:endParaRPr lang="en-US" dirty="0"/>
          </a:p>
          <a:p>
            <a:r>
              <a:rPr lang="en-US" dirty="0"/>
              <a:t>Docker for running applications in containers. </a:t>
            </a:r>
          </a:p>
          <a:p>
            <a:pPr marL="0" indent="0">
              <a:buNone/>
            </a:pPr>
            <a:endParaRPr lang="en-US" dirty="0"/>
          </a:p>
          <a:p>
            <a:r>
              <a:rPr lang="en-US" dirty="0"/>
              <a:t>By combining these technologies, we aimed to create a scalable and portable Spark cluster that can be easily deployed on different environments.</a:t>
            </a:r>
          </a:p>
          <a:p>
            <a:endParaRPr lang="en-US" dirty="0"/>
          </a:p>
        </p:txBody>
      </p:sp>
      <p:grpSp>
        <p:nvGrpSpPr>
          <p:cNvPr id="15" name="Group 14">
            <a:extLst>
              <a:ext uri="{FF2B5EF4-FFF2-40B4-BE49-F238E27FC236}">
                <a16:creationId xmlns:a16="http://schemas.microsoft.com/office/drawing/2014/main" id="{78543285-8AF0-04FC-AAF0-E9AE1BFCE40D}"/>
              </a:ext>
            </a:extLst>
          </p:cNvPr>
          <p:cNvGrpSpPr/>
          <p:nvPr/>
        </p:nvGrpSpPr>
        <p:grpSpPr>
          <a:xfrm>
            <a:off x="8475452" y="2492296"/>
            <a:ext cx="2308161" cy="2574530"/>
            <a:chOff x="9531742" y="2286821"/>
            <a:chExt cx="1822058" cy="2200310"/>
          </a:xfrm>
        </p:grpSpPr>
        <p:pic>
          <p:nvPicPr>
            <p:cNvPr id="6" name="Picture 5">
              <a:extLst>
                <a:ext uri="{FF2B5EF4-FFF2-40B4-BE49-F238E27FC236}">
                  <a16:creationId xmlns:a16="http://schemas.microsoft.com/office/drawing/2014/main" id="{C358424B-2E67-4A4C-1C76-5B59E22FD488}"/>
                </a:ext>
              </a:extLst>
            </p:cNvPr>
            <p:cNvPicPr>
              <a:picLocks noChangeAspect="1"/>
            </p:cNvPicPr>
            <p:nvPr/>
          </p:nvPicPr>
          <p:blipFill>
            <a:blip r:embed="rId3"/>
            <a:stretch>
              <a:fillRect/>
            </a:stretch>
          </p:blipFill>
          <p:spPr>
            <a:xfrm>
              <a:off x="9531742" y="2286821"/>
              <a:ext cx="1733861" cy="839789"/>
            </a:xfrm>
            <a:prstGeom prst="rect">
              <a:avLst/>
            </a:prstGeom>
          </p:spPr>
        </p:pic>
        <p:sp>
          <p:nvSpPr>
            <p:cNvPr id="11" name="Plus Sign 10">
              <a:extLst>
                <a:ext uri="{FF2B5EF4-FFF2-40B4-BE49-F238E27FC236}">
                  <a16:creationId xmlns:a16="http://schemas.microsoft.com/office/drawing/2014/main" id="{22EC4082-42AB-8AB1-952C-5BFA9BF5F13E}"/>
                </a:ext>
              </a:extLst>
            </p:cNvPr>
            <p:cNvSpPr/>
            <p:nvPr/>
          </p:nvSpPr>
          <p:spPr>
            <a:xfrm>
              <a:off x="10217369" y="3326524"/>
              <a:ext cx="451941" cy="427750"/>
            </a:xfrm>
            <a:prstGeom prst="mathPlus">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4" name="Picture 13">
              <a:extLst>
                <a:ext uri="{FF2B5EF4-FFF2-40B4-BE49-F238E27FC236}">
                  <a16:creationId xmlns:a16="http://schemas.microsoft.com/office/drawing/2014/main" id="{1ED5A6EC-4D3C-CC87-3EC2-F8B6149D18AF}"/>
                </a:ext>
              </a:extLst>
            </p:cNvPr>
            <p:cNvPicPr>
              <a:picLocks noChangeAspect="1"/>
            </p:cNvPicPr>
            <p:nvPr/>
          </p:nvPicPr>
          <p:blipFill>
            <a:blip r:embed="rId4"/>
            <a:stretch>
              <a:fillRect/>
            </a:stretch>
          </p:blipFill>
          <p:spPr>
            <a:xfrm>
              <a:off x="9531742" y="3754274"/>
              <a:ext cx="1822058" cy="732857"/>
            </a:xfrm>
            <a:prstGeom prst="rect">
              <a:avLst/>
            </a:prstGeom>
          </p:spPr>
        </p:pic>
      </p:grpSp>
    </p:spTree>
    <p:extLst>
      <p:ext uri="{BB962C8B-B14F-4D97-AF65-F5344CB8AC3E}">
        <p14:creationId xmlns:p14="http://schemas.microsoft.com/office/powerpoint/2010/main" val="3895390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320040" y="365125"/>
            <a:ext cx="10515600" cy="1325563"/>
          </a:xfrm>
        </p:spPr>
        <p:txBody>
          <a:bodyPr/>
          <a:lstStyle/>
          <a:p>
            <a:r>
              <a:rPr lang="en-US" dirty="0"/>
              <a:t>About Apache Spark</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320040" y="1690688"/>
            <a:ext cx="5775960" cy="4351338"/>
          </a:xfrm>
        </p:spPr>
        <p:txBody>
          <a:bodyPr>
            <a:normAutofit/>
          </a:bodyPr>
          <a:lstStyle/>
          <a:p>
            <a:r>
              <a:rPr lang="en-US" sz="2400" dirty="0"/>
              <a:t>A distributed computing framework designed to process large datasets </a:t>
            </a:r>
          </a:p>
          <a:p>
            <a:pPr marL="0" indent="0">
              <a:buNone/>
            </a:pPr>
            <a:endParaRPr lang="en-US" sz="2400" dirty="0"/>
          </a:p>
          <a:p>
            <a:r>
              <a:rPr lang="en-US" sz="2400" dirty="0"/>
              <a:t>Provides API for well-known languages </a:t>
            </a:r>
          </a:p>
          <a:p>
            <a:pPr marL="0" indent="0">
              <a:buNone/>
            </a:pPr>
            <a:r>
              <a:rPr lang="en-US" sz="2400" dirty="0"/>
              <a:t> ( Java, R, Python, Scala ,SQL)</a:t>
            </a:r>
          </a:p>
          <a:p>
            <a:pPr marL="0" indent="0">
              <a:buNone/>
            </a:pPr>
            <a:endParaRPr lang="en-US" sz="2400" dirty="0"/>
          </a:p>
          <a:p>
            <a:r>
              <a:rPr lang="en-US" sz="2400" dirty="0"/>
              <a:t>In-memory processing model</a:t>
            </a:r>
          </a:p>
          <a:p>
            <a:pPr marL="0" indent="0">
              <a:buNone/>
            </a:pPr>
            <a:endParaRPr lang="en-US" sz="2400" dirty="0"/>
          </a:p>
          <a:p>
            <a:r>
              <a:rPr lang="en-US" sz="2400" dirty="0"/>
              <a:t>Much faster (100X) than traditional big data processing frameworks like Hadoop</a:t>
            </a:r>
          </a:p>
        </p:txBody>
      </p:sp>
      <p:grpSp>
        <p:nvGrpSpPr>
          <p:cNvPr id="5" name="Group 4">
            <a:extLst>
              <a:ext uri="{FF2B5EF4-FFF2-40B4-BE49-F238E27FC236}">
                <a16:creationId xmlns:a16="http://schemas.microsoft.com/office/drawing/2014/main" id="{81A6DBC8-02B8-C844-C9D5-0B30D395771F}"/>
              </a:ext>
            </a:extLst>
          </p:cNvPr>
          <p:cNvGrpSpPr/>
          <p:nvPr/>
        </p:nvGrpSpPr>
        <p:grpSpPr>
          <a:xfrm>
            <a:off x="6371090" y="2124739"/>
            <a:ext cx="5574796" cy="3038467"/>
            <a:chOff x="6470333" y="2120865"/>
            <a:chExt cx="5574796" cy="3038467"/>
          </a:xfrm>
        </p:grpSpPr>
        <p:pic>
          <p:nvPicPr>
            <p:cNvPr id="1026" name="Picture 2" descr=" ">
              <a:extLst>
                <a:ext uri="{FF2B5EF4-FFF2-40B4-BE49-F238E27FC236}">
                  <a16:creationId xmlns:a16="http://schemas.microsoft.com/office/drawing/2014/main" id="{B73B9A65-0CD6-AE2F-A8D3-8889A35FC9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0333" y="2120865"/>
              <a:ext cx="5508307" cy="26162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FC4FC83-365F-72DD-E74F-22F0B5513B6F}"/>
                </a:ext>
              </a:extLst>
            </p:cNvPr>
            <p:cNvSpPr txBox="1"/>
            <p:nvPr/>
          </p:nvSpPr>
          <p:spPr>
            <a:xfrm>
              <a:off x="6730854" y="4905416"/>
              <a:ext cx="5314275" cy="253916"/>
            </a:xfrm>
            <a:prstGeom prst="rect">
              <a:avLst/>
            </a:prstGeom>
            <a:noFill/>
          </p:spPr>
          <p:txBody>
            <a:bodyPr wrap="none" rtlCol="0">
              <a:spAutoFit/>
            </a:bodyPr>
            <a:lstStyle/>
            <a:p>
              <a:r>
                <a:rPr lang="en-US" sz="1050" i="1" dirty="0"/>
                <a:t>Image Source: http://restanalytics.com/2018-11-27-Introduction-To-Spark-A-Pyspark-Tutorial/</a:t>
              </a:r>
            </a:p>
          </p:txBody>
        </p:sp>
      </p:grpSp>
    </p:spTree>
    <p:extLst>
      <p:ext uri="{BB962C8B-B14F-4D97-AF65-F5344CB8AC3E}">
        <p14:creationId xmlns:p14="http://schemas.microsoft.com/office/powerpoint/2010/main" val="285299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About Docker</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838200" y="1825625"/>
            <a:ext cx="5909441" cy="4351338"/>
          </a:xfrm>
        </p:spPr>
        <p:txBody>
          <a:bodyPr>
            <a:normAutofit fontScale="70000" lnSpcReduction="20000"/>
          </a:bodyPr>
          <a:lstStyle/>
          <a:p>
            <a:r>
              <a:rPr lang="en-US" dirty="0"/>
              <a:t>Platform for developing, deploy, and running applications using containerization technology</a:t>
            </a:r>
          </a:p>
          <a:p>
            <a:endParaRPr lang="en-US" dirty="0"/>
          </a:p>
          <a:p>
            <a:r>
              <a:rPr lang="en-US" dirty="0"/>
              <a:t>Enables to create self-contained environment with all dependencies and configurations</a:t>
            </a:r>
          </a:p>
          <a:p>
            <a:pPr marL="0" indent="0">
              <a:buNone/>
            </a:pPr>
            <a:endParaRPr lang="en-US" dirty="0"/>
          </a:p>
          <a:p>
            <a:r>
              <a:rPr lang="en-US" dirty="0"/>
              <a:t>Fast and easy deployment without any compatibility issues. </a:t>
            </a:r>
          </a:p>
          <a:p>
            <a:pPr marL="0" indent="0">
              <a:buNone/>
            </a:pPr>
            <a:endParaRPr lang="en-US" dirty="0"/>
          </a:p>
          <a:p>
            <a:r>
              <a:rPr lang="en-US" dirty="0"/>
              <a:t>Easy to scale application horizontally by spinning up multiple containers on different machines</a:t>
            </a:r>
          </a:p>
          <a:p>
            <a:endParaRPr lang="en-US" dirty="0"/>
          </a:p>
          <a:p>
            <a:r>
              <a:rPr lang="en-US" dirty="0"/>
              <a:t>Lightweight and minimal use of resources compared to virtual machines</a:t>
            </a:r>
          </a:p>
          <a:p>
            <a:endParaRPr lang="en-US" dirty="0"/>
          </a:p>
        </p:txBody>
      </p:sp>
      <p:grpSp>
        <p:nvGrpSpPr>
          <p:cNvPr id="7" name="Group 6">
            <a:extLst>
              <a:ext uri="{FF2B5EF4-FFF2-40B4-BE49-F238E27FC236}">
                <a16:creationId xmlns:a16="http://schemas.microsoft.com/office/drawing/2014/main" id="{77D547D1-AB6F-1F91-F8F3-4DF31C4081A7}"/>
              </a:ext>
            </a:extLst>
          </p:cNvPr>
          <p:cNvGrpSpPr/>
          <p:nvPr/>
        </p:nvGrpSpPr>
        <p:grpSpPr>
          <a:xfrm>
            <a:off x="7316850" y="1432160"/>
            <a:ext cx="4214648" cy="2073191"/>
            <a:chOff x="7659206" y="750806"/>
            <a:chExt cx="4214648" cy="2073191"/>
          </a:xfrm>
        </p:grpSpPr>
        <p:sp>
          <p:nvSpPr>
            <p:cNvPr id="4" name="TextBox 3">
              <a:extLst>
                <a:ext uri="{FF2B5EF4-FFF2-40B4-BE49-F238E27FC236}">
                  <a16:creationId xmlns:a16="http://schemas.microsoft.com/office/drawing/2014/main" id="{71537023-0586-7326-CC38-54F4E7B4D635}"/>
                </a:ext>
              </a:extLst>
            </p:cNvPr>
            <p:cNvSpPr txBox="1"/>
            <p:nvPr/>
          </p:nvSpPr>
          <p:spPr>
            <a:xfrm>
              <a:off x="7659206" y="2570081"/>
              <a:ext cx="4214648" cy="253916"/>
            </a:xfrm>
            <a:prstGeom prst="rect">
              <a:avLst/>
            </a:prstGeom>
            <a:noFill/>
          </p:spPr>
          <p:txBody>
            <a:bodyPr wrap="square" rtlCol="0">
              <a:spAutoFit/>
            </a:bodyPr>
            <a:lstStyle/>
            <a:p>
              <a:r>
                <a:rPr lang="en-US" sz="1050" i="1" dirty="0"/>
                <a:t>Image source: https://www.wernjie.com/wp-content/uploads</a:t>
              </a:r>
            </a:p>
          </p:txBody>
        </p:sp>
        <p:pic>
          <p:nvPicPr>
            <p:cNvPr id="6" name="Picture 5">
              <a:extLst>
                <a:ext uri="{FF2B5EF4-FFF2-40B4-BE49-F238E27FC236}">
                  <a16:creationId xmlns:a16="http://schemas.microsoft.com/office/drawing/2014/main" id="{C9DB3BF5-F674-0944-8440-E9031F745C9A}"/>
                </a:ext>
              </a:extLst>
            </p:cNvPr>
            <p:cNvPicPr>
              <a:picLocks noChangeAspect="1"/>
            </p:cNvPicPr>
            <p:nvPr/>
          </p:nvPicPr>
          <p:blipFill>
            <a:blip r:embed="rId3"/>
            <a:stretch>
              <a:fillRect/>
            </a:stretch>
          </p:blipFill>
          <p:spPr>
            <a:xfrm>
              <a:off x="7659206" y="750806"/>
              <a:ext cx="2524125" cy="1819275"/>
            </a:xfrm>
            <a:prstGeom prst="rect">
              <a:avLst/>
            </a:prstGeom>
          </p:spPr>
        </p:pic>
      </p:grpSp>
      <p:grpSp>
        <p:nvGrpSpPr>
          <p:cNvPr id="9" name="Group 8">
            <a:extLst>
              <a:ext uri="{FF2B5EF4-FFF2-40B4-BE49-F238E27FC236}">
                <a16:creationId xmlns:a16="http://schemas.microsoft.com/office/drawing/2014/main" id="{1567C7D8-8019-51F9-6836-B7D84778CCE9}"/>
              </a:ext>
            </a:extLst>
          </p:cNvPr>
          <p:cNvGrpSpPr/>
          <p:nvPr/>
        </p:nvGrpSpPr>
        <p:grpSpPr>
          <a:xfrm>
            <a:off x="6747641" y="3663567"/>
            <a:ext cx="5353067" cy="2422975"/>
            <a:chOff x="6714917" y="4196858"/>
            <a:chExt cx="5353067" cy="2422975"/>
          </a:xfrm>
        </p:grpSpPr>
        <p:pic>
          <p:nvPicPr>
            <p:cNvPr id="2052" name="Picture 4">
              <a:extLst>
                <a:ext uri="{FF2B5EF4-FFF2-40B4-BE49-F238E27FC236}">
                  <a16:creationId xmlns:a16="http://schemas.microsoft.com/office/drawing/2014/main" id="{8932511D-56FF-CA4C-7E03-34DD82EBB5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4917" y="4196858"/>
              <a:ext cx="5353067" cy="226475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69F2862-34B3-ED2E-6E71-ED84687553E3}"/>
                </a:ext>
              </a:extLst>
            </p:cNvPr>
            <p:cNvSpPr txBox="1"/>
            <p:nvPr/>
          </p:nvSpPr>
          <p:spPr>
            <a:xfrm>
              <a:off x="6935634" y="6365917"/>
              <a:ext cx="4214648" cy="253916"/>
            </a:xfrm>
            <a:prstGeom prst="rect">
              <a:avLst/>
            </a:prstGeom>
            <a:noFill/>
          </p:spPr>
          <p:txBody>
            <a:bodyPr wrap="square" rtlCol="0">
              <a:spAutoFit/>
            </a:bodyPr>
            <a:lstStyle/>
            <a:p>
              <a:r>
                <a:rPr lang="en-US" sz="1050" i="1" dirty="0"/>
                <a:t>Image source: https://cloudacademy.com/</a:t>
              </a:r>
            </a:p>
          </p:txBody>
        </p:sp>
      </p:grpSp>
    </p:spTree>
    <p:extLst>
      <p:ext uri="{BB962C8B-B14F-4D97-AF65-F5344CB8AC3E}">
        <p14:creationId xmlns:p14="http://schemas.microsoft.com/office/powerpoint/2010/main" val="2686128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vert="horz" lIns="91440" tIns="45720" rIns="91440" bIns="45720" rtlCol="0">
            <a:normAutofit/>
          </a:bodyPr>
          <a:lstStyle/>
          <a:p>
            <a:r>
              <a:rPr lang="en-US" dirty="0"/>
              <a:t>Big data processing has become increasingly important in various industries</a:t>
            </a:r>
          </a:p>
          <a:p>
            <a:pPr marL="0" indent="0">
              <a:buNone/>
            </a:pPr>
            <a:endParaRPr lang="en-US" dirty="0"/>
          </a:p>
          <a:p>
            <a:r>
              <a:rPr lang="en-US" dirty="0"/>
              <a:t>Setting up a reliable and efficient Spark cluster can be a daunting task</a:t>
            </a:r>
          </a:p>
          <a:p>
            <a:pPr marL="0" indent="0">
              <a:buNone/>
            </a:pPr>
            <a:endParaRPr lang="en-US" dirty="0"/>
          </a:p>
          <a:p>
            <a:r>
              <a:rPr lang="en-US" dirty="0"/>
              <a:t>Deploying a Spark cluster on different environments can be challenging due to dependencies and configuration issues. </a:t>
            </a:r>
          </a:p>
          <a:p>
            <a:pPr marL="0" indent="0">
              <a:buNone/>
            </a:pPr>
            <a:endParaRPr lang="en-US" dirty="0"/>
          </a:p>
          <a:p>
            <a:r>
              <a:rPr lang="en-US" dirty="0"/>
              <a:t>Scalability challenges</a:t>
            </a:r>
          </a:p>
        </p:txBody>
      </p:sp>
    </p:spTree>
    <p:extLst>
      <p:ext uri="{BB962C8B-B14F-4D97-AF65-F5344CB8AC3E}">
        <p14:creationId xmlns:p14="http://schemas.microsoft.com/office/powerpoint/2010/main" val="2514716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vert="horz" lIns="91440" tIns="45720" rIns="91440" bIns="45720" rtlCol="0">
            <a:normAutofit/>
          </a:bodyPr>
          <a:lstStyle/>
          <a:p>
            <a:r>
              <a:rPr lang="en-US" dirty="0"/>
              <a:t>To create a Spark cluster using Docker containers, with a focus on modularity, scalability, and ease of use.</a:t>
            </a:r>
          </a:p>
          <a:p>
            <a:pPr marL="0" indent="0">
              <a:buNone/>
            </a:pPr>
            <a:endParaRPr lang="en-US" dirty="0"/>
          </a:p>
          <a:p>
            <a:r>
              <a:rPr lang="en-US" dirty="0"/>
              <a:t>To automate the creation of the Spark cluster by docker files ,images ,containers and services</a:t>
            </a:r>
          </a:p>
          <a:p>
            <a:pPr marL="0" indent="0">
              <a:buNone/>
            </a:pPr>
            <a:endParaRPr lang="en-US" dirty="0"/>
          </a:p>
          <a:p>
            <a:r>
              <a:rPr lang="en-US" dirty="0"/>
              <a:t>To provide a comprehensive documentation and examples that demonstrate how to use the Spark cluster for different use cases, such as data processing, machine learning, and data visualization.</a:t>
            </a:r>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2081076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Implementation: Step(1/5)</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838201" y="1825625"/>
            <a:ext cx="4837385" cy="4007616"/>
          </a:xfrm>
        </p:spPr>
        <p:txBody>
          <a:bodyPr vert="horz" lIns="91440" tIns="45720" rIns="91440" bIns="45720" rtlCol="0">
            <a:normAutofit lnSpcReduction="10000"/>
          </a:bodyPr>
          <a:lstStyle/>
          <a:p>
            <a:pPr>
              <a:buFont typeface="Wingdings" panose="05000000000000000000" pitchFamily="2" charset="2"/>
              <a:buChar char="§"/>
            </a:pPr>
            <a:r>
              <a:rPr lang="en-US" dirty="0"/>
              <a:t>Create docker images</a:t>
            </a:r>
          </a:p>
          <a:p>
            <a:pPr lvl="1"/>
            <a:r>
              <a:rPr lang="en-US" dirty="0"/>
              <a:t>Docker files</a:t>
            </a:r>
          </a:p>
          <a:p>
            <a:pPr marL="457200" lvl="1" indent="0">
              <a:buNone/>
            </a:pPr>
            <a:endParaRPr lang="en-US" dirty="0"/>
          </a:p>
          <a:p>
            <a:pPr lvl="1"/>
            <a:r>
              <a:rPr lang="en-US" dirty="0"/>
              <a:t>Build docker images </a:t>
            </a:r>
          </a:p>
          <a:p>
            <a:pPr lvl="2"/>
            <a:r>
              <a:rPr lang="en-US" dirty="0"/>
              <a:t> Base images, manager image, worker images</a:t>
            </a:r>
          </a:p>
          <a:p>
            <a:pPr marL="914400" lvl="2" indent="0">
              <a:buNone/>
            </a:pPr>
            <a:endParaRPr lang="en-US" dirty="0"/>
          </a:p>
          <a:p>
            <a:pPr lvl="1"/>
            <a:r>
              <a:rPr lang="en-US" dirty="0"/>
              <a:t>Config preparation</a:t>
            </a:r>
          </a:p>
          <a:p>
            <a:pPr marL="457200" lvl="1" indent="0">
              <a:buNone/>
            </a:pPr>
            <a:endParaRPr lang="en-US" dirty="0"/>
          </a:p>
          <a:p>
            <a:pPr lvl="1"/>
            <a:r>
              <a:rPr lang="en-US" dirty="0"/>
              <a:t>Push build images to docker hub</a:t>
            </a:r>
          </a:p>
          <a:p>
            <a:pPr marL="457200" lvl="1" indent="0">
              <a:buNone/>
            </a:pPr>
            <a:endParaRPr lang="en-US" dirty="0"/>
          </a:p>
          <a:p>
            <a:pPr marL="0" indent="0">
              <a:buNone/>
            </a:pPr>
            <a:endParaRPr lang="en-US" dirty="0"/>
          </a:p>
        </p:txBody>
      </p:sp>
      <p:pic>
        <p:nvPicPr>
          <p:cNvPr id="18" name="Picture 17">
            <a:extLst>
              <a:ext uri="{FF2B5EF4-FFF2-40B4-BE49-F238E27FC236}">
                <a16:creationId xmlns:a16="http://schemas.microsoft.com/office/drawing/2014/main" id="{0A8A52EA-53C6-6AC3-6F55-4D8DDD0E1293}"/>
              </a:ext>
            </a:extLst>
          </p:cNvPr>
          <p:cNvPicPr>
            <a:picLocks noChangeAspect="1"/>
          </p:cNvPicPr>
          <p:nvPr/>
        </p:nvPicPr>
        <p:blipFill>
          <a:blip r:embed="rId2"/>
          <a:stretch>
            <a:fillRect/>
          </a:stretch>
        </p:blipFill>
        <p:spPr>
          <a:xfrm>
            <a:off x="6369269" y="4009079"/>
            <a:ext cx="4779852" cy="2316465"/>
          </a:xfrm>
          <a:prstGeom prst="rect">
            <a:avLst/>
          </a:prstGeom>
        </p:spPr>
      </p:pic>
      <p:pic>
        <p:nvPicPr>
          <p:cNvPr id="5" name="Picture 4">
            <a:extLst>
              <a:ext uri="{FF2B5EF4-FFF2-40B4-BE49-F238E27FC236}">
                <a16:creationId xmlns:a16="http://schemas.microsoft.com/office/drawing/2014/main" id="{B9DFC22B-CB99-85EB-0F2B-2233B40F6ED1}"/>
              </a:ext>
            </a:extLst>
          </p:cNvPr>
          <p:cNvPicPr>
            <a:picLocks noChangeAspect="1"/>
          </p:cNvPicPr>
          <p:nvPr/>
        </p:nvPicPr>
        <p:blipFill>
          <a:blip r:embed="rId3"/>
          <a:stretch>
            <a:fillRect/>
          </a:stretch>
        </p:blipFill>
        <p:spPr>
          <a:xfrm>
            <a:off x="6369269" y="1690688"/>
            <a:ext cx="4686300" cy="2228850"/>
          </a:xfrm>
          <a:prstGeom prst="rect">
            <a:avLst/>
          </a:prstGeom>
        </p:spPr>
      </p:pic>
    </p:spTree>
    <p:extLst>
      <p:ext uri="{BB962C8B-B14F-4D97-AF65-F5344CB8AC3E}">
        <p14:creationId xmlns:p14="http://schemas.microsoft.com/office/powerpoint/2010/main" val="4022542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Implementation: Step (2/5)</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838201" y="1825625"/>
            <a:ext cx="5546834" cy="4351338"/>
          </a:xfrm>
        </p:spPr>
        <p:txBody>
          <a:bodyPr vert="horz" lIns="91440" tIns="45720" rIns="91440" bIns="45720" rtlCol="0">
            <a:normAutofit/>
          </a:bodyPr>
          <a:lstStyle/>
          <a:p>
            <a:pPr>
              <a:buFont typeface="Wingdings" panose="05000000000000000000" pitchFamily="2" charset="2"/>
              <a:buChar char="§"/>
            </a:pPr>
            <a:r>
              <a:rPr lang="en-US" dirty="0"/>
              <a:t>Create docker compose file</a:t>
            </a:r>
          </a:p>
          <a:p>
            <a:pPr lvl="1"/>
            <a:r>
              <a:rPr lang="en-US" dirty="0"/>
              <a:t>Manager and Worker container configuration</a:t>
            </a:r>
          </a:p>
          <a:p>
            <a:pPr lvl="1"/>
            <a:endParaRPr lang="en-US" dirty="0"/>
          </a:p>
          <a:p>
            <a:pPr lvl="1"/>
            <a:r>
              <a:rPr lang="en-US" dirty="0"/>
              <a:t>Hostname configuration</a:t>
            </a:r>
          </a:p>
          <a:p>
            <a:pPr lvl="1"/>
            <a:endParaRPr lang="en-US" dirty="0"/>
          </a:p>
          <a:p>
            <a:pPr lvl="1"/>
            <a:r>
              <a:rPr lang="en-US" dirty="0"/>
              <a:t>Resource utilization (No of CPUs)</a:t>
            </a:r>
          </a:p>
          <a:p>
            <a:pPr lvl="1"/>
            <a:endParaRPr lang="en-US" dirty="0"/>
          </a:p>
          <a:p>
            <a:pPr lvl="1"/>
            <a:r>
              <a:rPr lang="en-US" dirty="0"/>
              <a:t>Port configuration</a:t>
            </a:r>
          </a:p>
          <a:p>
            <a:pPr lvl="1"/>
            <a:endParaRPr lang="en-US" dirty="0"/>
          </a:p>
          <a:p>
            <a:pPr lvl="1"/>
            <a:r>
              <a:rPr lang="en-US" dirty="0"/>
              <a:t>Data volume mapping</a:t>
            </a:r>
          </a:p>
          <a:p>
            <a:pPr>
              <a:buFont typeface="Wingdings" panose="05000000000000000000" pitchFamily="2" charset="2"/>
              <a:buChar char="§"/>
            </a:pPr>
            <a:endParaRPr lang="en-US" dirty="0"/>
          </a:p>
        </p:txBody>
      </p:sp>
      <p:pic>
        <p:nvPicPr>
          <p:cNvPr id="5" name="Picture 4">
            <a:extLst>
              <a:ext uri="{FF2B5EF4-FFF2-40B4-BE49-F238E27FC236}">
                <a16:creationId xmlns:a16="http://schemas.microsoft.com/office/drawing/2014/main" id="{3534C27A-0D0E-5A74-F380-6F59065B87CE}"/>
              </a:ext>
            </a:extLst>
          </p:cNvPr>
          <p:cNvPicPr>
            <a:picLocks noChangeAspect="1"/>
          </p:cNvPicPr>
          <p:nvPr/>
        </p:nvPicPr>
        <p:blipFill>
          <a:blip r:embed="rId2"/>
          <a:stretch>
            <a:fillRect/>
          </a:stretch>
        </p:blipFill>
        <p:spPr>
          <a:xfrm>
            <a:off x="6802163" y="1529857"/>
            <a:ext cx="4108363" cy="5033963"/>
          </a:xfrm>
          <a:prstGeom prst="rect">
            <a:avLst/>
          </a:prstGeom>
        </p:spPr>
      </p:pic>
    </p:spTree>
    <p:extLst>
      <p:ext uri="{BB962C8B-B14F-4D97-AF65-F5344CB8AC3E}">
        <p14:creationId xmlns:p14="http://schemas.microsoft.com/office/powerpoint/2010/main" val="3344745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2229</TotalTime>
  <Words>1507</Words>
  <Application>Microsoft Office PowerPoint</Application>
  <PresentationFormat>Widescreen</PresentationFormat>
  <Paragraphs>242</Paragraphs>
  <Slides>28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Slack-Lato</vt:lpstr>
      <vt:lpstr>Söhne</vt:lpstr>
      <vt:lpstr>Wingdings</vt:lpstr>
      <vt:lpstr>Office Theme</vt:lpstr>
      <vt:lpstr>Exploratory Big Data visualization</vt:lpstr>
      <vt:lpstr>Agenda</vt:lpstr>
      <vt:lpstr>Project summary</vt:lpstr>
      <vt:lpstr>About Apache Spark</vt:lpstr>
      <vt:lpstr>About Docker</vt:lpstr>
      <vt:lpstr>Problem Statement</vt:lpstr>
      <vt:lpstr>Goals</vt:lpstr>
      <vt:lpstr>Implementation: Step(1/5)</vt:lpstr>
      <vt:lpstr>Implementation: Step (2/5)</vt:lpstr>
      <vt:lpstr>Implementation: Steps (3-5)</vt:lpstr>
      <vt:lpstr>Development Strategy</vt:lpstr>
      <vt:lpstr>Fine-tuned docker files</vt:lpstr>
      <vt:lpstr>Compose files: Docker Stack</vt:lpstr>
      <vt:lpstr>Typical Apache Spark Cluster</vt:lpstr>
      <vt:lpstr>Solution Architecture</vt:lpstr>
      <vt:lpstr>Results</vt:lpstr>
      <vt:lpstr>Results</vt:lpstr>
      <vt:lpstr>Spark UI</vt:lpstr>
      <vt:lpstr>Jupyter</vt:lpstr>
      <vt:lpstr>Big data generation: TPC-H </vt:lpstr>
      <vt:lpstr>Big data visualization: TPC-H </vt:lpstr>
      <vt:lpstr>Big data visualization: TPC-H </vt:lpstr>
      <vt:lpstr>Big data visualization: TPC-H </vt:lpstr>
      <vt:lpstr>Challenges</vt:lpstr>
      <vt:lpstr>Possibilities for future expand</vt:lpstr>
      <vt:lpstr>Conclusion </vt:lpstr>
      <vt:lpstr>References</vt:lpstr>
      <vt:lpstr>Repositories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Big Data visualization Using an automated containerized Spark cluster</dc:title>
  <dc:creator>GIRRAJ PRASAD</dc:creator>
  <cp:lastModifiedBy>GIRRAJ PRASAD</cp:lastModifiedBy>
  <cp:revision>179</cp:revision>
  <dcterms:created xsi:type="dcterms:W3CDTF">2023-03-29T01:59:14Z</dcterms:created>
  <dcterms:modified xsi:type="dcterms:W3CDTF">2023-04-04T22:31:02Z</dcterms:modified>
</cp:coreProperties>
</file>